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56" r:id="rId3"/>
    <p:sldId id="258" r:id="rId4"/>
    <p:sldId id="260" r:id="rId5"/>
    <p:sldId id="261" r:id="rId6"/>
    <p:sldId id="268" r:id="rId7"/>
    <p:sldId id="262" r:id="rId8"/>
    <p:sldId id="267" r:id="rId9"/>
    <p:sldId id="263" r:id="rId10"/>
    <p:sldId id="269" r:id="rId11"/>
    <p:sldId id="264" r:id="rId12"/>
    <p:sldId id="270" r:id="rId13"/>
    <p:sldId id="265"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Trubert" initials="TT" lastIdx="27" clrIdx="0">
    <p:extLst>
      <p:ext uri="{19B8F6BF-5375-455C-9EA6-DF929625EA0E}">
        <p15:presenceInfo xmlns:p15="http://schemas.microsoft.com/office/powerpoint/2012/main" userId="S::trubert8u@etu.univ-lorraine.fr::a2d5bfea-28cf-45f4-b601-b77d32de20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724"/>
  </p:normalViewPr>
  <p:slideViewPr>
    <p:cSldViewPr snapToGrid="0" snapToObjects="1">
      <p:cViewPr>
        <p:scale>
          <a:sx n="90" d="100"/>
          <a:sy n="90" d="100"/>
        </p:scale>
        <p:origin x="896"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16T14:50:26.679" idx="21">
    <p:pos x="10" y="10"/>
    <p:text>Packaging Line ID which summarize major information about the packaging line configuration to enable better interaction with other functions including packaging SME’s</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1-05-16T15:08:24.877" idx="24">
    <p:pos x="10" y="10"/>
    <p:text>Speed losses dashboard is made of four sections which will depend upon the type of tool used to report OLE numbers. A fully automated method will allow to report on the four sections while the manual will limit the reporting to the first two categories related to a reduce rate at the filler. Results will be display based upon the time window selected. An additional button will provide an access to the whole year report. Information are sorted and displayed on all section by order of importance. The number of Speed Losses for the yearly report are limited to the first 10.</p:text>
    <p:extLst>
      <p:ext uri="{C676402C-5697-4E1C-873F-D02D1690AC5C}">
        <p15:threadingInfo xmlns:p15="http://schemas.microsoft.com/office/powerpoint/2012/main"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1-05-16T15:12:27.443" idx="15">
    <p:pos x="10" y="10"/>
    <p:text>The quality losses dashboard provides access to the quality losses of the selected production window and through another window to the result for the full year.</p:text>
    <p:extLst>
      <p:ext uri="{C676402C-5697-4E1C-873F-D02D1690AC5C}">
        <p15:threadingInfo xmlns:p15="http://schemas.microsoft.com/office/powerpoint/2012/main" timeZoneBias="-120"/>
      </p:ext>
    </p:extLst>
  </p:cm>
  <p:cm authorId="1" dt="2021-05-16T15:12:58.004" idx="16">
    <p:pos x="146" y="146"/>
    <p:text>The first window on the top is showing the flow chart along with the different counters and rejection point of the packaging line. N is the sum of all items produced within all production order in the selected window time, counters on machine follow the same principle and obviously the sum of all rejection at each point which have been reported at the end of each production order in the selected window time. The collection of machine counters and rejection should be organized so that it does not represent a huge effort. On manual and semi-automated packaging line, it is feasible to install a series of sensor with a centralize display providing access to all machine counters. The second and the third windows provide data sorted by machine or format to help identification of potential trends in quality issue.</p:text>
    <p:extLst>
      <p:ext uri="{C676402C-5697-4E1C-873F-D02D1690AC5C}">
        <p15:threadingInfo xmlns:p15="http://schemas.microsoft.com/office/powerpoint/2012/main" timeZoneBias="-1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1-05-16T15:12:27.443" idx="25">
    <p:pos x="10" y="10"/>
    <p:text>The quality losses dashboard provides access to the quality losses of the selected production window and through another window to the result for the full year.</p:text>
    <p:extLst>
      <p:ext uri="{C676402C-5697-4E1C-873F-D02D1690AC5C}">
        <p15:threadingInfo xmlns:p15="http://schemas.microsoft.com/office/powerpoint/2012/main" timeZoneBias="-120"/>
      </p:ext>
    </p:extLst>
  </p:cm>
  <p:cm authorId="1" dt="2021-05-16T15:12:58.004" idx="26">
    <p:pos x="146" y="146"/>
    <p:text>The first window on the top is showing the flow chart along with the different counters and rejection point of the packaging line. N is the sum of all items produced within all production order in the selected window time, counters on machine follow the same principle and obviously the sum of all rejection at each point which have been reported at the end of each production order in the selected window time. The collection of machine counters and rejection should be organized so that it does not represent a huge effort. On manual and semi-automated packaging line, it is feasible to install a series of sensor with a centralize display providing access to all machine counters. The second and the third windows provide data sorted by machine or format to help identification of potential trends in quality issue.</p:text>
    <p:extLst>
      <p:ext uri="{C676402C-5697-4E1C-873F-D02D1690AC5C}">
        <p15:threadingInfo xmlns:p15="http://schemas.microsoft.com/office/powerpoint/2012/main" timeZoneBias="-1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1-05-16T15:15:29.318" idx="19">
    <p:pos x="10" y="10"/>
    <p:text>The last dashboard provides a full year overview of the packaging line OLE performance.</p:text>
    <p:extLst>
      <p:ext uri="{C676402C-5697-4E1C-873F-D02D1690AC5C}">
        <p15:threadingInfo xmlns:p15="http://schemas.microsoft.com/office/powerpoint/2012/main" timeZoneBias="-120"/>
      </p:ext>
    </p:extLst>
  </p:cm>
  <p:cm authorId="1" dt="2021-05-16T15:15:33.266" idx="20">
    <p:pos x="146" y="146"/>
    <p:text>The last dashboard provides a full year overview of the packaging line OLE performance.</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5-16T14:50:26.679" idx="4">
    <p:pos x="10" y="10"/>
    <p:text>Packaging Line ID which summarize major information about the packaging line configuration to enable better interaction with other functions including packaging SME’s</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5-16T14:36:32.427" idx="1">
    <p:pos x="10" y="10"/>
    <p:text>Concernant les trois diagrammes camemberts : At the early stage, when too little data are available, the plant will determine the three categories in close cooperation with the packaging SME of the region</p:text>
    <p:extLst>
      <p:ext uri="{C676402C-5697-4E1C-873F-D02D1690AC5C}">
        <p15:threadingInfo xmlns:p15="http://schemas.microsoft.com/office/powerpoint/2012/main" timeZoneBias="-120"/>
      </p:ext>
    </p:extLst>
  </p:cm>
  <p:cm authorId="1" dt="2021-05-16T14:47:39.273" idx="2">
    <p:pos x="146" y="146"/>
    <p:text>Pages : menu déroulant permettant d'accéder aux autres pages du Dashboard</p:text>
    <p:extLst>
      <p:ext uri="{C676402C-5697-4E1C-873F-D02D1690AC5C}">
        <p15:threadingInfo xmlns:p15="http://schemas.microsoft.com/office/powerpoint/2012/main" timeZoneBias="-120"/>
      </p:ext>
    </p:extLst>
  </p:cm>
  <p:cm authorId="1" dt="2021-05-16T14:49:07.030" idx="3">
    <p:pos x="146" y="282"/>
    <p:text>Bouton open pour ouvrir la page séléctionnée</p:text>
    <p:extLst>
      <p:ext uri="{C676402C-5697-4E1C-873F-D02D1690AC5C}">
        <p15:threadingInfo xmlns:p15="http://schemas.microsoft.com/office/powerpoint/2012/main" timeZoneBias="-120">
          <p15:parentCm authorId="1" idx="2"/>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5-16T14:55:01.375" idx="8">
    <p:pos x="10" y="10"/>
    <p:text>This dashboard is simply providing the value of the load factor monthly on a period of one year. As previously stated in this document it must be available for all packaging line regardless of OLE reporting.</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5-16T14:55:42.765" idx="10">
    <p:pos x="10" y="10"/>
    <p:text>The production dashboard will summarize either the production made during the selected time window and to a full year production report through a simple button. The dashboard below is showing the report for the full year. The report for the simple time window will be similar with the same type of arrangement.</p:text>
    <p:extLst>
      <p:ext uri="{C676402C-5697-4E1C-873F-D02D1690AC5C}">
        <p15:threadingInfo xmlns:p15="http://schemas.microsoft.com/office/powerpoint/2012/main" timeZoneBias="-120"/>
      </p:ext>
    </p:extLst>
  </p:cm>
  <p:cm authorId="1" dt="2021-06-03T18:07:20.603" idx="27">
    <p:pos x="146" y="146"/>
    <p:text>Display the first formulation</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5-16T14:55:42.765" idx="23">
    <p:pos x="10" y="10"/>
    <p:text>The production dashboard will summarize either the production made during the selected time window and to a full year production report through a simple button. The dashboard below is showing the report for the full year. The report for the simple time window will be similar with the same type of arrangement.</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5-16T15:03:14.444" idx="12">
    <p:pos x="10" y="10"/>
    <p:text>The unplanned downtime dashboard is made of two sections, the first part cover time related to cleaning in place, change-over and batch number change, the second part cover the time related to External shutdown and machine shutdown. Each sub-category will be recorded and will allow review of the duration to determine average duration and statistical studies.</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5-16T15:03:14.444" idx="22">
    <p:pos x="10" y="10"/>
    <p:text>The unplanned downtime dashboard is made of two sections, the first part cover time related to cleaning in place, change-over and batch number change, the second part cover the time related to External shutdown and machine shutdown. Each sub-category will be recorded and will allow review of the duration to determine average duration and statistical studies.</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5-16T15:08:24.877" idx="13">
    <p:pos x="10" y="10"/>
    <p:text>Speed losses dashboard is made of four sections which will depend upon the type of tool used to report OLE numbers. A fully automated method will allow to report on the four sections while the manual will limit the reporting to the first two categories related to a reduce rate at the filler. Results will be display based upon the time window selected. An additional button will provide an access to the whole year report. Information are sorted and displayed on all section by order of importance. The number of Speed Losses for the yearly report are limited to the first 10.</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58D42D-1BE2-4641-9BED-424895C6491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9C7DE1C-71BA-F843-9F4A-01052A6AC2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596DB52-CFAE-4B49-AA61-86F5B5E08C16}"/>
              </a:ext>
            </a:extLst>
          </p:cNvPr>
          <p:cNvSpPr>
            <a:spLocks noGrp="1"/>
          </p:cNvSpPr>
          <p:nvPr>
            <p:ph type="dt" sz="half" idx="10"/>
          </p:nvPr>
        </p:nvSpPr>
        <p:spPr/>
        <p:txBody>
          <a:bodyPr/>
          <a:lstStyle/>
          <a:p>
            <a:fld id="{E54B2376-3874-D34B-878F-5905C6C1A7BB}" type="datetimeFigureOut">
              <a:rPr lang="fr-FR" smtClean="0"/>
              <a:t>03/06/2021</a:t>
            </a:fld>
            <a:endParaRPr lang="fr-FR"/>
          </a:p>
        </p:txBody>
      </p:sp>
      <p:sp>
        <p:nvSpPr>
          <p:cNvPr id="5" name="Espace réservé du pied de page 4">
            <a:extLst>
              <a:ext uri="{FF2B5EF4-FFF2-40B4-BE49-F238E27FC236}">
                <a16:creationId xmlns:a16="http://schemas.microsoft.com/office/drawing/2014/main" id="{73B9A997-B3A0-C34B-B09D-206E9FCFFF5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298B8E9-F984-1542-9E50-22846168B6F8}"/>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2235912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C0E423-83A7-1C44-A8B0-EF9CF71ED41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013A75E-D618-9045-AF4B-F346AE040D8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EDC0B53-6F64-7444-A0FE-0F93007EE2A7}"/>
              </a:ext>
            </a:extLst>
          </p:cNvPr>
          <p:cNvSpPr>
            <a:spLocks noGrp="1"/>
          </p:cNvSpPr>
          <p:nvPr>
            <p:ph type="dt" sz="half" idx="10"/>
          </p:nvPr>
        </p:nvSpPr>
        <p:spPr/>
        <p:txBody>
          <a:bodyPr/>
          <a:lstStyle/>
          <a:p>
            <a:fld id="{E54B2376-3874-D34B-878F-5905C6C1A7BB}" type="datetimeFigureOut">
              <a:rPr lang="fr-FR" smtClean="0"/>
              <a:t>03/06/2021</a:t>
            </a:fld>
            <a:endParaRPr lang="fr-FR"/>
          </a:p>
        </p:txBody>
      </p:sp>
      <p:sp>
        <p:nvSpPr>
          <p:cNvPr id="5" name="Espace réservé du pied de page 4">
            <a:extLst>
              <a:ext uri="{FF2B5EF4-FFF2-40B4-BE49-F238E27FC236}">
                <a16:creationId xmlns:a16="http://schemas.microsoft.com/office/drawing/2014/main" id="{1C075C51-CD62-0F49-8668-C345F5DE35B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48A5C6-D39E-084F-A656-F2D5607FB143}"/>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2364231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95F1C9D-BA22-714B-BBAB-AACD8826EA2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671B67B-D988-354E-8F01-FE79A3893B7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E225407-4199-1E49-8697-403FDC4F5D79}"/>
              </a:ext>
            </a:extLst>
          </p:cNvPr>
          <p:cNvSpPr>
            <a:spLocks noGrp="1"/>
          </p:cNvSpPr>
          <p:nvPr>
            <p:ph type="dt" sz="half" idx="10"/>
          </p:nvPr>
        </p:nvSpPr>
        <p:spPr/>
        <p:txBody>
          <a:bodyPr/>
          <a:lstStyle/>
          <a:p>
            <a:fld id="{E54B2376-3874-D34B-878F-5905C6C1A7BB}" type="datetimeFigureOut">
              <a:rPr lang="fr-FR" smtClean="0"/>
              <a:t>03/06/2021</a:t>
            </a:fld>
            <a:endParaRPr lang="fr-FR"/>
          </a:p>
        </p:txBody>
      </p:sp>
      <p:sp>
        <p:nvSpPr>
          <p:cNvPr id="5" name="Espace réservé du pied de page 4">
            <a:extLst>
              <a:ext uri="{FF2B5EF4-FFF2-40B4-BE49-F238E27FC236}">
                <a16:creationId xmlns:a16="http://schemas.microsoft.com/office/drawing/2014/main" id="{79B30E32-67FF-A849-BBAA-509A67D149F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847CDAB-E7FF-5A44-80F9-EDA6BDCEBC2A}"/>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3505054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CCF8BF-4FD2-D344-AC08-C779CC12CA6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498F15F-3CCB-5047-879A-E53BD752225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E88194-0CCE-7545-B17A-690F3B06293A}"/>
              </a:ext>
            </a:extLst>
          </p:cNvPr>
          <p:cNvSpPr>
            <a:spLocks noGrp="1"/>
          </p:cNvSpPr>
          <p:nvPr>
            <p:ph type="dt" sz="half" idx="10"/>
          </p:nvPr>
        </p:nvSpPr>
        <p:spPr/>
        <p:txBody>
          <a:bodyPr/>
          <a:lstStyle/>
          <a:p>
            <a:fld id="{E54B2376-3874-D34B-878F-5905C6C1A7BB}" type="datetimeFigureOut">
              <a:rPr lang="fr-FR" smtClean="0"/>
              <a:t>03/06/2021</a:t>
            </a:fld>
            <a:endParaRPr lang="fr-FR"/>
          </a:p>
        </p:txBody>
      </p:sp>
      <p:sp>
        <p:nvSpPr>
          <p:cNvPr id="5" name="Espace réservé du pied de page 4">
            <a:extLst>
              <a:ext uri="{FF2B5EF4-FFF2-40B4-BE49-F238E27FC236}">
                <a16:creationId xmlns:a16="http://schemas.microsoft.com/office/drawing/2014/main" id="{92D7523B-B0FA-BB4A-880A-74085261FB6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DC10376-10C5-904D-8631-49BE46FACC75}"/>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1293675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B26891-6E95-854F-83F1-3283DFB67B9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ACF1885-9682-5547-BEB5-9B789CAB75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F8551EC-0452-3444-ADE6-8BDD0058CE75}"/>
              </a:ext>
            </a:extLst>
          </p:cNvPr>
          <p:cNvSpPr>
            <a:spLocks noGrp="1"/>
          </p:cNvSpPr>
          <p:nvPr>
            <p:ph type="dt" sz="half" idx="10"/>
          </p:nvPr>
        </p:nvSpPr>
        <p:spPr/>
        <p:txBody>
          <a:bodyPr/>
          <a:lstStyle/>
          <a:p>
            <a:fld id="{E54B2376-3874-D34B-878F-5905C6C1A7BB}" type="datetimeFigureOut">
              <a:rPr lang="fr-FR" smtClean="0"/>
              <a:t>03/06/2021</a:t>
            </a:fld>
            <a:endParaRPr lang="fr-FR"/>
          </a:p>
        </p:txBody>
      </p:sp>
      <p:sp>
        <p:nvSpPr>
          <p:cNvPr id="5" name="Espace réservé du pied de page 4">
            <a:extLst>
              <a:ext uri="{FF2B5EF4-FFF2-40B4-BE49-F238E27FC236}">
                <a16:creationId xmlns:a16="http://schemas.microsoft.com/office/drawing/2014/main" id="{A1AC993E-32AE-AF4C-B928-F9714EDAD4E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41E5675-E54A-FE4E-9C37-BFFBE2EB8F8F}"/>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2845692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C21EAF-70F4-D144-B308-5F3FEA7D211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80BDD59-ED99-CC40-A162-28C7C25DBDA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F1613D0-7EBD-7E4A-A554-2A7CB2EF299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DE4ED92-FC13-CA46-BCE8-F87E4D2302E0}"/>
              </a:ext>
            </a:extLst>
          </p:cNvPr>
          <p:cNvSpPr>
            <a:spLocks noGrp="1"/>
          </p:cNvSpPr>
          <p:nvPr>
            <p:ph type="dt" sz="half" idx="10"/>
          </p:nvPr>
        </p:nvSpPr>
        <p:spPr/>
        <p:txBody>
          <a:bodyPr/>
          <a:lstStyle/>
          <a:p>
            <a:fld id="{E54B2376-3874-D34B-878F-5905C6C1A7BB}" type="datetimeFigureOut">
              <a:rPr lang="fr-FR" smtClean="0"/>
              <a:t>03/06/2021</a:t>
            </a:fld>
            <a:endParaRPr lang="fr-FR"/>
          </a:p>
        </p:txBody>
      </p:sp>
      <p:sp>
        <p:nvSpPr>
          <p:cNvPr id="6" name="Espace réservé du pied de page 5">
            <a:extLst>
              <a:ext uri="{FF2B5EF4-FFF2-40B4-BE49-F238E27FC236}">
                <a16:creationId xmlns:a16="http://schemas.microsoft.com/office/drawing/2014/main" id="{1D7904E9-1BF1-7449-A430-D40FCBD67B3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C781D55-5C5F-EA45-B919-C3BEC2EB6D1C}"/>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2686889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E5EB81-1DD8-BD4D-985F-60DF5071428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7398316-242D-5045-BD0B-17718C5D2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7E1E887-C98A-B843-8EA2-E774E92B555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C362B0A-A02E-554D-B9BD-C7C2BFD5E1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04D8646-FA6B-AA4C-B4C5-B23EC20B4FF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62645C4-3FA8-AD48-A6FE-AE9EE26955F2}"/>
              </a:ext>
            </a:extLst>
          </p:cNvPr>
          <p:cNvSpPr>
            <a:spLocks noGrp="1"/>
          </p:cNvSpPr>
          <p:nvPr>
            <p:ph type="dt" sz="half" idx="10"/>
          </p:nvPr>
        </p:nvSpPr>
        <p:spPr/>
        <p:txBody>
          <a:bodyPr/>
          <a:lstStyle/>
          <a:p>
            <a:fld id="{E54B2376-3874-D34B-878F-5905C6C1A7BB}" type="datetimeFigureOut">
              <a:rPr lang="fr-FR" smtClean="0"/>
              <a:t>03/06/2021</a:t>
            </a:fld>
            <a:endParaRPr lang="fr-FR"/>
          </a:p>
        </p:txBody>
      </p:sp>
      <p:sp>
        <p:nvSpPr>
          <p:cNvPr id="8" name="Espace réservé du pied de page 7">
            <a:extLst>
              <a:ext uri="{FF2B5EF4-FFF2-40B4-BE49-F238E27FC236}">
                <a16:creationId xmlns:a16="http://schemas.microsoft.com/office/drawing/2014/main" id="{D182CA18-3D19-6040-8F3B-75A9F413FC5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93BFE3D-C3CF-3F47-8F00-9261AF8A915C}"/>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3853943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19C5E-D532-8D4B-8A27-407EE75CCA6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5C67193-E343-EE4E-8C74-3FE077B8A5DA}"/>
              </a:ext>
            </a:extLst>
          </p:cNvPr>
          <p:cNvSpPr>
            <a:spLocks noGrp="1"/>
          </p:cNvSpPr>
          <p:nvPr>
            <p:ph type="dt" sz="half" idx="10"/>
          </p:nvPr>
        </p:nvSpPr>
        <p:spPr/>
        <p:txBody>
          <a:bodyPr/>
          <a:lstStyle/>
          <a:p>
            <a:fld id="{E54B2376-3874-D34B-878F-5905C6C1A7BB}" type="datetimeFigureOut">
              <a:rPr lang="fr-FR" smtClean="0"/>
              <a:t>03/06/2021</a:t>
            </a:fld>
            <a:endParaRPr lang="fr-FR"/>
          </a:p>
        </p:txBody>
      </p:sp>
      <p:sp>
        <p:nvSpPr>
          <p:cNvPr id="4" name="Espace réservé du pied de page 3">
            <a:extLst>
              <a:ext uri="{FF2B5EF4-FFF2-40B4-BE49-F238E27FC236}">
                <a16:creationId xmlns:a16="http://schemas.microsoft.com/office/drawing/2014/main" id="{1998C101-B6F9-6A4E-839C-4BBEAD0ABB3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5513FEA-4F20-634F-A1FF-5EE7A98D4529}"/>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3365539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DC01986-B6C7-614F-8CD3-FC221BE6F3BB}"/>
              </a:ext>
            </a:extLst>
          </p:cNvPr>
          <p:cNvSpPr>
            <a:spLocks noGrp="1"/>
          </p:cNvSpPr>
          <p:nvPr>
            <p:ph type="dt" sz="half" idx="10"/>
          </p:nvPr>
        </p:nvSpPr>
        <p:spPr/>
        <p:txBody>
          <a:bodyPr/>
          <a:lstStyle/>
          <a:p>
            <a:fld id="{E54B2376-3874-D34B-878F-5905C6C1A7BB}" type="datetimeFigureOut">
              <a:rPr lang="fr-FR" smtClean="0"/>
              <a:t>03/06/2021</a:t>
            </a:fld>
            <a:endParaRPr lang="fr-FR"/>
          </a:p>
        </p:txBody>
      </p:sp>
      <p:sp>
        <p:nvSpPr>
          <p:cNvPr id="3" name="Espace réservé du pied de page 2">
            <a:extLst>
              <a:ext uri="{FF2B5EF4-FFF2-40B4-BE49-F238E27FC236}">
                <a16:creationId xmlns:a16="http://schemas.microsoft.com/office/drawing/2014/main" id="{2C8FAE64-F56E-AA44-95B8-5B95351ADEC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A3A7982-9F8E-9340-B369-6C77A6E3768E}"/>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757414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D9563C-D198-FA45-9D7A-D9C78E2C1FC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95031E7-F2ED-3E4B-8511-9A1DEE7240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C6FFFCC-98AC-5F4F-9F74-A9F0A76057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AE094E5-AF01-A549-B2F3-36BB6C2BD5AE}"/>
              </a:ext>
            </a:extLst>
          </p:cNvPr>
          <p:cNvSpPr>
            <a:spLocks noGrp="1"/>
          </p:cNvSpPr>
          <p:nvPr>
            <p:ph type="dt" sz="half" idx="10"/>
          </p:nvPr>
        </p:nvSpPr>
        <p:spPr/>
        <p:txBody>
          <a:bodyPr/>
          <a:lstStyle/>
          <a:p>
            <a:fld id="{E54B2376-3874-D34B-878F-5905C6C1A7BB}" type="datetimeFigureOut">
              <a:rPr lang="fr-FR" smtClean="0"/>
              <a:t>03/06/2021</a:t>
            </a:fld>
            <a:endParaRPr lang="fr-FR"/>
          </a:p>
        </p:txBody>
      </p:sp>
      <p:sp>
        <p:nvSpPr>
          <p:cNvPr id="6" name="Espace réservé du pied de page 5">
            <a:extLst>
              <a:ext uri="{FF2B5EF4-FFF2-40B4-BE49-F238E27FC236}">
                <a16:creationId xmlns:a16="http://schemas.microsoft.com/office/drawing/2014/main" id="{5E7F0E9E-3548-0240-9F0A-A014AEF1D2A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B9924FB-99A7-DE43-9F6D-9B2C9623A234}"/>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386830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80245E-A005-8248-AD6B-A7DA56DF530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4EE240B-5B60-4647-8D97-E24C41AC25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41B14DD-DE12-4A41-A528-7E308E69CF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F6CA5B0-CEC9-D049-B13E-1E568C9B61D4}"/>
              </a:ext>
            </a:extLst>
          </p:cNvPr>
          <p:cNvSpPr>
            <a:spLocks noGrp="1"/>
          </p:cNvSpPr>
          <p:nvPr>
            <p:ph type="dt" sz="half" idx="10"/>
          </p:nvPr>
        </p:nvSpPr>
        <p:spPr/>
        <p:txBody>
          <a:bodyPr/>
          <a:lstStyle/>
          <a:p>
            <a:fld id="{E54B2376-3874-D34B-878F-5905C6C1A7BB}" type="datetimeFigureOut">
              <a:rPr lang="fr-FR" smtClean="0"/>
              <a:t>03/06/2021</a:t>
            </a:fld>
            <a:endParaRPr lang="fr-FR"/>
          </a:p>
        </p:txBody>
      </p:sp>
      <p:sp>
        <p:nvSpPr>
          <p:cNvPr id="6" name="Espace réservé du pied de page 5">
            <a:extLst>
              <a:ext uri="{FF2B5EF4-FFF2-40B4-BE49-F238E27FC236}">
                <a16:creationId xmlns:a16="http://schemas.microsoft.com/office/drawing/2014/main" id="{0E743597-AFB7-9241-A111-CC027034C50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199FCB1-2C3B-1348-8DB1-EC0397085367}"/>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1367087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ECB31FC-DED2-0744-9D62-EC642CEB11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0E3509A-AE29-0D4B-A88E-AAF689F055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5D42107-0533-A246-9AE5-E4CD4909DC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4B2376-3874-D34B-878F-5905C6C1A7BB}" type="datetimeFigureOut">
              <a:rPr lang="fr-FR" smtClean="0"/>
              <a:t>03/06/2021</a:t>
            </a:fld>
            <a:endParaRPr lang="fr-FR"/>
          </a:p>
        </p:txBody>
      </p:sp>
      <p:sp>
        <p:nvSpPr>
          <p:cNvPr id="5" name="Espace réservé du pied de page 4">
            <a:extLst>
              <a:ext uri="{FF2B5EF4-FFF2-40B4-BE49-F238E27FC236}">
                <a16:creationId xmlns:a16="http://schemas.microsoft.com/office/drawing/2014/main" id="{09FB17C3-8001-3E4B-AABD-18821629C1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2A00B94-8578-DD4F-BA76-C10B11055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C5A0EE-F39C-3F4E-AE02-C5906156BB41}" type="slidenum">
              <a:rPr lang="fr-FR" smtClean="0"/>
              <a:t>‹N°›</a:t>
            </a:fld>
            <a:endParaRPr lang="fr-FR"/>
          </a:p>
        </p:txBody>
      </p:sp>
    </p:spTree>
    <p:extLst>
      <p:ext uri="{BB962C8B-B14F-4D97-AF65-F5344CB8AC3E}">
        <p14:creationId xmlns:p14="http://schemas.microsoft.com/office/powerpoint/2010/main" val="1202352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comments" Target="../comments/commen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comments" Target="../comments/commen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comments" Target="../comments/commen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comments" Target="../comments/commen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omments" Target="../comments/commen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comments" Target="../comments/commen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comments" Target="../comments/commen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comments" Target="../comments/commen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comments" Target="../comments/commen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comments" Target="../comments/commen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omments" Target="../comments/comment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comments" Target="../comments/commen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pic>
        <p:nvPicPr>
          <p:cNvPr id="26" name="Image 25">
            <a:extLst>
              <a:ext uri="{FF2B5EF4-FFF2-40B4-BE49-F238E27FC236}">
                <a16:creationId xmlns:a16="http://schemas.microsoft.com/office/drawing/2014/main" id="{18469BA4-7FA6-CF42-B021-D1C5FFD1D909}"/>
              </a:ext>
            </a:extLst>
          </p:cNvPr>
          <p:cNvPicPr>
            <a:picLocks noChangeAspect="1"/>
          </p:cNvPicPr>
          <p:nvPr/>
        </p:nvPicPr>
        <p:blipFill>
          <a:blip r:embed="rId2"/>
          <a:stretch>
            <a:fillRect/>
          </a:stretch>
        </p:blipFill>
        <p:spPr>
          <a:xfrm>
            <a:off x="-70124" y="-519098"/>
            <a:ext cx="2968605" cy="1979070"/>
          </a:xfrm>
          <a:prstGeom prst="rect">
            <a:avLst/>
          </a:prstGeom>
        </p:spPr>
      </p:pic>
      <p:sp>
        <p:nvSpPr>
          <p:cNvPr id="27" name="Rectangle 26">
            <a:extLst>
              <a:ext uri="{FF2B5EF4-FFF2-40B4-BE49-F238E27FC236}">
                <a16:creationId xmlns:a16="http://schemas.microsoft.com/office/drawing/2014/main" id="{F8A9F05E-295D-1C47-9926-A2611A0DB02F}"/>
              </a:ext>
            </a:extLst>
          </p:cNvPr>
          <p:cNvSpPr/>
          <p:nvPr/>
        </p:nvSpPr>
        <p:spPr>
          <a:xfrm>
            <a:off x="2095292" y="1445855"/>
            <a:ext cx="8185530" cy="50482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28" name="ZoneTexte 27">
            <a:extLst>
              <a:ext uri="{FF2B5EF4-FFF2-40B4-BE49-F238E27FC236}">
                <a16:creationId xmlns:a16="http://schemas.microsoft.com/office/drawing/2014/main" id="{1285C8E9-2E0C-9B46-91B8-AD2F22D0A054}"/>
              </a:ext>
            </a:extLst>
          </p:cNvPr>
          <p:cNvSpPr txBox="1"/>
          <p:nvPr/>
        </p:nvSpPr>
        <p:spPr>
          <a:xfrm>
            <a:off x="4043747" y="2196336"/>
            <a:ext cx="4288618" cy="369332"/>
          </a:xfrm>
          <a:prstGeom prst="rect">
            <a:avLst/>
          </a:prstGeom>
          <a:noFill/>
        </p:spPr>
        <p:txBody>
          <a:bodyPr wrap="square" rtlCol="0">
            <a:spAutoFit/>
          </a:bodyPr>
          <a:lstStyle/>
          <a:p>
            <a:pPr algn="ctr"/>
            <a:r>
              <a:rPr lang="fr-FR" dirty="0"/>
              <a:t>Login</a:t>
            </a:r>
          </a:p>
        </p:txBody>
      </p:sp>
      <p:sp>
        <p:nvSpPr>
          <p:cNvPr id="30" name="Rectangle 29">
            <a:extLst>
              <a:ext uri="{FF2B5EF4-FFF2-40B4-BE49-F238E27FC236}">
                <a16:creationId xmlns:a16="http://schemas.microsoft.com/office/drawing/2014/main" id="{8E2B8186-B7E0-344C-87E1-760E7A4674BC}"/>
              </a:ext>
            </a:extLst>
          </p:cNvPr>
          <p:cNvSpPr/>
          <p:nvPr/>
        </p:nvSpPr>
        <p:spPr>
          <a:xfrm>
            <a:off x="4723781" y="2591283"/>
            <a:ext cx="2928551" cy="573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Rectangle 30">
            <a:extLst>
              <a:ext uri="{FF2B5EF4-FFF2-40B4-BE49-F238E27FC236}">
                <a16:creationId xmlns:a16="http://schemas.microsoft.com/office/drawing/2014/main" id="{3673B165-1889-9748-B07F-72C8B7390005}"/>
              </a:ext>
            </a:extLst>
          </p:cNvPr>
          <p:cNvSpPr/>
          <p:nvPr/>
        </p:nvSpPr>
        <p:spPr>
          <a:xfrm>
            <a:off x="4735928" y="3969956"/>
            <a:ext cx="2916404" cy="573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ZoneTexte 31">
            <a:extLst>
              <a:ext uri="{FF2B5EF4-FFF2-40B4-BE49-F238E27FC236}">
                <a16:creationId xmlns:a16="http://schemas.microsoft.com/office/drawing/2014/main" id="{625853FC-B34A-134D-A113-35461418B82C}"/>
              </a:ext>
            </a:extLst>
          </p:cNvPr>
          <p:cNvSpPr txBox="1"/>
          <p:nvPr/>
        </p:nvSpPr>
        <p:spPr>
          <a:xfrm>
            <a:off x="3692591" y="3556747"/>
            <a:ext cx="4978786" cy="369332"/>
          </a:xfrm>
          <a:prstGeom prst="rect">
            <a:avLst/>
          </a:prstGeom>
          <a:noFill/>
        </p:spPr>
        <p:txBody>
          <a:bodyPr wrap="square" rtlCol="0">
            <a:spAutoFit/>
          </a:bodyPr>
          <a:lstStyle/>
          <a:p>
            <a:pPr algn="ctr"/>
            <a:r>
              <a:rPr lang="fr-FR" dirty="0" err="1"/>
              <a:t>Password</a:t>
            </a:r>
            <a:endParaRPr lang="fr-FR" dirty="0"/>
          </a:p>
        </p:txBody>
      </p:sp>
      <p:sp>
        <p:nvSpPr>
          <p:cNvPr id="10" name="Rectangle 9">
            <a:extLst>
              <a:ext uri="{FF2B5EF4-FFF2-40B4-BE49-F238E27FC236}">
                <a16:creationId xmlns:a16="http://schemas.microsoft.com/office/drawing/2014/main" id="{C305408D-4F51-4346-B053-5004D831350F}"/>
              </a:ext>
            </a:extLst>
          </p:cNvPr>
          <p:cNvSpPr/>
          <p:nvPr/>
        </p:nvSpPr>
        <p:spPr>
          <a:xfrm>
            <a:off x="5061323" y="4978679"/>
            <a:ext cx="103467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Cancel</a:t>
            </a:r>
          </a:p>
        </p:txBody>
      </p:sp>
      <p:sp>
        <p:nvSpPr>
          <p:cNvPr id="11" name="Rectangle 10">
            <a:extLst>
              <a:ext uri="{FF2B5EF4-FFF2-40B4-BE49-F238E27FC236}">
                <a16:creationId xmlns:a16="http://schemas.microsoft.com/office/drawing/2014/main" id="{C0FFDF44-C7ED-BB4D-A70B-EAB2B605BC8F}"/>
              </a:ext>
            </a:extLst>
          </p:cNvPr>
          <p:cNvSpPr/>
          <p:nvPr/>
        </p:nvSpPr>
        <p:spPr>
          <a:xfrm>
            <a:off x="6310186" y="4978679"/>
            <a:ext cx="103467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Log in</a:t>
            </a:r>
          </a:p>
        </p:txBody>
      </p:sp>
    </p:spTree>
    <p:extLst>
      <p:ext uri="{BB962C8B-B14F-4D97-AF65-F5344CB8AC3E}">
        <p14:creationId xmlns:p14="http://schemas.microsoft.com/office/powerpoint/2010/main" val="161543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err="1">
                <a:latin typeface="+mj-lt"/>
              </a:rPr>
              <a:t>Unplanned</a:t>
            </a:r>
            <a:r>
              <a:rPr lang="fr-FR" sz="2400" dirty="0">
                <a:latin typeface="+mj-lt"/>
              </a:rPr>
              <a:t> </a:t>
            </a:r>
            <a:r>
              <a:rPr lang="fr-FR" sz="2400" dirty="0" err="1">
                <a:latin typeface="+mj-lt"/>
              </a:rPr>
              <a:t>Downtime</a:t>
            </a:r>
            <a:r>
              <a:rPr lang="fr-FR" sz="2400" dirty="0">
                <a:latin typeface="+mj-lt"/>
              </a:rPr>
              <a:t> Dashboard</a:t>
            </a: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pic>
        <p:nvPicPr>
          <p:cNvPr id="4" name="Image 3">
            <a:extLst>
              <a:ext uri="{FF2B5EF4-FFF2-40B4-BE49-F238E27FC236}">
                <a16:creationId xmlns:a16="http://schemas.microsoft.com/office/drawing/2014/main" id="{C529FFF2-B163-3146-B76B-279FC2C2E92D}"/>
              </a:ext>
            </a:extLst>
          </p:cNvPr>
          <p:cNvPicPr>
            <a:picLocks noChangeAspect="1"/>
          </p:cNvPicPr>
          <p:nvPr/>
        </p:nvPicPr>
        <p:blipFill>
          <a:blip r:embed="rId2"/>
          <a:stretch>
            <a:fillRect/>
          </a:stretch>
        </p:blipFill>
        <p:spPr>
          <a:xfrm>
            <a:off x="3071052" y="3115497"/>
            <a:ext cx="7442200" cy="3848100"/>
          </a:xfrm>
          <a:prstGeom prst="rect">
            <a:avLst/>
          </a:prstGeom>
        </p:spPr>
      </p:pic>
      <p:grpSp>
        <p:nvGrpSpPr>
          <p:cNvPr id="8" name="Groupe 7">
            <a:extLst>
              <a:ext uri="{FF2B5EF4-FFF2-40B4-BE49-F238E27FC236}">
                <a16:creationId xmlns:a16="http://schemas.microsoft.com/office/drawing/2014/main" id="{595AAD1D-E9A7-E74D-81DD-C2CB9AFC9FA1}"/>
              </a:ext>
            </a:extLst>
          </p:cNvPr>
          <p:cNvGrpSpPr/>
          <p:nvPr/>
        </p:nvGrpSpPr>
        <p:grpSpPr>
          <a:xfrm>
            <a:off x="7510561" y="1979070"/>
            <a:ext cx="3002691" cy="1136427"/>
            <a:chOff x="8118389" y="1924147"/>
            <a:chExt cx="3195297" cy="926756"/>
          </a:xfrm>
        </p:grpSpPr>
        <p:sp>
          <p:nvSpPr>
            <p:cNvPr id="26" name="Rectangle 25">
              <a:extLst>
                <a:ext uri="{FF2B5EF4-FFF2-40B4-BE49-F238E27FC236}">
                  <a16:creationId xmlns:a16="http://schemas.microsoft.com/office/drawing/2014/main" id="{65326F2B-4542-0D43-ACB1-156509E52BDA}"/>
                </a:ext>
              </a:extLst>
            </p:cNvPr>
            <p:cNvSpPr/>
            <p:nvPr/>
          </p:nvSpPr>
          <p:spPr>
            <a:xfrm>
              <a:off x="8118389" y="1924147"/>
              <a:ext cx="3195297" cy="926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grpSp>
          <p:nvGrpSpPr>
            <p:cNvPr id="19" name="Groupe 18">
              <a:extLst>
                <a:ext uri="{FF2B5EF4-FFF2-40B4-BE49-F238E27FC236}">
                  <a16:creationId xmlns:a16="http://schemas.microsoft.com/office/drawing/2014/main" id="{BA9BE82C-5043-0C43-B2B9-88B96964AD1E}"/>
                </a:ext>
              </a:extLst>
            </p:cNvPr>
            <p:cNvGrpSpPr/>
            <p:nvPr/>
          </p:nvGrpSpPr>
          <p:grpSpPr>
            <a:xfrm>
              <a:off x="8230724" y="1993188"/>
              <a:ext cx="2409048" cy="715897"/>
              <a:chOff x="4214778" y="1264912"/>
              <a:chExt cx="2409048" cy="715897"/>
            </a:xfrm>
          </p:grpSpPr>
          <p:sp>
            <p:nvSpPr>
              <p:cNvPr id="20" name="ZoneTexte 19">
                <a:extLst>
                  <a:ext uri="{FF2B5EF4-FFF2-40B4-BE49-F238E27FC236}">
                    <a16:creationId xmlns:a16="http://schemas.microsoft.com/office/drawing/2014/main" id="{BB3A000F-EC1D-2E4A-A006-355453040244}"/>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1" name="ZoneTexte 20">
                <a:extLst>
                  <a:ext uri="{FF2B5EF4-FFF2-40B4-BE49-F238E27FC236}">
                    <a16:creationId xmlns:a16="http://schemas.microsoft.com/office/drawing/2014/main" id="{9C471408-ADE5-2B4D-90CC-AA7860FF131A}"/>
                  </a:ext>
                </a:extLst>
              </p:cNvPr>
              <p:cNvSpPr txBox="1"/>
              <p:nvPr/>
            </p:nvSpPr>
            <p:spPr>
              <a:xfrm>
                <a:off x="4214778" y="1659249"/>
                <a:ext cx="1535670" cy="301190"/>
              </a:xfrm>
              <a:prstGeom prst="rect">
                <a:avLst/>
              </a:prstGeom>
              <a:noFill/>
            </p:spPr>
            <p:txBody>
              <a:bodyPr wrap="square" rtlCol="0">
                <a:spAutoFit/>
              </a:bodyPr>
              <a:lstStyle/>
              <a:p>
                <a:r>
                  <a:rPr lang="fr-FR" dirty="0"/>
                  <a:t>Of</a:t>
                </a:r>
              </a:p>
            </p:txBody>
          </p:sp>
          <p:sp>
            <p:nvSpPr>
              <p:cNvPr id="22" name="Rectangle 21">
                <a:extLst>
                  <a:ext uri="{FF2B5EF4-FFF2-40B4-BE49-F238E27FC236}">
                    <a16:creationId xmlns:a16="http://schemas.microsoft.com/office/drawing/2014/main" id="{74C6A707-72EC-3B42-82DC-9E9976B02401}"/>
                  </a:ext>
                </a:extLst>
              </p:cNvPr>
              <p:cNvSpPr/>
              <p:nvPr/>
            </p:nvSpPr>
            <p:spPr>
              <a:xfrm>
                <a:off x="4882349"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grpSp>
      <p:sp>
        <p:nvSpPr>
          <p:cNvPr id="27" name="Rectangle 26">
            <a:extLst>
              <a:ext uri="{FF2B5EF4-FFF2-40B4-BE49-F238E27FC236}">
                <a16:creationId xmlns:a16="http://schemas.microsoft.com/office/drawing/2014/main" id="{530AEB45-B664-B24B-B120-01DFD5C8124E}"/>
              </a:ext>
            </a:extLst>
          </p:cNvPr>
          <p:cNvSpPr/>
          <p:nvPr/>
        </p:nvSpPr>
        <p:spPr>
          <a:xfrm>
            <a:off x="8760941" y="3117518"/>
            <a:ext cx="1752311" cy="257187"/>
          </a:xfrm>
          <a:prstGeom prst="rect">
            <a:avLst/>
          </a:prstGeom>
          <a:solidFill>
            <a:schemeClr val="bg1"/>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err="1">
                <a:solidFill>
                  <a:schemeClr val="bg1"/>
                </a:solidFill>
              </a:rPr>
              <a:t>Year</a:t>
            </a:r>
            <a:r>
              <a:rPr lang="fr-FR" dirty="0">
                <a:solidFill>
                  <a:schemeClr val="bg1"/>
                </a:solidFill>
              </a:rPr>
              <a:t> </a:t>
            </a:r>
            <a:r>
              <a:rPr lang="fr-FR" dirty="0" err="1">
                <a:solidFill>
                  <a:schemeClr val="bg1"/>
                </a:solidFill>
              </a:rPr>
              <a:t>window</a:t>
            </a:r>
            <a:endParaRPr lang="fr-FR" dirty="0">
              <a:solidFill>
                <a:schemeClr val="bg1"/>
              </a:solidFill>
            </a:endParaRPr>
          </a:p>
        </p:txBody>
      </p:sp>
      <p:pic>
        <p:nvPicPr>
          <p:cNvPr id="28" name="Image 27">
            <a:extLst>
              <a:ext uri="{FF2B5EF4-FFF2-40B4-BE49-F238E27FC236}">
                <a16:creationId xmlns:a16="http://schemas.microsoft.com/office/drawing/2014/main" id="{B09487A3-91A4-9245-A7D2-3A4BE2D69CD7}"/>
              </a:ext>
            </a:extLst>
          </p:cNvPr>
          <p:cNvPicPr>
            <a:picLocks noChangeAspect="1"/>
          </p:cNvPicPr>
          <p:nvPr/>
        </p:nvPicPr>
        <p:blipFill>
          <a:blip r:embed="rId3"/>
          <a:stretch>
            <a:fillRect/>
          </a:stretch>
        </p:blipFill>
        <p:spPr>
          <a:xfrm>
            <a:off x="-70124" y="-519098"/>
            <a:ext cx="2968605" cy="1979070"/>
          </a:xfrm>
          <a:prstGeom prst="rect">
            <a:avLst/>
          </a:prstGeom>
        </p:spPr>
      </p:pic>
      <p:sp>
        <p:nvSpPr>
          <p:cNvPr id="24" name="Rectangle 23">
            <a:extLst>
              <a:ext uri="{FF2B5EF4-FFF2-40B4-BE49-F238E27FC236}">
                <a16:creationId xmlns:a16="http://schemas.microsoft.com/office/drawing/2014/main" id="{D9D8B6CC-F56F-554B-A089-9418B68A2175}"/>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29" name="ZoneTexte 28">
            <a:extLst>
              <a:ext uri="{FF2B5EF4-FFF2-40B4-BE49-F238E27FC236}">
                <a16:creationId xmlns:a16="http://schemas.microsoft.com/office/drawing/2014/main" id="{71E9363C-3495-FD45-91C7-8674F594D191}"/>
              </a:ext>
            </a:extLst>
          </p:cNvPr>
          <p:cNvSpPr txBox="1"/>
          <p:nvPr/>
        </p:nvSpPr>
        <p:spPr>
          <a:xfrm>
            <a:off x="10394192" y="2658041"/>
            <a:ext cx="1399127" cy="307777"/>
          </a:xfrm>
          <a:prstGeom prst="rect">
            <a:avLst/>
          </a:prstGeom>
          <a:solidFill>
            <a:srgbClr val="7030A0"/>
          </a:solidFill>
        </p:spPr>
        <p:txBody>
          <a:bodyPr wrap="square" rtlCol="0">
            <a:spAutoFit/>
          </a:bodyPr>
          <a:lstStyle/>
          <a:p>
            <a:r>
              <a:rPr lang="fr-FR" sz="1400" dirty="0" err="1">
                <a:solidFill>
                  <a:schemeClr val="bg1"/>
                </a:solidFill>
              </a:rPr>
              <a:t>Month</a:t>
            </a:r>
            <a:r>
              <a:rPr lang="fr-FR" sz="1400" dirty="0">
                <a:solidFill>
                  <a:schemeClr val="bg1"/>
                </a:solidFill>
              </a:rPr>
              <a:t> </a:t>
            </a:r>
            <a:r>
              <a:rPr lang="fr-FR" sz="1400" dirty="0" err="1">
                <a:solidFill>
                  <a:schemeClr val="bg1"/>
                </a:solidFill>
              </a:rPr>
              <a:t>window</a:t>
            </a:r>
            <a:endParaRPr lang="fr-FR" sz="1400" dirty="0">
              <a:solidFill>
                <a:schemeClr val="bg1"/>
              </a:solidFill>
            </a:endParaRPr>
          </a:p>
        </p:txBody>
      </p:sp>
      <p:sp>
        <p:nvSpPr>
          <p:cNvPr id="30" name="Rectangle 29">
            <a:extLst>
              <a:ext uri="{FF2B5EF4-FFF2-40B4-BE49-F238E27FC236}">
                <a16:creationId xmlns:a16="http://schemas.microsoft.com/office/drawing/2014/main" id="{416B4D1A-F83F-AE4A-A4B2-69914DDABA22}"/>
              </a:ext>
            </a:extLst>
          </p:cNvPr>
          <p:cNvSpPr/>
          <p:nvPr/>
        </p:nvSpPr>
        <p:spPr>
          <a:xfrm>
            <a:off x="9666585" y="3371714"/>
            <a:ext cx="846667" cy="305340"/>
          </a:xfrm>
          <a:prstGeom prst="rect">
            <a:avLst/>
          </a:prstGeom>
          <a:solidFill>
            <a:schemeClr val="bg1"/>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err="1">
                <a:solidFill>
                  <a:schemeClr val="bg1"/>
                </a:solidFill>
              </a:rPr>
              <a:t>Year</a:t>
            </a:r>
            <a:r>
              <a:rPr lang="fr-FR" dirty="0">
                <a:solidFill>
                  <a:schemeClr val="bg1"/>
                </a:solidFill>
              </a:rPr>
              <a:t> </a:t>
            </a:r>
            <a:r>
              <a:rPr lang="fr-FR" dirty="0" err="1">
                <a:solidFill>
                  <a:schemeClr val="bg1"/>
                </a:solidFill>
              </a:rPr>
              <a:t>window</a:t>
            </a:r>
            <a:endParaRPr lang="fr-FR" dirty="0">
              <a:solidFill>
                <a:schemeClr val="bg1"/>
              </a:solidFill>
            </a:endParaRPr>
          </a:p>
        </p:txBody>
      </p:sp>
    </p:spTree>
    <p:extLst>
      <p:ext uri="{BB962C8B-B14F-4D97-AF65-F5344CB8AC3E}">
        <p14:creationId xmlns:p14="http://schemas.microsoft.com/office/powerpoint/2010/main" val="2961723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6" name="ZoneTexte 15">
            <a:extLst>
              <a:ext uri="{FF2B5EF4-FFF2-40B4-BE49-F238E27FC236}">
                <a16:creationId xmlns:a16="http://schemas.microsoft.com/office/drawing/2014/main" id="{0200284F-9C04-4C46-A64D-ECA0F7A87CCB}"/>
              </a:ext>
            </a:extLst>
          </p:cNvPr>
          <p:cNvSpPr txBox="1"/>
          <p:nvPr/>
        </p:nvSpPr>
        <p:spPr>
          <a:xfrm>
            <a:off x="4930345" y="318418"/>
            <a:ext cx="2331308" cy="369332"/>
          </a:xfrm>
          <a:prstGeom prst="rect">
            <a:avLst/>
          </a:prstGeom>
          <a:noFill/>
        </p:spPr>
        <p:txBody>
          <a:bodyPr wrap="square" rtlCol="0">
            <a:spAutoFit/>
          </a:bodyPr>
          <a:lstStyle/>
          <a:p>
            <a:r>
              <a:rPr lang="fr-FR" dirty="0"/>
              <a:t>CORTEVA OLE TOOL</a:t>
            </a: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err="1">
                <a:latin typeface="+mj-lt"/>
              </a:rPr>
              <a:t>Quality</a:t>
            </a:r>
            <a:r>
              <a:rPr lang="fr-FR" sz="2400" dirty="0">
                <a:latin typeface="+mj-lt"/>
              </a:rPr>
              <a:t> </a:t>
            </a:r>
            <a:r>
              <a:rPr lang="fr-FR" sz="2400" dirty="0" err="1">
                <a:latin typeface="+mj-lt"/>
              </a:rPr>
              <a:t>Losses</a:t>
            </a:r>
            <a:r>
              <a:rPr lang="fr-FR" sz="2400" dirty="0">
                <a:latin typeface="+mj-lt"/>
              </a:rPr>
              <a:t> Dashboard</a:t>
            </a: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grpSp>
        <p:nvGrpSpPr>
          <p:cNvPr id="8" name="Groupe 7">
            <a:extLst>
              <a:ext uri="{FF2B5EF4-FFF2-40B4-BE49-F238E27FC236}">
                <a16:creationId xmlns:a16="http://schemas.microsoft.com/office/drawing/2014/main" id="{595AAD1D-E9A7-E74D-81DD-C2CB9AFC9FA1}"/>
              </a:ext>
            </a:extLst>
          </p:cNvPr>
          <p:cNvGrpSpPr/>
          <p:nvPr/>
        </p:nvGrpSpPr>
        <p:grpSpPr>
          <a:xfrm>
            <a:off x="7510561" y="1979070"/>
            <a:ext cx="3002691" cy="1136427"/>
            <a:chOff x="8118389" y="1924147"/>
            <a:chExt cx="3195297" cy="926756"/>
          </a:xfrm>
        </p:grpSpPr>
        <p:sp>
          <p:nvSpPr>
            <p:cNvPr id="26" name="Rectangle 25">
              <a:extLst>
                <a:ext uri="{FF2B5EF4-FFF2-40B4-BE49-F238E27FC236}">
                  <a16:creationId xmlns:a16="http://schemas.microsoft.com/office/drawing/2014/main" id="{65326F2B-4542-0D43-ACB1-156509E52BDA}"/>
                </a:ext>
              </a:extLst>
            </p:cNvPr>
            <p:cNvSpPr/>
            <p:nvPr/>
          </p:nvSpPr>
          <p:spPr>
            <a:xfrm>
              <a:off x="8118389" y="1924147"/>
              <a:ext cx="3195297" cy="926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grpSp>
          <p:nvGrpSpPr>
            <p:cNvPr id="19" name="Groupe 18">
              <a:extLst>
                <a:ext uri="{FF2B5EF4-FFF2-40B4-BE49-F238E27FC236}">
                  <a16:creationId xmlns:a16="http://schemas.microsoft.com/office/drawing/2014/main" id="{BA9BE82C-5043-0C43-B2B9-88B96964AD1E}"/>
                </a:ext>
              </a:extLst>
            </p:cNvPr>
            <p:cNvGrpSpPr/>
            <p:nvPr/>
          </p:nvGrpSpPr>
          <p:grpSpPr>
            <a:xfrm>
              <a:off x="8230724" y="1993188"/>
              <a:ext cx="3082962" cy="777688"/>
              <a:chOff x="4214778" y="1264912"/>
              <a:chExt cx="3082962" cy="777688"/>
            </a:xfrm>
          </p:grpSpPr>
          <p:sp>
            <p:nvSpPr>
              <p:cNvPr id="20" name="ZoneTexte 19">
                <a:extLst>
                  <a:ext uri="{FF2B5EF4-FFF2-40B4-BE49-F238E27FC236}">
                    <a16:creationId xmlns:a16="http://schemas.microsoft.com/office/drawing/2014/main" id="{BB3A000F-EC1D-2E4A-A006-355453040244}"/>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1" name="ZoneTexte 20">
                <a:extLst>
                  <a:ext uri="{FF2B5EF4-FFF2-40B4-BE49-F238E27FC236}">
                    <a16:creationId xmlns:a16="http://schemas.microsoft.com/office/drawing/2014/main" id="{9C471408-ADE5-2B4D-90CC-AA7860FF131A}"/>
                  </a:ext>
                </a:extLst>
              </p:cNvPr>
              <p:cNvSpPr txBox="1"/>
              <p:nvPr/>
            </p:nvSpPr>
            <p:spPr>
              <a:xfrm>
                <a:off x="4214778" y="1659249"/>
                <a:ext cx="1535670" cy="369332"/>
              </a:xfrm>
              <a:prstGeom prst="rect">
                <a:avLst/>
              </a:prstGeom>
              <a:noFill/>
            </p:spPr>
            <p:txBody>
              <a:bodyPr wrap="square" rtlCol="0">
                <a:spAutoFit/>
              </a:bodyPr>
              <a:lstStyle/>
              <a:p>
                <a:r>
                  <a:rPr lang="fr-FR" dirty="0" err="1"/>
                  <a:t>From</a:t>
                </a:r>
                <a:r>
                  <a:rPr lang="fr-FR" dirty="0"/>
                  <a:t> </a:t>
                </a:r>
              </a:p>
            </p:txBody>
          </p:sp>
          <p:sp>
            <p:nvSpPr>
              <p:cNvPr id="22" name="Rectangle 21">
                <a:extLst>
                  <a:ext uri="{FF2B5EF4-FFF2-40B4-BE49-F238E27FC236}">
                    <a16:creationId xmlns:a16="http://schemas.microsoft.com/office/drawing/2014/main" id="{74C6A707-72EC-3B42-82DC-9E9976B02401}"/>
                  </a:ext>
                </a:extLst>
              </p:cNvPr>
              <p:cNvSpPr/>
              <p:nvPr/>
            </p:nvSpPr>
            <p:spPr>
              <a:xfrm>
                <a:off x="4882349"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23" name="ZoneTexte 22">
                <a:extLst>
                  <a:ext uri="{FF2B5EF4-FFF2-40B4-BE49-F238E27FC236}">
                    <a16:creationId xmlns:a16="http://schemas.microsoft.com/office/drawing/2014/main" id="{3FDA7F4D-9578-CD42-82B9-6E208E1804B5}"/>
                  </a:ext>
                </a:extLst>
              </p:cNvPr>
              <p:cNvSpPr txBox="1"/>
              <p:nvPr/>
            </p:nvSpPr>
            <p:spPr>
              <a:xfrm>
                <a:off x="5762070" y="1673268"/>
                <a:ext cx="1535670" cy="369332"/>
              </a:xfrm>
              <a:prstGeom prst="rect">
                <a:avLst/>
              </a:prstGeom>
              <a:noFill/>
            </p:spPr>
            <p:txBody>
              <a:bodyPr wrap="square" rtlCol="0">
                <a:spAutoFit/>
              </a:bodyPr>
              <a:lstStyle/>
              <a:p>
                <a:r>
                  <a:rPr lang="fr-FR" dirty="0"/>
                  <a:t>To</a:t>
                </a:r>
              </a:p>
            </p:txBody>
          </p:sp>
          <p:sp>
            <p:nvSpPr>
              <p:cNvPr id="25" name="Rectangle 24">
                <a:extLst>
                  <a:ext uri="{FF2B5EF4-FFF2-40B4-BE49-F238E27FC236}">
                    <a16:creationId xmlns:a16="http://schemas.microsoft.com/office/drawing/2014/main" id="{5624439F-FC0C-5249-AF24-B08F4304C62C}"/>
                  </a:ext>
                </a:extLst>
              </p:cNvPr>
              <p:cNvSpPr/>
              <p:nvPr/>
            </p:nvSpPr>
            <p:spPr>
              <a:xfrm>
                <a:off x="6186558" y="1673268"/>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grpSp>
      <p:pic>
        <p:nvPicPr>
          <p:cNvPr id="3" name="Image 2">
            <a:extLst>
              <a:ext uri="{FF2B5EF4-FFF2-40B4-BE49-F238E27FC236}">
                <a16:creationId xmlns:a16="http://schemas.microsoft.com/office/drawing/2014/main" id="{EDD4DE15-E911-CE4E-A1DC-EBCEC48F7C95}"/>
              </a:ext>
            </a:extLst>
          </p:cNvPr>
          <p:cNvPicPr>
            <a:picLocks noChangeAspect="1"/>
          </p:cNvPicPr>
          <p:nvPr/>
        </p:nvPicPr>
        <p:blipFill>
          <a:blip r:embed="rId2"/>
          <a:stretch>
            <a:fillRect/>
          </a:stretch>
        </p:blipFill>
        <p:spPr>
          <a:xfrm>
            <a:off x="3096452" y="3186780"/>
            <a:ext cx="7416800" cy="3873500"/>
          </a:xfrm>
          <a:prstGeom prst="rect">
            <a:avLst/>
          </a:prstGeom>
        </p:spPr>
      </p:pic>
      <p:sp>
        <p:nvSpPr>
          <p:cNvPr id="27" name="Rectangle 26">
            <a:extLst>
              <a:ext uri="{FF2B5EF4-FFF2-40B4-BE49-F238E27FC236}">
                <a16:creationId xmlns:a16="http://schemas.microsoft.com/office/drawing/2014/main" id="{530AEB45-B664-B24B-B120-01DFD5C8124E}"/>
              </a:ext>
            </a:extLst>
          </p:cNvPr>
          <p:cNvSpPr/>
          <p:nvPr/>
        </p:nvSpPr>
        <p:spPr>
          <a:xfrm>
            <a:off x="8342794" y="3231273"/>
            <a:ext cx="2157366" cy="283020"/>
          </a:xfrm>
          <a:prstGeom prst="rect">
            <a:avLst/>
          </a:prstGeom>
          <a:solidFill>
            <a:schemeClr val="bg1"/>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solidFill>
                <a:schemeClr val="bg1"/>
              </a:solidFill>
            </a:endParaRPr>
          </a:p>
        </p:txBody>
      </p:sp>
      <p:pic>
        <p:nvPicPr>
          <p:cNvPr id="7" name="Image 6">
            <a:extLst>
              <a:ext uri="{FF2B5EF4-FFF2-40B4-BE49-F238E27FC236}">
                <a16:creationId xmlns:a16="http://schemas.microsoft.com/office/drawing/2014/main" id="{74BB2FB7-B158-2A4F-9859-6BA01E7E59EB}"/>
              </a:ext>
            </a:extLst>
          </p:cNvPr>
          <p:cNvPicPr>
            <a:picLocks noChangeAspect="1"/>
          </p:cNvPicPr>
          <p:nvPr/>
        </p:nvPicPr>
        <p:blipFill>
          <a:blip r:embed="rId3"/>
          <a:stretch>
            <a:fillRect/>
          </a:stretch>
        </p:blipFill>
        <p:spPr>
          <a:xfrm>
            <a:off x="-70124" y="-519098"/>
            <a:ext cx="2968605" cy="1979070"/>
          </a:xfrm>
          <a:prstGeom prst="rect">
            <a:avLst/>
          </a:prstGeom>
        </p:spPr>
      </p:pic>
      <p:sp>
        <p:nvSpPr>
          <p:cNvPr id="24" name="Rectangle 23">
            <a:extLst>
              <a:ext uri="{FF2B5EF4-FFF2-40B4-BE49-F238E27FC236}">
                <a16:creationId xmlns:a16="http://schemas.microsoft.com/office/drawing/2014/main" id="{F061C99C-7B52-A64E-B730-E1979FDB0A53}"/>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5</a:t>
            </a:r>
          </a:p>
        </p:txBody>
      </p:sp>
      <p:sp>
        <p:nvSpPr>
          <p:cNvPr id="28" name="Rectangle 27">
            <a:extLst>
              <a:ext uri="{FF2B5EF4-FFF2-40B4-BE49-F238E27FC236}">
                <a16:creationId xmlns:a16="http://schemas.microsoft.com/office/drawing/2014/main" id="{9D4A8126-CB60-184C-8AAA-F2670A34D7D9}"/>
              </a:ext>
            </a:extLst>
          </p:cNvPr>
          <p:cNvSpPr/>
          <p:nvPr/>
        </p:nvSpPr>
        <p:spPr>
          <a:xfrm>
            <a:off x="8744498" y="3475165"/>
            <a:ext cx="1752311" cy="257187"/>
          </a:xfrm>
          <a:prstGeom prst="rect">
            <a:avLst/>
          </a:prstGeom>
          <a:solidFill>
            <a:schemeClr val="bg1"/>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err="1">
                <a:solidFill>
                  <a:schemeClr val="bg1"/>
                </a:solidFill>
              </a:rPr>
              <a:t>Year</a:t>
            </a:r>
            <a:r>
              <a:rPr lang="fr-FR" dirty="0">
                <a:solidFill>
                  <a:schemeClr val="bg1"/>
                </a:solidFill>
              </a:rPr>
              <a:t> </a:t>
            </a:r>
            <a:r>
              <a:rPr lang="fr-FR" dirty="0" err="1">
                <a:solidFill>
                  <a:schemeClr val="bg1"/>
                </a:solidFill>
              </a:rPr>
              <a:t>window</a:t>
            </a:r>
            <a:endParaRPr lang="fr-FR" dirty="0">
              <a:solidFill>
                <a:schemeClr val="bg1"/>
              </a:solidFill>
            </a:endParaRPr>
          </a:p>
        </p:txBody>
      </p:sp>
      <p:sp>
        <p:nvSpPr>
          <p:cNvPr id="29" name="ZoneTexte 28">
            <a:extLst>
              <a:ext uri="{FF2B5EF4-FFF2-40B4-BE49-F238E27FC236}">
                <a16:creationId xmlns:a16="http://schemas.microsoft.com/office/drawing/2014/main" id="{E7B2D1EF-6ECC-F443-906F-9FAC0BA8A286}"/>
              </a:ext>
            </a:extLst>
          </p:cNvPr>
          <p:cNvSpPr txBox="1"/>
          <p:nvPr/>
        </p:nvSpPr>
        <p:spPr>
          <a:xfrm>
            <a:off x="10572315" y="2637030"/>
            <a:ext cx="1243289" cy="307777"/>
          </a:xfrm>
          <a:prstGeom prst="rect">
            <a:avLst/>
          </a:prstGeom>
          <a:solidFill>
            <a:srgbClr val="7030A0"/>
          </a:solidFill>
        </p:spPr>
        <p:txBody>
          <a:bodyPr wrap="square" rtlCol="0">
            <a:spAutoFit/>
          </a:bodyPr>
          <a:lstStyle/>
          <a:p>
            <a:r>
              <a:rPr lang="fr-FR" sz="1400" dirty="0" err="1">
                <a:solidFill>
                  <a:schemeClr val="bg1"/>
                </a:solidFill>
              </a:rPr>
              <a:t>Year</a:t>
            </a:r>
            <a:r>
              <a:rPr lang="fr-FR" sz="1400" dirty="0">
                <a:solidFill>
                  <a:schemeClr val="bg1"/>
                </a:solidFill>
              </a:rPr>
              <a:t> </a:t>
            </a:r>
            <a:r>
              <a:rPr lang="fr-FR" sz="1400" dirty="0" err="1">
                <a:solidFill>
                  <a:schemeClr val="bg1"/>
                </a:solidFill>
              </a:rPr>
              <a:t>window</a:t>
            </a:r>
            <a:endParaRPr lang="fr-FR" sz="1400" dirty="0">
              <a:solidFill>
                <a:schemeClr val="bg1"/>
              </a:solidFill>
            </a:endParaRPr>
          </a:p>
        </p:txBody>
      </p:sp>
    </p:spTree>
    <p:extLst>
      <p:ext uri="{BB962C8B-B14F-4D97-AF65-F5344CB8AC3E}">
        <p14:creationId xmlns:p14="http://schemas.microsoft.com/office/powerpoint/2010/main" val="1981181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6" name="ZoneTexte 15">
            <a:extLst>
              <a:ext uri="{FF2B5EF4-FFF2-40B4-BE49-F238E27FC236}">
                <a16:creationId xmlns:a16="http://schemas.microsoft.com/office/drawing/2014/main" id="{0200284F-9C04-4C46-A64D-ECA0F7A87CCB}"/>
              </a:ext>
            </a:extLst>
          </p:cNvPr>
          <p:cNvSpPr txBox="1"/>
          <p:nvPr/>
        </p:nvSpPr>
        <p:spPr>
          <a:xfrm>
            <a:off x="4930345" y="318418"/>
            <a:ext cx="2331308" cy="369332"/>
          </a:xfrm>
          <a:prstGeom prst="rect">
            <a:avLst/>
          </a:prstGeom>
          <a:noFill/>
        </p:spPr>
        <p:txBody>
          <a:bodyPr wrap="square" rtlCol="0">
            <a:spAutoFit/>
          </a:bodyPr>
          <a:lstStyle/>
          <a:p>
            <a:r>
              <a:rPr lang="fr-FR" dirty="0"/>
              <a:t>CORTEVA OLE TOOL</a:t>
            </a: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err="1">
                <a:latin typeface="+mj-lt"/>
              </a:rPr>
              <a:t>Quality</a:t>
            </a:r>
            <a:r>
              <a:rPr lang="fr-FR" sz="2400" dirty="0">
                <a:latin typeface="+mj-lt"/>
              </a:rPr>
              <a:t> </a:t>
            </a:r>
            <a:r>
              <a:rPr lang="fr-FR" sz="2400" dirty="0" err="1">
                <a:latin typeface="+mj-lt"/>
              </a:rPr>
              <a:t>Losses</a:t>
            </a:r>
            <a:r>
              <a:rPr lang="fr-FR" sz="2400" dirty="0">
                <a:latin typeface="+mj-lt"/>
              </a:rPr>
              <a:t> Dashboard</a:t>
            </a: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grpSp>
        <p:nvGrpSpPr>
          <p:cNvPr id="8" name="Groupe 7">
            <a:extLst>
              <a:ext uri="{FF2B5EF4-FFF2-40B4-BE49-F238E27FC236}">
                <a16:creationId xmlns:a16="http://schemas.microsoft.com/office/drawing/2014/main" id="{595AAD1D-E9A7-E74D-81DD-C2CB9AFC9FA1}"/>
              </a:ext>
            </a:extLst>
          </p:cNvPr>
          <p:cNvGrpSpPr/>
          <p:nvPr/>
        </p:nvGrpSpPr>
        <p:grpSpPr>
          <a:xfrm>
            <a:off x="7510561" y="1979070"/>
            <a:ext cx="3002691" cy="1136427"/>
            <a:chOff x="8118389" y="1924147"/>
            <a:chExt cx="3195297" cy="926756"/>
          </a:xfrm>
        </p:grpSpPr>
        <p:sp>
          <p:nvSpPr>
            <p:cNvPr id="26" name="Rectangle 25">
              <a:extLst>
                <a:ext uri="{FF2B5EF4-FFF2-40B4-BE49-F238E27FC236}">
                  <a16:creationId xmlns:a16="http://schemas.microsoft.com/office/drawing/2014/main" id="{65326F2B-4542-0D43-ACB1-156509E52BDA}"/>
                </a:ext>
              </a:extLst>
            </p:cNvPr>
            <p:cNvSpPr/>
            <p:nvPr/>
          </p:nvSpPr>
          <p:spPr>
            <a:xfrm>
              <a:off x="8118389" y="1924147"/>
              <a:ext cx="3195297" cy="926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grpSp>
          <p:nvGrpSpPr>
            <p:cNvPr id="19" name="Groupe 18">
              <a:extLst>
                <a:ext uri="{FF2B5EF4-FFF2-40B4-BE49-F238E27FC236}">
                  <a16:creationId xmlns:a16="http://schemas.microsoft.com/office/drawing/2014/main" id="{BA9BE82C-5043-0C43-B2B9-88B96964AD1E}"/>
                </a:ext>
              </a:extLst>
            </p:cNvPr>
            <p:cNvGrpSpPr/>
            <p:nvPr/>
          </p:nvGrpSpPr>
          <p:grpSpPr>
            <a:xfrm>
              <a:off x="8230724" y="1993188"/>
              <a:ext cx="2409048" cy="715897"/>
              <a:chOff x="4214778" y="1264912"/>
              <a:chExt cx="2409048" cy="715897"/>
            </a:xfrm>
          </p:grpSpPr>
          <p:sp>
            <p:nvSpPr>
              <p:cNvPr id="20" name="ZoneTexte 19">
                <a:extLst>
                  <a:ext uri="{FF2B5EF4-FFF2-40B4-BE49-F238E27FC236}">
                    <a16:creationId xmlns:a16="http://schemas.microsoft.com/office/drawing/2014/main" id="{BB3A000F-EC1D-2E4A-A006-355453040244}"/>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1" name="ZoneTexte 20">
                <a:extLst>
                  <a:ext uri="{FF2B5EF4-FFF2-40B4-BE49-F238E27FC236}">
                    <a16:creationId xmlns:a16="http://schemas.microsoft.com/office/drawing/2014/main" id="{9C471408-ADE5-2B4D-90CC-AA7860FF131A}"/>
                  </a:ext>
                </a:extLst>
              </p:cNvPr>
              <p:cNvSpPr txBox="1"/>
              <p:nvPr/>
            </p:nvSpPr>
            <p:spPr>
              <a:xfrm>
                <a:off x="4214778" y="1659249"/>
                <a:ext cx="1535670" cy="301190"/>
              </a:xfrm>
              <a:prstGeom prst="rect">
                <a:avLst/>
              </a:prstGeom>
              <a:noFill/>
            </p:spPr>
            <p:txBody>
              <a:bodyPr wrap="square" rtlCol="0">
                <a:spAutoFit/>
              </a:bodyPr>
              <a:lstStyle/>
              <a:p>
                <a:r>
                  <a:rPr lang="fr-FR" dirty="0"/>
                  <a:t>Of </a:t>
                </a:r>
              </a:p>
            </p:txBody>
          </p:sp>
          <p:sp>
            <p:nvSpPr>
              <p:cNvPr id="22" name="Rectangle 21">
                <a:extLst>
                  <a:ext uri="{FF2B5EF4-FFF2-40B4-BE49-F238E27FC236}">
                    <a16:creationId xmlns:a16="http://schemas.microsoft.com/office/drawing/2014/main" id="{74C6A707-72EC-3B42-82DC-9E9976B02401}"/>
                  </a:ext>
                </a:extLst>
              </p:cNvPr>
              <p:cNvSpPr/>
              <p:nvPr/>
            </p:nvSpPr>
            <p:spPr>
              <a:xfrm>
                <a:off x="4882349"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grpSp>
      <p:pic>
        <p:nvPicPr>
          <p:cNvPr id="3" name="Image 2">
            <a:extLst>
              <a:ext uri="{FF2B5EF4-FFF2-40B4-BE49-F238E27FC236}">
                <a16:creationId xmlns:a16="http://schemas.microsoft.com/office/drawing/2014/main" id="{EDD4DE15-E911-CE4E-A1DC-EBCEC48F7C95}"/>
              </a:ext>
            </a:extLst>
          </p:cNvPr>
          <p:cNvPicPr>
            <a:picLocks noChangeAspect="1"/>
          </p:cNvPicPr>
          <p:nvPr/>
        </p:nvPicPr>
        <p:blipFill>
          <a:blip r:embed="rId2"/>
          <a:stretch>
            <a:fillRect/>
          </a:stretch>
        </p:blipFill>
        <p:spPr>
          <a:xfrm>
            <a:off x="3096452" y="3186780"/>
            <a:ext cx="7416800" cy="3873500"/>
          </a:xfrm>
          <a:prstGeom prst="rect">
            <a:avLst/>
          </a:prstGeom>
        </p:spPr>
      </p:pic>
      <p:sp>
        <p:nvSpPr>
          <p:cNvPr id="27" name="Rectangle 26">
            <a:extLst>
              <a:ext uri="{FF2B5EF4-FFF2-40B4-BE49-F238E27FC236}">
                <a16:creationId xmlns:a16="http://schemas.microsoft.com/office/drawing/2014/main" id="{530AEB45-B664-B24B-B120-01DFD5C8124E}"/>
              </a:ext>
            </a:extLst>
          </p:cNvPr>
          <p:cNvSpPr/>
          <p:nvPr/>
        </p:nvSpPr>
        <p:spPr>
          <a:xfrm>
            <a:off x="8342794" y="3231273"/>
            <a:ext cx="2157366" cy="283020"/>
          </a:xfrm>
          <a:prstGeom prst="rect">
            <a:avLst/>
          </a:prstGeom>
          <a:solidFill>
            <a:schemeClr val="bg1"/>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solidFill>
                <a:schemeClr val="bg1"/>
              </a:solidFill>
            </a:endParaRPr>
          </a:p>
        </p:txBody>
      </p:sp>
      <p:pic>
        <p:nvPicPr>
          <p:cNvPr id="7" name="Image 6">
            <a:extLst>
              <a:ext uri="{FF2B5EF4-FFF2-40B4-BE49-F238E27FC236}">
                <a16:creationId xmlns:a16="http://schemas.microsoft.com/office/drawing/2014/main" id="{74BB2FB7-B158-2A4F-9859-6BA01E7E59EB}"/>
              </a:ext>
            </a:extLst>
          </p:cNvPr>
          <p:cNvPicPr>
            <a:picLocks noChangeAspect="1"/>
          </p:cNvPicPr>
          <p:nvPr/>
        </p:nvPicPr>
        <p:blipFill>
          <a:blip r:embed="rId3"/>
          <a:stretch>
            <a:fillRect/>
          </a:stretch>
        </p:blipFill>
        <p:spPr>
          <a:xfrm>
            <a:off x="-70124" y="-519098"/>
            <a:ext cx="2968605" cy="1979070"/>
          </a:xfrm>
          <a:prstGeom prst="rect">
            <a:avLst/>
          </a:prstGeom>
        </p:spPr>
      </p:pic>
      <p:sp>
        <p:nvSpPr>
          <p:cNvPr id="24" name="Rectangle 23">
            <a:extLst>
              <a:ext uri="{FF2B5EF4-FFF2-40B4-BE49-F238E27FC236}">
                <a16:creationId xmlns:a16="http://schemas.microsoft.com/office/drawing/2014/main" id="{F061C99C-7B52-A64E-B730-E1979FDB0A53}"/>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5</a:t>
            </a:r>
          </a:p>
        </p:txBody>
      </p:sp>
      <p:sp>
        <p:nvSpPr>
          <p:cNvPr id="28" name="Rectangle 27">
            <a:extLst>
              <a:ext uri="{FF2B5EF4-FFF2-40B4-BE49-F238E27FC236}">
                <a16:creationId xmlns:a16="http://schemas.microsoft.com/office/drawing/2014/main" id="{9D4A8126-CB60-184C-8AAA-F2670A34D7D9}"/>
              </a:ext>
            </a:extLst>
          </p:cNvPr>
          <p:cNvSpPr/>
          <p:nvPr/>
        </p:nvSpPr>
        <p:spPr>
          <a:xfrm>
            <a:off x="8744498" y="3475165"/>
            <a:ext cx="1752311" cy="257187"/>
          </a:xfrm>
          <a:prstGeom prst="rect">
            <a:avLst/>
          </a:prstGeom>
          <a:solidFill>
            <a:schemeClr val="bg1"/>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err="1">
                <a:solidFill>
                  <a:schemeClr val="bg1"/>
                </a:solidFill>
              </a:rPr>
              <a:t>Year</a:t>
            </a:r>
            <a:r>
              <a:rPr lang="fr-FR" dirty="0">
                <a:solidFill>
                  <a:schemeClr val="bg1"/>
                </a:solidFill>
              </a:rPr>
              <a:t> </a:t>
            </a:r>
            <a:r>
              <a:rPr lang="fr-FR" dirty="0" err="1">
                <a:solidFill>
                  <a:schemeClr val="bg1"/>
                </a:solidFill>
              </a:rPr>
              <a:t>window</a:t>
            </a:r>
            <a:endParaRPr lang="fr-FR" dirty="0">
              <a:solidFill>
                <a:schemeClr val="bg1"/>
              </a:solidFill>
            </a:endParaRPr>
          </a:p>
        </p:txBody>
      </p:sp>
      <p:sp>
        <p:nvSpPr>
          <p:cNvPr id="29" name="ZoneTexte 28">
            <a:extLst>
              <a:ext uri="{FF2B5EF4-FFF2-40B4-BE49-F238E27FC236}">
                <a16:creationId xmlns:a16="http://schemas.microsoft.com/office/drawing/2014/main" id="{E7B2D1EF-6ECC-F443-906F-9FAC0BA8A286}"/>
              </a:ext>
            </a:extLst>
          </p:cNvPr>
          <p:cNvSpPr txBox="1"/>
          <p:nvPr/>
        </p:nvSpPr>
        <p:spPr>
          <a:xfrm>
            <a:off x="10572315" y="2637030"/>
            <a:ext cx="1454743" cy="307777"/>
          </a:xfrm>
          <a:prstGeom prst="rect">
            <a:avLst/>
          </a:prstGeom>
          <a:solidFill>
            <a:srgbClr val="7030A0"/>
          </a:solidFill>
        </p:spPr>
        <p:txBody>
          <a:bodyPr wrap="square" rtlCol="0">
            <a:spAutoFit/>
          </a:bodyPr>
          <a:lstStyle/>
          <a:p>
            <a:r>
              <a:rPr lang="fr-FR" sz="1400" dirty="0" err="1">
                <a:solidFill>
                  <a:schemeClr val="bg1"/>
                </a:solidFill>
              </a:rPr>
              <a:t>Month</a:t>
            </a:r>
            <a:r>
              <a:rPr lang="fr-FR" sz="1400" dirty="0">
                <a:solidFill>
                  <a:schemeClr val="bg1"/>
                </a:solidFill>
              </a:rPr>
              <a:t> </a:t>
            </a:r>
            <a:r>
              <a:rPr lang="fr-FR" sz="1400" dirty="0" err="1">
                <a:solidFill>
                  <a:schemeClr val="bg1"/>
                </a:solidFill>
              </a:rPr>
              <a:t>window</a:t>
            </a:r>
            <a:endParaRPr lang="fr-FR" sz="1400" dirty="0">
              <a:solidFill>
                <a:schemeClr val="bg1"/>
              </a:solidFill>
            </a:endParaRPr>
          </a:p>
        </p:txBody>
      </p:sp>
    </p:spTree>
    <p:extLst>
      <p:ext uri="{BB962C8B-B14F-4D97-AF65-F5344CB8AC3E}">
        <p14:creationId xmlns:p14="http://schemas.microsoft.com/office/powerpoint/2010/main" val="1942618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734" y="302383"/>
            <a:ext cx="12283350"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6" name="ZoneTexte 15">
            <a:extLst>
              <a:ext uri="{FF2B5EF4-FFF2-40B4-BE49-F238E27FC236}">
                <a16:creationId xmlns:a16="http://schemas.microsoft.com/office/drawing/2014/main" id="{0200284F-9C04-4C46-A64D-ECA0F7A87CCB}"/>
              </a:ext>
            </a:extLst>
          </p:cNvPr>
          <p:cNvSpPr txBox="1"/>
          <p:nvPr/>
        </p:nvSpPr>
        <p:spPr>
          <a:xfrm>
            <a:off x="4930345" y="318418"/>
            <a:ext cx="2331308" cy="369332"/>
          </a:xfrm>
          <a:prstGeom prst="rect">
            <a:avLst/>
          </a:prstGeom>
          <a:noFill/>
        </p:spPr>
        <p:txBody>
          <a:bodyPr wrap="square" rtlCol="0">
            <a:spAutoFit/>
          </a:bodyPr>
          <a:lstStyle/>
          <a:p>
            <a:r>
              <a:rPr lang="fr-FR" dirty="0"/>
              <a:t>CORTEVA OLE TOOL</a:t>
            </a: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err="1">
                <a:latin typeface="+mj-lt"/>
              </a:rPr>
              <a:t>Overall</a:t>
            </a:r>
            <a:r>
              <a:rPr lang="fr-FR" sz="2400" dirty="0">
                <a:latin typeface="+mj-lt"/>
              </a:rPr>
              <a:t> Line </a:t>
            </a:r>
            <a:r>
              <a:rPr lang="fr-FR" sz="2400" dirty="0" err="1">
                <a:latin typeface="+mj-lt"/>
              </a:rPr>
              <a:t>Effectiveness</a:t>
            </a:r>
            <a:endParaRPr lang="fr-FR" sz="2400" dirty="0">
              <a:latin typeface="+mj-lt"/>
            </a:endParaRP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pic>
        <p:nvPicPr>
          <p:cNvPr id="4" name="Image 3">
            <a:extLst>
              <a:ext uri="{FF2B5EF4-FFF2-40B4-BE49-F238E27FC236}">
                <a16:creationId xmlns:a16="http://schemas.microsoft.com/office/drawing/2014/main" id="{198F6862-D531-034C-9860-8E91F4048EC3}"/>
              </a:ext>
            </a:extLst>
          </p:cNvPr>
          <p:cNvPicPr>
            <a:picLocks noChangeAspect="1"/>
          </p:cNvPicPr>
          <p:nvPr/>
        </p:nvPicPr>
        <p:blipFill>
          <a:blip r:embed="rId2"/>
          <a:stretch>
            <a:fillRect/>
          </a:stretch>
        </p:blipFill>
        <p:spPr>
          <a:xfrm>
            <a:off x="1458999" y="2150076"/>
            <a:ext cx="9926919" cy="3692539"/>
          </a:xfrm>
          <a:prstGeom prst="rect">
            <a:avLst/>
          </a:prstGeom>
        </p:spPr>
      </p:pic>
      <p:pic>
        <p:nvPicPr>
          <p:cNvPr id="24" name="Image 23">
            <a:extLst>
              <a:ext uri="{FF2B5EF4-FFF2-40B4-BE49-F238E27FC236}">
                <a16:creationId xmlns:a16="http://schemas.microsoft.com/office/drawing/2014/main" id="{C6D45FEA-EE89-B440-A1FC-6D9B7778E58E}"/>
              </a:ext>
            </a:extLst>
          </p:cNvPr>
          <p:cNvPicPr>
            <a:picLocks noChangeAspect="1"/>
          </p:cNvPicPr>
          <p:nvPr/>
        </p:nvPicPr>
        <p:blipFill>
          <a:blip r:embed="rId3"/>
          <a:stretch>
            <a:fillRect/>
          </a:stretch>
        </p:blipFill>
        <p:spPr>
          <a:xfrm>
            <a:off x="-70124" y="-519098"/>
            <a:ext cx="2968605" cy="1979070"/>
          </a:xfrm>
          <a:prstGeom prst="rect">
            <a:avLst/>
          </a:prstGeom>
        </p:spPr>
      </p:pic>
      <p:sp>
        <p:nvSpPr>
          <p:cNvPr id="19" name="Rectangle 18">
            <a:extLst>
              <a:ext uri="{FF2B5EF4-FFF2-40B4-BE49-F238E27FC236}">
                <a16:creationId xmlns:a16="http://schemas.microsoft.com/office/drawing/2014/main" id="{6AF35174-16BE-AB4E-9A4B-072F26CE7A53}"/>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6</a:t>
            </a:r>
          </a:p>
        </p:txBody>
      </p:sp>
    </p:spTree>
    <p:extLst>
      <p:ext uri="{BB962C8B-B14F-4D97-AF65-F5344CB8AC3E}">
        <p14:creationId xmlns:p14="http://schemas.microsoft.com/office/powerpoint/2010/main" val="36189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20DF01D5-9FB8-414E-A6BE-75EAAA35AA6F}"/>
              </a:ext>
            </a:extLst>
          </p:cNvPr>
          <p:cNvPicPr>
            <a:picLocks noChangeAspect="1"/>
          </p:cNvPicPr>
          <p:nvPr/>
        </p:nvPicPr>
        <p:blipFill>
          <a:blip r:embed="rId2"/>
          <a:stretch>
            <a:fillRect/>
          </a:stretch>
        </p:blipFill>
        <p:spPr>
          <a:xfrm>
            <a:off x="2762532" y="2211267"/>
            <a:ext cx="3048000" cy="4314362"/>
          </a:xfrm>
          <a:prstGeom prst="rect">
            <a:avLst/>
          </a:prstGeom>
        </p:spPr>
      </p:pic>
      <p:pic>
        <p:nvPicPr>
          <p:cNvPr id="7" name="Image 6" descr="Une image contenant table&#10;&#10;Description générée automatiquement">
            <a:extLst>
              <a:ext uri="{FF2B5EF4-FFF2-40B4-BE49-F238E27FC236}">
                <a16:creationId xmlns:a16="http://schemas.microsoft.com/office/drawing/2014/main" id="{7270F7D8-688B-A349-98B0-97ED8EF0C885}"/>
              </a:ext>
            </a:extLst>
          </p:cNvPr>
          <p:cNvPicPr>
            <a:picLocks noChangeAspect="1"/>
          </p:cNvPicPr>
          <p:nvPr/>
        </p:nvPicPr>
        <p:blipFill>
          <a:blip r:embed="rId3"/>
          <a:stretch>
            <a:fillRect/>
          </a:stretch>
        </p:blipFill>
        <p:spPr>
          <a:xfrm>
            <a:off x="5959365" y="1869559"/>
            <a:ext cx="3678621" cy="3234121"/>
          </a:xfrm>
          <a:prstGeom prst="rect">
            <a:avLst/>
          </a:prstGeom>
        </p:spPr>
      </p:pic>
      <p:sp>
        <p:nvSpPr>
          <p:cNvPr id="25" name="Rectangle 24">
            <a:extLst>
              <a:ext uri="{FF2B5EF4-FFF2-40B4-BE49-F238E27FC236}">
                <a16:creationId xmlns:a16="http://schemas.microsoft.com/office/drawing/2014/main" id="{EB810CFE-CB95-AB4D-ADFA-01EF0703B6CB}"/>
              </a:ext>
            </a:extLst>
          </p:cNvPr>
          <p:cNvSpPr/>
          <p:nvPr/>
        </p:nvSpPr>
        <p:spPr>
          <a:xfrm>
            <a:off x="2762532" y="1210052"/>
            <a:ext cx="2931078" cy="8503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8" name="ZoneTexte 7">
            <a:extLst>
              <a:ext uri="{FF2B5EF4-FFF2-40B4-BE49-F238E27FC236}">
                <a16:creationId xmlns:a16="http://schemas.microsoft.com/office/drawing/2014/main" id="{7B88206D-6140-6342-812F-37666B7A4A82}"/>
              </a:ext>
            </a:extLst>
          </p:cNvPr>
          <p:cNvSpPr txBox="1"/>
          <p:nvPr/>
        </p:nvSpPr>
        <p:spPr>
          <a:xfrm>
            <a:off x="2813908" y="1296089"/>
            <a:ext cx="1535670" cy="369332"/>
          </a:xfrm>
          <a:prstGeom prst="rect">
            <a:avLst/>
          </a:prstGeom>
          <a:noFill/>
        </p:spPr>
        <p:txBody>
          <a:bodyPr wrap="square" rtlCol="0">
            <a:spAutoFit/>
          </a:bodyPr>
          <a:lstStyle/>
          <a:p>
            <a:r>
              <a:rPr lang="fr-FR" dirty="0"/>
              <a:t>Site : </a:t>
            </a:r>
          </a:p>
        </p:txBody>
      </p:sp>
      <p:sp>
        <p:nvSpPr>
          <p:cNvPr id="9" name="ZoneTexte 8">
            <a:extLst>
              <a:ext uri="{FF2B5EF4-FFF2-40B4-BE49-F238E27FC236}">
                <a16:creationId xmlns:a16="http://schemas.microsoft.com/office/drawing/2014/main" id="{2A805167-DCBF-D34B-B7CA-000B80F7BCF8}"/>
              </a:ext>
            </a:extLst>
          </p:cNvPr>
          <p:cNvSpPr txBox="1"/>
          <p:nvPr/>
        </p:nvSpPr>
        <p:spPr>
          <a:xfrm>
            <a:off x="2813908" y="1674770"/>
            <a:ext cx="1782806" cy="369332"/>
          </a:xfrm>
          <a:prstGeom prst="rect">
            <a:avLst/>
          </a:prstGeom>
          <a:noFill/>
        </p:spPr>
        <p:txBody>
          <a:bodyPr wrap="square" rtlCol="0">
            <a:spAutoFit/>
          </a:bodyPr>
          <a:lstStyle/>
          <a:p>
            <a:r>
              <a:rPr lang="fr-FR" dirty="0"/>
              <a:t>Production Line : </a:t>
            </a:r>
          </a:p>
        </p:txBody>
      </p:sp>
      <p:sp>
        <p:nvSpPr>
          <p:cNvPr id="24" name="Rectangle 23">
            <a:extLst>
              <a:ext uri="{FF2B5EF4-FFF2-40B4-BE49-F238E27FC236}">
                <a16:creationId xmlns:a16="http://schemas.microsoft.com/office/drawing/2014/main" id="{F301CCA6-884A-0144-86E8-FF55BC90A273}"/>
              </a:ext>
            </a:extLst>
          </p:cNvPr>
          <p:cNvSpPr/>
          <p:nvPr/>
        </p:nvSpPr>
        <p:spPr>
          <a:xfrm>
            <a:off x="5904531" y="5206780"/>
            <a:ext cx="5580683" cy="13788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0" name="ZoneTexte 9">
            <a:extLst>
              <a:ext uri="{FF2B5EF4-FFF2-40B4-BE49-F238E27FC236}">
                <a16:creationId xmlns:a16="http://schemas.microsoft.com/office/drawing/2014/main" id="{B67C287C-4DC8-9A48-A590-35ACCC84E4BE}"/>
              </a:ext>
            </a:extLst>
          </p:cNvPr>
          <p:cNvSpPr txBox="1"/>
          <p:nvPr/>
        </p:nvSpPr>
        <p:spPr>
          <a:xfrm>
            <a:off x="5959365" y="1324804"/>
            <a:ext cx="2331308" cy="369332"/>
          </a:xfrm>
          <a:prstGeom prst="rect">
            <a:avLst/>
          </a:prstGeom>
          <a:solidFill>
            <a:schemeClr val="bg1"/>
          </a:solidFill>
        </p:spPr>
        <p:txBody>
          <a:bodyPr wrap="square" rtlCol="0">
            <a:spAutoFit/>
          </a:bodyPr>
          <a:lstStyle/>
          <a:p>
            <a:r>
              <a:rPr lang="fr-FR" dirty="0"/>
              <a:t>PACKAGING LINE ID </a:t>
            </a:r>
          </a:p>
        </p:txBody>
      </p:sp>
      <p:sp>
        <p:nvSpPr>
          <p:cNvPr id="11" name="ZoneTexte 10">
            <a:extLst>
              <a:ext uri="{FF2B5EF4-FFF2-40B4-BE49-F238E27FC236}">
                <a16:creationId xmlns:a16="http://schemas.microsoft.com/office/drawing/2014/main" id="{ABC6C07B-1551-4843-A560-98A9F434003A}"/>
              </a:ext>
            </a:extLst>
          </p:cNvPr>
          <p:cNvSpPr txBox="1"/>
          <p:nvPr/>
        </p:nvSpPr>
        <p:spPr>
          <a:xfrm>
            <a:off x="6096000" y="5207425"/>
            <a:ext cx="2331308" cy="369332"/>
          </a:xfrm>
          <a:prstGeom prst="rect">
            <a:avLst/>
          </a:prstGeom>
          <a:noFill/>
        </p:spPr>
        <p:txBody>
          <a:bodyPr wrap="square" rtlCol="0">
            <a:spAutoFit/>
          </a:bodyPr>
          <a:lstStyle/>
          <a:p>
            <a:r>
              <a:rPr lang="fr-FR" dirty="0"/>
              <a:t>Product : </a:t>
            </a:r>
          </a:p>
        </p:txBody>
      </p:sp>
      <p:sp>
        <p:nvSpPr>
          <p:cNvPr id="12" name="ZoneTexte 11">
            <a:extLst>
              <a:ext uri="{FF2B5EF4-FFF2-40B4-BE49-F238E27FC236}">
                <a16:creationId xmlns:a16="http://schemas.microsoft.com/office/drawing/2014/main" id="{5A75D4B9-767F-F945-840E-80EC5983D863}"/>
              </a:ext>
            </a:extLst>
          </p:cNvPr>
          <p:cNvSpPr txBox="1"/>
          <p:nvPr/>
        </p:nvSpPr>
        <p:spPr>
          <a:xfrm>
            <a:off x="6095999" y="5695304"/>
            <a:ext cx="2331308" cy="369332"/>
          </a:xfrm>
          <a:prstGeom prst="rect">
            <a:avLst/>
          </a:prstGeom>
          <a:noFill/>
        </p:spPr>
        <p:txBody>
          <a:bodyPr wrap="square" rtlCol="0">
            <a:spAutoFit/>
          </a:bodyPr>
          <a:lstStyle/>
          <a:p>
            <a:r>
              <a:rPr lang="fr-FR" dirty="0"/>
              <a:t>Formulation Type : </a:t>
            </a:r>
          </a:p>
        </p:txBody>
      </p:sp>
      <p:sp>
        <p:nvSpPr>
          <p:cNvPr id="13" name="ZoneTexte 12">
            <a:extLst>
              <a:ext uri="{FF2B5EF4-FFF2-40B4-BE49-F238E27FC236}">
                <a16:creationId xmlns:a16="http://schemas.microsoft.com/office/drawing/2014/main" id="{886D6AB0-570B-3A4F-B73A-8D484B76441E}"/>
              </a:ext>
            </a:extLst>
          </p:cNvPr>
          <p:cNvSpPr txBox="1"/>
          <p:nvPr/>
        </p:nvSpPr>
        <p:spPr>
          <a:xfrm>
            <a:off x="6096000" y="6183184"/>
            <a:ext cx="2331308" cy="369332"/>
          </a:xfrm>
          <a:prstGeom prst="rect">
            <a:avLst/>
          </a:prstGeom>
          <a:noFill/>
        </p:spPr>
        <p:txBody>
          <a:bodyPr wrap="square" rtlCol="0">
            <a:spAutoFit/>
          </a:bodyPr>
          <a:lstStyle/>
          <a:p>
            <a:r>
              <a:rPr lang="fr-FR" dirty="0"/>
              <a:t>OLE </a:t>
            </a:r>
            <a:r>
              <a:rPr lang="fr-FR" dirty="0" err="1"/>
              <a:t>Reporting</a:t>
            </a:r>
            <a:r>
              <a:rPr lang="fr-FR" dirty="0"/>
              <a:t> : </a:t>
            </a:r>
          </a:p>
        </p:txBody>
      </p:sp>
      <p:sp>
        <p:nvSpPr>
          <p:cNvPr id="14" name="ZoneTexte 13">
            <a:extLst>
              <a:ext uri="{FF2B5EF4-FFF2-40B4-BE49-F238E27FC236}">
                <a16:creationId xmlns:a16="http://schemas.microsoft.com/office/drawing/2014/main" id="{EA312A68-AF6A-7849-B2E9-339205CA0981}"/>
              </a:ext>
            </a:extLst>
          </p:cNvPr>
          <p:cNvSpPr txBox="1"/>
          <p:nvPr/>
        </p:nvSpPr>
        <p:spPr>
          <a:xfrm>
            <a:off x="9153906" y="6216336"/>
            <a:ext cx="2331308" cy="369332"/>
          </a:xfrm>
          <a:prstGeom prst="rect">
            <a:avLst/>
          </a:prstGeom>
          <a:noFill/>
        </p:spPr>
        <p:txBody>
          <a:bodyPr wrap="square" rtlCol="0">
            <a:spAutoFit/>
          </a:bodyPr>
          <a:lstStyle/>
          <a:p>
            <a:r>
              <a:rPr lang="fr-FR" dirty="0"/>
              <a:t>OLE </a:t>
            </a:r>
            <a:r>
              <a:rPr lang="fr-FR" dirty="0" err="1"/>
              <a:t>Tool</a:t>
            </a:r>
            <a:r>
              <a:rPr lang="fr-FR" dirty="0"/>
              <a:t> : </a:t>
            </a:r>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8" name="Rectangle 17">
            <a:extLst>
              <a:ext uri="{FF2B5EF4-FFF2-40B4-BE49-F238E27FC236}">
                <a16:creationId xmlns:a16="http://schemas.microsoft.com/office/drawing/2014/main" id="{B89DD5ED-794B-4948-894D-2FF5CD951980}"/>
              </a:ext>
            </a:extLst>
          </p:cNvPr>
          <p:cNvSpPr/>
          <p:nvPr/>
        </p:nvSpPr>
        <p:spPr>
          <a:xfrm>
            <a:off x="8006893" y="5256360"/>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9" name="Rectangle 18">
            <a:extLst>
              <a:ext uri="{FF2B5EF4-FFF2-40B4-BE49-F238E27FC236}">
                <a16:creationId xmlns:a16="http://schemas.microsoft.com/office/drawing/2014/main" id="{B127919E-89DD-6349-8EC0-BD47C5C3EBBF}"/>
              </a:ext>
            </a:extLst>
          </p:cNvPr>
          <p:cNvSpPr/>
          <p:nvPr/>
        </p:nvSpPr>
        <p:spPr>
          <a:xfrm>
            <a:off x="8015413" y="6216336"/>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19">
            <a:extLst>
              <a:ext uri="{FF2B5EF4-FFF2-40B4-BE49-F238E27FC236}">
                <a16:creationId xmlns:a16="http://schemas.microsoft.com/office/drawing/2014/main" id="{C1DBC4A7-556D-6941-A181-5AB609D3B747}"/>
              </a:ext>
            </a:extLst>
          </p:cNvPr>
          <p:cNvSpPr/>
          <p:nvPr/>
        </p:nvSpPr>
        <p:spPr>
          <a:xfrm>
            <a:off x="8006894" y="5731380"/>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21" name="Rectangle 20">
            <a:extLst>
              <a:ext uri="{FF2B5EF4-FFF2-40B4-BE49-F238E27FC236}">
                <a16:creationId xmlns:a16="http://schemas.microsoft.com/office/drawing/2014/main" id="{8AEEBB4D-ADAD-454D-8498-BBF95FFAB511}"/>
              </a:ext>
            </a:extLst>
          </p:cNvPr>
          <p:cNvSpPr/>
          <p:nvPr/>
        </p:nvSpPr>
        <p:spPr>
          <a:xfrm>
            <a:off x="10306181" y="622926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Rectangle 21">
            <a:extLst>
              <a:ext uri="{FF2B5EF4-FFF2-40B4-BE49-F238E27FC236}">
                <a16:creationId xmlns:a16="http://schemas.microsoft.com/office/drawing/2014/main" id="{B8C6F351-F300-7140-88E1-52C745534049}"/>
              </a:ext>
            </a:extLst>
          </p:cNvPr>
          <p:cNvSpPr/>
          <p:nvPr/>
        </p:nvSpPr>
        <p:spPr>
          <a:xfrm>
            <a:off x="4596714" y="1360880"/>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23" name="Rectangle 22">
            <a:extLst>
              <a:ext uri="{FF2B5EF4-FFF2-40B4-BE49-F238E27FC236}">
                <a16:creationId xmlns:a16="http://schemas.microsoft.com/office/drawing/2014/main" id="{CC87EDEC-929C-7641-8051-4053BC857872}"/>
              </a:ext>
            </a:extLst>
          </p:cNvPr>
          <p:cNvSpPr/>
          <p:nvPr/>
        </p:nvSpPr>
        <p:spPr>
          <a:xfrm>
            <a:off x="4596713" y="172415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pic>
        <p:nvPicPr>
          <p:cNvPr id="26" name="Image 25">
            <a:extLst>
              <a:ext uri="{FF2B5EF4-FFF2-40B4-BE49-F238E27FC236}">
                <a16:creationId xmlns:a16="http://schemas.microsoft.com/office/drawing/2014/main" id="{18469BA4-7FA6-CF42-B021-D1C5FFD1D909}"/>
              </a:ext>
            </a:extLst>
          </p:cNvPr>
          <p:cNvPicPr>
            <a:picLocks noChangeAspect="1"/>
          </p:cNvPicPr>
          <p:nvPr/>
        </p:nvPicPr>
        <p:blipFill>
          <a:blip r:embed="rId4"/>
          <a:stretch>
            <a:fillRect/>
          </a:stretch>
        </p:blipFill>
        <p:spPr>
          <a:xfrm>
            <a:off x="-70124" y="-519098"/>
            <a:ext cx="2968605" cy="1979070"/>
          </a:xfrm>
          <a:prstGeom prst="rect">
            <a:avLst/>
          </a:prstGeom>
        </p:spPr>
      </p:pic>
      <p:grpSp>
        <p:nvGrpSpPr>
          <p:cNvPr id="27" name="Groupe 26">
            <a:extLst>
              <a:ext uri="{FF2B5EF4-FFF2-40B4-BE49-F238E27FC236}">
                <a16:creationId xmlns:a16="http://schemas.microsoft.com/office/drawing/2014/main" id="{DB03BB78-0B7A-4344-8E7D-773DE8C41613}"/>
              </a:ext>
            </a:extLst>
          </p:cNvPr>
          <p:cNvGrpSpPr/>
          <p:nvPr/>
        </p:nvGrpSpPr>
        <p:grpSpPr>
          <a:xfrm>
            <a:off x="9109021" y="132968"/>
            <a:ext cx="2862421" cy="660819"/>
            <a:chOff x="8494603" y="1011895"/>
            <a:chExt cx="2862421" cy="660819"/>
          </a:xfrm>
        </p:grpSpPr>
        <p:sp>
          <p:nvSpPr>
            <p:cNvPr id="28" name="Rectangle 27">
              <a:extLst>
                <a:ext uri="{FF2B5EF4-FFF2-40B4-BE49-F238E27FC236}">
                  <a16:creationId xmlns:a16="http://schemas.microsoft.com/office/drawing/2014/main" id="{8530CF91-2A69-1B4C-B648-631FA0417847}"/>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29" name="ZoneTexte 28">
              <a:extLst>
                <a:ext uri="{FF2B5EF4-FFF2-40B4-BE49-F238E27FC236}">
                  <a16:creationId xmlns:a16="http://schemas.microsoft.com/office/drawing/2014/main" id="{FA54FD0B-9C30-934D-BA8D-AB5B6727397D}"/>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30" name="Rectangle 29">
              <a:extLst>
                <a:ext uri="{FF2B5EF4-FFF2-40B4-BE49-F238E27FC236}">
                  <a16:creationId xmlns:a16="http://schemas.microsoft.com/office/drawing/2014/main" id="{4A0E0A79-A6FE-854C-8458-298D687EF8A8}"/>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31" name="ZoneTexte 30">
              <a:extLst>
                <a:ext uri="{FF2B5EF4-FFF2-40B4-BE49-F238E27FC236}">
                  <a16:creationId xmlns:a16="http://schemas.microsoft.com/office/drawing/2014/main" id="{67637720-D8E5-2C4C-9629-42D850C1D378}"/>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spTree>
    <p:extLst>
      <p:ext uri="{BB962C8B-B14F-4D97-AF65-F5344CB8AC3E}">
        <p14:creationId xmlns:p14="http://schemas.microsoft.com/office/powerpoint/2010/main" val="950150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5" name="Rectangle 44">
            <a:extLst>
              <a:ext uri="{FF2B5EF4-FFF2-40B4-BE49-F238E27FC236}">
                <a16:creationId xmlns:a16="http://schemas.microsoft.com/office/drawing/2014/main" id="{6FE2FD1F-266C-6D45-AE19-BE859133A662}"/>
              </a:ext>
            </a:extLst>
          </p:cNvPr>
          <p:cNvSpPr/>
          <p:nvPr/>
        </p:nvSpPr>
        <p:spPr>
          <a:xfrm>
            <a:off x="1149064" y="1060571"/>
            <a:ext cx="6131427" cy="10718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24" name="ZoneTexte 23">
            <a:extLst>
              <a:ext uri="{FF2B5EF4-FFF2-40B4-BE49-F238E27FC236}">
                <a16:creationId xmlns:a16="http://schemas.microsoft.com/office/drawing/2014/main" id="{D19FF941-96E6-6C4F-925C-C05513736C9F}"/>
              </a:ext>
            </a:extLst>
          </p:cNvPr>
          <p:cNvSpPr txBox="1"/>
          <p:nvPr/>
        </p:nvSpPr>
        <p:spPr>
          <a:xfrm>
            <a:off x="1302728" y="1255563"/>
            <a:ext cx="1535670" cy="369332"/>
          </a:xfrm>
          <a:prstGeom prst="rect">
            <a:avLst/>
          </a:prstGeom>
          <a:noFill/>
        </p:spPr>
        <p:txBody>
          <a:bodyPr wrap="square" rtlCol="0">
            <a:spAutoFit/>
          </a:bodyPr>
          <a:lstStyle/>
          <a:p>
            <a:r>
              <a:rPr lang="fr-FR" dirty="0"/>
              <a:t>Site : </a:t>
            </a:r>
          </a:p>
        </p:txBody>
      </p:sp>
      <p:sp>
        <p:nvSpPr>
          <p:cNvPr id="25" name="ZoneTexte 24">
            <a:extLst>
              <a:ext uri="{FF2B5EF4-FFF2-40B4-BE49-F238E27FC236}">
                <a16:creationId xmlns:a16="http://schemas.microsoft.com/office/drawing/2014/main" id="{4A7034EC-F802-9841-B5E0-B54739815CF0}"/>
              </a:ext>
            </a:extLst>
          </p:cNvPr>
          <p:cNvSpPr txBox="1"/>
          <p:nvPr/>
        </p:nvSpPr>
        <p:spPr>
          <a:xfrm>
            <a:off x="1302728" y="1634244"/>
            <a:ext cx="1782806" cy="369332"/>
          </a:xfrm>
          <a:prstGeom prst="rect">
            <a:avLst/>
          </a:prstGeom>
          <a:noFill/>
        </p:spPr>
        <p:txBody>
          <a:bodyPr wrap="square" rtlCol="0">
            <a:spAutoFit/>
          </a:bodyPr>
          <a:lstStyle/>
          <a:p>
            <a:r>
              <a:rPr lang="fr-FR" dirty="0"/>
              <a:t>Production Line : </a:t>
            </a:r>
          </a:p>
        </p:txBody>
      </p:sp>
      <p:sp>
        <p:nvSpPr>
          <p:cNvPr id="26" name="Rectangle 25">
            <a:extLst>
              <a:ext uri="{FF2B5EF4-FFF2-40B4-BE49-F238E27FC236}">
                <a16:creationId xmlns:a16="http://schemas.microsoft.com/office/drawing/2014/main" id="{0CFED2C3-F5AD-9543-918B-929370F4B261}"/>
              </a:ext>
            </a:extLst>
          </p:cNvPr>
          <p:cNvSpPr/>
          <p:nvPr/>
        </p:nvSpPr>
        <p:spPr>
          <a:xfrm>
            <a:off x="3085534" y="1320354"/>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27" name="Rectangle 26">
            <a:extLst>
              <a:ext uri="{FF2B5EF4-FFF2-40B4-BE49-F238E27FC236}">
                <a16:creationId xmlns:a16="http://schemas.microsoft.com/office/drawing/2014/main" id="{A124F319-372C-B243-BC0F-3DF1BD5CF282}"/>
              </a:ext>
            </a:extLst>
          </p:cNvPr>
          <p:cNvSpPr/>
          <p:nvPr/>
        </p:nvSpPr>
        <p:spPr>
          <a:xfrm>
            <a:off x="3085533"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nvGrpSpPr>
          <p:cNvPr id="52" name="Groupe 51">
            <a:extLst>
              <a:ext uri="{FF2B5EF4-FFF2-40B4-BE49-F238E27FC236}">
                <a16:creationId xmlns:a16="http://schemas.microsoft.com/office/drawing/2014/main" id="{32850885-17BF-0545-8C18-2AB4C9583760}"/>
              </a:ext>
            </a:extLst>
          </p:cNvPr>
          <p:cNvGrpSpPr/>
          <p:nvPr/>
        </p:nvGrpSpPr>
        <p:grpSpPr>
          <a:xfrm>
            <a:off x="4214778" y="1264912"/>
            <a:ext cx="3082962" cy="777688"/>
            <a:chOff x="4214778" y="1264912"/>
            <a:chExt cx="3082962" cy="777688"/>
          </a:xfrm>
        </p:grpSpPr>
        <p:sp>
          <p:nvSpPr>
            <p:cNvPr id="28" name="ZoneTexte 27">
              <a:extLst>
                <a:ext uri="{FF2B5EF4-FFF2-40B4-BE49-F238E27FC236}">
                  <a16:creationId xmlns:a16="http://schemas.microsoft.com/office/drawing/2014/main" id="{FB43563C-3CFF-3846-BBD0-DDCCC7E283BD}"/>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9" name="ZoneTexte 28">
              <a:extLst>
                <a:ext uri="{FF2B5EF4-FFF2-40B4-BE49-F238E27FC236}">
                  <a16:creationId xmlns:a16="http://schemas.microsoft.com/office/drawing/2014/main" id="{F7377E7E-3C11-C34B-98DF-88C596A4A336}"/>
                </a:ext>
              </a:extLst>
            </p:cNvPr>
            <p:cNvSpPr txBox="1"/>
            <p:nvPr/>
          </p:nvSpPr>
          <p:spPr>
            <a:xfrm>
              <a:off x="4214778" y="1659249"/>
              <a:ext cx="1535670" cy="369332"/>
            </a:xfrm>
            <a:prstGeom prst="rect">
              <a:avLst/>
            </a:prstGeom>
            <a:noFill/>
          </p:spPr>
          <p:txBody>
            <a:bodyPr wrap="square" rtlCol="0">
              <a:spAutoFit/>
            </a:bodyPr>
            <a:lstStyle/>
            <a:p>
              <a:r>
                <a:rPr lang="fr-FR" dirty="0" err="1"/>
                <a:t>From</a:t>
              </a:r>
              <a:r>
                <a:rPr lang="fr-FR" dirty="0"/>
                <a:t> </a:t>
              </a:r>
            </a:p>
          </p:txBody>
        </p:sp>
        <p:sp>
          <p:nvSpPr>
            <p:cNvPr id="30" name="Rectangle 29">
              <a:extLst>
                <a:ext uri="{FF2B5EF4-FFF2-40B4-BE49-F238E27FC236}">
                  <a16:creationId xmlns:a16="http://schemas.microsoft.com/office/drawing/2014/main" id="{CBABEC8F-C9E2-9B46-8E73-A53985237326}"/>
                </a:ext>
              </a:extLst>
            </p:cNvPr>
            <p:cNvSpPr/>
            <p:nvPr/>
          </p:nvSpPr>
          <p:spPr>
            <a:xfrm>
              <a:off x="4882349"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31" name="ZoneTexte 30">
              <a:extLst>
                <a:ext uri="{FF2B5EF4-FFF2-40B4-BE49-F238E27FC236}">
                  <a16:creationId xmlns:a16="http://schemas.microsoft.com/office/drawing/2014/main" id="{EC1B7970-18B0-6B46-AE91-9B8702C739FD}"/>
                </a:ext>
              </a:extLst>
            </p:cNvPr>
            <p:cNvSpPr txBox="1"/>
            <p:nvPr/>
          </p:nvSpPr>
          <p:spPr>
            <a:xfrm>
              <a:off x="5762070" y="1673268"/>
              <a:ext cx="1535670" cy="369332"/>
            </a:xfrm>
            <a:prstGeom prst="rect">
              <a:avLst/>
            </a:prstGeom>
            <a:noFill/>
          </p:spPr>
          <p:txBody>
            <a:bodyPr wrap="square" rtlCol="0">
              <a:spAutoFit/>
            </a:bodyPr>
            <a:lstStyle/>
            <a:p>
              <a:r>
                <a:rPr lang="fr-FR" dirty="0"/>
                <a:t>To</a:t>
              </a:r>
            </a:p>
          </p:txBody>
        </p:sp>
        <p:sp>
          <p:nvSpPr>
            <p:cNvPr id="32" name="Rectangle 31">
              <a:extLst>
                <a:ext uri="{FF2B5EF4-FFF2-40B4-BE49-F238E27FC236}">
                  <a16:creationId xmlns:a16="http://schemas.microsoft.com/office/drawing/2014/main" id="{E7D18B38-70C6-E241-8DE7-E58560157A50}"/>
                </a:ext>
              </a:extLst>
            </p:cNvPr>
            <p:cNvSpPr/>
            <p:nvPr/>
          </p:nvSpPr>
          <p:spPr>
            <a:xfrm>
              <a:off x="6186558" y="1673268"/>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pic>
        <p:nvPicPr>
          <p:cNvPr id="3" name="Image 2" descr="Une image contenant table&#10;&#10;Description générée automatiquement">
            <a:extLst>
              <a:ext uri="{FF2B5EF4-FFF2-40B4-BE49-F238E27FC236}">
                <a16:creationId xmlns:a16="http://schemas.microsoft.com/office/drawing/2014/main" id="{AAD3E6E6-B607-2942-95DC-31A56707C651}"/>
              </a:ext>
            </a:extLst>
          </p:cNvPr>
          <p:cNvPicPr>
            <a:picLocks noChangeAspect="1"/>
          </p:cNvPicPr>
          <p:nvPr/>
        </p:nvPicPr>
        <p:blipFill>
          <a:blip r:embed="rId2"/>
          <a:stretch>
            <a:fillRect/>
          </a:stretch>
        </p:blipFill>
        <p:spPr>
          <a:xfrm>
            <a:off x="1149064" y="2324591"/>
            <a:ext cx="4865358" cy="4620779"/>
          </a:xfrm>
          <a:prstGeom prst="rect">
            <a:avLst/>
          </a:prstGeom>
        </p:spPr>
      </p:pic>
      <p:pic>
        <p:nvPicPr>
          <p:cNvPr id="34" name="Image 33">
            <a:extLst>
              <a:ext uri="{FF2B5EF4-FFF2-40B4-BE49-F238E27FC236}">
                <a16:creationId xmlns:a16="http://schemas.microsoft.com/office/drawing/2014/main" id="{1D92B03A-8C85-F74F-9993-6EFEF6BBF791}"/>
              </a:ext>
            </a:extLst>
          </p:cNvPr>
          <p:cNvPicPr>
            <a:picLocks noChangeAspect="1"/>
          </p:cNvPicPr>
          <p:nvPr/>
        </p:nvPicPr>
        <p:blipFill>
          <a:blip r:embed="rId3"/>
          <a:stretch>
            <a:fillRect/>
          </a:stretch>
        </p:blipFill>
        <p:spPr>
          <a:xfrm>
            <a:off x="6501208" y="2340070"/>
            <a:ext cx="4653760" cy="2964896"/>
          </a:xfrm>
          <a:prstGeom prst="rect">
            <a:avLst/>
          </a:prstGeom>
        </p:spPr>
      </p:pic>
      <p:sp>
        <p:nvSpPr>
          <p:cNvPr id="44" name="Rectangle 43">
            <a:extLst>
              <a:ext uri="{FF2B5EF4-FFF2-40B4-BE49-F238E27FC236}">
                <a16:creationId xmlns:a16="http://schemas.microsoft.com/office/drawing/2014/main" id="{C88CF3CD-3FDC-8941-A3DC-6F6A0188F561}"/>
              </a:ext>
            </a:extLst>
          </p:cNvPr>
          <p:cNvSpPr/>
          <p:nvPr/>
        </p:nvSpPr>
        <p:spPr>
          <a:xfrm>
            <a:off x="6493793" y="5497120"/>
            <a:ext cx="4661175" cy="14482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35" name="Ellipse 34">
            <a:extLst>
              <a:ext uri="{FF2B5EF4-FFF2-40B4-BE49-F238E27FC236}">
                <a16:creationId xmlns:a16="http://schemas.microsoft.com/office/drawing/2014/main" id="{1BBADBD5-DCAB-6F4F-9235-6721245C56C1}"/>
              </a:ext>
            </a:extLst>
          </p:cNvPr>
          <p:cNvSpPr/>
          <p:nvPr/>
        </p:nvSpPr>
        <p:spPr>
          <a:xfrm>
            <a:off x="6684382" y="5555491"/>
            <a:ext cx="754284" cy="75054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72</a:t>
            </a:r>
          </a:p>
        </p:txBody>
      </p:sp>
      <p:sp>
        <p:nvSpPr>
          <p:cNvPr id="36" name="Ellipse 35">
            <a:extLst>
              <a:ext uri="{FF2B5EF4-FFF2-40B4-BE49-F238E27FC236}">
                <a16:creationId xmlns:a16="http://schemas.microsoft.com/office/drawing/2014/main" id="{9C7F3B89-BB22-D640-80FC-D4044E7B1DB2}"/>
              </a:ext>
            </a:extLst>
          </p:cNvPr>
          <p:cNvSpPr/>
          <p:nvPr/>
        </p:nvSpPr>
        <p:spPr>
          <a:xfrm>
            <a:off x="7708131" y="5552562"/>
            <a:ext cx="754284" cy="75054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64</a:t>
            </a:r>
          </a:p>
        </p:txBody>
      </p:sp>
      <p:sp>
        <p:nvSpPr>
          <p:cNvPr id="37" name="Ellipse 36">
            <a:extLst>
              <a:ext uri="{FF2B5EF4-FFF2-40B4-BE49-F238E27FC236}">
                <a16:creationId xmlns:a16="http://schemas.microsoft.com/office/drawing/2014/main" id="{1802D9A9-B5C0-974A-9F65-53B29EAFCEC1}"/>
              </a:ext>
            </a:extLst>
          </p:cNvPr>
          <p:cNvSpPr/>
          <p:nvPr/>
        </p:nvSpPr>
        <p:spPr>
          <a:xfrm>
            <a:off x="8731880" y="5561910"/>
            <a:ext cx="754284" cy="75054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98</a:t>
            </a:r>
          </a:p>
        </p:txBody>
      </p:sp>
      <p:sp>
        <p:nvSpPr>
          <p:cNvPr id="38" name="Ellipse 37">
            <a:extLst>
              <a:ext uri="{FF2B5EF4-FFF2-40B4-BE49-F238E27FC236}">
                <a16:creationId xmlns:a16="http://schemas.microsoft.com/office/drawing/2014/main" id="{B9E6A892-1305-244F-91DF-C99F4B840E67}"/>
              </a:ext>
            </a:extLst>
          </p:cNvPr>
          <p:cNvSpPr/>
          <p:nvPr/>
        </p:nvSpPr>
        <p:spPr>
          <a:xfrm>
            <a:off x="9755629" y="5575929"/>
            <a:ext cx="754284" cy="75054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78</a:t>
            </a:r>
          </a:p>
        </p:txBody>
      </p:sp>
      <p:sp>
        <p:nvSpPr>
          <p:cNvPr id="39" name="ZoneTexte 38">
            <a:extLst>
              <a:ext uri="{FF2B5EF4-FFF2-40B4-BE49-F238E27FC236}">
                <a16:creationId xmlns:a16="http://schemas.microsoft.com/office/drawing/2014/main" id="{1D61159B-94A4-E741-BC56-A0F08BE53329}"/>
              </a:ext>
            </a:extLst>
          </p:cNvPr>
          <p:cNvSpPr txBox="1"/>
          <p:nvPr/>
        </p:nvSpPr>
        <p:spPr>
          <a:xfrm>
            <a:off x="6619626" y="6346807"/>
            <a:ext cx="883796" cy="261610"/>
          </a:xfrm>
          <a:prstGeom prst="rect">
            <a:avLst/>
          </a:prstGeom>
          <a:noFill/>
        </p:spPr>
        <p:txBody>
          <a:bodyPr wrap="square" rtlCol="0">
            <a:spAutoFit/>
          </a:bodyPr>
          <a:lstStyle/>
          <a:p>
            <a:pPr algn="ctr"/>
            <a:r>
              <a:rPr lang="fr-FR" sz="1100" dirty="0" err="1"/>
              <a:t>Availability</a:t>
            </a:r>
            <a:endParaRPr lang="fr-FR" sz="1100" dirty="0"/>
          </a:p>
        </p:txBody>
      </p:sp>
      <p:sp>
        <p:nvSpPr>
          <p:cNvPr id="40" name="ZoneTexte 39">
            <a:extLst>
              <a:ext uri="{FF2B5EF4-FFF2-40B4-BE49-F238E27FC236}">
                <a16:creationId xmlns:a16="http://schemas.microsoft.com/office/drawing/2014/main" id="{53B455B0-6F12-B94B-BCA8-CEA33603D70E}"/>
              </a:ext>
            </a:extLst>
          </p:cNvPr>
          <p:cNvSpPr txBox="1"/>
          <p:nvPr/>
        </p:nvSpPr>
        <p:spPr>
          <a:xfrm>
            <a:off x="7607192" y="6349464"/>
            <a:ext cx="1055627" cy="261610"/>
          </a:xfrm>
          <a:prstGeom prst="rect">
            <a:avLst/>
          </a:prstGeom>
          <a:noFill/>
        </p:spPr>
        <p:txBody>
          <a:bodyPr wrap="square" rtlCol="0">
            <a:spAutoFit/>
          </a:bodyPr>
          <a:lstStyle/>
          <a:p>
            <a:pPr algn="ctr"/>
            <a:r>
              <a:rPr lang="fr-FR" sz="1100" dirty="0"/>
              <a:t>Performance</a:t>
            </a:r>
          </a:p>
        </p:txBody>
      </p:sp>
      <p:sp>
        <p:nvSpPr>
          <p:cNvPr id="41" name="ZoneTexte 40">
            <a:extLst>
              <a:ext uri="{FF2B5EF4-FFF2-40B4-BE49-F238E27FC236}">
                <a16:creationId xmlns:a16="http://schemas.microsoft.com/office/drawing/2014/main" id="{05CA7E6F-7143-CE4C-95A4-319D2897FE33}"/>
              </a:ext>
            </a:extLst>
          </p:cNvPr>
          <p:cNvSpPr txBox="1"/>
          <p:nvPr/>
        </p:nvSpPr>
        <p:spPr>
          <a:xfrm>
            <a:off x="8581208" y="6382488"/>
            <a:ext cx="1055627" cy="261610"/>
          </a:xfrm>
          <a:prstGeom prst="rect">
            <a:avLst/>
          </a:prstGeom>
          <a:noFill/>
        </p:spPr>
        <p:txBody>
          <a:bodyPr wrap="square" rtlCol="0">
            <a:spAutoFit/>
          </a:bodyPr>
          <a:lstStyle/>
          <a:p>
            <a:pPr algn="ctr"/>
            <a:r>
              <a:rPr lang="fr-FR" sz="1100" dirty="0" err="1"/>
              <a:t>Quality</a:t>
            </a:r>
            <a:endParaRPr lang="fr-FR" sz="1100" dirty="0"/>
          </a:p>
        </p:txBody>
      </p:sp>
      <p:sp>
        <p:nvSpPr>
          <p:cNvPr id="43" name="ZoneTexte 42">
            <a:extLst>
              <a:ext uri="{FF2B5EF4-FFF2-40B4-BE49-F238E27FC236}">
                <a16:creationId xmlns:a16="http://schemas.microsoft.com/office/drawing/2014/main" id="{46E3295B-C7B5-CF4A-8F7B-09AFB6CF06D9}"/>
              </a:ext>
            </a:extLst>
          </p:cNvPr>
          <p:cNvSpPr txBox="1"/>
          <p:nvPr/>
        </p:nvSpPr>
        <p:spPr>
          <a:xfrm>
            <a:off x="9604957" y="6382488"/>
            <a:ext cx="1055627" cy="261610"/>
          </a:xfrm>
          <a:prstGeom prst="rect">
            <a:avLst/>
          </a:prstGeom>
          <a:noFill/>
        </p:spPr>
        <p:txBody>
          <a:bodyPr wrap="square" rtlCol="0">
            <a:spAutoFit/>
          </a:bodyPr>
          <a:lstStyle/>
          <a:p>
            <a:pPr algn="ctr"/>
            <a:r>
              <a:rPr lang="fr-FR" sz="1100" dirty="0"/>
              <a:t>OLE</a:t>
            </a:r>
          </a:p>
        </p:txBody>
      </p:sp>
      <p:grpSp>
        <p:nvGrpSpPr>
          <p:cNvPr id="50" name="Groupe 49">
            <a:extLst>
              <a:ext uri="{FF2B5EF4-FFF2-40B4-BE49-F238E27FC236}">
                <a16:creationId xmlns:a16="http://schemas.microsoft.com/office/drawing/2014/main" id="{6DB153C2-650B-984B-9372-1B88C1D72B74}"/>
              </a:ext>
            </a:extLst>
          </p:cNvPr>
          <p:cNvGrpSpPr/>
          <p:nvPr/>
        </p:nvGrpSpPr>
        <p:grpSpPr>
          <a:xfrm>
            <a:off x="9109021" y="132968"/>
            <a:ext cx="2862421" cy="660819"/>
            <a:chOff x="8494603" y="1011895"/>
            <a:chExt cx="2862421" cy="660819"/>
          </a:xfrm>
        </p:grpSpPr>
        <p:sp>
          <p:nvSpPr>
            <p:cNvPr id="48" name="Rectangle 47">
              <a:extLst>
                <a:ext uri="{FF2B5EF4-FFF2-40B4-BE49-F238E27FC236}">
                  <a16:creationId xmlns:a16="http://schemas.microsoft.com/office/drawing/2014/main" id="{D2C310A9-5E58-9648-AB81-AAEE6EF41D6E}"/>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46" name="ZoneTexte 45">
              <a:extLst>
                <a:ext uri="{FF2B5EF4-FFF2-40B4-BE49-F238E27FC236}">
                  <a16:creationId xmlns:a16="http://schemas.microsoft.com/office/drawing/2014/main" id="{133CA025-C320-6B41-8F6A-10FA3A8345E9}"/>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47" name="Rectangle 46">
              <a:extLst>
                <a:ext uri="{FF2B5EF4-FFF2-40B4-BE49-F238E27FC236}">
                  <a16:creationId xmlns:a16="http://schemas.microsoft.com/office/drawing/2014/main" id="{1A9EAED1-85EE-AA45-B5F2-49EF761CD176}"/>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49" name="ZoneTexte 48">
              <a:extLst>
                <a:ext uri="{FF2B5EF4-FFF2-40B4-BE49-F238E27FC236}">
                  <a16:creationId xmlns:a16="http://schemas.microsoft.com/office/drawing/2014/main" id="{3B8166B5-35A5-2B40-8699-864FC9B6D3FB}"/>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pic>
        <p:nvPicPr>
          <p:cNvPr id="53" name="Image 52">
            <a:extLst>
              <a:ext uri="{FF2B5EF4-FFF2-40B4-BE49-F238E27FC236}">
                <a16:creationId xmlns:a16="http://schemas.microsoft.com/office/drawing/2014/main" id="{46859716-2118-5643-BB8D-41544386DA28}"/>
              </a:ext>
            </a:extLst>
          </p:cNvPr>
          <p:cNvPicPr>
            <a:picLocks noChangeAspect="1"/>
          </p:cNvPicPr>
          <p:nvPr/>
        </p:nvPicPr>
        <p:blipFill>
          <a:blip r:embed="rId4"/>
          <a:stretch>
            <a:fillRect/>
          </a:stretch>
        </p:blipFill>
        <p:spPr>
          <a:xfrm>
            <a:off x="-70124" y="-519098"/>
            <a:ext cx="2968605" cy="1979070"/>
          </a:xfrm>
          <a:prstGeom prst="rect">
            <a:avLst/>
          </a:prstGeom>
        </p:spPr>
      </p:pic>
    </p:spTree>
    <p:extLst>
      <p:ext uri="{BB962C8B-B14F-4D97-AF65-F5344CB8AC3E}">
        <p14:creationId xmlns:p14="http://schemas.microsoft.com/office/powerpoint/2010/main" val="2863105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pic>
        <p:nvPicPr>
          <p:cNvPr id="4" name="Image 3">
            <a:extLst>
              <a:ext uri="{FF2B5EF4-FFF2-40B4-BE49-F238E27FC236}">
                <a16:creationId xmlns:a16="http://schemas.microsoft.com/office/drawing/2014/main" id="{A606754E-A643-E84D-9C99-A97787581DC1}"/>
              </a:ext>
            </a:extLst>
          </p:cNvPr>
          <p:cNvPicPr>
            <a:picLocks noChangeAspect="1"/>
          </p:cNvPicPr>
          <p:nvPr/>
        </p:nvPicPr>
        <p:blipFill>
          <a:blip r:embed="rId2"/>
          <a:stretch>
            <a:fillRect/>
          </a:stretch>
        </p:blipFill>
        <p:spPr>
          <a:xfrm>
            <a:off x="2782234" y="2074957"/>
            <a:ext cx="6627531" cy="4549268"/>
          </a:xfrm>
          <a:prstGeom prst="rect">
            <a:avLst/>
          </a:prstGeom>
        </p:spPr>
      </p:pic>
      <p:sp>
        <p:nvSpPr>
          <p:cNvPr id="5" name="ZoneTexte 4">
            <a:extLst>
              <a:ext uri="{FF2B5EF4-FFF2-40B4-BE49-F238E27FC236}">
                <a16:creationId xmlns:a16="http://schemas.microsoft.com/office/drawing/2014/main" id="{FEEB58CC-84A7-BD4D-890B-695423B9C0D4}"/>
              </a:ext>
            </a:extLst>
          </p:cNvPr>
          <p:cNvSpPr txBox="1"/>
          <p:nvPr/>
        </p:nvSpPr>
        <p:spPr>
          <a:xfrm>
            <a:off x="3978991" y="1153058"/>
            <a:ext cx="4268324" cy="830997"/>
          </a:xfrm>
          <a:prstGeom prst="rect">
            <a:avLst/>
          </a:prstGeom>
          <a:solidFill>
            <a:schemeClr val="bg1"/>
          </a:solidFill>
        </p:spPr>
        <p:txBody>
          <a:bodyPr wrap="square" rtlCol="0">
            <a:spAutoFit/>
          </a:bodyPr>
          <a:lstStyle/>
          <a:p>
            <a:pPr algn="ctr"/>
            <a:r>
              <a:rPr lang="fr-FR" sz="2400" dirty="0" err="1">
                <a:latin typeface="+mj-lt"/>
              </a:rPr>
              <a:t>Monthly</a:t>
            </a:r>
            <a:r>
              <a:rPr lang="fr-FR" sz="2400" dirty="0">
                <a:latin typeface="+mj-lt"/>
              </a:rPr>
              <a:t> </a:t>
            </a:r>
            <a:r>
              <a:rPr lang="fr-FR" sz="2400" dirty="0" err="1">
                <a:latin typeface="+mj-lt"/>
              </a:rPr>
              <a:t>Load</a:t>
            </a:r>
            <a:r>
              <a:rPr lang="fr-FR" sz="2400" dirty="0">
                <a:latin typeface="+mj-lt"/>
              </a:rPr>
              <a:t> Factor – </a:t>
            </a:r>
          </a:p>
          <a:p>
            <a:pPr algn="ctr"/>
            <a:r>
              <a:rPr lang="fr-FR" sz="2400" dirty="0">
                <a:latin typeface="+mj-lt"/>
              </a:rPr>
              <a:t>One </a:t>
            </a:r>
            <a:r>
              <a:rPr lang="fr-FR" sz="2400" dirty="0" err="1">
                <a:latin typeface="+mj-lt"/>
              </a:rPr>
              <a:t>year</a:t>
            </a:r>
            <a:r>
              <a:rPr lang="fr-FR" sz="2400" dirty="0">
                <a:latin typeface="+mj-lt"/>
              </a:rPr>
              <a:t> </a:t>
            </a:r>
            <a:r>
              <a:rPr lang="fr-FR" sz="2400" dirty="0" err="1">
                <a:latin typeface="+mj-lt"/>
              </a:rPr>
              <a:t>overview</a:t>
            </a:r>
            <a:endParaRPr lang="fr-FR" sz="2400" dirty="0">
              <a:latin typeface="+mj-lt"/>
            </a:endParaRPr>
          </a:p>
        </p:txBody>
      </p:sp>
      <p:grpSp>
        <p:nvGrpSpPr>
          <p:cNvPr id="33" name="Groupe 32">
            <a:extLst>
              <a:ext uri="{FF2B5EF4-FFF2-40B4-BE49-F238E27FC236}">
                <a16:creationId xmlns:a16="http://schemas.microsoft.com/office/drawing/2014/main" id="{AFF509DF-869F-7643-9F7A-E0D10C06B83E}"/>
              </a:ext>
            </a:extLst>
          </p:cNvPr>
          <p:cNvGrpSpPr/>
          <p:nvPr/>
        </p:nvGrpSpPr>
        <p:grpSpPr>
          <a:xfrm>
            <a:off x="9109021" y="132968"/>
            <a:ext cx="2862421" cy="660819"/>
            <a:chOff x="8494603" y="1011895"/>
            <a:chExt cx="2862421" cy="660819"/>
          </a:xfrm>
        </p:grpSpPr>
        <p:sp>
          <p:nvSpPr>
            <p:cNvPr id="42" name="Rectangle 41">
              <a:extLst>
                <a:ext uri="{FF2B5EF4-FFF2-40B4-BE49-F238E27FC236}">
                  <a16:creationId xmlns:a16="http://schemas.microsoft.com/office/drawing/2014/main" id="{39FE95E9-2D49-8C48-B143-42126DF00D8C}"/>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50" name="ZoneTexte 49">
              <a:extLst>
                <a:ext uri="{FF2B5EF4-FFF2-40B4-BE49-F238E27FC236}">
                  <a16:creationId xmlns:a16="http://schemas.microsoft.com/office/drawing/2014/main" id="{D0DF9E46-B894-964B-8673-4A20BA452236}"/>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51" name="Rectangle 50">
              <a:extLst>
                <a:ext uri="{FF2B5EF4-FFF2-40B4-BE49-F238E27FC236}">
                  <a16:creationId xmlns:a16="http://schemas.microsoft.com/office/drawing/2014/main" id="{ECA19E70-EAC9-6341-9D5A-53F033DA0844}"/>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52" name="ZoneTexte 51">
              <a:extLst>
                <a:ext uri="{FF2B5EF4-FFF2-40B4-BE49-F238E27FC236}">
                  <a16:creationId xmlns:a16="http://schemas.microsoft.com/office/drawing/2014/main" id="{FD2A1ADC-F25C-1946-B27A-4AE3568EC67B}"/>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pic>
        <p:nvPicPr>
          <p:cNvPr id="53" name="Image 52">
            <a:extLst>
              <a:ext uri="{FF2B5EF4-FFF2-40B4-BE49-F238E27FC236}">
                <a16:creationId xmlns:a16="http://schemas.microsoft.com/office/drawing/2014/main" id="{7826F2A4-1D6F-764F-95F0-542245C51FCF}"/>
              </a:ext>
            </a:extLst>
          </p:cNvPr>
          <p:cNvPicPr>
            <a:picLocks noChangeAspect="1"/>
          </p:cNvPicPr>
          <p:nvPr/>
        </p:nvPicPr>
        <p:blipFill>
          <a:blip r:embed="rId3"/>
          <a:stretch>
            <a:fillRect/>
          </a:stretch>
        </p:blipFill>
        <p:spPr>
          <a:xfrm>
            <a:off x="-70124" y="-519098"/>
            <a:ext cx="2968605" cy="1979070"/>
          </a:xfrm>
          <a:prstGeom prst="rect">
            <a:avLst/>
          </a:prstGeom>
        </p:spPr>
      </p:pic>
      <p:sp>
        <p:nvSpPr>
          <p:cNvPr id="12" name="Rectangle 11">
            <a:extLst>
              <a:ext uri="{FF2B5EF4-FFF2-40B4-BE49-F238E27FC236}">
                <a16:creationId xmlns:a16="http://schemas.microsoft.com/office/drawing/2014/main" id="{57B179B2-DF6D-F347-B457-4DA1B89513D8}"/>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Tree>
    <p:extLst>
      <p:ext uri="{BB962C8B-B14F-4D97-AF65-F5344CB8AC3E}">
        <p14:creationId xmlns:p14="http://schemas.microsoft.com/office/powerpoint/2010/main" val="656659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a:latin typeface="+mj-lt"/>
              </a:rPr>
              <a:t>Production Dashboard</a:t>
            </a: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pic>
        <p:nvPicPr>
          <p:cNvPr id="6" name="Image 5">
            <a:extLst>
              <a:ext uri="{FF2B5EF4-FFF2-40B4-BE49-F238E27FC236}">
                <a16:creationId xmlns:a16="http://schemas.microsoft.com/office/drawing/2014/main" id="{4A91BEF4-4F9C-DC42-8C57-2710C15E6934}"/>
              </a:ext>
            </a:extLst>
          </p:cNvPr>
          <p:cNvPicPr>
            <a:picLocks noChangeAspect="1"/>
          </p:cNvPicPr>
          <p:nvPr/>
        </p:nvPicPr>
        <p:blipFill rotWithShape="1">
          <a:blip r:embed="rId2"/>
          <a:srcRect r="10894"/>
          <a:stretch/>
        </p:blipFill>
        <p:spPr>
          <a:xfrm>
            <a:off x="2146101" y="2479813"/>
            <a:ext cx="8087630" cy="4677585"/>
          </a:xfrm>
          <a:prstGeom prst="rect">
            <a:avLst/>
          </a:prstGeom>
        </p:spPr>
      </p:pic>
      <p:sp>
        <p:nvSpPr>
          <p:cNvPr id="24" name="ZoneTexte 23">
            <a:extLst>
              <a:ext uri="{FF2B5EF4-FFF2-40B4-BE49-F238E27FC236}">
                <a16:creationId xmlns:a16="http://schemas.microsoft.com/office/drawing/2014/main" id="{21000AF8-BB0C-FF45-9714-CE6E04B4B196}"/>
              </a:ext>
            </a:extLst>
          </p:cNvPr>
          <p:cNvSpPr txBox="1"/>
          <p:nvPr/>
        </p:nvSpPr>
        <p:spPr>
          <a:xfrm>
            <a:off x="10394192" y="2658041"/>
            <a:ext cx="1209927" cy="307777"/>
          </a:xfrm>
          <a:prstGeom prst="rect">
            <a:avLst/>
          </a:prstGeom>
          <a:solidFill>
            <a:srgbClr val="7030A0"/>
          </a:solidFill>
        </p:spPr>
        <p:txBody>
          <a:bodyPr wrap="square" rtlCol="0">
            <a:spAutoFit/>
          </a:bodyPr>
          <a:lstStyle/>
          <a:p>
            <a:r>
              <a:rPr lang="fr-FR" sz="1400" dirty="0" err="1">
                <a:solidFill>
                  <a:schemeClr val="bg1"/>
                </a:solidFill>
              </a:rPr>
              <a:t>Year</a:t>
            </a:r>
            <a:r>
              <a:rPr lang="fr-FR" sz="1400" dirty="0">
                <a:solidFill>
                  <a:schemeClr val="bg1"/>
                </a:solidFill>
              </a:rPr>
              <a:t> </a:t>
            </a:r>
            <a:r>
              <a:rPr lang="fr-FR" sz="1400" dirty="0" err="1">
                <a:solidFill>
                  <a:schemeClr val="bg1"/>
                </a:solidFill>
              </a:rPr>
              <a:t>window</a:t>
            </a:r>
            <a:endParaRPr lang="fr-FR" sz="1400" dirty="0">
              <a:solidFill>
                <a:schemeClr val="bg1"/>
              </a:solidFill>
            </a:endParaRPr>
          </a:p>
        </p:txBody>
      </p:sp>
      <p:pic>
        <p:nvPicPr>
          <p:cNvPr id="25" name="Image 24">
            <a:extLst>
              <a:ext uri="{FF2B5EF4-FFF2-40B4-BE49-F238E27FC236}">
                <a16:creationId xmlns:a16="http://schemas.microsoft.com/office/drawing/2014/main" id="{D756514A-D807-5A43-BF5D-37E16929A31F}"/>
              </a:ext>
            </a:extLst>
          </p:cNvPr>
          <p:cNvPicPr>
            <a:picLocks noChangeAspect="1"/>
          </p:cNvPicPr>
          <p:nvPr/>
        </p:nvPicPr>
        <p:blipFill>
          <a:blip r:embed="rId3"/>
          <a:stretch>
            <a:fillRect/>
          </a:stretch>
        </p:blipFill>
        <p:spPr>
          <a:xfrm>
            <a:off x="-70124" y="-519098"/>
            <a:ext cx="2968605" cy="1979070"/>
          </a:xfrm>
          <a:prstGeom prst="rect">
            <a:avLst/>
          </a:prstGeom>
        </p:spPr>
      </p:pic>
      <p:grpSp>
        <p:nvGrpSpPr>
          <p:cNvPr id="16" name="Groupe 15">
            <a:extLst>
              <a:ext uri="{FF2B5EF4-FFF2-40B4-BE49-F238E27FC236}">
                <a16:creationId xmlns:a16="http://schemas.microsoft.com/office/drawing/2014/main" id="{A0E0E3D8-51A1-E246-A0DC-1E5F2791C2E8}"/>
              </a:ext>
            </a:extLst>
          </p:cNvPr>
          <p:cNvGrpSpPr/>
          <p:nvPr/>
        </p:nvGrpSpPr>
        <p:grpSpPr>
          <a:xfrm>
            <a:off x="7231040" y="1889488"/>
            <a:ext cx="3002691" cy="1136427"/>
            <a:chOff x="8118389" y="1924147"/>
            <a:chExt cx="3195297" cy="926756"/>
          </a:xfrm>
        </p:grpSpPr>
        <p:sp>
          <p:nvSpPr>
            <p:cNvPr id="19" name="Rectangle 18">
              <a:extLst>
                <a:ext uri="{FF2B5EF4-FFF2-40B4-BE49-F238E27FC236}">
                  <a16:creationId xmlns:a16="http://schemas.microsoft.com/office/drawing/2014/main" id="{778785CF-1722-B54A-8109-B842B66C6B49}"/>
                </a:ext>
              </a:extLst>
            </p:cNvPr>
            <p:cNvSpPr/>
            <p:nvPr/>
          </p:nvSpPr>
          <p:spPr>
            <a:xfrm>
              <a:off x="8118389" y="1924147"/>
              <a:ext cx="3195297" cy="926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grpSp>
          <p:nvGrpSpPr>
            <p:cNvPr id="20" name="Groupe 19">
              <a:extLst>
                <a:ext uri="{FF2B5EF4-FFF2-40B4-BE49-F238E27FC236}">
                  <a16:creationId xmlns:a16="http://schemas.microsoft.com/office/drawing/2014/main" id="{91963129-FE10-9A4D-85B1-1E5F01C66FD1}"/>
                </a:ext>
              </a:extLst>
            </p:cNvPr>
            <p:cNvGrpSpPr/>
            <p:nvPr/>
          </p:nvGrpSpPr>
          <p:grpSpPr>
            <a:xfrm>
              <a:off x="8230724" y="1993188"/>
              <a:ext cx="3082962" cy="777688"/>
              <a:chOff x="4214778" y="1264912"/>
              <a:chExt cx="3082962" cy="777688"/>
            </a:xfrm>
          </p:grpSpPr>
          <p:sp>
            <p:nvSpPr>
              <p:cNvPr id="21" name="ZoneTexte 20">
                <a:extLst>
                  <a:ext uri="{FF2B5EF4-FFF2-40B4-BE49-F238E27FC236}">
                    <a16:creationId xmlns:a16="http://schemas.microsoft.com/office/drawing/2014/main" id="{6EF900B1-F0CC-3F49-A22E-94BEFB0D1910}"/>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2" name="ZoneTexte 21">
                <a:extLst>
                  <a:ext uri="{FF2B5EF4-FFF2-40B4-BE49-F238E27FC236}">
                    <a16:creationId xmlns:a16="http://schemas.microsoft.com/office/drawing/2014/main" id="{65866B47-3097-3E4E-A67C-33550D90AEA5}"/>
                  </a:ext>
                </a:extLst>
              </p:cNvPr>
              <p:cNvSpPr txBox="1"/>
              <p:nvPr/>
            </p:nvSpPr>
            <p:spPr>
              <a:xfrm>
                <a:off x="4214778" y="1659249"/>
                <a:ext cx="1535670" cy="369332"/>
              </a:xfrm>
              <a:prstGeom prst="rect">
                <a:avLst/>
              </a:prstGeom>
              <a:noFill/>
            </p:spPr>
            <p:txBody>
              <a:bodyPr wrap="square" rtlCol="0">
                <a:spAutoFit/>
              </a:bodyPr>
              <a:lstStyle/>
              <a:p>
                <a:r>
                  <a:rPr lang="fr-FR" dirty="0" err="1"/>
                  <a:t>From</a:t>
                </a:r>
                <a:r>
                  <a:rPr lang="fr-FR" dirty="0"/>
                  <a:t> </a:t>
                </a:r>
              </a:p>
            </p:txBody>
          </p:sp>
          <p:sp>
            <p:nvSpPr>
              <p:cNvPr id="23" name="Rectangle 22">
                <a:extLst>
                  <a:ext uri="{FF2B5EF4-FFF2-40B4-BE49-F238E27FC236}">
                    <a16:creationId xmlns:a16="http://schemas.microsoft.com/office/drawing/2014/main" id="{AC2E9CE7-1F1E-364B-A915-F6EBE1D38E1B}"/>
                  </a:ext>
                </a:extLst>
              </p:cNvPr>
              <p:cNvSpPr/>
              <p:nvPr/>
            </p:nvSpPr>
            <p:spPr>
              <a:xfrm>
                <a:off x="4882349"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26" name="ZoneTexte 25">
                <a:extLst>
                  <a:ext uri="{FF2B5EF4-FFF2-40B4-BE49-F238E27FC236}">
                    <a16:creationId xmlns:a16="http://schemas.microsoft.com/office/drawing/2014/main" id="{707C2A19-A086-C641-9CF2-A3567AF24E3E}"/>
                  </a:ext>
                </a:extLst>
              </p:cNvPr>
              <p:cNvSpPr txBox="1"/>
              <p:nvPr/>
            </p:nvSpPr>
            <p:spPr>
              <a:xfrm>
                <a:off x="5762070" y="1673268"/>
                <a:ext cx="1535670" cy="369332"/>
              </a:xfrm>
              <a:prstGeom prst="rect">
                <a:avLst/>
              </a:prstGeom>
              <a:noFill/>
            </p:spPr>
            <p:txBody>
              <a:bodyPr wrap="square" rtlCol="0">
                <a:spAutoFit/>
              </a:bodyPr>
              <a:lstStyle/>
              <a:p>
                <a:r>
                  <a:rPr lang="fr-FR" dirty="0"/>
                  <a:t>To</a:t>
                </a:r>
              </a:p>
            </p:txBody>
          </p:sp>
          <p:sp>
            <p:nvSpPr>
              <p:cNvPr id="27" name="Rectangle 26">
                <a:extLst>
                  <a:ext uri="{FF2B5EF4-FFF2-40B4-BE49-F238E27FC236}">
                    <a16:creationId xmlns:a16="http://schemas.microsoft.com/office/drawing/2014/main" id="{AFDE9601-06A6-0743-B47D-456B62673357}"/>
                  </a:ext>
                </a:extLst>
              </p:cNvPr>
              <p:cNvSpPr/>
              <p:nvPr/>
            </p:nvSpPr>
            <p:spPr>
              <a:xfrm>
                <a:off x="6186558" y="1673268"/>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grpSp>
      <p:sp>
        <p:nvSpPr>
          <p:cNvPr id="28" name="Rectangle 27">
            <a:extLst>
              <a:ext uri="{FF2B5EF4-FFF2-40B4-BE49-F238E27FC236}">
                <a16:creationId xmlns:a16="http://schemas.microsoft.com/office/drawing/2014/main" id="{927738DD-2293-8A40-A888-75F74D40792F}"/>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Tree>
    <p:extLst>
      <p:ext uri="{BB962C8B-B14F-4D97-AF65-F5344CB8AC3E}">
        <p14:creationId xmlns:p14="http://schemas.microsoft.com/office/powerpoint/2010/main" val="1016178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a:latin typeface="+mj-lt"/>
              </a:rPr>
              <a:t>Production Dashboard</a:t>
            </a: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pic>
        <p:nvPicPr>
          <p:cNvPr id="6" name="Image 5">
            <a:extLst>
              <a:ext uri="{FF2B5EF4-FFF2-40B4-BE49-F238E27FC236}">
                <a16:creationId xmlns:a16="http://schemas.microsoft.com/office/drawing/2014/main" id="{4A91BEF4-4F9C-DC42-8C57-2710C15E6934}"/>
              </a:ext>
            </a:extLst>
          </p:cNvPr>
          <p:cNvPicPr>
            <a:picLocks noChangeAspect="1"/>
          </p:cNvPicPr>
          <p:nvPr/>
        </p:nvPicPr>
        <p:blipFill rotWithShape="1">
          <a:blip r:embed="rId2"/>
          <a:srcRect r="10894"/>
          <a:stretch/>
        </p:blipFill>
        <p:spPr>
          <a:xfrm>
            <a:off x="2146101" y="2479813"/>
            <a:ext cx="8087630" cy="4677585"/>
          </a:xfrm>
          <a:prstGeom prst="rect">
            <a:avLst/>
          </a:prstGeom>
        </p:spPr>
      </p:pic>
      <p:sp>
        <p:nvSpPr>
          <p:cNvPr id="24" name="ZoneTexte 23">
            <a:extLst>
              <a:ext uri="{FF2B5EF4-FFF2-40B4-BE49-F238E27FC236}">
                <a16:creationId xmlns:a16="http://schemas.microsoft.com/office/drawing/2014/main" id="{21000AF8-BB0C-FF45-9714-CE6E04B4B196}"/>
              </a:ext>
            </a:extLst>
          </p:cNvPr>
          <p:cNvSpPr txBox="1"/>
          <p:nvPr/>
        </p:nvSpPr>
        <p:spPr>
          <a:xfrm>
            <a:off x="10394192" y="2658041"/>
            <a:ext cx="1399127" cy="307777"/>
          </a:xfrm>
          <a:prstGeom prst="rect">
            <a:avLst/>
          </a:prstGeom>
          <a:solidFill>
            <a:srgbClr val="7030A0"/>
          </a:solidFill>
        </p:spPr>
        <p:txBody>
          <a:bodyPr wrap="square" rtlCol="0">
            <a:spAutoFit/>
          </a:bodyPr>
          <a:lstStyle/>
          <a:p>
            <a:r>
              <a:rPr lang="fr-FR" sz="1400" dirty="0" err="1">
                <a:solidFill>
                  <a:schemeClr val="bg1"/>
                </a:solidFill>
              </a:rPr>
              <a:t>Month</a:t>
            </a:r>
            <a:r>
              <a:rPr lang="fr-FR" sz="1400" dirty="0">
                <a:solidFill>
                  <a:schemeClr val="bg1"/>
                </a:solidFill>
              </a:rPr>
              <a:t> </a:t>
            </a:r>
            <a:r>
              <a:rPr lang="fr-FR" sz="1400" dirty="0" err="1">
                <a:solidFill>
                  <a:schemeClr val="bg1"/>
                </a:solidFill>
              </a:rPr>
              <a:t>window</a:t>
            </a:r>
            <a:endParaRPr lang="fr-FR" sz="1400" dirty="0">
              <a:solidFill>
                <a:schemeClr val="bg1"/>
              </a:solidFill>
            </a:endParaRPr>
          </a:p>
        </p:txBody>
      </p:sp>
      <p:pic>
        <p:nvPicPr>
          <p:cNvPr id="25" name="Image 24">
            <a:extLst>
              <a:ext uri="{FF2B5EF4-FFF2-40B4-BE49-F238E27FC236}">
                <a16:creationId xmlns:a16="http://schemas.microsoft.com/office/drawing/2014/main" id="{D756514A-D807-5A43-BF5D-37E16929A31F}"/>
              </a:ext>
            </a:extLst>
          </p:cNvPr>
          <p:cNvPicPr>
            <a:picLocks noChangeAspect="1"/>
          </p:cNvPicPr>
          <p:nvPr/>
        </p:nvPicPr>
        <p:blipFill>
          <a:blip r:embed="rId3"/>
          <a:stretch>
            <a:fillRect/>
          </a:stretch>
        </p:blipFill>
        <p:spPr>
          <a:xfrm>
            <a:off x="-70124" y="-519098"/>
            <a:ext cx="2968605" cy="1979070"/>
          </a:xfrm>
          <a:prstGeom prst="rect">
            <a:avLst/>
          </a:prstGeom>
        </p:spPr>
      </p:pic>
      <p:grpSp>
        <p:nvGrpSpPr>
          <p:cNvPr id="16" name="Groupe 15">
            <a:extLst>
              <a:ext uri="{FF2B5EF4-FFF2-40B4-BE49-F238E27FC236}">
                <a16:creationId xmlns:a16="http://schemas.microsoft.com/office/drawing/2014/main" id="{A0E0E3D8-51A1-E246-A0DC-1E5F2791C2E8}"/>
              </a:ext>
            </a:extLst>
          </p:cNvPr>
          <p:cNvGrpSpPr/>
          <p:nvPr/>
        </p:nvGrpSpPr>
        <p:grpSpPr>
          <a:xfrm>
            <a:off x="7231040" y="1889488"/>
            <a:ext cx="3002691" cy="1136427"/>
            <a:chOff x="8118389" y="1924147"/>
            <a:chExt cx="3195297" cy="926756"/>
          </a:xfrm>
        </p:grpSpPr>
        <p:sp>
          <p:nvSpPr>
            <p:cNvPr id="19" name="Rectangle 18">
              <a:extLst>
                <a:ext uri="{FF2B5EF4-FFF2-40B4-BE49-F238E27FC236}">
                  <a16:creationId xmlns:a16="http://schemas.microsoft.com/office/drawing/2014/main" id="{778785CF-1722-B54A-8109-B842B66C6B49}"/>
                </a:ext>
              </a:extLst>
            </p:cNvPr>
            <p:cNvSpPr/>
            <p:nvPr/>
          </p:nvSpPr>
          <p:spPr>
            <a:xfrm>
              <a:off x="8118389" y="1924147"/>
              <a:ext cx="3195297" cy="926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grpSp>
          <p:nvGrpSpPr>
            <p:cNvPr id="20" name="Groupe 19">
              <a:extLst>
                <a:ext uri="{FF2B5EF4-FFF2-40B4-BE49-F238E27FC236}">
                  <a16:creationId xmlns:a16="http://schemas.microsoft.com/office/drawing/2014/main" id="{91963129-FE10-9A4D-85B1-1E5F01C66FD1}"/>
                </a:ext>
              </a:extLst>
            </p:cNvPr>
            <p:cNvGrpSpPr/>
            <p:nvPr/>
          </p:nvGrpSpPr>
          <p:grpSpPr>
            <a:xfrm>
              <a:off x="8230724" y="1993188"/>
              <a:ext cx="2409048" cy="713559"/>
              <a:chOff x="4214778" y="1264912"/>
              <a:chExt cx="2409048" cy="713559"/>
            </a:xfrm>
          </p:grpSpPr>
          <p:sp>
            <p:nvSpPr>
              <p:cNvPr id="21" name="ZoneTexte 20">
                <a:extLst>
                  <a:ext uri="{FF2B5EF4-FFF2-40B4-BE49-F238E27FC236}">
                    <a16:creationId xmlns:a16="http://schemas.microsoft.com/office/drawing/2014/main" id="{6EF900B1-F0CC-3F49-A22E-94BEFB0D1910}"/>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2" name="ZoneTexte 21">
                <a:extLst>
                  <a:ext uri="{FF2B5EF4-FFF2-40B4-BE49-F238E27FC236}">
                    <a16:creationId xmlns:a16="http://schemas.microsoft.com/office/drawing/2014/main" id="{65866B47-3097-3E4E-A67C-33550D90AEA5}"/>
                  </a:ext>
                </a:extLst>
              </p:cNvPr>
              <p:cNvSpPr txBox="1"/>
              <p:nvPr/>
            </p:nvSpPr>
            <p:spPr>
              <a:xfrm>
                <a:off x="4214778" y="1659249"/>
                <a:ext cx="1535670" cy="301190"/>
              </a:xfrm>
              <a:prstGeom prst="rect">
                <a:avLst/>
              </a:prstGeom>
              <a:noFill/>
            </p:spPr>
            <p:txBody>
              <a:bodyPr wrap="square" rtlCol="0">
                <a:spAutoFit/>
              </a:bodyPr>
              <a:lstStyle/>
              <a:p>
                <a:r>
                  <a:rPr lang="fr-FR" dirty="0"/>
                  <a:t>Of</a:t>
                </a:r>
              </a:p>
            </p:txBody>
          </p:sp>
          <p:sp>
            <p:nvSpPr>
              <p:cNvPr id="27" name="Rectangle 26">
                <a:extLst>
                  <a:ext uri="{FF2B5EF4-FFF2-40B4-BE49-F238E27FC236}">
                    <a16:creationId xmlns:a16="http://schemas.microsoft.com/office/drawing/2014/main" id="{AFDE9601-06A6-0743-B47D-456B62673357}"/>
                  </a:ext>
                </a:extLst>
              </p:cNvPr>
              <p:cNvSpPr/>
              <p:nvPr/>
            </p:nvSpPr>
            <p:spPr>
              <a:xfrm>
                <a:off x="4707518" y="1681291"/>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grpSp>
      <p:sp>
        <p:nvSpPr>
          <p:cNvPr id="28" name="Rectangle 27">
            <a:extLst>
              <a:ext uri="{FF2B5EF4-FFF2-40B4-BE49-F238E27FC236}">
                <a16:creationId xmlns:a16="http://schemas.microsoft.com/office/drawing/2014/main" id="{927738DD-2293-8A40-A888-75F74D40792F}"/>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Tree>
    <p:extLst>
      <p:ext uri="{BB962C8B-B14F-4D97-AF65-F5344CB8AC3E}">
        <p14:creationId xmlns:p14="http://schemas.microsoft.com/office/powerpoint/2010/main" val="470356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err="1">
                <a:latin typeface="+mj-lt"/>
              </a:rPr>
              <a:t>Unplanned</a:t>
            </a:r>
            <a:r>
              <a:rPr lang="fr-FR" sz="2400" dirty="0">
                <a:latin typeface="+mj-lt"/>
              </a:rPr>
              <a:t> </a:t>
            </a:r>
            <a:r>
              <a:rPr lang="fr-FR" sz="2400" dirty="0" err="1">
                <a:latin typeface="+mj-lt"/>
              </a:rPr>
              <a:t>Downtime</a:t>
            </a:r>
            <a:r>
              <a:rPr lang="fr-FR" sz="2400" dirty="0">
                <a:latin typeface="+mj-lt"/>
              </a:rPr>
              <a:t> Dashboard</a:t>
            </a: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grpSp>
        <p:nvGrpSpPr>
          <p:cNvPr id="8" name="Groupe 7">
            <a:extLst>
              <a:ext uri="{FF2B5EF4-FFF2-40B4-BE49-F238E27FC236}">
                <a16:creationId xmlns:a16="http://schemas.microsoft.com/office/drawing/2014/main" id="{595AAD1D-E9A7-E74D-81DD-C2CB9AFC9FA1}"/>
              </a:ext>
            </a:extLst>
          </p:cNvPr>
          <p:cNvGrpSpPr/>
          <p:nvPr/>
        </p:nvGrpSpPr>
        <p:grpSpPr>
          <a:xfrm>
            <a:off x="7485098" y="1894409"/>
            <a:ext cx="3002691" cy="1136427"/>
            <a:chOff x="8118389" y="1924147"/>
            <a:chExt cx="3195297" cy="926756"/>
          </a:xfrm>
        </p:grpSpPr>
        <p:sp>
          <p:nvSpPr>
            <p:cNvPr id="26" name="Rectangle 25">
              <a:extLst>
                <a:ext uri="{FF2B5EF4-FFF2-40B4-BE49-F238E27FC236}">
                  <a16:creationId xmlns:a16="http://schemas.microsoft.com/office/drawing/2014/main" id="{65326F2B-4542-0D43-ACB1-156509E52BDA}"/>
                </a:ext>
              </a:extLst>
            </p:cNvPr>
            <p:cNvSpPr/>
            <p:nvPr/>
          </p:nvSpPr>
          <p:spPr>
            <a:xfrm>
              <a:off x="8118389" y="1924147"/>
              <a:ext cx="3195297" cy="926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grpSp>
          <p:nvGrpSpPr>
            <p:cNvPr id="19" name="Groupe 18">
              <a:extLst>
                <a:ext uri="{FF2B5EF4-FFF2-40B4-BE49-F238E27FC236}">
                  <a16:creationId xmlns:a16="http://schemas.microsoft.com/office/drawing/2014/main" id="{BA9BE82C-5043-0C43-B2B9-88B96964AD1E}"/>
                </a:ext>
              </a:extLst>
            </p:cNvPr>
            <p:cNvGrpSpPr/>
            <p:nvPr/>
          </p:nvGrpSpPr>
          <p:grpSpPr>
            <a:xfrm>
              <a:off x="8230724" y="1993188"/>
              <a:ext cx="3082962" cy="777688"/>
              <a:chOff x="4214778" y="1264912"/>
              <a:chExt cx="3082962" cy="777688"/>
            </a:xfrm>
          </p:grpSpPr>
          <p:sp>
            <p:nvSpPr>
              <p:cNvPr id="20" name="ZoneTexte 19">
                <a:extLst>
                  <a:ext uri="{FF2B5EF4-FFF2-40B4-BE49-F238E27FC236}">
                    <a16:creationId xmlns:a16="http://schemas.microsoft.com/office/drawing/2014/main" id="{BB3A000F-EC1D-2E4A-A006-355453040244}"/>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1" name="ZoneTexte 20">
                <a:extLst>
                  <a:ext uri="{FF2B5EF4-FFF2-40B4-BE49-F238E27FC236}">
                    <a16:creationId xmlns:a16="http://schemas.microsoft.com/office/drawing/2014/main" id="{9C471408-ADE5-2B4D-90CC-AA7860FF131A}"/>
                  </a:ext>
                </a:extLst>
              </p:cNvPr>
              <p:cNvSpPr txBox="1"/>
              <p:nvPr/>
            </p:nvSpPr>
            <p:spPr>
              <a:xfrm>
                <a:off x="4214778" y="1659249"/>
                <a:ext cx="1535670" cy="369332"/>
              </a:xfrm>
              <a:prstGeom prst="rect">
                <a:avLst/>
              </a:prstGeom>
              <a:noFill/>
            </p:spPr>
            <p:txBody>
              <a:bodyPr wrap="square" rtlCol="0">
                <a:spAutoFit/>
              </a:bodyPr>
              <a:lstStyle/>
              <a:p>
                <a:r>
                  <a:rPr lang="fr-FR" dirty="0" err="1"/>
                  <a:t>From</a:t>
                </a:r>
                <a:r>
                  <a:rPr lang="fr-FR" dirty="0"/>
                  <a:t> </a:t>
                </a:r>
              </a:p>
            </p:txBody>
          </p:sp>
          <p:sp>
            <p:nvSpPr>
              <p:cNvPr id="22" name="Rectangle 21">
                <a:extLst>
                  <a:ext uri="{FF2B5EF4-FFF2-40B4-BE49-F238E27FC236}">
                    <a16:creationId xmlns:a16="http://schemas.microsoft.com/office/drawing/2014/main" id="{74C6A707-72EC-3B42-82DC-9E9976B02401}"/>
                  </a:ext>
                </a:extLst>
              </p:cNvPr>
              <p:cNvSpPr/>
              <p:nvPr/>
            </p:nvSpPr>
            <p:spPr>
              <a:xfrm>
                <a:off x="4882349"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23" name="ZoneTexte 22">
                <a:extLst>
                  <a:ext uri="{FF2B5EF4-FFF2-40B4-BE49-F238E27FC236}">
                    <a16:creationId xmlns:a16="http://schemas.microsoft.com/office/drawing/2014/main" id="{3FDA7F4D-9578-CD42-82B9-6E208E1804B5}"/>
                  </a:ext>
                </a:extLst>
              </p:cNvPr>
              <p:cNvSpPr txBox="1"/>
              <p:nvPr/>
            </p:nvSpPr>
            <p:spPr>
              <a:xfrm>
                <a:off x="5762070" y="1673268"/>
                <a:ext cx="1535670" cy="369332"/>
              </a:xfrm>
              <a:prstGeom prst="rect">
                <a:avLst/>
              </a:prstGeom>
              <a:noFill/>
            </p:spPr>
            <p:txBody>
              <a:bodyPr wrap="square" rtlCol="0">
                <a:spAutoFit/>
              </a:bodyPr>
              <a:lstStyle/>
              <a:p>
                <a:r>
                  <a:rPr lang="fr-FR" dirty="0"/>
                  <a:t>To</a:t>
                </a:r>
              </a:p>
            </p:txBody>
          </p:sp>
          <p:sp>
            <p:nvSpPr>
              <p:cNvPr id="25" name="Rectangle 24">
                <a:extLst>
                  <a:ext uri="{FF2B5EF4-FFF2-40B4-BE49-F238E27FC236}">
                    <a16:creationId xmlns:a16="http://schemas.microsoft.com/office/drawing/2014/main" id="{5624439F-FC0C-5249-AF24-B08F4304C62C}"/>
                  </a:ext>
                </a:extLst>
              </p:cNvPr>
              <p:cNvSpPr/>
              <p:nvPr/>
            </p:nvSpPr>
            <p:spPr>
              <a:xfrm>
                <a:off x="6186558" y="1673268"/>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grpSp>
      <p:pic>
        <p:nvPicPr>
          <p:cNvPr id="3" name="Image 2">
            <a:extLst>
              <a:ext uri="{FF2B5EF4-FFF2-40B4-BE49-F238E27FC236}">
                <a16:creationId xmlns:a16="http://schemas.microsoft.com/office/drawing/2014/main" id="{2EE1C3D8-8E82-E44A-9EF3-EA53E2091731}"/>
              </a:ext>
            </a:extLst>
          </p:cNvPr>
          <p:cNvPicPr>
            <a:picLocks noChangeAspect="1"/>
          </p:cNvPicPr>
          <p:nvPr/>
        </p:nvPicPr>
        <p:blipFill rotWithShape="1">
          <a:blip r:embed="rId2"/>
          <a:srcRect t="37639"/>
          <a:stretch/>
        </p:blipFill>
        <p:spPr>
          <a:xfrm>
            <a:off x="2200599" y="4819619"/>
            <a:ext cx="8287192" cy="2241307"/>
          </a:xfrm>
          <a:prstGeom prst="rect">
            <a:avLst/>
          </a:prstGeom>
        </p:spPr>
      </p:pic>
      <p:pic>
        <p:nvPicPr>
          <p:cNvPr id="7" name="Image 6">
            <a:extLst>
              <a:ext uri="{FF2B5EF4-FFF2-40B4-BE49-F238E27FC236}">
                <a16:creationId xmlns:a16="http://schemas.microsoft.com/office/drawing/2014/main" id="{41A4A3F7-A1F6-6043-8434-33A17A71A8CF}"/>
              </a:ext>
            </a:extLst>
          </p:cNvPr>
          <p:cNvPicPr>
            <a:picLocks noChangeAspect="1"/>
          </p:cNvPicPr>
          <p:nvPr/>
        </p:nvPicPr>
        <p:blipFill>
          <a:blip r:embed="rId3"/>
          <a:stretch>
            <a:fillRect/>
          </a:stretch>
        </p:blipFill>
        <p:spPr>
          <a:xfrm>
            <a:off x="2200598" y="3072490"/>
            <a:ext cx="8287191" cy="1705475"/>
          </a:xfrm>
          <a:prstGeom prst="rect">
            <a:avLst/>
          </a:prstGeom>
        </p:spPr>
      </p:pic>
      <p:pic>
        <p:nvPicPr>
          <p:cNvPr id="28" name="Image 27">
            <a:extLst>
              <a:ext uri="{FF2B5EF4-FFF2-40B4-BE49-F238E27FC236}">
                <a16:creationId xmlns:a16="http://schemas.microsoft.com/office/drawing/2014/main" id="{26BFC73C-A393-324F-BD78-4114BFDD198C}"/>
              </a:ext>
            </a:extLst>
          </p:cNvPr>
          <p:cNvPicPr>
            <a:picLocks noChangeAspect="1"/>
          </p:cNvPicPr>
          <p:nvPr/>
        </p:nvPicPr>
        <p:blipFill>
          <a:blip r:embed="rId4"/>
          <a:stretch>
            <a:fillRect/>
          </a:stretch>
        </p:blipFill>
        <p:spPr>
          <a:xfrm>
            <a:off x="-70124" y="-519098"/>
            <a:ext cx="2968605" cy="1979070"/>
          </a:xfrm>
          <a:prstGeom prst="rect">
            <a:avLst/>
          </a:prstGeom>
        </p:spPr>
      </p:pic>
      <p:sp>
        <p:nvSpPr>
          <p:cNvPr id="2" name="Rectangle 1">
            <a:extLst>
              <a:ext uri="{FF2B5EF4-FFF2-40B4-BE49-F238E27FC236}">
                <a16:creationId xmlns:a16="http://schemas.microsoft.com/office/drawing/2014/main" id="{71D7CE0C-A259-CB43-B403-C662C613F10C}"/>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4" name="Flèche vers la droite 3">
            <a:extLst>
              <a:ext uri="{FF2B5EF4-FFF2-40B4-BE49-F238E27FC236}">
                <a16:creationId xmlns:a16="http://schemas.microsoft.com/office/drawing/2014/main" id="{987FB423-F83D-3E4F-8E34-DD61D6008CA2}"/>
              </a:ext>
            </a:extLst>
          </p:cNvPr>
          <p:cNvSpPr/>
          <p:nvPr/>
        </p:nvSpPr>
        <p:spPr>
          <a:xfrm>
            <a:off x="11148565" y="6770349"/>
            <a:ext cx="394282" cy="335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28901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err="1">
                <a:latin typeface="+mj-lt"/>
              </a:rPr>
              <a:t>Unplanned</a:t>
            </a:r>
            <a:r>
              <a:rPr lang="fr-FR" sz="2400" dirty="0">
                <a:latin typeface="+mj-lt"/>
              </a:rPr>
              <a:t> </a:t>
            </a:r>
            <a:r>
              <a:rPr lang="fr-FR" sz="2400" dirty="0" err="1">
                <a:latin typeface="+mj-lt"/>
              </a:rPr>
              <a:t>Downtime</a:t>
            </a:r>
            <a:endParaRPr lang="fr-FR" sz="2400" dirty="0">
              <a:latin typeface="+mj-lt"/>
            </a:endParaRP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pic>
        <p:nvPicPr>
          <p:cNvPr id="28" name="Image 27">
            <a:extLst>
              <a:ext uri="{FF2B5EF4-FFF2-40B4-BE49-F238E27FC236}">
                <a16:creationId xmlns:a16="http://schemas.microsoft.com/office/drawing/2014/main" id="{26BFC73C-A393-324F-BD78-4114BFDD198C}"/>
              </a:ext>
            </a:extLst>
          </p:cNvPr>
          <p:cNvPicPr>
            <a:picLocks noChangeAspect="1"/>
          </p:cNvPicPr>
          <p:nvPr/>
        </p:nvPicPr>
        <p:blipFill>
          <a:blip r:embed="rId2"/>
          <a:stretch>
            <a:fillRect/>
          </a:stretch>
        </p:blipFill>
        <p:spPr>
          <a:xfrm>
            <a:off x="-70124" y="-519098"/>
            <a:ext cx="2968605" cy="1979070"/>
          </a:xfrm>
          <a:prstGeom prst="rect">
            <a:avLst/>
          </a:prstGeom>
        </p:spPr>
      </p:pic>
      <p:sp>
        <p:nvSpPr>
          <p:cNvPr id="2" name="Rectangle 1">
            <a:extLst>
              <a:ext uri="{FF2B5EF4-FFF2-40B4-BE49-F238E27FC236}">
                <a16:creationId xmlns:a16="http://schemas.microsoft.com/office/drawing/2014/main" id="{71D7CE0C-A259-CB43-B403-C662C613F10C}"/>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4" name="Flèche vers la droite 3">
            <a:extLst>
              <a:ext uri="{FF2B5EF4-FFF2-40B4-BE49-F238E27FC236}">
                <a16:creationId xmlns:a16="http://schemas.microsoft.com/office/drawing/2014/main" id="{987FB423-F83D-3E4F-8E34-DD61D6008CA2}"/>
              </a:ext>
            </a:extLst>
          </p:cNvPr>
          <p:cNvSpPr/>
          <p:nvPr/>
        </p:nvSpPr>
        <p:spPr>
          <a:xfrm rot="10800000">
            <a:off x="11148565" y="6770349"/>
            <a:ext cx="394282" cy="335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descr="Une image contenant table&#10;&#10;Description générée automatiquement">
            <a:extLst>
              <a:ext uri="{FF2B5EF4-FFF2-40B4-BE49-F238E27FC236}">
                <a16:creationId xmlns:a16="http://schemas.microsoft.com/office/drawing/2014/main" id="{A68B1006-1EB3-E64C-8481-47FB5CA8C7F3}"/>
              </a:ext>
            </a:extLst>
          </p:cNvPr>
          <p:cNvPicPr>
            <a:picLocks noChangeAspect="1"/>
          </p:cNvPicPr>
          <p:nvPr/>
        </p:nvPicPr>
        <p:blipFill>
          <a:blip r:embed="rId3"/>
          <a:stretch>
            <a:fillRect/>
          </a:stretch>
        </p:blipFill>
        <p:spPr>
          <a:xfrm>
            <a:off x="1825352" y="2843480"/>
            <a:ext cx="8029146" cy="3624050"/>
          </a:xfrm>
          <a:prstGeom prst="rect">
            <a:avLst/>
          </a:prstGeom>
        </p:spPr>
      </p:pic>
      <p:grpSp>
        <p:nvGrpSpPr>
          <p:cNvPr id="8" name="Groupe 7">
            <a:extLst>
              <a:ext uri="{FF2B5EF4-FFF2-40B4-BE49-F238E27FC236}">
                <a16:creationId xmlns:a16="http://schemas.microsoft.com/office/drawing/2014/main" id="{595AAD1D-E9A7-E74D-81DD-C2CB9AFC9FA1}"/>
              </a:ext>
            </a:extLst>
          </p:cNvPr>
          <p:cNvGrpSpPr/>
          <p:nvPr/>
        </p:nvGrpSpPr>
        <p:grpSpPr>
          <a:xfrm>
            <a:off x="7485098" y="1993188"/>
            <a:ext cx="3002691" cy="1136427"/>
            <a:chOff x="8118389" y="1924147"/>
            <a:chExt cx="3195297" cy="926756"/>
          </a:xfrm>
        </p:grpSpPr>
        <p:sp>
          <p:nvSpPr>
            <p:cNvPr id="26" name="Rectangle 25">
              <a:extLst>
                <a:ext uri="{FF2B5EF4-FFF2-40B4-BE49-F238E27FC236}">
                  <a16:creationId xmlns:a16="http://schemas.microsoft.com/office/drawing/2014/main" id="{65326F2B-4542-0D43-ACB1-156509E52BDA}"/>
                </a:ext>
              </a:extLst>
            </p:cNvPr>
            <p:cNvSpPr/>
            <p:nvPr/>
          </p:nvSpPr>
          <p:spPr>
            <a:xfrm>
              <a:off x="8118389" y="1924147"/>
              <a:ext cx="3195297" cy="926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grpSp>
          <p:nvGrpSpPr>
            <p:cNvPr id="19" name="Groupe 18">
              <a:extLst>
                <a:ext uri="{FF2B5EF4-FFF2-40B4-BE49-F238E27FC236}">
                  <a16:creationId xmlns:a16="http://schemas.microsoft.com/office/drawing/2014/main" id="{BA9BE82C-5043-0C43-B2B9-88B96964AD1E}"/>
                </a:ext>
              </a:extLst>
            </p:cNvPr>
            <p:cNvGrpSpPr/>
            <p:nvPr/>
          </p:nvGrpSpPr>
          <p:grpSpPr>
            <a:xfrm>
              <a:off x="8230724" y="1993188"/>
              <a:ext cx="3082962" cy="777688"/>
              <a:chOff x="4214778" y="1264912"/>
              <a:chExt cx="3082962" cy="777688"/>
            </a:xfrm>
          </p:grpSpPr>
          <p:sp>
            <p:nvSpPr>
              <p:cNvPr id="20" name="ZoneTexte 19">
                <a:extLst>
                  <a:ext uri="{FF2B5EF4-FFF2-40B4-BE49-F238E27FC236}">
                    <a16:creationId xmlns:a16="http://schemas.microsoft.com/office/drawing/2014/main" id="{BB3A000F-EC1D-2E4A-A006-355453040244}"/>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1" name="ZoneTexte 20">
                <a:extLst>
                  <a:ext uri="{FF2B5EF4-FFF2-40B4-BE49-F238E27FC236}">
                    <a16:creationId xmlns:a16="http://schemas.microsoft.com/office/drawing/2014/main" id="{9C471408-ADE5-2B4D-90CC-AA7860FF131A}"/>
                  </a:ext>
                </a:extLst>
              </p:cNvPr>
              <p:cNvSpPr txBox="1"/>
              <p:nvPr/>
            </p:nvSpPr>
            <p:spPr>
              <a:xfrm>
                <a:off x="4214778" y="1659249"/>
                <a:ext cx="1535670" cy="369332"/>
              </a:xfrm>
              <a:prstGeom prst="rect">
                <a:avLst/>
              </a:prstGeom>
              <a:noFill/>
            </p:spPr>
            <p:txBody>
              <a:bodyPr wrap="square" rtlCol="0">
                <a:spAutoFit/>
              </a:bodyPr>
              <a:lstStyle/>
              <a:p>
                <a:r>
                  <a:rPr lang="fr-FR" dirty="0" err="1"/>
                  <a:t>From</a:t>
                </a:r>
                <a:r>
                  <a:rPr lang="fr-FR" dirty="0"/>
                  <a:t> </a:t>
                </a:r>
              </a:p>
            </p:txBody>
          </p:sp>
          <p:sp>
            <p:nvSpPr>
              <p:cNvPr id="22" name="Rectangle 21">
                <a:extLst>
                  <a:ext uri="{FF2B5EF4-FFF2-40B4-BE49-F238E27FC236}">
                    <a16:creationId xmlns:a16="http://schemas.microsoft.com/office/drawing/2014/main" id="{74C6A707-72EC-3B42-82DC-9E9976B02401}"/>
                  </a:ext>
                </a:extLst>
              </p:cNvPr>
              <p:cNvSpPr/>
              <p:nvPr/>
            </p:nvSpPr>
            <p:spPr>
              <a:xfrm>
                <a:off x="4882349"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23" name="ZoneTexte 22">
                <a:extLst>
                  <a:ext uri="{FF2B5EF4-FFF2-40B4-BE49-F238E27FC236}">
                    <a16:creationId xmlns:a16="http://schemas.microsoft.com/office/drawing/2014/main" id="{3FDA7F4D-9578-CD42-82B9-6E208E1804B5}"/>
                  </a:ext>
                </a:extLst>
              </p:cNvPr>
              <p:cNvSpPr txBox="1"/>
              <p:nvPr/>
            </p:nvSpPr>
            <p:spPr>
              <a:xfrm>
                <a:off x="5762070" y="1673268"/>
                <a:ext cx="1535670" cy="369332"/>
              </a:xfrm>
              <a:prstGeom prst="rect">
                <a:avLst/>
              </a:prstGeom>
              <a:noFill/>
            </p:spPr>
            <p:txBody>
              <a:bodyPr wrap="square" rtlCol="0">
                <a:spAutoFit/>
              </a:bodyPr>
              <a:lstStyle/>
              <a:p>
                <a:r>
                  <a:rPr lang="fr-FR" dirty="0"/>
                  <a:t>To</a:t>
                </a:r>
              </a:p>
            </p:txBody>
          </p:sp>
          <p:sp>
            <p:nvSpPr>
              <p:cNvPr id="25" name="Rectangle 24">
                <a:extLst>
                  <a:ext uri="{FF2B5EF4-FFF2-40B4-BE49-F238E27FC236}">
                    <a16:creationId xmlns:a16="http://schemas.microsoft.com/office/drawing/2014/main" id="{5624439F-FC0C-5249-AF24-B08F4304C62C}"/>
                  </a:ext>
                </a:extLst>
              </p:cNvPr>
              <p:cNvSpPr/>
              <p:nvPr/>
            </p:nvSpPr>
            <p:spPr>
              <a:xfrm>
                <a:off x="6186558" y="1673268"/>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grpSp>
    </p:spTree>
    <p:extLst>
      <p:ext uri="{BB962C8B-B14F-4D97-AF65-F5344CB8AC3E}">
        <p14:creationId xmlns:p14="http://schemas.microsoft.com/office/powerpoint/2010/main" val="2725817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err="1">
                <a:latin typeface="+mj-lt"/>
              </a:rPr>
              <a:t>Unplanned</a:t>
            </a:r>
            <a:r>
              <a:rPr lang="fr-FR" sz="2400" dirty="0">
                <a:latin typeface="+mj-lt"/>
              </a:rPr>
              <a:t> </a:t>
            </a:r>
            <a:r>
              <a:rPr lang="fr-FR" sz="2400" dirty="0" err="1">
                <a:latin typeface="+mj-lt"/>
              </a:rPr>
              <a:t>Downtime</a:t>
            </a:r>
            <a:r>
              <a:rPr lang="fr-FR" sz="2400" dirty="0">
                <a:latin typeface="+mj-lt"/>
              </a:rPr>
              <a:t> Dashboard</a:t>
            </a: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pic>
        <p:nvPicPr>
          <p:cNvPr id="4" name="Image 3">
            <a:extLst>
              <a:ext uri="{FF2B5EF4-FFF2-40B4-BE49-F238E27FC236}">
                <a16:creationId xmlns:a16="http://schemas.microsoft.com/office/drawing/2014/main" id="{C529FFF2-B163-3146-B76B-279FC2C2E92D}"/>
              </a:ext>
            </a:extLst>
          </p:cNvPr>
          <p:cNvPicPr>
            <a:picLocks noChangeAspect="1"/>
          </p:cNvPicPr>
          <p:nvPr/>
        </p:nvPicPr>
        <p:blipFill>
          <a:blip r:embed="rId2"/>
          <a:stretch>
            <a:fillRect/>
          </a:stretch>
        </p:blipFill>
        <p:spPr>
          <a:xfrm>
            <a:off x="3071052" y="3115497"/>
            <a:ext cx="7442200" cy="3848100"/>
          </a:xfrm>
          <a:prstGeom prst="rect">
            <a:avLst/>
          </a:prstGeom>
        </p:spPr>
      </p:pic>
      <p:grpSp>
        <p:nvGrpSpPr>
          <p:cNvPr id="8" name="Groupe 7">
            <a:extLst>
              <a:ext uri="{FF2B5EF4-FFF2-40B4-BE49-F238E27FC236}">
                <a16:creationId xmlns:a16="http://schemas.microsoft.com/office/drawing/2014/main" id="{595AAD1D-E9A7-E74D-81DD-C2CB9AFC9FA1}"/>
              </a:ext>
            </a:extLst>
          </p:cNvPr>
          <p:cNvGrpSpPr/>
          <p:nvPr/>
        </p:nvGrpSpPr>
        <p:grpSpPr>
          <a:xfrm>
            <a:off x="7510561" y="1979070"/>
            <a:ext cx="3002691" cy="1136427"/>
            <a:chOff x="8118389" y="1924147"/>
            <a:chExt cx="3195297" cy="926756"/>
          </a:xfrm>
        </p:grpSpPr>
        <p:sp>
          <p:nvSpPr>
            <p:cNvPr id="26" name="Rectangle 25">
              <a:extLst>
                <a:ext uri="{FF2B5EF4-FFF2-40B4-BE49-F238E27FC236}">
                  <a16:creationId xmlns:a16="http://schemas.microsoft.com/office/drawing/2014/main" id="{65326F2B-4542-0D43-ACB1-156509E52BDA}"/>
                </a:ext>
              </a:extLst>
            </p:cNvPr>
            <p:cNvSpPr/>
            <p:nvPr/>
          </p:nvSpPr>
          <p:spPr>
            <a:xfrm>
              <a:off x="8118389" y="1924147"/>
              <a:ext cx="3195297" cy="926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grpSp>
          <p:nvGrpSpPr>
            <p:cNvPr id="19" name="Groupe 18">
              <a:extLst>
                <a:ext uri="{FF2B5EF4-FFF2-40B4-BE49-F238E27FC236}">
                  <a16:creationId xmlns:a16="http://schemas.microsoft.com/office/drawing/2014/main" id="{BA9BE82C-5043-0C43-B2B9-88B96964AD1E}"/>
                </a:ext>
              </a:extLst>
            </p:cNvPr>
            <p:cNvGrpSpPr/>
            <p:nvPr/>
          </p:nvGrpSpPr>
          <p:grpSpPr>
            <a:xfrm>
              <a:off x="8230724" y="1993188"/>
              <a:ext cx="3082962" cy="777688"/>
              <a:chOff x="4214778" y="1264912"/>
              <a:chExt cx="3082962" cy="777688"/>
            </a:xfrm>
          </p:grpSpPr>
          <p:sp>
            <p:nvSpPr>
              <p:cNvPr id="20" name="ZoneTexte 19">
                <a:extLst>
                  <a:ext uri="{FF2B5EF4-FFF2-40B4-BE49-F238E27FC236}">
                    <a16:creationId xmlns:a16="http://schemas.microsoft.com/office/drawing/2014/main" id="{BB3A000F-EC1D-2E4A-A006-355453040244}"/>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1" name="ZoneTexte 20">
                <a:extLst>
                  <a:ext uri="{FF2B5EF4-FFF2-40B4-BE49-F238E27FC236}">
                    <a16:creationId xmlns:a16="http://schemas.microsoft.com/office/drawing/2014/main" id="{9C471408-ADE5-2B4D-90CC-AA7860FF131A}"/>
                  </a:ext>
                </a:extLst>
              </p:cNvPr>
              <p:cNvSpPr txBox="1"/>
              <p:nvPr/>
            </p:nvSpPr>
            <p:spPr>
              <a:xfrm>
                <a:off x="4214778" y="1659249"/>
                <a:ext cx="1535670" cy="369332"/>
              </a:xfrm>
              <a:prstGeom prst="rect">
                <a:avLst/>
              </a:prstGeom>
              <a:noFill/>
            </p:spPr>
            <p:txBody>
              <a:bodyPr wrap="square" rtlCol="0">
                <a:spAutoFit/>
              </a:bodyPr>
              <a:lstStyle/>
              <a:p>
                <a:r>
                  <a:rPr lang="fr-FR" dirty="0" err="1"/>
                  <a:t>From</a:t>
                </a:r>
                <a:r>
                  <a:rPr lang="fr-FR" dirty="0"/>
                  <a:t> </a:t>
                </a:r>
              </a:p>
            </p:txBody>
          </p:sp>
          <p:sp>
            <p:nvSpPr>
              <p:cNvPr id="22" name="Rectangle 21">
                <a:extLst>
                  <a:ext uri="{FF2B5EF4-FFF2-40B4-BE49-F238E27FC236}">
                    <a16:creationId xmlns:a16="http://schemas.microsoft.com/office/drawing/2014/main" id="{74C6A707-72EC-3B42-82DC-9E9976B02401}"/>
                  </a:ext>
                </a:extLst>
              </p:cNvPr>
              <p:cNvSpPr/>
              <p:nvPr/>
            </p:nvSpPr>
            <p:spPr>
              <a:xfrm>
                <a:off x="4882349"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23" name="ZoneTexte 22">
                <a:extLst>
                  <a:ext uri="{FF2B5EF4-FFF2-40B4-BE49-F238E27FC236}">
                    <a16:creationId xmlns:a16="http://schemas.microsoft.com/office/drawing/2014/main" id="{3FDA7F4D-9578-CD42-82B9-6E208E1804B5}"/>
                  </a:ext>
                </a:extLst>
              </p:cNvPr>
              <p:cNvSpPr txBox="1"/>
              <p:nvPr/>
            </p:nvSpPr>
            <p:spPr>
              <a:xfrm>
                <a:off x="5762070" y="1673268"/>
                <a:ext cx="1535670" cy="369332"/>
              </a:xfrm>
              <a:prstGeom prst="rect">
                <a:avLst/>
              </a:prstGeom>
              <a:noFill/>
            </p:spPr>
            <p:txBody>
              <a:bodyPr wrap="square" rtlCol="0">
                <a:spAutoFit/>
              </a:bodyPr>
              <a:lstStyle/>
              <a:p>
                <a:r>
                  <a:rPr lang="fr-FR" dirty="0"/>
                  <a:t>To</a:t>
                </a:r>
              </a:p>
            </p:txBody>
          </p:sp>
          <p:sp>
            <p:nvSpPr>
              <p:cNvPr id="25" name="Rectangle 24">
                <a:extLst>
                  <a:ext uri="{FF2B5EF4-FFF2-40B4-BE49-F238E27FC236}">
                    <a16:creationId xmlns:a16="http://schemas.microsoft.com/office/drawing/2014/main" id="{5624439F-FC0C-5249-AF24-B08F4304C62C}"/>
                  </a:ext>
                </a:extLst>
              </p:cNvPr>
              <p:cNvSpPr/>
              <p:nvPr/>
            </p:nvSpPr>
            <p:spPr>
              <a:xfrm>
                <a:off x="6186558" y="1673268"/>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grpSp>
      <p:sp>
        <p:nvSpPr>
          <p:cNvPr id="27" name="Rectangle 26">
            <a:extLst>
              <a:ext uri="{FF2B5EF4-FFF2-40B4-BE49-F238E27FC236}">
                <a16:creationId xmlns:a16="http://schemas.microsoft.com/office/drawing/2014/main" id="{530AEB45-B664-B24B-B120-01DFD5C8124E}"/>
              </a:ext>
            </a:extLst>
          </p:cNvPr>
          <p:cNvSpPr/>
          <p:nvPr/>
        </p:nvSpPr>
        <p:spPr>
          <a:xfrm>
            <a:off x="8760941" y="3117518"/>
            <a:ext cx="1752311" cy="257187"/>
          </a:xfrm>
          <a:prstGeom prst="rect">
            <a:avLst/>
          </a:prstGeom>
          <a:solidFill>
            <a:schemeClr val="bg1"/>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err="1">
                <a:solidFill>
                  <a:schemeClr val="bg1"/>
                </a:solidFill>
              </a:rPr>
              <a:t>Year</a:t>
            </a:r>
            <a:r>
              <a:rPr lang="fr-FR" dirty="0">
                <a:solidFill>
                  <a:schemeClr val="bg1"/>
                </a:solidFill>
              </a:rPr>
              <a:t> </a:t>
            </a:r>
            <a:r>
              <a:rPr lang="fr-FR" dirty="0" err="1">
                <a:solidFill>
                  <a:schemeClr val="bg1"/>
                </a:solidFill>
              </a:rPr>
              <a:t>window</a:t>
            </a:r>
            <a:endParaRPr lang="fr-FR" dirty="0">
              <a:solidFill>
                <a:schemeClr val="bg1"/>
              </a:solidFill>
            </a:endParaRPr>
          </a:p>
        </p:txBody>
      </p:sp>
      <p:pic>
        <p:nvPicPr>
          <p:cNvPr id="28" name="Image 27">
            <a:extLst>
              <a:ext uri="{FF2B5EF4-FFF2-40B4-BE49-F238E27FC236}">
                <a16:creationId xmlns:a16="http://schemas.microsoft.com/office/drawing/2014/main" id="{B09487A3-91A4-9245-A7D2-3A4BE2D69CD7}"/>
              </a:ext>
            </a:extLst>
          </p:cNvPr>
          <p:cNvPicPr>
            <a:picLocks noChangeAspect="1"/>
          </p:cNvPicPr>
          <p:nvPr/>
        </p:nvPicPr>
        <p:blipFill>
          <a:blip r:embed="rId3"/>
          <a:stretch>
            <a:fillRect/>
          </a:stretch>
        </p:blipFill>
        <p:spPr>
          <a:xfrm>
            <a:off x="-70124" y="-519098"/>
            <a:ext cx="2968605" cy="1979070"/>
          </a:xfrm>
          <a:prstGeom prst="rect">
            <a:avLst/>
          </a:prstGeom>
        </p:spPr>
      </p:pic>
      <p:sp>
        <p:nvSpPr>
          <p:cNvPr id="24" name="Rectangle 23">
            <a:extLst>
              <a:ext uri="{FF2B5EF4-FFF2-40B4-BE49-F238E27FC236}">
                <a16:creationId xmlns:a16="http://schemas.microsoft.com/office/drawing/2014/main" id="{D9D8B6CC-F56F-554B-A089-9418B68A2175}"/>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29" name="ZoneTexte 28">
            <a:extLst>
              <a:ext uri="{FF2B5EF4-FFF2-40B4-BE49-F238E27FC236}">
                <a16:creationId xmlns:a16="http://schemas.microsoft.com/office/drawing/2014/main" id="{E56D719C-7E93-CF42-AF61-8067CBEBA8FA}"/>
              </a:ext>
            </a:extLst>
          </p:cNvPr>
          <p:cNvSpPr txBox="1"/>
          <p:nvPr/>
        </p:nvSpPr>
        <p:spPr>
          <a:xfrm>
            <a:off x="10572315" y="2637030"/>
            <a:ext cx="1399127" cy="307777"/>
          </a:xfrm>
          <a:prstGeom prst="rect">
            <a:avLst/>
          </a:prstGeom>
          <a:solidFill>
            <a:srgbClr val="7030A0"/>
          </a:solidFill>
        </p:spPr>
        <p:txBody>
          <a:bodyPr wrap="square" rtlCol="0">
            <a:spAutoFit/>
          </a:bodyPr>
          <a:lstStyle/>
          <a:p>
            <a:r>
              <a:rPr lang="fr-FR" sz="1400" dirty="0" err="1">
                <a:solidFill>
                  <a:schemeClr val="bg1"/>
                </a:solidFill>
              </a:rPr>
              <a:t>Year</a:t>
            </a:r>
            <a:r>
              <a:rPr lang="fr-FR" sz="1400" dirty="0">
                <a:solidFill>
                  <a:schemeClr val="bg1"/>
                </a:solidFill>
              </a:rPr>
              <a:t> </a:t>
            </a:r>
            <a:r>
              <a:rPr lang="fr-FR" sz="1400" dirty="0" err="1">
                <a:solidFill>
                  <a:schemeClr val="bg1"/>
                </a:solidFill>
              </a:rPr>
              <a:t>window</a:t>
            </a:r>
            <a:endParaRPr lang="fr-FR" sz="1400" dirty="0">
              <a:solidFill>
                <a:schemeClr val="bg1"/>
              </a:solidFill>
            </a:endParaRPr>
          </a:p>
        </p:txBody>
      </p:sp>
      <p:sp>
        <p:nvSpPr>
          <p:cNvPr id="30" name="Rectangle 29">
            <a:extLst>
              <a:ext uri="{FF2B5EF4-FFF2-40B4-BE49-F238E27FC236}">
                <a16:creationId xmlns:a16="http://schemas.microsoft.com/office/drawing/2014/main" id="{693CD653-3810-A44C-805C-27D3E9843F10}"/>
              </a:ext>
            </a:extLst>
          </p:cNvPr>
          <p:cNvSpPr/>
          <p:nvPr/>
        </p:nvSpPr>
        <p:spPr>
          <a:xfrm>
            <a:off x="9605695" y="3276573"/>
            <a:ext cx="907557" cy="339667"/>
          </a:xfrm>
          <a:prstGeom prst="rect">
            <a:avLst/>
          </a:prstGeom>
          <a:solidFill>
            <a:schemeClr val="bg1"/>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err="1">
                <a:solidFill>
                  <a:schemeClr val="bg1"/>
                </a:solidFill>
              </a:rPr>
              <a:t>Year</a:t>
            </a:r>
            <a:r>
              <a:rPr lang="fr-FR" dirty="0">
                <a:solidFill>
                  <a:schemeClr val="bg1"/>
                </a:solidFill>
              </a:rPr>
              <a:t> </a:t>
            </a:r>
            <a:r>
              <a:rPr lang="fr-FR" dirty="0" err="1">
                <a:solidFill>
                  <a:schemeClr val="bg1"/>
                </a:solidFill>
              </a:rPr>
              <a:t>window</a:t>
            </a:r>
            <a:endParaRPr lang="fr-FR" dirty="0">
              <a:solidFill>
                <a:schemeClr val="bg1"/>
              </a:solidFill>
            </a:endParaRPr>
          </a:p>
        </p:txBody>
      </p:sp>
    </p:spTree>
    <p:extLst>
      <p:ext uri="{BB962C8B-B14F-4D97-AF65-F5344CB8AC3E}">
        <p14:creationId xmlns:p14="http://schemas.microsoft.com/office/powerpoint/2010/main" val="138850395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5323</TotalTime>
  <Words>222</Words>
  <Application>Microsoft Macintosh PowerPoint</Application>
  <PresentationFormat>Grand écran</PresentationFormat>
  <Paragraphs>138</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Thomas Trubert</dc:creator>
  <cp:lastModifiedBy>Thomas Trubert</cp:lastModifiedBy>
  <cp:revision>15</cp:revision>
  <dcterms:created xsi:type="dcterms:W3CDTF">2021-05-16T12:13:48Z</dcterms:created>
  <dcterms:modified xsi:type="dcterms:W3CDTF">2021-06-07T06:23:23Z</dcterms:modified>
</cp:coreProperties>
</file>