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36B77D-E291-4B09-A11C-40C1BC641A1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20110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36B77D-E291-4B09-A11C-40C1BC641A1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34448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36B77D-E291-4B09-A11C-40C1BC641A1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159658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36B77D-E291-4B09-A11C-40C1BC641A1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139861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36B77D-E291-4B09-A11C-40C1BC641A1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101362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36B77D-E291-4B09-A11C-40C1BC641A1E}"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405341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36B77D-E291-4B09-A11C-40C1BC641A1E}"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91225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36B77D-E291-4B09-A11C-40C1BC641A1E}"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139694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6B77D-E291-4B09-A11C-40C1BC641A1E}"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238600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6B77D-E291-4B09-A11C-40C1BC641A1E}"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10883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6B77D-E291-4B09-A11C-40C1BC641A1E}"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F63B6-FAB7-4E2D-8649-E03F4516865B}" type="slidenum">
              <a:rPr lang="en-US" smtClean="0"/>
              <a:t>‹#›</a:t>
            </a:fld>
            <a:endParaRPr lang="en-US"/>
          </a:p>
        </p:txBody>
      </p:sp>
    </p:spTree>
    <p:extLst>
      <p:ext uri="{BB962C8B-B14F-4D97-AF65-F5344CB8AC3E}">
        <p14:creationId xmlns:p14="http://schemas.microsoft.com/office/powerpoint/2010/main" val="18972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6B77D-E291-4B09-A11C-40C1BC641A1E}" type="datetimeFigureOut">
              <a:rPr lang="en-US" smtClean="0"/>
              <a:t>10/6/2015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F63B6-FAB7-4E2D-8649-E03F4516865B}" type="slidenum">
              <a:rPr lang="en-US" smtClean="0"/>
              <a:t>‹#›</a:t>
            </a:fld>
            <a:endParaRPr lang="en-US"/>
          </a:p>
        </p:txBody>
      </p:sp>
    </p:spTree>
    <p:extLst>
      <p:ext uri="{BB962C8B-B14F-4D97-AF65-F5344CB8AC3E}">
        <p14:creationId xmlns:p14="http://schemas.microsoft.com/office/powerpoint/2010/main" val="35691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75701"/>
          </a:xfrm>
        </p:spPr>
        <p:txBody>
          <a:bodyPr>
            <a:normAutofit/>
          </a:bodyPr>
          <a:lstStyle/>
          <a:p>
            <a:r>
              <a:rPr lang="en-US" sz="4400" smtClean="0">
                <a:latin typeface="Times New Roman" panose="02020603050405020304" pitchFamily="18" charset="0"/>
                <a:cs typeface="Times New Roman" panose="02020603050405020304" pitchFamily="18" charset="0"/>
              </a:rPr>
              <a:t>Express Jet – Performance Visualization</a:t>
            </a:r>
            <a:endParaRPr lang="en-US" sz="4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916936"/>
            <a:ext cx="9144000" cy="2340864"/>
          </a:xfrm>
        </p:spPr>
        <p:txBody>
          <a:bodyPr>
            <a:normAutofit fontScale="92500" lnSpcReduction="10000"/>
          </a:bodyPr>
          <a:lstStyle/>
          <a:p>
            <a:r>
              <a:rPr lang="en-US" smtClean="0">
                <a:latin typeface="Times New Roman" panose="02020603050405020304" pitchFamily="18" charset="0"/>
                <a:cs typeface="Times New Roman" panose="02020603050405020304" pitchFamily="18" charset="0"/>
              </a:rPr>
              <a:t>Abhishek </a:t>
            </a:r>
            <a:r>
              <a:rPr lang="en-US" err="1" smtClean="0">
                <a:latin typeface="Times New Roman" panose="02020603050405020304" pitchFamily="18" charset="0"/>
                <a:cs typeface="Times New Roman" panose="02020603050405020304" pitchFamily="18" charset="0"/>
              </a:rPr>
              <a:t>Jathar</a:t>
            </a:r>
            <a:endParaRPr lang="en-US" smtClean="0">
              <a:latin typeface="Times New Roman" panose="02020603050405020304" pitchFamily="18" charset="0"/>
              <a:cs typeface="Times New Roman" panose="02020603050405020304" pitchFamily="18" charset="0"/>
            </a:endParaRPr>
          </a:p>
          <a:p>
            <a:r>
              <a:rPr lang="en-US" err="1" smtClean="0">
                <a:latin typeface="Times New Roman" panose="02020603050405020304" pitchFamily="18" charset="0"/>
                <a:cs typeface="Times New Roman" panose="02020603050405020304" pitchFamily="18" charset="0"/>
              </a:rPr>
              <a:t>Abinash</a:t>
            </a:r>
            <a:r>
              <a:rPr lang="en-US" smtClean="0">
                <a:latin typeface="Times New Roman" panose="02020603050405020304" pitchFamily="18" charset="0"/>
                <a:cs typeface="Times New Roman" panose="02020603050405020304" pitchFamily="18" charset="0"/>
              </a:rPr>
              <a:t> Dash</a:t>
            </a:r>
          </a:p>
          <a:p>
            <a:r>
              <a:rPr lang="en-US" smtClean="0">
                <a:latin typeface="Times New Roman" panose="02020603050405020304" pitchFamily="18" charset="0"/>
                <a:cs typeface="Times New Roman" panose="02020603050405020304" pitchFamily="18" charset="0"/>
              </a:rPr>
              <a:t>Aditya Prabhakaran</a:t>
            </a:r>
          </a:p>
          <a:p>
            <a:r>
              <a:rPr lang="en-US" err="1" smtClean="0">
                <a:latin typeface="Times New Roman" panose="02020603050405020304" pitchFamily="18" charset="0"/>
                <a:cs typeface="Times New Roman" panose="02020603050405020304" pitchFamily="18" charset="0"/>
              </a:rPr>
              <a:t>Mukesh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Bhaarathi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Sampath</a:t>
            </a:r>
            <a:endParaRPr lang="en-US" smtClean="0">
              <a:latin typeface="Times New Roman" panose="02020603050405020304" pitchFamily="18" charset="0"/>
              <a:cs typeface="Times New Roman" panose="02020603050405020304" pitchFamily="18" charset="0"/>
            </a:endParaRPr>
          </a:p>
          <a:p>
            <a:r>
              <a:rPr lang="en-US" err="1" smtClean="0">
                <a:latin typeface="Times New Roman" panose="02020603050405020304" pitchFamily="18" charset="0"/>
                <a:cs typeface="Times New Roman" panose="02020603050405020304" pitchFamily="18" charset="0"/>
              </a:rPr>
              <a:t>Thoufeeq</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Ahamed</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Kajahussain</a:t>
            </a:r>
            <a:endParaRPr lang="en-US" smtClean="0">
              <a:latin typeface="Times New Roman" panose="02020603050405020304" pitchFamily="18" charset="0"/>
              <a:cs typeface="Times New Roman" panose="02020603050405020304" pitchFamily="18" charset="0"/>
            </a:endParaRPr>
          </a:p>
          <a:p>
            <a:r>
              <a:rPr lang="en-US" err="1" smtClean="0">
                <a:latin typeface="Times New Roman" panose="02020603050405020304" pitchFamily="18" charset="0"/>
                <a:cs typeface="Times New Roman" panose="02020603050405020304" pitchFamily="18" charset="0"/>
              </a:rPr>
              <a:t>Vivek</a:t>
            </a:r>
            <a:r>
              <a:rPr lang="en-US" smtClean="0">
                <a:latin typeface="Times New Roman" panose="02020603050405020304" pitchFamily="18" charset="0"/>
                <a:cs typeface="Times New Roman" panose="02020603050405020304" pitchFamily="18" charset="0"/>
              </a:rPr>
              <a:t> Sharma</a:t>
            </a:r>
          </a:p>
          <a:p>
            <a:endParaRPr lang="en-US"/>
          </a:p>
        </p:txBody>
      </p:sp>
      <p:pic>
        <p:nvPicPr>
          <p:cNvPr id="4" name="Picture 3"/>
          <p:cNvPicPr>
            <a:picLocks noChangeAspect="1"/>
          </p:cNvPicPr>
          <p:nvPr/>
        </p:nvPicPr>
        <p:blipFill>
          <a:blip r:embed="rId3"/>
          <a:stretch>
            <a:fillRect/>
          </a:stretch>
        </p:blipFill>
        <p:spPr>
          <a:xfrm>
            <a:off x="8621268" y="5349875"/>
            <a:ext cx="3137916" cy="627583"/>
          </a:xfrm>
          <a:prstGeom prst="rect">
            <a:avLst/>
          </a:prstGeom>
        </p:spPr>
      </p:pic>
    </p:spTree>
    <p:extLst>
      <p:ext uri="{BB962C8B-B14F-4D97-AF65-F5344CB8AC3E}">
        <p14:creationId xmlns:p14="http://schemas.microsoft.com/office/powerpoint/2010/main" val="35706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lstStyle/>
          <a:p>
            <a:r>
              <a:rPr lang="en-US" smtClean="0"/>
              <a:t>ExpressJet Airlines, Inc. is an American airline based in College Park, Georgia. It currently operates as American Eagle, Delta connection and United Express.</a:t>
            </a:r>
          </a:p>
          <a:p>
            <a:r>
              <a:rPr lang="en-US" smtClean="0"/>
              <a:t>In 1996 when continental express bought </a:t>
            </a:r>
            <a:r>
              <a:rPr lang="es-ES"/>
              <a:t> 200 </a:t>
            </a:r>
            <a:r>
              <a:rPr lang="es-ES" err="1"/>
              <a:t>Embraer</a:t>
            </a:r>
            <a:r>
              <a:rPr lang="es-ES"/>
              <a:t> ERJ 145 </a:t>
            </a:r>
            <a:r>
              <a:rPr lang="es-ES" err="1" smtClean="0"/>
              <a:t>aircraft</a:t>
            </a:r>
            <a:r>
              <a:rPr lang="es-ES" smtClean="0"/>
              <a:t>, </a:t>
            </a:r>
            <a:r>
              <a:rPr lang="es-ES" err="1" smtClean="0"/>
              <a:t>becoming</a:t>
            </a:r>
            <a:r>
              <a:rPr lang="es-ES" smtClean="0"/>
              <a:t> </a:t>
            </a:r>
            <a:r>
              <a:rPr lang="es-ES" err="1" smtClean="0"/>
              <a:t>the</a:t>
            </a:r>
            <a:r>
              <a:rPr lang="es-ES" smtClean="0"/>
              <a:t> </a:t>
            </a:r>
            <a:r>
              <a:rPr lang="es-ES" err="1" smtClean="0"/>
              <a:t>first</a:t>
            </a:r>
            <a:r>
              <a:rPr lang="es-ES" smtClean="0"/>
              <a:t> North American </a:t>
            </a:r>
            <a:r>
              <a:rPr lang="es-ES" err="1" smtClean="0"/>
              <a:t>operator</a:t>
            </a:r>
            <a:r>
              <a:rPr lang="es-ES" smtClean="0"/>
              <a:t> of </a:t>
            </a:r>
            <a:r>
              <a:rPr lang="es-ES" err="1" smtClean="0"/>
              <a:t>the</a:t>
            </a:r>
            <a:r>
              <a:rPr lang="es-ES" smtClean="0"/>
              <a:t> </a:t>
            </a:r>
            <a:r>
              <a:rPr lang="es-ES" err="1" smtClean="0"/>
              <a:t>aircraft</a:t>
            </a:r>
            <a:r>
              <a:rPr lang="es-ES" smtClean="0"/>
              <a:t> </a:t>
            </a:r>
            <a:r>
              <a:rPr lang="es-ES" err="1" smtClean="0"/>
              <a:t>type</a:t>
            </a:r>
            <a:r>
              <a:rPr lang="es-ES" smtClean="0"/>
              <a:t>. To </a:t>
            </a:r>
            <a:r>
              <a:rPr lang="es-ES" err="1" smtClean="0"/>
              <a:t>market</a:t>
            </a:r>
            <a:r>
              <a:rPr lang="es-ES" smtClean="0"/>
              <a:t> and </a:t>
            </a:r>
            <a:r>
              <a:rPr lang="es-ES" err="1" smtClean="0"/>
              <a:t>distinguish</a:t>
            </a:r>
            <a:r>
              <a:rPr lang="es-ES" smtClean="0"/>
              <a:t> </a:t>
            </a:r>
            <a:r>
              <a:rPr lang="es-ES" err="1" smtClean="0"/>
              <a:t>the</a:t>
            </a:r>
            <a:r>
              <a:rPr lang="es-ES" smtClean="0"/>
              <a:t> jets , </a:t>
            </a:r>
            <a:r>
              <a:rPr lang="es-ES" err="1" smtClean="0"/>
              <a:t>they</a:t>
            </a:r>
            <a:r>
              <a:rPr lang="es-ES" smtClean="0"/>
              <a:t> </a:t>
            </a:r>
            <a:r>
              <a:rPr lang="es-ES" err="1" smtClean="0"/>
              <a:t>named</a:t>
            </a:r>
            <a:r>
              <a:rPr lang="es-ES" smtClean="0"/>
              <a:t> </a:t>
            </a:r>
            <a:r>
              <a:rPr lang="es-ES" err="1" smtClean="0"/>
              <a:t>the</a:t>
            </a:r>
            <a:r>
              <a:rPr lang="es-ES" smtClean="0"/>
              <a:t> </a:t>
            </a:r>
            <a:r>
              <a:rPr lang="es-ES" err="1" smtClean="0"/>
              <a:t>airline</a:t>
            </a:r>
            <a:r>
              <a:rPr lang="es-ES" smtClean="0"/>
              <a:t> “Express Jet”.</a:t>
            </a:r>
          </a:p>
          <a:p>
            <a:r>
              <a:rPr lang="es-ES" err="1" smtClean="0"/>
              <a:t>On</a:t>
            </a:r>
            <a:r>
              <a:rPr lang="es-ES" smtClean="0"/>
              <a:t> Nov 2010, </a:t>
            </a:r>
            <a:r>
              <a:rPr lang="es-ES" err="1" smtClean="0"/>
              <a:t>it</a:t>
            </a:r>
            <a:r>
              <a:rPr lang="es-ES" smtClean="0"/>
              <a:t> </a:t>
            </a:r>
            <a:r>
              <a:rPr lang="es-ES" err="1" smtClean="0"/>
              <a:t>merged</a:t>
            </a:r>
            <a:r>
              <a:rPr lang="es-ES" smtClean="0"/>
              <a:t> </a:t>
            </a:r>
            <a:r>
              <a:rPr lang="es-ES" err="1" smtClean="0"/>
              <a:t>with</a:t>
            </a:r>
            <a:r>
              <a:rPr lang="es-ES" smtClean="0"/>
              <a:t> </a:t>
            </a:r>
            <a:r>
              <a:rPr lang="es-ES" err="1" smtClean="0"/>
              <a:t>Atlantic</a:t>
            </a:r>
            <a:r>
              <a:rPr lang="es-ES" smtClean="0"/>
              <a:t> </a:t>
            </a:r>
            <a:r>
              <a:rPr lang="es-ES" err="1" smtClean="0"/>
              <a:t>Southeast</a:t>
            </a:r>
            <a:r>
              <a:rPr lang="es-ES" smtClean="0"/>
              <a:t> to </a:t>
            </a:r>
            <a:r>
              <a:rPr lang="es-ES" err="1" smtClean="0"/>
              <a:t>become</a:t>
            </a:r>
            <a:r>
              <a:rPr lang="es-ES" smtClean="0"/>
              <a:t> </a:t>
            </a:r>
            <a:r>
              <a:rPr lang="es-ES" err="1" smtClean="0"/>
              <a:t>the</a:t>
            </a:r>
            <a:r>
              <a:rPr lang="es-ES" smtClean="0"/>
              <a:t> </a:t>
            </a:r>
            <a:r>
              <a:rPr lang="es-ES" err="1" smtClean="0"/>
              <a:t>world’s</a:t>
            </a:r>
            <a:r>
              <a:rPr lang="es-ES" smtClean="0"/>
              <a:t> </a:t>
            </a:r>
            <a:r>
              <a:rPr lang="es-ES" err="1" smtClean="0"/>
              <a:t>largest</a:t>
            </a:r>
            <a:r>
              <a:rPr lang="es-ES" smtClean="0"/>
              <a:t> regional </a:t>
            </a:r>
            <a:r>
              <a:rPr lang="es-ES" err="1" smtClean="0"/>
              <a:t>airline</a:t>
            </a:r>
            <a:endParaRPr lang="en-US" smtClean="0"/>
          </a:p>
          <a:p>
            <a:pPr marL="0" indent="0">
              <a:buNone/>
            </a:pPr>
            <a:endParaRPr lang="en-US"/>
          </a:p>
        </p:txBody>
      </p:sp>
    </p:spTree>
    <p:extLst>
      <p:ext uri="{BB962C8B-B14F-4D97-AF65-F5344CB8AC3E}">
        <p14:creationId xmlns:p14="http://schemas.microsoft.com/office/powerpoint/2010/main" val="281452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Bureau of Transportation Statistics Dataset</a:t>
            </a:r>
            <a:endParaRPr lang="en-US"/>
          </a:p>
        </p:txBody>
      </p:sp>
      <p:sp>
        <p:nvSpPr>
          <p:cNvPr id="3" name="Content Placeholder 2"/>
          <p:cNvSpPr>
            <a:spLocks noGrp="1"/>
          </p:cNvSpPr>
          <p:nvPr>
            <p:ph idx="1"/>
          </p:nvPr>
        </p:nvSpPr>
        <p:spPr/>
        <p:txBody>
          <a:bodyPr/>
          <a:lstStyle/>
          <a:p>
            <a:r>
              <a:rPr lang="en-US" smtClean="0"/>
              <a:t>This Dataset had lot of metrics which will help us analyze the on time performance of our airlines, We chose the metrics which were most relevant to us. </a:t>
            </a:r>
          </a:p>
          <a:p>
            <a:r>
              <a:rPr lang="en-US" smtClean="0"/>
              <a:t>We selected around 40 metrics for analysis, We used the information from various </a:t>
            </a:r>
            <a:r>
              <a:rPr lang="en-US"/>
              <a:t>fields present in the </a:t>
            </a:r>
            <a:r>
              <a:rPr lang="en-US" smtClean="0"/>
              <a:t>dataset like airline,origin, destination,departure performance, arrival performance, cause of delay etc.</a:t>
            </a:r>
          </a:p>
          <a:p>
            <a:r>
              <a:rPr lang="en-US" smtClean="0"/>
              <a:t>We did not take the fields which had all null values or which had less significance towards the on time performance</a:t>
            </a:r>
            <a:endParaRPr lang="en-US"/>
          </a:p>
        </p:txBody>
      </p:sp>
    </p:spTree>
    <p:extLst>
      <p:ext uri="{BB962C8B-B14F-4D97-AF65-F5344CB8AC3E}">
        <p14:creationId xmlns:p14="http://schemas.microsoft.com/office/powerpoint/2010/main" val="168061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 time Performance </a:t>
            </a:r>
            <a:endParaRPr lang="en-US"/>
          </a:p>
        </p:txBody>
      </p:sp>
      <p:sp>
        <p:nvSpPr>
          <p:cNvPr id="3" name="Content Placeholder 2"/>
          <p:cNvSpPr>
            <a:spLocks noGrp="1"/>
          </p:cNvSpPr>
          <p:nvPr>
            <p:ph idx="1"/>
          </p:nvPr>
        </p:nvSpPr>
        <p:spPr/>
        <p:txBody>
          <a:bodyPr/>
          <a:lstStyle/>
          <a:p>
            <a:r>
              <a:rPr lang="en-US" smtClean="0"/>
              <a:t>Adhering to the time schedule is used to measure the on time performance</a:t>
            </a:r>
          </a:p>
          <a:p>
            <a:r>
              <a:rPr lang="en-US" smtClean="0"/>
              <a:t>There are various metrics which affect on time performance of airlines, We analyzed our on time performance first and then compared it with our competitors to see where we stand and how we can improve our on time performance if we fare very badly against others.</a:t>
            </a:r>
          </a:p>
          <a:p>
            <a:pPr marL="0" indent="0">
              <a:buNone/>
            </a:pPr>
            <a:endParaRPr lang="en-US"/>
          </a:p>
        </p:txBody>
      </p:sp>
    </p:spTree>
    <p:extLst>
      <p:ext uri="{BB962C8B-B14F-4D97-AF65-F5344CB8AC3E}">
        <p14:creationId xmlns:p14="http://schemas.microsoft.com/office/powerpoint/2010/main" val="282559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a:t>
            </a:r>
            <a:endParaRPr lang="en-US"/>
          </a:p>
        </p:txBody>
      </p:sp>
      <p:sp>
        <p:nvSpPr>
          <p:cNvPr id="3" name="Content Placeholder 2"/>
          <p:cNvSpPr>
            <a:spLocks noGrp="1"/>
          </p:cNvSpPr>
          <p:nvPr>
            <p:ph idx="1"/>
          </p:nvPr>
        </p:nvSpPr>
        <p:spPr/>
        <p:txBody>
          <a:bodyPr/>
          <a:lstStyle/>
          <a:p>
            <a:r>
              <a:rPr lang="en-US" smtClean="0"/>
              <a:t>Departure Delay from few cities were high, we can focus on these cities and find the root cause for the delay and try to minimize it.</a:t>
            </a:r>
          </a:p>
          <a:p>
            <a:r>
              <a:rPr lang="en-US" smtClean="0"/>
              <a:t>We are in third from the bottom in case of carrier and late aircraft delay, these delays are caused by the carriers and no external factors influence it. So we can focus on this and try to minimize them</a:t>
            </a:r>
          </a:p>
        </p:txBody>
      </p:sp>
    </p:spTree>
    <p:extLst>
      <p:ext uri="{BB962C8B-B14F-4D97-AF65-F5344CB8AC3E}">
        <p14:creationId xmlns:p14="http://schemas.microsoft.com/office/powerpoint/2010/main" val="13075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a:t>
            </a:r>
            <a:endParaRPr lang="en-US"/>
          </a:p>
        </p:txBody>
      </p:sp>
      <p:sp>
        <p:nvSpPr>
          <p:cNvPr id="3" name="Content Placeholder 2"/>
          <p:cNvSpPr>
            <a:spLocks noGrp="1"/>
          </p:cNvSpPr>
          <p:nvPr>
            <p:ph idx="1"/>
          </p:nvPr>
        </p:nvSpPr>
        <p:spPr/>
        <p:txBody>
          <a:bodyPr/>
          <a:lstStyle/>
          <a:p>
            <a:r>
              <a:rPr lang="en-US" dirty="0" smtClean="0"/>
              <a:t>In 2014, Express Jet airways have scheduled around 645,009 flights. </a:t>
            </a:r>
            <a:r>
              <a:rPr lang="en-US" dirty="0" smtClean="0"/>
              <a:t>Out of which 275,870 flights had arrival delays. Most of them 132,716(48%) were on distance group 250-499 miles(Avg. arrival delay for this group-17.39 mints). One factor that leads to these would be departure delay, which we can see that comes around  16.61 mints. We have majority of our flights in distance group 250-499 miles and they have been causing the delays. In order to improve our performance we need to significantly improve flights on this distance group.</a:t>
            </a:r>
            <a:endParaRPr lang="en-US" dirty="0" smtClean="0"/>
          </a:p>
        </p:txBody>
      </p:sp>
    </p:spTree>
    <p:extLst>
      <p:ext uri="{BB962C8B-B14F-4D97-AF65-F5344CB8AC3E}">
        <p14:creationId xmlns:p14="http://schemas.microsoft.com/office/powerpoint/2010/main" val="1576314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376</Words>
  <Application>Microsoft Office PowerPoint</Application>
  <PresentationFormat>Custom</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Express Jet – Performance Visualization</vt:lpstr>
      <vt:lpstr>Introduction</vt:lpstr>
      <vt:lpstr>Bureau of Transportation Statistics Dataset</vt:lpstr>
      <vt:lpstr>On time Performance </vt:lpstr>
      <vt:lpstr>Recommendation</vt:lpstr>
      <vt:lpstr>Recommendation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Jet – Performance Visualization</dc:title>
  <dc:creator>Aditya Prabhakaran</dc:creator>
  <cp:lastModifiedBy>USER</cp:lastModifiedBy>
  <cp:revision>17</cp:revision>
  <dcterms:created xsi:type="dcterms:W3CDTF">2015-10-06T06:49:41Z</dcterms:created>
  <dcterms:modified xsi:type="dcterms:W3CDTF">2015-10-06T17:55:52Z</dcterms:modified>
</cp:coreProperties>
</file>