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926" r:id="rId4"/>
  </p:sldMasterIdLst>
  <p:notesMasterIdLst>
    <p:notesMasterId r:id="rId38"/>
  </p:notesMasterIdLst>
  <p:sldIdLst>
    <p:sldId id="256" r:id="rId5"/>
    <p:sldId id="257" r:id="rId6"/>
    <p:sldId id="293" r:id="rId7"/>
    <p:sldId id="294" r:id="rId8"/>
    <p:sldId id="259" r:id="rId9"/>
    <p:sldId id="260" r:id="rId10"/>
    <p:sldId id="261" r:id="rId11"/>
    <p:sldId id="262" r:id="rId12"/>
    <p:sldId id="258" r:id="rId13"/>
    <p:sldId id="277" r:id="rId14"/>
    <p:sldId id="278" r:id="rId15"/>
    <p:sldId id="295" r:id="rId16"/>
    <p:sldId id="267" r:id="rId17"/>
    <p:sldId id="290" r:id="rId18"/>
    <p:sldId id="297" r:id="rId19"/>
    <p:sldId id="265" r:id="rId20"/>
    <p:sldId id="280" r:id="rId21"/>
    <p:sldId id="284" r:id="rId22"/>
    <p:sldId id="263" r:id="rId23"/>
    <p:sldId id="285" r:id="rId24"/>
    <p:sldId id="264" r:id="rId25"/>
    <p:sldId id="266" r:id="rId26"/>
    <p:sldId id="273" r:id="rId27"/>
    <p:sldId id="287" r:id="rId28"/>
    <p:sldId id="286" r:id="rId29"/>
    <p:sldId id="282" r:id="rId30"/>
    <p:sldId id="272" r:id="rId31"/>
    <p:sldId id="298" r:id="rId32"/>
    <p:sldId id="271" r:id="rId33"/>
    <p:sldId id="296" r:id="rId34"/>
    <p:sldId id="291" r:id="rId35"/>
    <p:sldId id="283" r:id="rId36"/>
    <p:sldId id="274" r:id="rId37"/>
  </p:sldIdLst>
  <p:sldSz cx="12192000" cy="6858000"/>
  <p:notesSz cx="6858000" cy="1419225"/>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1147CD3-3DB3-D405-85CD-87997835B079}" v="143" dt="2020-06-09T20:23:20.92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7" autoAdjust="0"/>
    <p:restoredTop sz="86169" autoAdjust="0"/>
  </p:normalViewPr>
  <p:slideViewPr>
    <p:cSldViewPr snapToGrid="0">
      <p:cViewPr varScale="1">
        <p:scale>
          <a:sx n="99" d="100"/>
          <a:sy n="99" d="100"/>
        </p:scale>
        <p:origin x="1046" y="4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presProps" Target="presProps.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viewProps" Target="viewProps.xml"/><Relationship Id="rId45"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notesMaster" Target="notesMasters/notesMaster1.xml"/><Relationship Id="rId46"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clId="Web-{91147CD3-3DB3-D405-85CD-87997835B079}"/>
    <pc:docChg chg="modSld">
      <pc:chgData name="" userId="" providerId="" clId="Web-{91147CD3-3DB3-D405-85CD-87997835B079}" dt="2020-06-09T20:23:20.921" v="141" actId="20577"/>
      <pc:docMkLst>
        <pc:docMk/>
      </pc:docMkLst>
      <pc:sldChg chg="modSp">
        <pc:chgData name="" userId="" providerId="" clId="Web-{91147CD3-3DB3-D405-85CD-87997835B079}" dt="2020-06-09T20:23:20.921" v="140" actId="20577"/>
        <pc:sldMkLst>
          <pc:docMk/>
          <pc:sldMk cId="612906205" sldId="257"/>
        </pc:sldMkLst>
        <pc:spChg chg="mod">
          <ac:chgData name="" userId="" providerId="" clId="Web-{91147CD3-3DB3-D405-85CD-87997835B079}" dt="2020-06-09T20:23:20.921" v="140" actId="20577"/>
          <ac:spMkLst>
            <pc:docMk/>
            <pc:sldMk cId="612906205" sldId="257"/>
            <ac:spMk id="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711451-5B27-4D77-BE05-07DB986C2FFE}" type="datetimeFigureOut">
              <a:rPr lang="en-US" smtClean="0"/>
              <a:t>6/18/2020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EAE0E5-7FA4-49F6-A9B0-CF7297F92DE6}" type="slidenum">
              <a:rPr lang="en-US" smtClean="0"/>
              <a:t>‹#›</a:t>
            </a:fld>
            <a:endParaRPr lang="en-US"/>
          </a:p>
        </p:txBody>
      </p:sp>
    </p:spTree>
    <p:extLst>
      <p:ext uri="{BB962C8B-B14F-4D97-AF65-F5344CB8AC3E}">
        <p14:creationId xmlns:p14="http://schemas.microsoft.com/office/powerpoint/2010/main" val="25203440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docs.python.org/3/reference/simple_stmts.html#import"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docs.python.org/3/reference/simple_stmts.html#import"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docs.python.org/3/reference/simple_stmts.html#import" TargetMode="External"/><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sym typeface="Wingdings" panose="05000000000000000000" pitchFamily="2" charset="2"/>
              </a:rPr>
              <a:t>Before get started, not the Yes/No icons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sym typeface="Wingdings" panose="05000000000000000000" pitchFamily="2" charset="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sym typeface="Wingdings" panose="05000000000000000000" pitchFamily="2" charset="2"/>
              </a:rPr>
              <a:t>How many have code with Python before? How many have code with Python in the last 2 years?</a:t>
            </a:r>
          </a:p>
          <a:p>
            <a:endParaRPr lang="en-US" baseline="0" dirty="0"/>
          </a:p>
          <a:p>
            <a:r>
              <a:rPr lang="en-US" baseline="0" dirty="0"/>
              <a:t>Doesn’t really matter where start, most all programming concepts relate to each other.  Sure syntax differences and some methodology but there’s usually techniques and methods cross over between languages.  Where I do fell like your starting from scratch is programming </a:t>
            </a:r>
            <a:r>
              <a:rPr lang="en-US" baseline="0" dirty="0" err="1"/>
              <a:t>whithout</a:t>
            </a:r>
            <a:r>
              <a:rPr lang="en-US" baseline="0" dirty="0"/>
              <a:t> code (i.e. </a:t>
            </a:r>
            <a:r>
              <a:rPr lang="en-US" baseline="0" dirty="0" err="1"/>
              <a:t>Modelbuilder</a:t>
            </a:r>
            <a:r>
              <a:rPr lang="en-US" baseline="0" dirty="0"/>
              <a:t>, etc.)</a:t>
            </a:r>
          </a:p>
          <a:p>
            <a:endParaRPr lang="en-US" baseline="0" dirty="0"/>
          </a:p>
          <a:p>
            <a:r>
              <a:rPr lang="en-US" baseline="0" dirty="0"/>
              <a:t>In a way, coding itself documents work, less need for notes than creating some procedural document</a:t>
            </a:r>
          </a:p>
          <a:p>
            <a:endParaRPr lang="en-US" baseline="0" dirty="0"/>
          </a:p>
          <a:p>
            <a:r>
              <a:rPr lang="en-US" baseline="0" dirty="0"/>
              <a:t>Difference between programming/scripting/coding</a:t>
            </a:r>
          </a:p>
          <a:p>
            <a:r>
              <a:rPr lang="en-US" baseline="0" dirty="0"/>
              <a:t>	not much</a:t>
            </a:r>
          </a:p>
          <a:p>
            <a:r>
              <a:rPr lang="en-US" baseline="0" dirty="0"/>
              <a:t>-In general, Why programming/scripting is useful</a:t>
            </a:r>
          </a:p>
          <a:p>
            <a:r>
              <a:rPr lang="en-US" baseline="0" dirty="0"/>
              <a:t>-Valuable to you and “The Service”</a:t>
            </a:r>
          </a:p>
          <a:p>
            <a:endParaRPr lang="en-US" baseline="0" dirty="0"/>
          </a:p>
        </p:txBody>
      </p:sp>
      <p:sp>
        <p:nvSpPr>
          <p:cNvPr id="4" name="Slide Number Placeholder 3"/>
          <p:cNvSpPr>
            <a:spLocks noGrp="1"/>
          </p:cNvSpPr>
          <p:nvPr>
            <p:ph type="sldNum" sz="quarter" idx="10"/>
          </p:nvPr>
        </p:nvSpPr>
        <p:spPr/>
        <p:txBody>
          <a:bodyPr/>
          <a:lstStyle/>
          <a:p>
            <a:fld id="{99EAE0E5-7FA4-49F6-A9B0-CF7297F92DE6}" type="slidenum">
              <a:rPr lang="en-US" smtClean="0"/>
              <a:t>1</a:t>
            </a:fld>
            <a:endParaRPr lang="en-US"/>
          </a:p>
        </p:txBody>
      </p:sp>
    </p:spTree>
    <p:extLst>
      <p:ext uri="{BB962C8B-B14F-4D97-AF65-F5344CB8AC3E}">
        <p14:creationId xmlns:p14="http://schemas.microsoft.com/office/powerpoint/2010/main" val="42947368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9EAE0E5-7FA4-49F6-A9B0-CF7297F92DE6}" type="slidenum">
              <a:rPr lang="en-US" smtClean="0"/>
              <a:t>11</a:t>
            </a:fld>
            <a:endParaRPr lang="en-US"/>
          </a:p>
        </p:txBody>
      </p:sp>
    </p:spTree>
    <p:extLst>
      <p:ext uri="{BB962C8B-B14F-4D97-AF65-F5344CB8AC3E}">
        <p14:creationId xmlns:p14="http://schemas.microsoft.com/office/powerpoint/2010/main" val="33038563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sym typeface="Wingdings" panose="05000000000000000000" pitchFamily="2" charset="2"/>
              </a:rPr>
              <a:t>Before get started, not the Yes/No icons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sym typeface="Wingdings" panose="05000000000000000000" pitchFamily="2" charset="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sym typeface="Wingdings" panose="05000000000000000000" pitchFamily="2" charset="2"/>
              </a:rPr>
              <a:t>How many have code with Python before? How many have code with Python in the last 2 years?</a:t>
            </a:r>
          </a:p>
          <a:p>
            <a:endParaRPr lang="en-US" baseline="0" dirty="0"/>
          </a:p>
          <a:p>
            <a:r>
              <a:rPr lang="en-US" baseline="0" dirty="0"/>
              <a:t>Doesn’t really matter where start, most all programming concepts relate to each other.  Sure syntax differences and some methodology but there’s usually techniques and methods cross over between languages.  Where I do fell like your starting from scratch is programming </a:t>
            </a:r>
            <a:r>
              <a:rPr lang="en-US" baseline="0" dirty="0" err="1"/>
              <a:t>whithout</a:t>
            </a:r>
            <a:r>
              <a:rPr lang="en-US" baseline="0" dirty="0"/>
              <a:t> code (i.e. </a:t>
            </a:r>
            <a:r>
              <a:rPr lang="en-US" baseline="0" dirty="0" err="1"/>
              <a:t>Modelbuilder</a:t>
            </a:r>
            <a:r>
              <a:rPr lang="en-US" baseline="0" dirty="0"/>
              <a:t>, etc.)</a:t>
            </a:r>
          </a:p>
          <a:p>
            <a:endParaRPr lang="en-US" baseline="0" dirty="0"/>
          </a:p>
          <a:p>
            <a:r>
              <a:rPr lang="en-US" baseline="0" dirty="0"/>
              <a:t>In a way, coding itself documents work, less need for notes than creating some procedural document</a:t>
            </a:r>
          </a:p>
          <a:p>
            <a:endParaRPr lang="en-US" baseline="0" dirty="0"/>
          </a:p>
          <a:p>
            <a:r>
              <a:rPr lang="en-US" baseline="0" dirty="0"/>
              <a:t>Difference between programming/scripting/coding</a:t>
            </a:r>
          </a:p>
          <a:p>
            <a:r>
              <a:rPr lang="en-US" baseline="0" dirty="0"/>
              <a:t>	not much</a:t>
            </a:r>
          </a:p>
          <a:p>
            <a:r>
              <a:rPr lang="en-US" baseline="0" dirty="0"/>
              <a:t>-In general, Why programming/scripting is useful</a:t>
            </a:r>
          </a:p>
          <a:p>
            <a:r>
              <a:rPr lang="en-US" baseline="0" dirty="0"/>
              <a:t>-Valuable to you and “The Service”</a:t>
            </a:r>
          </a:p>
          <a:p>
            <a:endParaRPr lang="en-US" baseline="0" dirty="0"/>
          </a:p>
        </p:txBody>
      </p:sp>
      <p:sp>
        <p:nvSpPr>
          <p:cNvPr id="4" name="Slide Number Placeholder 3"/>
          <p:cNvSpPr>
            <a:spLocks noGrp="1"/>
          </p:cNvSpPr>
          <p:nvPr>
            <p:ph type="sldNum" sz="quarter" idx="10"/>
          </p:nvPr>
        </p:nvSpPr>
        <p:spPr/>
        <p:txBody>
          <a:bodyPr/>
          <a:lstStyle/>
          <a:p>
            <a:fld id="{99EAE0E5-7FA4-49F6-A9B0-CF7297F92DE6}" type="slidenum">
              <a:rPr lang="en-US" smtClean="0"/>
              <a:t>12</a:t>
            </a:fld>
            <a:endParaRPr lang="en-US"/>
          </a:p>
        </p:txBody>
      </p:sp>
    </p:spTree>
    <p:extLst>
      <p:ext uri="{BB962C8B-B14F-4D97-AF65-F5344CB8AC3E}">
        <p14:creationId xmlns:p14="http://schemas.microsoft.com/office/powerpoint/2010/main" val="39828711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9EAE0E5-7FA4-49F6-A9B0-CF7297F92DE6}" type="slidenum">
              <a:rPr lang="en-US" smtClean="0"/>
              <a:t>13</a:t>
            </a:fld>
            <a:endParaRPr lang="en-US"/>
          </a:p>
        </p:txBody>
      </p:sp>
    </p:spTree>
    <p:extLst>
      <p:ext uri="{BB962C8B-B14F-4D97-AF65-F5344CB8AC3E}">
        <p14:creationId xmlns:p14="http://schemas.microsoft.com/office/powerpoint/2010/main" val="27091775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9EAE0E5-7FA4-49F6-A9B0-CF7297F92DE6}" type="slidenum">
              <a:rPr lang="en-US" smtClean="0"/>
              <a:t>14</a:t>
            </a:fld>
            <a:endParaRPr lang="en-US"/>
          </a:p>
        </p:txBody>
      </p:sp>
    </p:spTree>
    <p:extLst>
      <p:ext uri="{BB962C8B-B14F-4D97-AF65-F5344CB8AC3E}">
        <p14:creationId xmlns:p14="http://schemas.microsoft.com/office/powerpoint/2010/main" val="21245331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9EAE0E5-7FA4-49F6-A9B0-CF7297F92DE6}" type="slidenum">
              <a:rPr lang="en-US" smtClean="0"/>
              <a:t>16</a:t>
            </a:fld>
            <a:endParaRPr lang="en-US"/>
          </a:p>
        </p:txBody>
      </p:sp>
    </p:spTree>
    <p:extLst>
      <p:ext uri="{BB962C8B-B14F-4D97-AF65-F5344CB8AC3E}">
        <p14:creationId xmlns:p14="http://schemas.microsoft.com/office/powerpoint/2010/main" val="14429705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statements are intended to initialize the module</a:t>
            </a:r>
          </a:p>
          <a:p>
            <a:r>
              <a:rPr lang="en-US" sz="1200" b="0" i="0" kern="1200" dirty="0">
                <a:solidFill>
                  <a:schemeClr val="tx1"/>
                </a:solidFill>
                <a:effectLst/>
                <a:latin typeface="+mn-lt"/>
                <a:ea typeface="+mn-ea"/>
                <a:cs typeface="+mn-cs"/>
              </a:rPr>
              <a:t>It’s the norm but not required to place all </a:t>
            </a:r>
            <a:r>
              <a:rPr lang="en-US" sz="1200" b="0" i="0" u="none" strike="noStrike" kern="1200" dirty="0">
                <a:solidFill>
                  <a:schemeClr val="tx1"/>
                </a:solidFill>
                <a:effectLst/>
                <a:latin typeface="+mn-lt"/>
                <a:ea typeface="+mn-ea"/>
                <a:cs typeface="+mn-cs"/>
                <a:hlinkClick r:id="rId3"/>
              </a:rPr>
              <a:t>import</a:t>
            </a:r>
            <a:r>
              <a:rPr lang="en-US" sz="1200" b="0" i="0" kern="1200" dirty="0">
                <a:solidFill>
                  <a:schemeClr val="tx1"/>
                </a:solidFill>
                <a:effectLst/>
                <a:latin typeface="+mn-lt"/>
                <a:ea typeface="+mn-ea"/>
                <a:cs typeface="+mn-cs"/>
              </a:rPr>
              <a:t> statements at the beginning of a module (or script, for that matter)</a:t>
            </a:r>
            <a:endParaRPr lang="en-US" dirty="0"/>
          </a:p>
        </p:txBody>
      </p:sp>
      <p:sp>
        <p:nvSpPr>
          <p:cNvPr id="4" name="Slide Number Placeholder 3"/>
          <p:cNvSpPr>
            <a:spLocks noGrp="1"/>
          </p:cNvSpPr>
          <p:nvPr>
            <p:ph type="sldNum" sz="quarter" idx="10"/>
          </p:nvPr>
        </p:nvSpPr>
        <p:spPr/>
        <p:txBody>
          <a:bodyPr/>
          <a:lstStyle/>
          <a:p>
            <a:fld id="{99EAE0E5-7FA4-49F6-A9B0-CF7297F92DE6}" type="slidenum">
              <a:rPr lang="en-US" smtClean="0"/>
              <a:t>18</a:t>
            </a:fld>
            <a:endParaRPr lang="en-US"/>
          </a:p>
        </p:txBody>
      </p:sp>
    </p:spTree>
    <p:extLst>
      <p:ext uri="{BB962C8B-B14F-4D97-AF65-F5344CB8AC3E}">
        <p14:creationId xmlns:p14="http://schemas.microsoft.com/office/powerpoint/2010/main" val="125388744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statements are intended to initialize the module</a:t>
            </a:r>
          </a:p>
          <a:p>
            <a:r>
              <a:rPr lang="en-US" sz="1200" b="0" i="0" kern="1200" dirty="0">
                <a:solidFill>
                  <a:schemeClr val="tx1"/>
                </a:solidFill>
                <a:effectLst/>
                <a:latin typeface="+mn-lt"/>
                <a:ea typeface="+mn-ea"/>
                <a:cs typeface="+mn-cs"/>
              </a:rPr>
              <a:t>It’s the norm but not required to place all </a:t>
            </a:r>
            <a:r>
              <a:rPr lang="en-US" sz="1200" b="0" i="0" u="none" strike="noStrike" kern="1200" dirty="0">
                <a:solidFill>
                  <a:schemeClr val="tx1"/>
                </a:solidFill>
                <a:effectLst/>
                <a:latin typeface="+mn-lt"/>
                <a:ea typeface="+mn-ea"/>
                <a:cs typeface="+mn-cs"/>
                <a:hlinkClick r:id="rId3"/>
              </a:rPr>
              <a:t>import</a:t>
            </a:r>
            <a:r>
              <a:rPr lang="en-US" sz="1200" b="0" i="0" kern="1200" dirty="0">
                <a:solidFill>
                  <a:schemeClr val="tx1"/>
                </a:solidFill>
                <a:effectLst/>
                <a:latin typeface="+mn-lt"/>
                <a:ea typeface="+mn-ea"/>
                <a:cs typeface="+mn-cs"/>
              </a:rPr>
              <a:t> statements at the beginning of a module (or script, for that matter)</a:t>
            </a:r>
            <a:endParaRPr lang="en-US" dirty="0"/>
          </a:p>
        </p:txBody>
      </p:sp>
      <p:sp>
        <p:nvSpPr>
          <p:cNvPr id="4" name="Slide Number Placeholder 3"/>
          <p:cNvSpPr>
            <a:spLocks noGrp="1"/>
          </p:cNvSpPr>
          <p:nvPr>
            <p:ph type="sldNum" sz="quarter" idx="10"/>
          </p:nvPr>
        </p:nvSpPr>
        <p:spPr/>
        <p:txBody>
          <a:bodyPr/>
          <a:lstStyle/>
          <a:p>
            <a:fld id="{99EAE0E5-7FA4-49F6-A9B0-CF7297F92DE6}" type="slidenum">
              <a:rPr lang="en-US" smtClean="0"/>
              <a:t>19</a:t>
            </a:fld>
            <a:endParaRPr lang="en-US"/>
          </a:p>
        </p:txBody>
      </p:sp>
    </p:spTree>
    <p:extLst>
      <p:ext uri="{BB962C8B-B14F-4D97-AF65-F5344CB8AC3E}">
        <p14:creationId xmlns:p14="http://schemas.microsoft.com/office/powerpoint/2010/main" val="349867523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statements are intended to initialize the module</a:t>
            </a:r>
          </a:p>
          <a:p>
            <a:r>
              <a:rPr lang="en-US" sz="1200" b="0" i="0" kern="1200" dirty="0">
                <a:solidFill>
                  <a:schemeClr val="tx1"/>
                </a:solidFill>
                <a:effectLst/>
                <a:latin typeface="+mn-lt"/>
                <a:ea typeface="+mn-ea"/>
                <a:cs typeface="+mn-cs"/>
              </a:rPr>
              <a:t>It’s the norm but not required to place all </a:t>
            </a:r>
            <a:r>
              <a:rPr lang="en-US" sz="1200" b="0" i="0" u="none" strike="noStrike" kern="1200" dirty="0">
                <a:solidFill>
                  <a:schemeClr val="tx1"/>
                </a:solidFill>
                <a:effectLst/>
                <a:latin typeface="+mn-lt"/>
                <a:ea typeface="+mn-ea"/>
                <a:cs typeface="+mn-cs"/>
                <a:hlinkClick r:id="rId3"/>
              </a:rPr>
              <a:t>import</a:t>
            </a:r>
            <a:r>
              <a:rPr lang="en-US" sz="1200" b="0" i="0" kern="1200" dirty="0">
                <a:solidFill>
                  <a:schemeClr val="tx1"/>
                </a:solidFill>
                <a:effectLst/>
                <a:latin typeface="+mn-lt"/>
                <a:ea typeface="+mn-ea"/>
                <a:cs typeface="+mn-cs"/>
              </a:rPr>
              <a:t> statements at the beginning of a module (or script, for that matter)</a:t>
            </a:r>
            <a:endParaRPr lang="en-US" dirty="0"/>
          </a:p>
        </p:txBody>
      </p:sp>
      <p:sp>
        <p:nvSpPr>
          <p:cNvPr id="4" name="Slide Number Placeholder 3"/>
          <p:cNvSpPr>
            <a:spLocks noGrp="1"/>
          </p:cNvSpPr>
          <p:nvPr>
            <p:ph type="sldNum" sz="quarter" idx="10"/>
          </p:nvPr>
        </p:nvSpPr>
        <p:spPr/>
        <p:txBody>
          <a:bodyPr/>
          <a:lstStyle/>
          <a:p>
            <a:fld id="{99EAE0E5-7FA4-49F6-A9B0-CF7297F92DE6}" type="slidenum">
              <a:rPr lang="en-US" smtClean="0"/>
              <a:t>20</a:t>
            </a:fld>
            <a:endParaRPr lang="en-US"/>
          </a:p>
        </p:txBody>
      </p:sp>
    </p:spTree>
    <p:extLst>
      <p:ext uri="{BB962C8B-B14F-4D97-AF65-F5344CB8AC3E}">
        <p14:creationId xmlns:p14="http://schemas.microsoft.com/office/powerpoint/2010/main" val="159879475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function</a:t>
            </a:r>
            <a:r>
              <a:rPr lang="en-US" baseline="0" dirty="0"/>
              <a:t> to get the current date time!</a:t>
            </a:r>
          </a:p>
          <a:p>
            <a:r>
              <a:rPr lang="en-US" baseline="0" dirty="0" err="1"/>
              <a:t>strFtime</a:t>
            </a:r>
            <a:r>
              <a:rPr lang="en-US" baseline="0" dirty="0"/>
              <a:t>, converts the </a:t>
            </a:r>
            <a:r>
              <a:rPr lang="en-US" baseline="0" dirty="0" smtClean="0"/>
              <a:t>format</a:t>
            </a:r>
          </a:p>
          <a:p>
            <a:endParaRPr lang="en-US" baseline="0" dirty="0" smtClean="0"/>
          </a:p>
          <a:p>
            <a:endParaRPr lang="en-US" baseline="0" dirty="0" smtClean="0"/>
          </a:p>
          <a:p>
            <a:r>
              <a:rPr lang="en-US" baseline="0" dirty="0" smtClean="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a:t>
            </a:r>
          </a:p>
          <a:p>
            <a:r>
              <a:rPr lang="en-US" baseline="0" dirty="0" smtClean="0"/>
              <a:t>Explain what is the method, class, package variable</a:t>
            </a:r>
            <a:endParaRPr lang="en-US" baseline="0" dirty="0"/>
          </a:p>
        </p:txBody>
      </p:sp>
      <p:sp>
        <p:nvSpPr>
          <p:cNvPr id="4" name="Slide Number Placeholder 3"/>
          <p:cNvSpPr>
            <a:spLocks noGrp="1"/>
          </p:cNvSpPr>
          <p:nvPr>
            <p:ph type="sldNum" sz="quarter" idx="10"/>
          </p:nvPr>
        </p:nvSpPr>
        <p:spPr/>
        <p:txBody>
          <a:bodyPr/>
          <a:lstStyle/>
          <a:p>
            <a:fld id="{99EAE0E5-7FA4-49F6-A9B0-CF7297F92DE6}" type="slidenum">
              <a:rPr lang="en-US" smtClean="0"/>
              <a:t>21</a:t>
            </a:fld>
            <a:endParaRPr lang="en-US"/>
          </a:p>
        </p:txBody>
      </p:sp>
    </p:spTree>
    <p:extLst>
      <p:ext uri="{BB962C8B-B14F-4D97-AF65-F5344CB8AC3E}">
        <p14:creationId xmlns:p14="http://schemas.microsoft.com/office/powerpoint/2010/main" val="162892143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9EAE0E5-7FA4-49F6-A9B0-CF7297F92DE6}" type="slidenum">
              <a:rPr lang="en-US" smtClean="0"/>
              <a:t>23</a:t>
            </a:fld>
            <a:endParaRPr lang="en-US"/>
          </a:p>
        </p:txBody>
      </p:sp>
    </p:spTree>
    <p:extLst>
      <p:ext uri="{BB962C8B-B14F-4D97-AF65-F5344CB8AC3E}">
        <p14:creationId xmlns:p14="http://schemas.microsoft.com/office/powerpoint/2010/main" val="16085116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3000" dirty="0" smtClean="0"/>
              <a:t>Extremely fast pace class,</a:t>
            </a:r>
            <a:r>
              <a:rPr lang="en-US" sz="3000" baseline="0" dirty="0" smtClean="0"/>
              <a:t> Primer is in the title</a:t>
            </a:r>
          </a:p>
          <a:p>
            <a:endParaRPr lang="en-US" sz="3000" baseline="0" dirty="0" smtClean="0"/>
          </a:p>
          <a:p>
            <a:r>
              <a:rPr lang="en-US" sz="3000" baseline="0" dirty="0" smtClean="0"/>
              <a:t>Slide content….</a:t>
            </a:r>
          </a:p>
          <a:p>
            <a:endParaRPr lang="en-US" sz="3000" baseline="0" dirty="0" smtClean="0"/>
          </a:p>
          <a:p>
            <a:endParaRPr lang="en-US" sz="3000" baseline="0" dirty="0" smtClean="0"/>
          </a:p>
          <a:p>
            <a:r>
              <a:rPr lang="en-US" sz="3000" baseline="0" dirty="0" smtClean="0"/>
              <a:t>The </a:t>
            </a:r>
            <a:r>
              <a:rPr lang="en-US" sz="3000" baseline="0" dirty="0" err="1" smtClean="0"/>
              <a:t>Materails</a:t>
            </a:r>
            <a:r>
              <a:rPr lang="en-US" sz="3000" baseline="0" dirty="0" smtClean="0"/>
              <a:t> have many links to help resources that expand on topics</a:t>
            </a:r>
            <a:endParaRPr lang="en-US" sz="3000" dirty="0"/>
          </a:p>
          <a:p>
            <a:endParaRPr lang="en-US" dirty="0"/>
          </a:p>
        </p:txBody>
      </p:sp>
      <p:sp>
        <p:nvSpPr>
          <p:cNvPr id="4" name="Slide Number Placeholder 3"/>
          <p:cNvSpPr>
            <a:spLocks noGrp="1"/>
          </p:cNvSpPr>
          <p:nvPr>
            <p:ph type="sldNum" sz="quarter" idx="10"/>
          </p:nvPr>
        </p:nvSpPr>
        <p:spPr/>
        <p:txBody>
          <a:bodyPr/>
          <a:lstStyle/>
          <a:p>
            <a:fld id="{99EAE0E5-7FA4-49F6-A9B0-CF7297F92DE6}" type="slidenum">
              <a:rPr lang="en-US" smtClean="0"/>
              <a:t>2</a:t>
            </a:fld>
            <a:endParaRPr lang="en-US"/>
          </a:p>
        </p:txBody>
      </p:sp>
    </p:spTree>
    <p:extLst>
      <p:ext uri="{BB962C8B-B14F-4D97-AF65-F5344CB8AC3E}">
        <p14:creationId xmlns:p14="http://schemas.microsoft.com/office/powerpoint/2010/main" val="395931177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File </a:t>
            </a:r>
            <a:r>
              <a:rPr lang="en-US" dirty="0">
                <a:sym typeface="Wingdings" panose="05000000000000000000" pitchFamily="2" charset="2"/>
              </a:rPr>
              <a:t> folder  draw</a:t>
            </a:r>
            <a:r>
              <a:rPr lang="en-US" baseline="0" dirty="0">
                <a:sym typeface="Wingdings" panose="05000000000000000000" pitchFamily="2" charset="2"/>
              </a:rPr>
              <a:t>  </a:t>
            </a:r>
            <a:r>
              <a:rPr lang="en-US" baseline="0" dirty="0" err="1">
                <a:sym typeface="Wingdings" panose="05000000000000000000" pitchFamily="2" charset="2"/>
              </a:rPr>
              <a:t>cabinent</a:t>
            </a:r>
            <a:r>
              <a:rPr lang="en-US" baseline="0" dirty="0">
                <a:sym typeface="Wingdings" panose="05000000000000000000" pitchFamily="2" charset="2"/>
              </a:rPr>
              <a:t>  row  room</a:t>
            </a:r>
            <a:endParaRPr lang="en-US" dirty="0"/>
          </a:p>
        </p:txBody>
      </p:sp>
      <p:sp>
        <p:nvSpPr>
          <p:cNvPr id="4" name="Slide Number Placeholder 3"/>
          <p:cNvSpPr>
            <a:spLocks noGrp="1"/>
          </p:cNvSpPr>
          <p:nvPr>
            <p:ph type="sldNum" sz="quarter" idx="10"/>
          </p:nvPr>
        </p:nvSpPr>
        <p:spPr/>
        <p:txBody>
          <a:bodyPr/>
          <a:lstStyle/>
          <a:p>
            <a:fld id="{99EAE0E5-7FA4-49F6-A9B0-CF7297F92DE6}" type="slidenum">
              <a:rPr lang="en-US" smtClean="0"/>
              <a:t>24</a:t>
            </a:fld>
            <a:endParaRPr lang="en-US"/>
          </a:p>
        </p:txBody>
      </p:sp>
    </p:spTree>
    <p:extLst>
      <p:ext uri="{BB962C8B-B14F-4D97-AF65-F5344CB8AC3E}">
        <p14:creationId xmlns:p14="http://schemas.microsoft.com/office/powerpoint/2010/main" val="44047271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9EAE0E5-7FA4-49F6-A9B0-CF7297F92DE6}" type="slidenum">
              <a:rPr lang="en-US" smtClean="0"/>
              <a:t>25</a:t>
            </a:fld>
            <a:endParaRPr lang="en-US"/>
          </a:p>
        </p:txBody>
      </p:sp>
    </p:spTree>
    <p:extLst>
      <p:ext uri="{BB962C8B-B14F-4D97-AF65-F5344CB8AC3E}">
        <p14:creationId xmlns:p14="http://schemas.microsoft.com/office/powerpoint/2010/main" val="142902367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9EAE0E5-7FA4-49F6-A9B0-CF7297F92DE6}" type="slidenum">
              <a:rPr lang="en-US" smtClean="0"/>
              <a:t>26</a:t>
            </a:fld>
            <a:endParaRPr lang="en-US"/>
          </a:p>
        </p:txBody>
      </p:sp>
    </p:spTree>
    <p:extLst>
      <p:ext uri="{BB962C8B-B14F-4D97-AF65-F5344CB8AC3E}">
        <p14:creationId xmlns:p14="http://schemas.microsoft.com/office/powerpoint/2010/main" val="96657342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 not repeat</a:t>
            </a:r>
          </a:p>
        </p:txBody>
      </p:sp>
      <p:sp>
        <p:nvSpPr>
          <p:cNvPr id="4" name="Slide Number Placeholder 3"/>
          <p:cNvSpPr>
            <a:spLocks noGrp="1"/>
          </p:cNvSpPr>
          <p:nvPr>
            <p:ph type="sldNum" sz="quarter" idx="10"/>
          </p:nvPr>
        </p:nvSpPr>
        <p:spPr/>
        <p:txBody>
          <a:bodyPr/>
          <a:lstStyle/>
          <a:p>
            <a:fld id="{99EAE0E5-7FA4-49F6-A9B0-CF7297F92DE6}" type="slidenum">
              <a:rPr lang="en-US" smtClean="0"/>
              <a:t>27</a:t>
            </a:fld>
            <a:endParaRPr lang="en-US"/>
          </a:p>
        </p:txBody>
      </p:sp>
    </p:spTree>
    <p:extLst>
      <p:ext uri="{BB962C8B-B14F-4D97-AF65-F5344CB8AC3E}">
        <p14:creationId xmlns:p14="http://schemas.microsoft.com/office/powerpoint/2010/main" val="349251553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 not repeat</a:t>
            </a:r>
          </a:p>
        </p:txBody>
      </p:sp>
      <p:sp>
        <p:nvSpPr>
          <p:cNvPr id="4" name="Slide Number Placeholder 3"/>
          <p:cNvSpPr>
            <a:spLocks noGrp="1"/>
          </p:cNvSpPr>
          <p:nvPr>
            <p:ph type="sldNum" sz="quarter" idx="10"/>
          </p:nvPr>
        </p:nvSpPr>
        <p:spPr/>
        <p:txBody>
          <a:bodyPr/>
          <a:lstStyle/>
          <a:p>
            <a:fld id="{99EAE0E5-7FA4-49F6-A9B0-CF7297F92DE6}" type="slidenum">
              <a:rPr lang="en-US" smtClean="0"/>
              <a:t>28</a:t>
            </a:fld>
            <a:endParaRPr lang="en-US"/>
          </a:p>
        </p:txBody>
      </p:sp>
    </p:spTree>
    <p:extLst>
      <p:ext uri="{BB962C8B-B14F-4D97-AF65-F5344CB8AC3E}">
        <p14:creationId xmlns:p14="http://schemas.microsoft.com/office/powerpoint/2010/main" val="423466570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sym typeface="Wingdings" panose="05000000000000000000" pitchFamily="2" charset="2"/>
              </a:rPr>
              <a:t>Before get started, not the Yes/No icons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sym typeface="Wingdings" panose="05000000000000000000" pitchFamily="2" charset="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sym typeface="Wingdings" panose="05000000000000000000" pitchFamily="2" charset="2"/>
              </a:rPr>
              <a:t>How many have code with Python before? How many have code with Python in the last 2 years?</a:t>
            </a:r>
          </a:p>
          <a:p>
            <a:endParaRPr lang="en-US" baseline="0" dirty="0"/>
          </a:p>
          <a:p>
            <a:r>
              <a:rPr lang="en-US" baseline="0" dirty="0"/>
              <a:t>Doesn’t really matter where start, most all programming concepts relate to each other.  Sure syntax differences and some methodology but there’s usually techniques and methods cross over between languages.  Where I do fell like your starting from scratch is programming </a:t>
            </a:r>
            <a:r>
              <a:rPr lang="en-US" baseline="0" dirty="0" err="1"/>
              <a:t>whithout</a:t>
            </a:r>
            <a:r>
              <a:rPr lang="en-US" baseline="0" dirty="0"/>
              <a:t> code (i.e. </a:t>
            </a:r>
            <a:r>
              <a:rPr lang="en-US" baseline="0" dirty="0" err="1"/>
              <a:t>Modelbuilder</a:t>
            </a:r>
            <a:r>
              <a:rPr lang="en-US" baseline="0" dirty="0"/>
              <a:t>, etc.)</a:t>
            </a:r>
          </a:p>
          <a:p>
            <a:endParaRPr lang="en-US" baseline="0" dirty="0"/>
          </a:p>
          <a:p>
            <a:r>
              <a:rPr lang="en-US" baseline="0" dirty="0"/>
              <a:t>In a way, coding itself documents work, less need for notes than creating some procedural document</a:t>
            </a:r>
          </a:p>
          <a:p>
            <a:endParaRPr lang="en-US" baseline="0" dirty="0"/>
          </a:p>
          <a:p>
            <a:r>
              <a:rPr lang="en-US" baseline="0" dirty="0"/>
              <a:t>Difference between programming/scripting/coding</a:t>
            </a:r>
          </a:p>
          <a:p>
            <a:r>
              <a:rPr lang="en-US" baseline="0" dirty="0"/>
              <a:t>	not much</a:t>
            </a:r>
          </a:p>
          <a:p>
            <a:r>
              <a:rPr lang="en-US" baseline="0" dirty="0"/>
              <a:t>-In general, Why programming/scripting is useful</a:t>
            </a:r>
          </a:p>
          <a:p>
            <a:r>
              <a:rPr lang="en-US" baseline="0" dirty="0"/>
              <a:t>-Valuable to you and “The Service”</a:t>
            </a:r>
          </a:p>
          <a:p>
            <a:endParaRPr lang="en-US" baseline="0" dirty="0"/>
          </a:p>
        </p:txBody>
      </p:sp>
      <p:sp>
        <p:nvSpPr>
          <p:cNvPr id="4" name="Slide Number Placeholder 3"/>
          <p:cNvSpPr>
            <a:spLocks noGrp="1"/>
          </p:cNvSpPr>
          <p:nvPr>
            <p:ph type="sldNum" sz="quarter" idx="10"/>
          </p:nvPr>
        </p:nvSpPr>
        <p:spPr/>
        <p:txBody>
          <a:bodyPr/>
          <a:lstStyle/>
          <a:p>
            <a:fld id="{99EAE0E5-7FA4-49F6-A9B0-CF7297F92DE6}" type="slidenum">
              <a:rPr lang="en-US" smtClean="0"/>
              <a:t>30</a:t>
            </a:fld>
            <a:endParaRPr lang="en-US"/>
          </a:p>
        </p:txBody>
      </p:sp>
    </p:spTree>
    <p:extLst>
      <p:ext uri="{BB962C8B-B14F-4D97-AF65-F5344CB8AC3E}">
        <p14:creationId xmlns:p14="http://schemas.microsoft.com/office/powerpoint/2010/main" val="103540822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Note: there</a:t>
            </a:r>
            <a:r>
              <a:rPr lang="en-US" baseline="0" dirty="0"/>
              <a:t> was an error in the copied code, can you fix it?</a:t>
            </a:r>
            <a:endParaRPr lang="en-US" dirty="0"/>
          </a:p>
          <a:p>
            <a:endParaRPr lang="en-US" dirty="0"/>
          </a:p>
        </p:txBody>
      </p:sp>
      <p:sp>
        <p:nvSpPr>
          <p:cNvPr id="4" name="Slide Number Placeholder 3"/>
          <p:cNvSpPr>
            <a:spLocks noGrp="1"/>
          </p:cNvSpPr>
          <p:nvPr>
            <p:ph type="sldNum" sz="quarter" idx="10"/>
          </p:nvPr>
        </p:nvSpPr>
        <p:spPr/>
        <p:txBody>
          <a:bodyPr/>
          <a:lstStyle/>
          <a:p>
            <a:fld id="{99EAE0E5-7FA4-49F6-A9B0-CF7297F92DE6}" type="slidenum">
              <a:rPr lang="en-US" smtClean="0"/>
              <a:t>31</a:t>
            </a:fld>
            <a:endParaRPr lang="en-US"/>
          </a:p>
        </p:txBody>
      </p:sp>
    </p:spTree>
    <p:extLst>
      <p:ext uri="{BB962C8B-B14F-4D97-AF65-F5344CB8AC3E}">
        <p14:creationId xmlns:p14="http://schemas.microsoft.com/office/powerpoint/2010/main" val="93173073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there</a:t>
            </a:r>
            <a:r>
              <a:rPr lang="en-US" baseline="0" dirty="0"/>
              <a:t> was an error in the copied code, can you fix it?</a:t>
            </a:r>
            <a:endParaRPr lang="en-US" dirty="0"/>
          </a:p>
        </p:txBody>
      </p:sp>
      <p:sp>
        <p:nvSpPr>
          <p:cNvPr id="4" name="Slide Number Placeholder 3"/>
          <p:cNvSpPr>
            <a:spLocks noGrp="1"/>
          </p:cNvSpPr>
          <p:nvPr>
            <p:ph type="sldNum" sz="quarter" idx="10"/>
          </p:nvPr>
        </p:nvSpPr>
        <p:spPr/>
        <p:txBody>
          <a:bodyPr/>
          <a:lstStyle/>
          <a:p>
            <a:fld id="{99EAE0E5-7FA4-49F6-A9B0-CF7297F92DE6}" type="slidenum">
              <a:rPr lang="en-US" smtClean="0"/>
              <a:t>33</a:t>
            </a:fld>
            <a:endParaRPr lang="en-US"/>
          </a:p>
        </p:txBody>
      </p:sp>
    </p:spTree>
    <p:extLst>
      <p:ext uri="{BB962C8B-B14F-4D97-AF65-F5344CB8AC3E}">
        <p14:creationId xmlns:p14="http://schemas.microsoft.com/office/powerpoint/2010/main" val="10051095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9EAE0E5-7FA4-49F6-A9B0-CF7297F92DE6}" type="slidenum">
              <a:rPr lang="en-US" smtClean="0"/>
              <a:t>3</a:t>
            </a:fld>
            <a:endParaRPr lang="en-US"/>
          </a:p>
        </p:txBody>
      </p:sp>
    </p:spTree>
    <p:extLst>
      <p:ext uri="{BB962C8B-B14F-4D97-AF65-F5344CB8AC3E}">
        <p14:creationId xmlns:p14="http://schemas.microsoft.com/office/powerpoint/2010/main" val="40415039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99EAE0E5-7FA4-49F6-A9B0-CF7297F92DE6}" type="slidenum">
              <a:rPr lang="en-US" smtClean="0"/>
              <a:t>4</a:t>
            </a:fld>
            <a:endParaRPr lang="en-US"/>
          </a:p>
        </p:txBody>
      </p:sp>
    </p:spTree>
    <p:extLst>
      <p:ext uri="{BB962C8B-B14F-4D97-AF65-F5344CB8AC3E}">
        <p14:creationId xmlns:p14="http://schemas.microsoft.com/office/powerpoint/2010/main" val="1615038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9EAE0E5-7FA4-49F6-A9B0-CF7297F92DE6}" type="slidenum">
              <a:rPr lang="en-US" smtClean="0"/>
              <a:t>5</a:t>
            </a:fld>
            <a:endParaRPr lang="en-US"/>
          </a:p>
        </p:txBody>
      </p:sp>
    </p:spTree>
    <p:extLst>
      <p:ext uri="{BB962C8B-B14F-4D97-AF65-F5344CB8AC3E}">
        <p14:creationId xmlns:p14="http://schemas.microsoft.com/office/powerpoint/2010/main" val="36575463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Jupyter</a:t>
            </a:r>
            <a:r>
              <a:rPr lang="en-US" dirty="0"/>
              <a:t> notebooks is not an IDE</a:t>
            </a:r>
          </a:p>
          <a:p>
            <a:endParaRPr lang="en-US" dirty="0"/>
          </a:p>
          <a:p>
            <a:r>
              <a:rPr lang="en-US" dirty="0"/>
              <a:t>Vs editing in </a:t>
            </a:r>
            <a:r>
              <a:rPr lang="en-US" dirty="0" err="1"/>
              <a:t>ArcPro</a:t>
            </a:r>
            <a:r>
              <a:rPr lang="en-US" dirty="0"/>
              <a:t>, Arc Desktop, </a:t>
            </a:r>
          </a:p>
          <a:p>
            <a:endParaRPr lang="en-US" dirty="0"/>
          </a:p>
          <a:p>
            <a:r>
              <a:rPr lang="en-US" dirty="0"/>
              <a:t>Python window in ArcGIS</a:t>
            </a:r>
          </a:p>
        </p:txBody>
      </p:sp>
      <p:sp>
        <p:nvSpPr>
          <p:cNvPr id="4" name="Slide Number Placeholder 3"/>
          <p:cNvSpPr>
            <a:spLocks noGrp="1"/>
          </p:cNvSpPr>
          <p:nvPr>
            <p:ph type="sldNum" sz="quarter" idx="10"/>
          </p:nvPr>
        </p:nvSpPr>
        <p:spPr/>
        <p:txBody>
          <a:bodyPr/>
          <a:lstStyle/>
          <a:p>
            <a:fld id="{99EAE0E5-7FA4-49F6-A9B0-CF7297F92DE6}" type="slidenum">
              <a:rPr lang="en-US" smtClean="0"/>
              <a:t>7</a:t>
            </a:fld>
            <a:endParaRPr lang="en-US"/>
          </a:p>
        </p:txBody>
      </p:sp>
    </p:spTree>
    <p:extLst>
      <p:ext uri="{BB962C8B-B14F-4D97-AF65-F5344CB8AC3E}">
        <p14:creationId xmlns:p14="http://schemas.microsoft.com/office/powerpoint/2010/main" val="18749283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path to you idle.bat file will depend on what installation you went with.  Check out the #### document for help finding your .bat file</a:t>
            </a:r>
            <a:endParaRPr lang="en-US" dirty="0"/>
          </a:p>
        </p:txBody>
      </p:sp>
      <p:sp>
        <p:nvSpPr>
          <p:cNvPr id="4" name="Slide Number Placeholder 3"/>
          <p:cNvSpPr>
            <a:spLocks noGrp="1"/>
          </p:cNvSpPr>
          <p:nvPr>
            <p:ph type="sldNum" sz="quarter" idx="10"/>
          </p:nvPr>
        </p:nvSpPr>
        <p:spPr/>
        <p:txBody>
          <a:bodyPr/>
          <a:lstStyle/>
          <a:p>
            <a:fld id="{99EAE0E5-7FA4-49F6-A9B0-CF7297F92DE6}" type="slidenum">
              <a:rPr lang="en-US" smtClean="0"/>
              <a:t>8</a:t>
            </a:fld>
            <a:endParaRPr lang="en-US"/>
          </a:p>
        </p:txBody>
      </p:sp>
    </p:spTree>
    <p:extLst>
      <p:ext uri="{BB962C8B-B14F-4D97-AF65-F5344CB8AC3E}">
        <p14:creationId xmlns:p14="http://schemas.microsoft.com/office/powerpoint/2010/main" val="25750823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Hint: look at the Python editing window</a:t>
            </a:r>
            <a:r>
              <a:rPr lang="en-US" baseline="0" dirty="0" smtClean="0"/>
              <a:t> header</a:t>
            </a:r>
            <a:endParaRPr lang="en-US" dirty="0"/>
          </a:p>
        </p:txBody>
      </p:sp>
      <p:sp>
        <p:nvSpPr>
          <p:cNvPr id="4" name="Slide Number Placeholder 3"/>
          <p:cNvSpPr>
            <a:spLocks noGrp="1"/>
          </p:cNvSpPr>
          <p:nvPr>
            <p:ph type="sldNum" sz="quarter" idx="10"/>
          </p:nvPr>
        </p:nvSpPr>
        <p:spPr/>
        <p:txBody>
          <a:bodyPr/>
          <a:lstStyle/>
          <a:p>
            <a:fld id="{99EAE0E5-7FA4-49F6-A9B0-CF7297F92DE6}" type="slidenum">
              <a:rPr lang="en-US" smtClean="0"/>
              <a:t>9</a:t>
            </a:fld>
            <a:endParaRPr lang="en-US"/>
          </a:p>
        </p:txBody>
      </p:sp>
    </p:spTree>
    <p:extLst>
      <p:ext uri="{BB962C8B-B14F-4D97-AF65-F5344CB8AC3E}">
        <p14:creationId xmlns:p14="http://schemas.microsoft.com/office/powerpoint/2010/main" val="8312367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9EAE0E5-7FA4-49F6-A9B0-CF7297F92DE6}" type="slidenum">
              <a:rPr lang="en-US" smtClean="0"/>
              <a:t>10</a:t>
            </a:fld>
            <a:endParaRPr lang="en-US"/>
          </a:p>
        </p:txBody>
      </p:sp>
    </p:spTree>
    <p:extLst>
      <p:ext uri="{BB962C8B-B14F-4D97-AF65-F5344CB8AC3E}">
        <p14:creationId xmlns:p14="http://schemas.microsoft.com/office/powerpoint/2010/main" val="1881251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83284890-85D2-4D7B-8EF5-15A9C1DB8F42}" type="datetimeFigureOut">
              <a:rPr lang="en-US" smtClean="0"/>
              <a:t>6/18/2020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828945049"/>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664C608-40B1-4030-A28D-5B74BC98ADCE}" type="datetimeFigureOut">
              <a:rPr lang="en-US" smtClean="0"/>
              <a:t>6/18/2020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511536042"/>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664C608-40B1-4030-A28D-5B74BC98ADCE}" type="datetimeFigureOut">
              <a:rPr lang="en-US" smtClean="0"/>
              <a:t>6/18/2020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409704302"/>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664C608-40B1-4030-A28D-5B74BC98ADCE}" type="datetimeFigureOut">
              <a:rPr lang="en-US" smtClean="0"/>
              <a:t>6/18/2020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402693880"/>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7" name="Date Placeholder 6"/>
          <p:cNvSpPr>
            <a:spLocks noGrp="1"/>
          </p:cNvSpPr>
          <p:nvPr>
            <p:ph type="dt" sz="half" idx="10"/>
          </p:nvPr>
        </p:nvSpPr>
        <p:spPr/>
        <p:txBody>
          <a:bodyPr/>
          <a:lstStyle/>
          <a:p>
            <a:fld id="{C6F822A4-8DA6-4447-9B1F-C5DB58435268}" type="datetimeFigureOut">
              <a:rPr lang="en-US" smtClean="0"/>
              <a:t>6/18/2020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060127978"/>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8664C608-40B1-4030-A28D-5B74BC98ADCE}" type="datetimeFigureOut">
              <a:rPr lang="en-US" smtClean="0"/>
              <a:t>6/18/2020</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029818771"/>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7" name="Date Placeholder 6"/>
          <p:cNvSpPr>
            <a:spLocks noGrp="1"/>
          </p:cNvSpPr>
          <p:nvPr>
            <p:ph type="dt" sz="half" idx="10"/>
          </p:nvPr>
        </p:nvSpPr>
        <p:spPr/>
        <p:txBody>
          <a:bodyPr/>
          <a:lstStyle/>
          <a:p>
            <a:fld id="{8664C608-40B1-4030-A28D-5B74BC98ADCE}" type="datetimeFigureOut">
              <a:rPr lang="en-US" smtClean="0"/>
              <a:t>6/18/2020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342978066"/>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7919A6-33EB-49BD-A62F-1FA56B9F9712}" type="datetimeFigureOut">
              <a:rPr lang="en-US" smtClean="0"/>
              <a:t>6/18/2020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7612148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4E7D1B-D673-4CF6-8672-009D42ABD2A0}" type="datetimeFigureOut">
              <a:rPr lang="en-US" smtClean="0"/>
              <a:t>6/18/2020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650910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9" name="Date Placeholder 8"/>
          <p:cNvSpPr>
            <a:spLocks noGrp="1"/>
          </p:cNvSpPr>
          <p:nvPr>
            <p:ph type="dt" sz="half" idx="10"/>
          </p:nvPr>
        </p:nvSpPr>
        <p:spPr/>
        <p:txBody>
          <a:bodyPr/>
          <a:lstStyle/>
          <a:p>
            <a:fld id="{8664C608-40B1-4030-A28D-5B74BC98ADCE}" type="datetimeFigureOut">
              <a:rPr lang="en-US" smtClean="0"/>
              <a:t>6/18/2020</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863330971"/>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3772C379-9A7C-4C87-A116-CBE9F58B04C5}" type="datetimeFigureOut">
              <a:rPr lang="en-US" smtClean="0"/>
              <a:t>6/18/2020</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9933153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8664C608-40B1-4030-A28D-5B74BC98ADCE}" type="datetimeFigureOut">
              <a:rPr lang="en-US" smtClean="0"/>
              <a:t>6/18/2020</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056699893"/>
      </p:ext>
    </p:extLst>
  </p:cSld>
  <p:clrMap bg1="lt1" tx1="dk1" bg2="lt2" tx2="dk2" accent1="accent1" accent2="accent2" accent3="accent3" accent4="accent4" accent5="accent5" accent6="accent6" hlink="hlink" folHlink="folHlink"/>
  <p:sldLayoutIdLst>
    <p:sldLayoutId id="2147483927" r:id="rId1"/>
    <p:sldLayoutId id="2147483928" r:id="rId2"/>
    <p:sldLayoutId id="2147483929" r:id="rId3"/>
    <p:sldLayoutId id="2147483930" r:id="rId4"/>
    <p:sldLayoutId id="2147483931" r:id="rId5"/>
    <p:sldLayoutId id="2147483932" r:id="rId6"/>
    <p:sldLayoutId id="2147483933" r:id="rId7"/>
    <p:sldLayoutId id="2147483934" r:id="rId8"/>
    <p:sldLayoutId id="2147483935" r:id="rId9"/>
    <p:sldLayoutId id="2147483936" r:id="rId10"/>
    <p:sldLayoutId id="2147483937"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hyperlink" Target="mailto:nathan_zimpfer@fws.gov"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hyperlink" Target="mailto:matthew_heller@fws.gov" TargetMode="External"/><Relationship Id="rId5" Type="http://schemas.openxmlformats.org/officeDocument/2006/relationships/hyperlink" Target="mailto:brent_frakes@fws.gov" TargetMode="External"/><Relationship Id="rId4" Type="http://schemas.openxmlformats.org/officeDocument/2006/relationships/hyperlink" Target="mailto:erin_butts@fws.gov"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5.png"/><Relationship Id="rId7"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8.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 Id="rId9" Type="http://schemas.openxmlformats.org/officeDocument/2006/relationships/image" Target="../media/image15.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8.xml"/><Relationship Id="rId5" Type="http://schemas.openxmlformats.org/officeDocument/2006/relationships/image" Target="../media/image28.png"/><Relationship Id="rId4" Type="http://schemas.openxmlformats.org/officeDocument/2006/relationships/image" Target="../media/image27.png"/></Relationships>
</file>

<file path=ppt/slides/_rels/slide2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2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26.xml.rels><?xml version="1.0" encoding="UTF-8" standalone="yes"?>
<Relationships xmlns="http://schemas.openxmlformats.org/package/2006/relationships"><Relationship Id="rId3" Type="http://schemas.openxmlformats.org/officeDocument/2006/relationships/hyperlink" Target="https://en.wikipedia.org/" TargetMode="External"/><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36.png"/><Relationship Id="rId4" Type="http://schemas.openxmlformats.org/officeDocument/2006/relationships/image" Target="../media/image35.png"/></Relationships>
</file>

<file path=ppt/slides/_rels/slide2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3.xml"/><Relationship Id="rId1" Type="http://schemas.openxmlformats.org/officeDocument/2006/relationships/slideLayout" Target="../slideLayouts/slideLayout8.xml"/><Relationship Id="rId4" Type="http://schemas.openxmlformats.org/officeDocument/2006/relationships/hyperlink" Target="https://www.newbedev.com/python/howto/how-to-iterate-over-files-in-a-given-directory/" TargetMode="External"/></Relationships>
</file>

<file path=ppt/slides/_rels/slide2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4.xml"/><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6.xml"/><Relationship Id="rId1" Type="http://schemas.openxmlformats.org/officeDocument/2006/relationships/slideLayout" Target="../slideLayouts/slideLayout8.xml"/><Relationship Id="rId4" Type="http://schemas.openxmlformats.org/officeDocument/2006/relationships/image" Target="../media/image37.png"/></Relationships>
</file>

<file path=ppt/slides/_rels/slide3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png"/></Relationships>
</file>

<file path=ppt/slides/_rels/slide3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7.xml"/><Relationship Id="rId1" Type="http://schemas.openxmlformats.org/officeDocument/2006/relationships/slideLayout" Target="../slideLayouts/slideLayout8.xml"/><Relationship Id="rId6" Type="http://schemas.openxmlformats.org/officeDocument/2006/relationships/image" Target="../media/image45.png"/><Relationship Id="rId5" Type="http://schemas.openxmlformats.org/officeDocument/2006/relationships/image" Target="../media/image44.png"/><Relationship Id="rId4" Type="http://schemas.openxmlformats.org/officeDocument/2006/relationships/image" Target="../media/image43.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hyperlink" Target="https://en.wikipedia.org/wiki/Debugger" TargetMode="External"/><Relationship Id="rId3" Type="http://schemas.openxmlformats.org/officeDocument/2006/relationships/hyperlink" Target="https://en.wikipedia.org/wiki/Application_software" TargetMode="External"/><Relationship Id="rId7" Type="http://schemas.openxmlformats.org/officeDocument/2006/relationships/hyperlink" Target="https://en.wikipedia.org/wiki/Build_automation"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hyperlink" Target="https://en.wikipedia.org/wiki/Source_code_editor" TargetMode="External"/><Relationship Id="rId11" Type="http://schemas.openxmlformats.org/officeDocument/2006/relationships/hyperlink" Target="https://en.wikipedia.org/wiki/Integrated_development_environment" TargetMode="External"/><Relationship Id="rId5" Type="http://schemas.openxmlformats.org/officeDocument/2006/relationships/hyperlink" Target="https://en.wikipedia.org/wiki/Software_development" TargetMode="External"/><Relationship Id="rId10" Type="http://schemas.openxmlformats.org/officeDocument/2006/relationships/hyperlink" Target="https://en.wikipedia.org/wiki/Graphical_user_interface" TargetMode="External"/><Relationship Id="rId4" Type="http://schemas.openxmlformats.org/officeDocument/2006/relationships/hyperlink" Target="https://en.wikipedia.org/wiki/Computer_programmer" TargetMode="External"/><Relationship Id="rId9" Type="http://schemas.openxmlformats.org/officeDocument/2006/relationships/hyperlink" Target="https://en.wikipedia.org/wiki/Version_control_system"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8.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83809" y="1407886"/>
            <a:ext cx="11382223" cy="1843314"/>
          </a:xfrm>
        </p:spPr>
        <p:txBody>
          <a:bodyPr>
            <a:normAutofit/>
          </a:bodyPr>
          <a:lstStyle/>
          <a:p>
            <a:r>
              <a:rPr lang="en-US" dirty="0"/>
              <a:t>Intro to Data Management with Python</a:t>
            </a:r>
          </a:p>
        </p:txBody>
      </p:sp>
      <p:sp>
        <p:nvSpPr>
          <p:cNvPr id="3" name="Subtitle 2"/>
          <p:cNvSpPr>
            <a:spLocks noGrp="1"/>
          </p:cNvSpPr>
          <p:nvPr>
            <p:ph type="subTitle" idx="1"/>
          </p:nvPr>
        </p:nvSpPr>
        <p:spPr>
          <a:xfrm>
            <a:off x="258233" y="3725333"/>
            <a:ext cx="11849100" cy="2583543"/>
          </a:xfrm>
        </p:spPr>
        <p:txBody>
          <a:bodyPr>
            <a:normAutofit fontScale="85000" lnSpcReduction="20000"/>
          </a:bodyPr>
          <a:lstStyle/>
          <a:p>
            <a:r>
              <a:rPr lang="en-US" sz="2300" dirty="0">
                <a:solidFill>
                  <a:schemeClr val="tx1"/>
                </a:solidFill>
              </a:rPr>
              <a:t>June 25</a:t>
            </a:r>
            <a:r>
              <a:rPr lang="en-US" sz="2300" baseline="30000" dirty="0">
                <a:solidFill>
                  <a:schemeClr val="tx1"/>
                </a:solidFill>
              </a:rPr>
              <a:t>th</a:t>
            </a:r>
            <a:r>
              <a:rPr lang="en-US" sz="2300" dirty="0">
                <a:solidFill>
                  <a:schemeClr val="tx1"/>
                </a:solidFill>
              </a:rPr>
              <a:t>, 2020</a:t>
            </a:r>
          </a:p>
          <a:p>
            <a:r>
              <a:rPr lang="en-US" sz="2300" dirty="0">
                <a:solidFill>
                  <a:schemeClr val="tx1"/>
                </a:solidFill>
              </a:rPr>
              <a:t>Instructors/Teaching Assistants</a:t>
            </a:r>
          </a:p>
          <a:p>
            <a:r>
              <a:rPr lang="en-US" sz="2300" dirty="0">
                <a:solidFill>
                  <a:schemeClr val="tx1"/>
                </a:solidFill>
              </a:rPr>
              <a:t>Nathan </a:t>
            </a:r>
            <a:r>
              <a:rPr lang="en-US" sz="2300" dirty="0" err="1">
                <a:solidFill>
                  <a:schemeClr val="tx1"/>
                </a:solidFill>
              </a:rPr>
              <a:t>Zimpher</a:t>
            </a:r>
            <a:r>
              <a:rPr lang="en-US" sz="2300" dirty="0">
                <a:solidFill>
                  <a:schemeClr val="tx1"/>
                </a:solidFill>
              </a:rPr>
              <a:t> </a:t>
            </a:r>
            <a:r>
              <a:rPr lang="en-US" sz="2300" dirty="0">
                <a:solidFill>
                  <a:schemeClr val="tx1"/>
                </a:solidFill>
                <a:hlinkClick r:id="rId3"/>
              </a:rPr>
              <a:t>nathan_zimpfer@fws.gov</a:t>
            </a:r>
            <a:r>
              <a:rPr lang="en-US" sz="2300" dirty="0">
                <a:solidFill>
                  <a:schemeClr val="tx1"/>
                </a:solidFill>
              </a:rPr>
              <a:t>, MB, </a:t>
            </a:r>
          </a:p>
          <a:p>
            <a:r>
              <a:rPr lang="en-US" sz="2300" dirty="0">
                <a:solidFill>
                  <a:schemeClr val="tx1"/>
                </a:solidFill>
              </a:rPr>
              <a:t>Erin Butts </a:t>
            </a:r>
            <a:r>
              <a:rPr lang="en-US" sz="2300" dirty="0">
                <a:solidFill>
                  <a:schemeClr val="tx1"/>
                </a:solidFill>
                <a:hlinkClick r:id="rId4"/>
              </a:rPr>
              <a:t>erin_butts@fws.gov</a:t>
            </a:r>
            <a:r>
              <a:rPr lang="en-US" sz="2300" dirty="0">
                <a:solidFill>
                  <a:schemeClr val="tx1"/>
                </a:solidFill>
              </a:rPr>
              <a:t>, SA/Fisheries, Portland, OR </a:t>
            </a:r>
          </a:p>
          <a:p>
            <a:r>
              <a:rPr lang="en-US" sz="2300" dirty="0">
                <a:solidFill>
                  <a:schemeClr val="tx1"/>
                </a:solidFill>
              </a:rPr>
              <a:t>Brent </a:t>
            </a:r>
            <a:r>
              <a:rPr lang="en-US" sz="2300" dirty="0" err="1">
                <a:solidFill>
                  <a:schemeClr val="tx1"/>
                </a:solidFill>
              </a:rPr>
              <a:t>Frakes</a:t>
            </a:r>
            <a:r>
              <a:rPr lang="en-US" sz="2300" dirty="0">
                <a:solidFill>
                  <a:schemeClr val="tx1"/>
                </a:solidFill>
              </a:rPr>
              <a:t> </a:t>
            </a:r>
            <a:r>
              <a:rPr lang="en-US" sz="2300" dirty="0">
                <a:solidFill>
                  <a:schemeClr val="tx1"/>
                </a:solidFill>
                <a:hlinkClick r:id="rId5"/>
              </a:rPr>
              <a:t>brent_frakes@fws.gov</a:t>
            </a:r>
            <a:r>
              <a:rPr lang="en-US" sz="2300" dirty="0">
                <a:solidFill>
                  <a:schemeClr val="tx1"/>
                </a:solidFill>
              </a:rPr>
              <a:t> – Refuges I&amp;M – Fort Collins, CO</a:t>
            </a:r>
          </a:p>
          <a:p>
            <a:r>
              <a:rPr lang="en-US" sz="2300" dirty="0">
                <a:solidFill>
                  <a:schemeClr val="tx1"/>
                </a:solidFill>
              </a:rPr>
              <a:t>Matt Heller </a:t>
            </a:r>
            <a:r>
              <a:rPr lang="en-US" sz="2300" dirty="0">
                <a:solidFill>
                  <a:schemeClr val="tx1"/>
                </a:solidFill>
                <a:hlinkClick r:id="rId6"/>
              </a:rPr>
              <a:t>matthew_heller@fws.gov</a:t>
            </a:r>
            <a:r>
              <a:rPr lang="en-US" sz="2300" dirty="0">
                <a:solidFill>
                  <a:schemeClr val="tx1"/>
                </a:solidFill>
              </a:rPr>
              <a:t> – SA - Bozeman, MT</a:t>
            </a:r>
          </a:p>
          <a:p>
            <a:r>
              <a:rPr lang="en-US" sz="2300" dirty="0">
                <a:solidFill>
                  <a:srgbClr val="FF0000"/>
                </a:solidFill>
              </a:rPr>
              <a:t>Setup: Create a C:\TEMP folder</a:t>
            </a:r>
          </a:p>
          <a:p>
            <a:endParaRPr lang="en-US" dirty="0"/>
          </a:p>
          <a:p>
            <a:endParaRPr lang="en-US" dirty="0"/>
          </a:p>
        </p:txBody>
      </p:sp>
      <p:sp>
        <p:nvSpPr>
          <p:cNvPr id="5" name="Subtitle 2"/>
          <p:cNvSpPr txBox="1">
            <a:spLocks/>
          </p:cNvSpPr>
          <p:nvPr/>
        </p:nvSpPr>
        <p:spPr>
          <a:xfrm>
            <a:off x="300567" y="303953"/>
            <a:ext cx="11565466" cy="1004147"/>
          </a:xfrm>
          <a:prstGeom prst="rect">
            <a:avLst/>
          </a:prstGeom>
        </p:spPr>
        <p:txBody>
          <a:bodyPr vert="horz" lIns="91440" tIns="45720" rIns="91440" bIns="45720" rtlCol="0">
            <a:normAutofit fontScale="85000" lnSpcReduction="20000"/>
          </a:bodyPr>
          <a:lstStyle>
            <a:lvl1pPr marL="0" indent="0" algn="l" defTabSz="914400" rtl="0" eaLnBrk="1" latinLnBrk="0" hangingPunct="1">
              <a:lnSpc>
                <a:spcPct val="90000"/>
              </a:lnSpc>
              <a:spcBef>
                <a:spcPts val="1200"/>
              </a:spcBef>
              <a:buClr>
                <a:schemeClr val="accent1">
                  <a:lumMod val="75000"/>
                </a:schemeClr>
              </a:buClr>
              <a:buSzPct val="85000"/>
              <a:buFont typeface="Wingdings" pitchFamily="2" charset="2"/>
              <a:buNone/>
              <a:defRPr sz="2200" kern="1200">
                <a:solidFill>
                  <a:schemeClr val="tx1"/>
                </a:solidFill>
                <a:latin typeface="+mn-lt"/>
                <a:ea typeface="+mn-ea"/>
                <a:cs typeface="+mn-cs"/>
              </a:defRPr>
            </a:lvl1pPr>
            <a:lvl2pPr marL="4572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200" kern="1200">
                <a:solidFill>
                  <a:schemeClr val="tx1"/>
                </a:solidFill>
                <a:latin typeface="+mn-lt"/>
                <a:ea typeface="+mn-ea"/>
                <a:cs typeface="+mn-cs"/>
              </a:defRPr>
            </a:lvl2pPr>
            <a:lvl3pPr marL="9144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200" kern="1200">
                <a:solidFill>
                  <a:schemeClr val="tx1"/>
                </a:solidFill>
                <a:latin typeface="+mn-lt"/>
                <a:ea typeface="+mn-ea"/>
                <a:cs typeface="+mn-cs"/>
              </a:defRPr>
            </a:lvl3pPr>
            <a:lvl4pPr marL="13716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4pPr>
            <a:lvl5pPr marL="18288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5pPr>
            <a:lvl6pPr marL="22860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6pPr>
            <a:lvl7pPr marL="27432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7pPr>
            <a:lvl8pPr marL="32004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8pPr>
            <a:lvl9pPr marL="36576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9pPr>
          </a:lstStyle>
          <a:p>
            <a:r>
              <a:rPr lang="en-US" dirty="0"/>
              <a:t>Course Description:  “Data Management with Python, a </a:t>
            </a:r>
            <a:r>
              <a:rPr lang="en-US" b="1" i="1" dirty="0"/>
              <a:t>Primer</a:t>
            </a:r>
            <a:r>
              <a:rPr lang="en-US" dirty="0"/>
              <a:t>” is for users who are brand new to using Python and want to get exposure to Python OR existing Python users who want to check out the coursework’s data management methods.   This class will cover; introductory Python concepts/methods, basic module usage, debugging tips, </a:t>
            </a:r>
            <a:r>
              <a:rPr lang="en-US" dirty="0" err="1"/>
              <a:t>Juypter</a:t>
            </a:r>
            <a:r>
              <a:rPr lang="en-US" dirty="0"/>
              <a:t> notebooks, Pandas data fames, and more. </a:t>
            </a:r>
          </a:p>
          <a:p>
            <a:endParaRPr lang="en-US" dirty="0"/>
          </a:p>
        </p:txBody>
      </p:sp>
    </p:spTree>
    <p:extLst>
      <p:ext uri="{BB962C8B-B14F-4D97-AF65-F5344CB8AC3E}">
        <p14:creationId xmlns:p14="http://schemas.microsoft.com/office/powerpoint/2010/main" val="38594412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71120"/>
            <a:ext cx="10058400" cy="1010920"/>
          </a:xfrm>
        </p:spPr>
        <p:txBody>
          <a:bodyPr/>
          <a:lstStyle/>
          <a:p>
            <a:r>
              <a:rPr lang="en-US" dirty="0"/>
              <a:t>Debugging</a:t>
            </a:r>
          </a:p>
        </p:txBody>
      </p:sp>
      <p:sp>
        <p:nvSpPr>
          <p:cNvPr id="3" name="Content Placeholder 2"/>
          <p:cNvSpPr>
            <a:spLocks noGrp="1"/>
          </p:cNvSpPr>
          <p:nvPr>
            <p:ph idx="1"/>
          </p:nvPr>
        </p:nvSpPr>
        <p:spPr>
          <a:xfrm>
            <a:off x="137160" y="1300842"/>
            <a:ext cx="7010400" cy="5419997"/>
          </a:xfrm>
        </p:spPr>
        <p:txBody>
          <a:bodyPr/>
          <a:lstStyle/>
          <a:p>
            <a:r>
              <a:rPr lang="en-US" sz="2200" dirty="0"/>
              <a:t>What – run the code while giving details on most all portions of the code</a:t>
            </a:r>
          </a:p>
          <a:p>
            <a:r>
              <a:rPr lang="en-US" sz="2200" dirty="0"/>
              <a:t>Why – gives much more ability to get python code to run properly </a:t>
            </a:r>
          </a:p>
          <a:p>
            <a:r>
              <a:rPr lang="en-US" sz="2200" dirty="0"/>
              <a:t>How</a:t>
            </a:r>
          </a:p>
          <a:p>
            <a:pPr lvl="1"/>
            <a:r>
              <a:rPr lang="en-US" sz="2200" dirty="0"/>
              <a:t>Control speed of execution</a:t>
            </a:r>
          </a:p>
          <a:p>
            <a:pPr lvl="1"/>
            <a:r>
              <a:rPr lang="en-US" sz="2200" dirty="0"/>
              <a:t>Break points</a:t>
            </a:r>
          </a:p>
          <a:p>
            <a:pPr lvl="1"/>
            <a:r>
              <a:rPr lang="en-US" sz="2200" dirty="0"/>
              <a:t>Inspect variables</a:t>
            </a:r>
          </a:p>
          <a:p>
            <a:pPr lvl="1"/>
            <a:r>
              <a:rPr lang="en-US" sz="2200" dirty="0"/>
              <a:t>Step into, over out</a:t>
            </a:r>
          </a:p>
          <a:p>
            <a:r>
              <a:rPr lang="en-US" sz="2200" dirty="0"/>
              <a:t>What is the Python IDLE Shell:  Python interpreter in interactive mode is commonly known as Python Shell.</a:t>
            </a:r>
          </a:p>
          <a:p>
            <a:pPr marL="0" indent="0" algn="r">
              <a:buNone/>
            </a:pPr>
            <a:r>
              <a:rPr lang="en-US" sz="2200" i="1" dirty="0"/>
              <a:t>https://overiq.com</a:t>
            </a:r>
            <a:r>
              <a:rPr lang="en-US" sz="2000" i="1" dirty="0"/>
              <a:t>/</a:t>
            </a:r>
          </a:p>
          <a:p>
            <a:endParaRPr lang="en-US" dirty="0"/>
          </a:p>
        </p:txBody>
      </p:sp>
      <p:pic>
        <p:nvPicPr>
          <p:cNvPr id="4" name="Picture 3"/>
          <p:cNvPicPr>
            <a:picLocks noChangeAspect="1"/>
          </p:cNvPicPr>
          <p:nvPr/>
        </p:nvPicPr>
        <p:blipFill>
          <a:blip r:embed="rId3"/>
          <a:stretch>
            <a:fillRect/>
          </a:stretch>
        </p:blipFill>
        <p:spPr>
          <a:xfrm>
            <a:off x="7257393" y="3921947"/>
            <a:ext cx="4658831" cy="1894653"/>
          </a:xfrm>
          <a:prstGeom prst="rect">
            <a:avLst/>
          </a:prstGeom>
        </p:spPr>
      </p:pic>
      <p:pic>
        <p:nvPicPr>
          <p:cNvPr id="5" name="Picture 4"/>
          <p:cNvPicPr>
            <a:picLocks noChangeAspect="1"/>
          </p:cNvPicPr>
          <p:nvPr/>
        </p:nvPicPr>
        <p:blipFill>
          <a:blip r:embed="rId4"/>
          <a:stretch>
            <a:fillRect/>
          </a:stretch>
        </p:blipFill>
        <p:spPr>
          <a:xfrm>
            <a:off x="7257393" y="1057274"/>
            <a:ext cx="4527628" cy="2356485"/>
          </a:xfrm>
          <a:prstGeom prst="rect">
            <a:avLst/>
          </a:prstGeom>
        </p:spPr>
      </p:pic>
    </p:spTree>
    <p:extLst>
      <p:ext uri="{BB962C8B-B14F-4D97-AF65-F5344CB8AC3E}">
        <p14:creationId xmlns:p14="http://schemas.microsoft.com/office/powerpoint/2010/main" val="31161715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207311" y="134293"/>
            <a:ext cx="4466896" cy="6614510"/>
          </a:xfrm>
        </p:spPr>
        <p:txBody>
          <a:bodyPr>
            <a:normAutofit fontScale="92500" lnSpcReduction="10000"/>
          </a:bodyPr>
          <a:lstStyle/>
          <a:p>
            <a:pPr marL="0" indent="0">
              <a:buNone/>
            </a:pPr>
            <a:r>
              <a:rPr lang="en-US" sz="5400" cap="all" dirty="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rPr>
              <a:t>Exercise 1</a:t>
            </a:r>
            <a:r>
              <a:rPr lang="en-US" sz="5400" cap="all" dirty="0" smtClean="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rPr>
              <a:t>b: </a:t>
            </a:r>
            <a:r>
              <a:rPr lang="en-US" sz="5400" cap="all" dirty="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rPr>
              <a:t>Hello World Debugging</a:t>
            </a:r>
          </a:p>
          <a:p>
            <a:pPr marL="457200" indent="-457200">
              <a:buFont typeface="+mj-lt"/>
              <a:buAutoNum type="arabicPeriod"/>
            </a:pPr>
            <a:r>
              <a:rPr lang="en-US" sz="1700" dirty="0"/>
              <a:t>Change print command to printWrench </a:t>
            </a:r>
            <a:r>
              <a:rPr lang="en-US" sz="1700" dirty="0">
                <a:sym typeface="Wingdings" panose="05000000000000000000" pitchFamily="2" charset="2"/>
              </a:rPr>
              <a:t> save</a:t>
            </a:r>
            <a:r>
              <a:rPr lang="en-US" sz="1700" dirty="0"/>
              <a:t>.  </a:t>
            </a:r>
            <a:r>
              <a:rPr lang="en-US" sz="1700" i="1" dirty="0">
                <a:sym typeface="Wingdings" panose="05000000000000000000" pitchFamily="2" charset="2"/>
              </a:rPr>
              <a:t>Note: this intentionally produces an error</a:t>
            </a:r>
          </a:p>
          <a:p>
            <a:pPr marL="457200" indent="-457200">
              <a:buFont typeface="+mj-lt"/>
              <a:buAutoNum type="arabicPeriod"/>
            </a:pPr>
            <a:r>
              <a:rPr lang="en-US" sz="1700" dirty="0"/>
              <a:t>From IDLE, click Run </a:t>
            </a:r>
            <a:r>
              <a:rPr lang="en-US" sz="1700" dirty="0">
                <a:sym typeface="Wingdings" panose="05000000000000000000" pitchFamily="2" charset="2"/>
              </a:rPr>
              <a:t></a:t>
            </a:r>
            <a:r>
              <a:rPr lang="en-US" sz="1700" b="1" dirty="0">
                <a:sym typeface="Wingdings" panose="05000000000000000000" pitchFamily="2" charset="2"/>
              </a:rPr>
              <a:t>Python Shell</a:t>
            </a:r>
            <a:endParaRPr lang="en-US" sz="1700" b="1" dirty="0"/>
          </a:p>
          <a:p>
            <a:pPr marL="457200" indent="-457200">
              <a:buFont typeface="+mj-lt"/>
              <a:buAutoNum type="arabicPeriod"/>
            </a:pPr>
            <a:r>
              <a:rPr lang="en-US" sz="1700" dirty="0"/>
              <a:t>From Shell, click Debug </a:t>
            </a:r>
            <a:r>
              <a:rPr lang="en-US" sz="1700" dirty="0">
                <a:sym typeface="Wingdings" panose="05000000000000000000" pitchFamily="2" charset="2"/>
              </a:rPr>
              <a:t> </a:t>
            </a:r>
            <a:r>
              <a:rPr lang="en-US" sz="1700" b="1" dirty="0">
                <a:sym typeface="Wingdings" panose="05000000000000000000" pitchFamily="2" charset="2"/>
              </a:rPr>
              <a:t>Debugger</a:t>
            </a:r>
            <a:r>
              <a:rPr lang="en-US" sz="1700" dirty="0">
                <a:sym typeface="Wingdings" panose="05000000000000000000" pitchFamily="2" charset="2"/>
              </a:rPr>
              <a:t> </a:t>
            </a:r>
          </a:p>
          <a:p>
            <a:pPr marL="457200" indent="-457200">
              <a:buFont typeface="+mj-lt"/>
              <a:buAutoNum type="arabicPeriod"/>
            </a:pPr>
            <a:r>
              <a:rPr lang="en-US" sz="1700" dirty="0">
                <a:sym typeface="Wingdings" panose="05000000000000000000" pitchFamily="2" charset="2"/>
              </a:rPr>
              <a:t>Click Window  </a:t>
            </a:r>
            <a:r>
              <a:rPr lang="en-US" sz="1700" b="1" dirty="0">
                <a:sym typeface="Wingdings" panose="05000000000000000000" pitchFamily="2" charset="2"/>
              </a:rPr>
              <a:t>Debug Control</a:t>
            </a:r>
          </a:p>
          <a:p>
            <a:pPr marL="457200" indent="-457200">
              <a:buFont typeface="+mj-lt"/>
              <a:buAutoNum type="arabicPeriod"/>
            </a:pPr>
            <a:r>
              <a:rPr lang="en-US" sz="1700" dirty="0">
                <a:sym typeface="Wingdings" panose="05000000000000000000" pitchFamily="2" charset="2"/>
              </a:rPr>
              <a:t>From IDLE, click Run  </a:t>
            </a:r>
            <a:r>
              <a:rPr lang="en-US" sz="1700" b="1" dirty="0">
                <a:sym typeface="Wingdings" panose="05000000000000000000" pitchFamily="2" charset="2"/>
              </a:rPr>
              <a:t>Run Module</a:t>
            </a:r>
            <a:r>
              <a:rPr lang="en-US" sz="1700" dirty="0">
                <a:sym typeface="Wingdings" panose="05000000000000000000" pitchFamily="2" charset="2"/>
              </a:rPr>
              <a:t> &amp; from the Debug Control, click </a:t>
            </a:r>
            <a:r>
              <a:rPr lang="en-US" sz="1700" b="1" dirty="0">
                <a:sym typeface="Wingdings" panose="05000000000000000000" pitchFamily="2" charset="2"/>
              </a:rPr>
              <a:t>Out</a:t>
            </a:r>
          </a:p>
          <a:p>
            <a:pPr marL="457200" indent="-457200">
              <a:buFont typeface="+mj-lt"/>
              <a:buAutoNum type="arabicPeriod"/>
            </a:pPr>
            <a:r>
              <a:rPr lang="en-US" sz="1700" dirty="0">
                <a:sym typeface="Wingdings" panose="05000000000000000000" pitchFamily="2" charset="2"/>
              </a:rPr>
              <a:t>Observe the line number and error message</a:t>
            </a:r>
          </a:p>
          <a:p>
            <a:pPr marL="457200" indent="-457200">
              <a:buFont typeface="+mj-lt"/>
              <a:buAutoNum type="arabicPeriod"/>
            </a:pPr>
            <a:r>
              <a:rPr lang="en-US" sz="1700" dirty="0">
                <a:sym typeface="Wingdings" panose="05000000000000000000" pitchFamily="2" charset="2"/>
              </a:rPr>
              <a:t>Change </a:t>
            </a:r>
            <a:r>
              <a:rPr lang="en-US" sz="1700" dirty="0"/>
              <a:t>printWrench back to print </a:t>
            </a:r>
            <a:r>
              <a:rPr lang="en-US" sz="1700" dirty="0">
                <a:sym typeface="Wingdings" panose="05000000000000000000" pitchFamily="2" charset="2"/>
              </a:rPr>
              <a:t> save  Run</a:t>
            </a:r>
          </a:p>
          <a:p>
            <a:pPr marL="0" indent="0">
              <a:buNone/>
            </a:pPr>
            <a:r>
              <a:rPr lang="en-US" sz="1500" i="1" dirty="0"/>
              <a:t>Note: “Run module” would have shown the same error.  Ex 1B was to begin using debugging.</a:t>
            </a:r>
          </a:p>
          <a:p>
            <a:pPr marL="457200" indent="-457200">
              <a:buFont typeface="+mj-lt"/>
              <a:buAutoNum type="arabicPeriod"/>
            </a:pPr>
            <a:endParaRPr lang="en-US" dirty="0"/>
          </a:p>
          <a:p>
            <a:endParaRPr lang="en-US" dirty="0"/>
          </a:p>
        </p:txBody>
      </p:sp>
      <p:sp>
        <p:nvSpPr>
          <p:cNvPr id="6" name="Text Placeholder 5"/>
          <p:cNvSpPr>
            <a:spLocks noGrp="1"/>
          </p:cNvSpPr>
          <p:nvPr>
            <p:ph type="body" sz="half" idx="2"/>
          </p:nvPr>
        </p:nvSpPr>
        <p:spPr>
          <a:xfrm>
            <a:off x="9195317" y="1646541"/>
            <a:ext cx="2907449" cy="1097018"/>
          </a:xfrm>
        </p:spPr>
        <p:txBody>
          <a:bodyPr/>
          <a:lstStyle/>
          <a:p>
            <a:pPr marL="285750" indent="-285750">
              <a:buFont typeface="Arial" panose="020B0604020202020204" pitchFamily="34" charset="0"/>
              <a:buChar char="•"/>
            </a:pPr>
            <a:r>
              <a:rPr lang="en-US" dirty="0">
                <a:solidFill>
                  <a:schemeClr val="tx1"/>
                </a:solidFill>
              </a:rPr>
              <a:t>IDE</a:t>
            </a:r>
          </a:p>
          <a:p>
            <a:pPr marL="285750" indent="-285750">
              <a:buFont typeface="Arial" panose="020B0604020202020204" pitchFamily="34" charset="0"/>
              <a:buChar char="•"/>
            </a:pPr>
            <a:r>
              <a:rPr lang="en-US" dirty="0">
                <a:solidFill>
                  <a:schemeClr val="tx1"/>
                </a:solidFill>
              </a:rPr>
              <a:t>Python Versions</a:t>
            </a:r>
          </a:p>
          <a:p>
            <a:pPr marL="285750" indent="-285750">
              <a:buFont typeface="Arial" panose="020B0604020202020204" pitchFamily="34" charset="0"/>
              <a:buChar char="•"/>
            </a:pPr>
            <a:r>
              <a:rPr lang="en-US" dirty="0">
                <a:solidFill>
                  <a:schemeClr val="tx1"/>
                </a:solidFill>
              </a:rPr>
              <a:t>Debugging</a:t>
            </a:r>
          </a:p>
        </p:txBody>
      </p:sp>
      <p:pic>
        <p:nvPicPr>
          <p:cNvPr id="3" name="Picture 2"/>
          <p:cNvPicPr>
            <a:picLocks noChangeAspect="1"/>
          </p:cNvPicPr>
          <p:nvPr/>
        </p:nvPicPr>
        <p:blipFill>
          <a:blip r:embed="rId4"/>
          <a:stretch>
            <a:fillRect/>
          </a:stretch>
        </p:blipFill>
        <p:spPr>
          <a:xfrm>
            <a:off x="4955462" y="200378"/>
            <a:ext cx="2409593" cy="980173"/>
          </a:xfrm>
          <a:prstGeom prst="rect">
            <a:avLst/>
          </a:prstGeom>
        </p:spPr>
      </p:pic>
      <p:pic>
        <p:nvPicPr>
          <p:cNvPr id="7" name="Picture 6"/>
          <p:cNvPicPr>
            <a:picLocks noChangeAspect="1"/>
          </p:cNvPicPr>
          <p:nvPr/>
        </p:nvPicPr>
        <p:blipFill>
          <a:blip r:embed="rId5"/>
          <a:stretch>
            <a:fillRect/>
          </a:stretch>
        </p:blipFill>
        <p:spPr>
          <a:xfrm>
            <a:off x="5511110" y="891357"/>
            <a:ext cx="3482695" cy="1856867"/>
          </a:xfrm>
          <a:prstGeom prst="rect">
            <a:avLst/>
          </a:prstGeom>
        </p:spPr>
      </p:pic>
      <p:pic>
        <p:nvPicPr>
          <p:cNvPr id="11" name="Picture 10"/>
          <p:cNvPicPr>
            <a:picLocks noChangeAspect="1"/>
          </p:cNvPicPr>
          <p:nvPr/>
        </p:nvPicPr>
        <p:blipFill>
          <a:blip r:embed="rId6"/>
          <a:stretch>
            <a:fillRect/>
          </a:stretch>
        </p:blipFill>
        <p:spPr>
          <a:xfrm>
            <a:off x="5753708" y="2473800"/>
            <a:ext cx="2274949" cy="1349761"/>
          </a:xfrm>
          <a:prstGeom prst="rect">
            <a:avLst/>
          </a:prstGeom>
        </p:spPr>
      </p:pic>
      <p:pic>
        <p:nvPicPr>
          <p:cNvPr id="17" name="Picture 16"/>
          <p:cNvPicPr>
            <a:picLocks noChangeAspect="1"/>
          </p:cNvPicPr>
          <p:nvPr/>
        </p:nvPicPr>
        <p:blipFill>
          <a:blip r:embed="rId7"/>
          <a:stretch>
            <a:fillRect/>
          </a:stretch>
        </p:blipFill>
        <p:spPr>
          <a:xfrm>
            <a:off x="7087991" y="3549837"/>
            <a:ext cx="2124000" cy="846680"/>
          </a:xfrm>
          <a:prstGeom prst="rect">
            <a:avLst/>
          </a:prstGeom>
        </p:spPr>
      </p:pic>
      <p:pic>
        <p:nvPicPr>
          <p:cNvPr id="14" name="Picture 13"/>
          <p:cNvPicPr>
            <a:picLocks noChangeAspect="1"/>
          </p:cNvPicPr>
          <p:nvPr/>
        </p:nvPicPr>
        <p:blipFill>
          <a:blip r:embed="rId8"/>
          <a:stretch>
            <a:fillRect/>
          </a:stretch>
        </p:blipFill>
        <p:spPr>
          <a:xfrm>
            <a:off x="5673624" y="4215447"/>
            <a:ext cx="2435117" cy="1292032"/>
          </a:xfrm>
          <a:prstGeom prst="rect">
            <a:avLst/>
          </a:prstGeom>
        </p:spPr>
      </p:pic>
      <p:pic>
        <p:nvPicPr>
          <p:cNvPr id="16" name="Picture 15"/>
          <p:cNvPicPr>
            <a:picLocks noChangeAspect="1"/>
          </p:cNvPicPr>
          <p:nvPr/>
        </p:nvPicPr>
        <p:blipFill>
          <a:blip r:embed="rId9"/>
          <a:stretch>
            <a:fillRect/>
          </a:stretch>
        </p:blipFill>
        <p:spPr>
          <a:xfrm>
            <a:off x="5940157" y="5198131"/>
            <a:ext cx="3142853" cy="1550672"/>
          </a:xfrm>
          <a:prstGeom prst="rect">
            <a:avLst/>
          </a:prstGeom>
        </p:spPr>
      </p:pic>
      <p:sp>
        <p:nvSpPr>
          <p:cNvPr id="4" name="Title 3"/>
          <p:cNvSpPr>
            <a:spLocks noGrp="1"/>
          </p:cNvSpPr>
          <p:nvPr>
            <p:ph type="title"/>
          </p:nvPr>
        </p:nvSpPr>
        <p:spPr>
          <a:xfrm>
            <a:off x="9195318" y="85078"/>
            <a:ext cx="2870034" cy="1477800"/>
          </a:xfrm>
        </p:spPr>
        <p:txBody>
          <a:bodyPr>
            <a:normAutofit fontScale="90000"/>
          </a:bodyPr>
          <a:lstStyle/>
          <a:p>
            <a:r>
              <a:rPr lang="en-US" dirty="0"/>
              <a:t>Introductory Python concepts/ methods</a:t>
            </a:r>
          </a:p>
        </p:txBody>
      </p:sp>
    </p:spTree>
    <p:extLst>
      <p:ext uri="{BB962C8B-B14F-4D97-AF65-F5344CB8AC3E}">
        <p14:creationId xmlns:p14="http://schemas.microsoft.com/office/powerpoint/2010/main" val="10108242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83809" y="1407886"/>
            <a:ext cx="11382223" cy="1843314"/>
          </a:xfrm>
        </p:spPr>
        <p:txBody>
          <a:bodyPr>
            <a:normAutofit/>
          </a:bodyPr>
          <a:lstStyle/>
          <a:p>
            <a:r>
              <a:rPr lang="en-US" sz="4000" dirty="0"/>
              <a:t>Python Topics for Data Management using </a:t>
            </a:r>
            <a:r>
              <a:rPr lang="en-US" sz="4000" dirty="0" smtClean="0"/>
              <a:t>IDLE</a:t>
            </a:r>
            <a:r>
              <a:rPr lang="en-US" dirty="0"/>
              <a:t> – Course Section</a:t>
            </a:r>
          </a:p>
        </p:txBody>
      </p:sp>
      <p:sp>
        <p:nvSpPr>
          <p:cNvPr id="4" name="Subtitle 3"/>
          <p:cNvSpPr>
            <a:spLocks noGrp="1"/>
          </p:cNvSpPr>
          <p:nvPr>
            <p:ph type="subTitle" idx="1"/>
          </p:nvPr>
        </p:nvSpPr>
        <p:spPr/>
        <p:txBody>
          <a:bodyPr/>
          <a:lstStyle/>
          <a:p>
            <a:r>
              <a:rPr lang="en-US" dirty="0"/>
              <a:t>3</a:t>
            </a:r>
            <a:r>
              <a:rPr lang="en-US" dirty="0" smtClean="0"/>
              <a:t>5 Minutes</a:t>
            </a:r>
          </a:p>
          <a:p>
            <a:r>
              <a:rPr lang="en-US" dirty="0" smtClean="0"/>
              <a:t>Matt Heller</a:t>
            </a:r>
            <a:endParaRPr lang="en-US" dirty="0"/>
          </a:p>
        </p:txBody>
      </p:sp>
    </p:spTree>
    <p:extLst>
      <p:ext uri="{BB962C8B-B14F-4D97-AF65-F5344CB8AC3E}">
        <p14:creationId xmlns:p14="http://schemas.microsoft.com/office/powerpoint/2010/main" val="41821690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31136" y="45625"/>
            <a:ext cx="7729728" cy="1188720"/>
          </a:xfrm>
        </p:spPr>
        <p:txBody>
          <a:bodyPr/>
          <a:lstStyle/>
          <a:p>
            <a:r>
              <a:rPr lang="en-US" dirty="0"/>
              <a:t>Commenting</a:t>
            </a:r>
          </a:p>
        </p:txBody>
      </p:sp>
      <p:sp>
        <p:nvSpPr>
          <p:cNvPr id="3" name="Content Placeholder 2"/>
          <p:cNvSpPr>
            <a:spLocks noGrp="1"/>
          </p:cNvSpPr>
          <p:nvPr>
            <p:ph idx="1"/>
          </p:nvPr>
        </p:nvSpPr>
        <p:spPr>
          <a:xfrm>
            <a:off x="155448" y="1412282"/>
            <a:ext cx="5395346" cy="5212453"/>
          </a:xfrm>
        </p:spPr>
        <p:txBody>
          <a:bodyPr>
            <a:normAutofit/>
          </a:bodyPr>
          <a:lstStyle/>
          <a:p>
            <a:r>
              <a:rPr lang="en-US" dirty="0"/>
              <a:t>What is it:  Indicate text in a file that is not to be executed when running a script</a:t>
            </a:r>
          </a:p>
          <a:p>
            <a:r>
              <a:rPr lang="en-US" dirty="0"/>
              <a:t>When to use it:</a:t>
            </a:r>
          </a:p>
          <a:p>
            <a:pPr lvl="1"/>
            <a:r>
              <a:rPr lang="en-US" dirty="0"/>
              <a:t>Script header</a:t>
            </a:r>
          </a:p>
          <a:p>
            <a:pPr marL="822960" lvl="3" indent="0">
              <a:lnSpc>
                <a:spcPct val="100000"/>
              </a:lnSpc>
              <a:buNone/>
            </a:pPr>
            <a:r>
              <a:rPr lang="en-US" sz="1200" dirty="0"/>
              <a:t>#title	:hola_mundo.py</a:t>
            </a:r>
          </a:p>
          <a:p>
            <a:pPr marL="822960" lvl="3" indent="0">
              <a:lnSpc>
                <a:spcPct val="100000"/>
              </a:lnSpc>
              <a:buNone/>
            </a:pPr>
            <a:r>
              <a:rPr lang="en-US" sz="1200" dirty="0"/>
              <a:t>#description	:This is a simple hello world script</a:t>
            </a:r>
          </a:p>
          <a:p>
            <a:pPr marL="822960" lvl="3" indent="0">
              <a:lnSpc>
                <a:spcPct val="100000"/>
              </a:lnSpc>
              <a:buNone/>
            </a:pPr>
            <a:r>
              <a:rPr lang="en-US" sz="1200" dirty="0"/>
              <a:t>#</a:t>
            </a:r>
            <a:r>
              <a:rPr lang="en-US" sz="1200" dirty="0" err="1"/>
              <a:t>author,org</a:t>
            </a:r>
            <a:r>
              <a:rPr lang="en-US" sz="1200" dirty="0"/>
              <a:t>	:Your name, Your org name</a:t>
            </a:r>
          </a:p>
          <a:p>
            <a:pPr marL="822960" lvl="3" indent="0">
              <a:lnSpc>
                <a:spcPct val="100000"/>
              </a:lnSpc>
              <a:buNone/>
            </a:pPr>
            <a:r>
              <a:rPr lang="en-US" sz="1200" dirty="0"/>
              <a:t>#date	:1/22/2020</a:t>
            </a:r>
          </a:p>
          <a:p>
            <a:pPr marL="822960" lvl="3" indent="0">
              <a:lnSpc>
                <a:spcPct val="100000"/>
              </a:lnSpc>
              <a:buNone/>
            </a:pPr>
            <a:r>
              <a:rPr lang="en-US" sz="1200" dirty="0"/>
              <a:t>#version	:0.1</a:t>
            </a:r>
          </a:p>
          <a:p>
            <a:pPr marL="822960" lvl="3" indent="0">
              <a:lnSpc>
                <a:spcPct val="100000"/>
              </a:lnSpc>
              <a:buNone/>
            </a:pPr>
            <a:r>
              <a:rPr lang="en-US" sz="1200" dirty="0"/>
              <a:t>#usage 	:python hola_mundo.py</a:t>
            </a:r>
          </a:p>
          <a:p>
            <a:pPr marL="822960" lvl="3" indent="0">
              <a:lnSpc>
                <a:spcPct val="100000"/>
              </a:lnSpc>
              <a:buNone/>
            </a:pPr>
            <a:r>
              <a:rPr lang="en-US" sz="1200" dirty="0"/>
              <a:t>#notes	:</a:t>
            </a:r>
          </a:p>
          <a:p>
            <a:pPr marL="822960" lvl="3" indent="0">
              <a:lnSpc>
                <a:spcPct val="100000"/>
              </a:lnSpc>
              <a:buNone/>
            </a:pPr>
            <a:r>
              <a:rPr lang="en-US" sz="1200" dirty="0"/>
              <a:t>#</a:t>
            </a:r>
            <a:r>
              <a:rPr lang="en-US" sz="1200" dirty="0" err="1"/>
              <a:t>python_version</a:t>
            </a:r>
            <a:r>
              <a:rPr lang="en-US" sz="1200" dirty="0"/>
              <a:t>	:3.6.8  </a:t>
            </a:r>
          </a:p>
          <a:p>
            <a:pPr marL="822960" lvl="3" indent="0">
              <a:buNone/>
            </a:pPr>
            <a:r>
              <a:rPr lang="en-US" sz="1200" dirty="0"/>
              <a:t>#======================================</a:t>
            </a:r>
          </a:p>
        </p:txBody>
      </p:sp>
      <p:sp>
        <p:nvSpPr>
          <p:cNvPr id="5" name="Content Placeholder 2"/>
          <p:cNvSpPr txBox="1">
            <a:spLocks/>
          </p:cNvSpPr>
          <p:nvPr/>
        </p:nvSpPr>
        <p:spPr>
          <a:xfrm>
            <a:off x="5462179" y="2709237"/>
            <a:ext cx="6662951" cy="2847143"/>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lvl="1"/>
            <a:r>
              <a:rPr lang="en-US" dirty="0"/>
              <a:t>Describe what’s going on in parts of the script</a:t>
            </a:r>
          </a:p>
          <a:p>
            <a:pPr marL="274320" lvl="1" indent="0">
              <a:buNone/>
            </a:pPr>
            <a:endParaRPr lang="en-US" dirty="0"/>
          </a:p>
          <a:p>
            <a:pPr marL="274320" lvl="1" indent="0">
              <a:buNone/>
            </a:pPr>
            <a:endParaRPr lang="en-US" dirty="0"/>
          </a:p>
          <a:p>
            <a:pPr lvl="1"/>
            <a:r>
              <a:rPr lang="en-US" dirty="0"/>
              <a:t>Save code that you don’t want to execute</a:t>
            </a:r>
          </a:p>
          <a:p>
            <a:pPr lvl="1"/>
            <a:endParaRPr lang="en-US" dirty="0"/>
          </a:p>
          <a:p>
            <a:pPr lvl="1"/>
            <a:endParaRPr lang="en-US" dirty="0"/>
          </a:p>
          <a:p>
            <a:pPr lvl="1"/>
            <a:endParaRPr lang="en-US" dirty="0"/>
          </a:p>
          <a:p>
            <a:pPr marL="274320" lvl="1" indent="0">
              <a:buNone/>
            </a:pPr>
            <a:r>
              <a:rPr lang="en-US" dirty="0"/>
              <a:t>Note: most IDE’s will display commented text in a different color</a:t>
            </a:r>
          </a:p>
        </p:txBody>
      </p:sp>
      <p:pic>
        <p:nvPicPr>
          <p:cNvPr id="6" name="Picture 5"/>
          <p:cNvPicPr>
            <a:picLocks noChangeAspect="1"/>
          </p:cNvPicPr>
          <p:nvPr/>
        </p:nvPicPr>
        <p:blipFill>
          <a:blip r:embed="rId3"/>
          <a:stretch>
            <a:fillRect/>
          </a:stretch>
        </p:blipFill>
        <p:spPr>
          <a:xfrm>
            <a:off x="5884135" y="3382544"/>
            <a:ext cx="5339312" cy="377781"/>
          </a:xfrm>
          <a:prstGeom prst="rect">
            <a:avLst/>
          </a:prstGeom>
        </p:spPr>
      </p:pic>
      <p:pic>
        <p:nvPicPr>
          <p:cNvPr id="7" name="Picture 6"/>
          <p:cNvPicPr>
            <a:picLocks noChangeAspect="1"/>
          </p:cNvPicPr>
          <p:nvPr/>
        </p:nvPicPr>
        <p:blipFill>
          <a:blip r:embed="rId4"/>
          <a:stretch>
            <a:fillRect/>
          </a:stretch>
        </p:blipFill>
        <p:spPr>
          <a:xfrm>
            <a:off x="5884135" y="4328403"/>
            <a:ext cx="5114753" cy="711223"/>
          </a:xfrm>
          <a:prstGeom prst="rect">
            <a:avLst/>
          </a:prstGeom>
        </p:spPr>
      </p:pic>
      <p:pic>
        <p:nvPicPr>
          <p:cNvPr id="4" name="Picture 3"/>
          <p:cNvPicPr>
            <a:picLocks noChangeAspect="1"/>
          </p:cNvPicPr>
          <p:nvPr/>
        </p:nvPicPr>
        <p:blipFill>
          <a:blip r:embed="rId5"/>
          <a:stretch>
            <a:fillRect/>
          </a:stretch>
        </p:blipFill>
        <p:spPr>
          <a:xfrm>
            <a:off x="9054090" y="496572"/>
            <a:ext cx="2627947" cy="1597974"/>
          </a:xfrm>
          <a:prstGeom prst="rect">
            <a:avLst/>
          </a:prstGeom>
        </p:spPr>
      </p:pic>
    </p:spTree>
    <p:extLst>
      <p:ext uri="{BB962C8B-B14F-4D97-AF65-F5344CB8AC3E}">
        <p14:creationId xmlns:p14="http://schemas.microsoft.com/office/powerpoint/2010/main" val="8597591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31136" y="50292"/>
            <a:ext cx="7729728" cy="1188720"/>
          </a:xfrm>
        </p:spPr>
        <p:txBody>
          <a:bodyPr/>
          <a:lstStyle/>
          <a:p>
            <a:r>
              <a:rPr lang="en-US" dirty="0"/>
              <a:t>Indenting</a:t>
            </a:r>
          </a:p>
        </p:txBody>
      </p:sp>
      <p:sp>
        <p:nvSpPr>
          <p:cNvPr id="3" name="Content Placeholder 2"/>
          <p:cNvSpPr>
            <a:spLocks noGrp="1"/>
          </p:cNvSpPr>
          <p:nvPr>
            <p:ph idx="1"/>
          </p:nvPr>
        </p:nvSpPr>
        <p:spPr>
          <a:xfrm>
            <a:off x="180174" y="1449604"/>
            <a:ext cx="6304602" cy="2203332"/>
          </a:xfrm>
        </p:spPr>
        <p:txBody>
          <a:bodyPr>
            <a:normAutofit/>
          </a:bodyPr>
          <a:lstStyle/>
          <a:p>
            <a:r>
              <a:rPr lang="en-US" sz="2500" dirty="0"/>
              <a:t>What is it:  Indenting text in a document using tabs or blank spaces</a:t>
            </a:r>
          </a:p>
          <a:p>
            <a:r>
              <a:rPr lang="en-US" sz="2500" dirty="0"/>
              <a:t>Why:  Python requires consistent indenting for blocks of code (functions, conditional statements, loops, etc.)</a:t>
            </a:r>
          </a:p>
        </p:txBody>
      </p:sp>
      <p:pic>
        <p:nvPicPr>
          <p:cNvPr id="4" name="Picture 3"/>
          <p:cNvPicPr>
            <a:picLocks noChangeAspect="1"/>
          </p:cNvPicPr>
          <p:nvPr/>
        </p:nvPicPr>
        <p:blipFill>
          <a:blip r:embed="rId3"/>
          <a:stretch>
            <a:fillRect/>
          </a:stretch>
        </p:blipFill>
        <p:spPr>
          <a:xfrm>
            <a:off x="6890916" y="1809776"/>
            <a:ext cx="3213859" cy="2319020"/>
          </a:xfrm>
          <a:prstGeom prst="rect">
            <a:avLst/>
          </a:prstGeom>
        </p:spPr>
      </p:pic>
      <p:pic>
        <p:nvPicPr>
          <p:cNvPr id="8" name="Picture 7"/>
          <p:cNvPicPr>
            <a:picLocks noChangeAspect="1"/>
          </p:cNvPicPr>
          <p:nvPr/>
        </p:nvPicPr>
        <p:blipFill>
          <a:blip r:embed="rId4"/>
          <a:stretch>
            <a:fillRect/>
          </a:stretch>
        </p:blipFill>
        <p:spPr>
          <a:xfrm>
            <a:off x="8047653" y="4531938"/>
            <a:ext cx="3880156" cy="1731821"/>
          </a:xfrm>
          <a:prstGeom prst="rect">
            <a:avLst/>
          </a:prstGeom>
        </p:spPr>
      </p:pic>
      <p:pic>
        <p:nvPicPr>
          <p:cNvPr id="9" name="Picture 8"/>
          <p:cNvPicPr>
            <a:picLocks noChangeAspect="1"/>
          </p:cNvPicPr>
          <p:nvPr/>
        </p:nvPicPr>
        <p:blipFill>
          <a:blip r:embed="rId5"/>
          <a:stretch>
            <a:fillRect/>
          </a:stretch>
        </p:blipFill>
        <p:spPr>
          <a:xfrm>
            <a:off x="1247086" y="3652936"/>
            <a:ext cx="4589212" cy="3083660"/>
          </a:xfrm>
          <a:prstGeom prst="rect">
            <a:avLst/>
          </a:prstGeom>
        </p:spPr>
      </p:pic>
    </p:spTree>
    <p:extLst>
      <p:ext uri="{BB962C8B-B14F-4D97-AF65-F5344CB8AC3E}">
        <p14:creationId xmlns:p14="http://schemas.microsoft.com/office/powerpoint/2010/main" val="7980960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0"/>
            <a:ext cx="10058400" cy="763480"/>
          </a:xfrm>
        </p:spPr>
        <p:txBody>
          <a:bodyPr>
            <a:normAutofit/>
          </a:bodyPr>
          <a:lstStyle/>
          <a:p>
            <a:r>
              <a:rPr lang="en-US" dirty="0" smtClean="0"/>
              <a:t>Functions, methods, properties</a:t>
            </a:r>
            <a:endParaRPr lang="en-US" dirty="0"/>
          </a:p>
        </p:txBody>
      </p:sp>
      <p:sp>
        <p:nvSpPr>
          <p:cNvPr id="3" name="Content Placeholder 2"/>
          <p:cNvSpPr>
            <a:spLocks noGrp="1"/>
          </p:cNvSpPr>
          <p:nvPr>
            <p:ph idx="1"/>
          </p:nvPr>
        </p:nvSpPr>
        <p:spPr>
          <a:xfrm>
            <a:off x="6354479" y="1015820"/>
            <a:ext cx="5647021" cy="5137597"/>
          </a:xfrm>
        </p:spPr>
        <p:txBody>
          <a:bodyPr>
            <a:normAutofit/>
          </a:bodyPr>
          <a:lstStyle/>
          <a:p>
            <a:r>
              <a:rPr lang="en-US" dirty="0" smtClean="0"/>
              <a:t>Empty</a:t>
            </a:r>
            <a:endParaRPr lang="en-US" dirty="0"/>
          </a:p>
          <a:p>
            <a:pPr marL="274320" lvl="1" indent="0">
              <a:buNone/>
            </a:pPr>
            <a:endParaRPr lang="en-US" dirty="0"/>
          </a:p>
        </p:txBody>
      </p:sp>
      <p:sp>
        <p:nvSpPr>
          <p:cNvPr id="6" name="Content Placeholder 2"/>
          <p:cNvSpPr txBox="1">
            <a:spLocks/>
          </p:cNvSpPr>
          <p:nvPr/>
        </p:nvSpPr>
        <p:spPr>
          <a:xfrm>
            <a:off x="221989" y="1241200"/>
            <a:ext cx="5534867" cy="5137597"/>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r>
              <a:rPr lang="en-US" dirty="0" smtClean="0"/>
              <a:t>empty</a:t>
            </a:r>
            <a:endParaRPr lang="en-US" dirty="0"/>
          </a:p>
        </p:txBody>
      </p:sp>
    </p:spTree>
    <p:extLst>
      <p:ext uri="{BB962C8B-B14F-4D97-AF65-F5344CB8AC3E}">
        <p14:creationId xmlns:p14="http://schemas.microsoft.com/office/powerpoint/2010/main" val="14236261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0"/>
            <a:ext cx="10058400" cy="763480"/>
          </a:xfrm>
        </p:spPr>
        <p:txBody>
          <a:bodyPr>
            <a:normAutofit/>
          </a:bodyPr>
          <a:lstStyle/>
          <a:p>
            <a:r>
              <a:rPr lang="en-US" dirty="0"/>
              <a:t>Variables</a:t>
            </a:r>
          </a:p>
        </p:txBody>
      </p:sp>
      <p:sp>
        <p:nvSpPr>
          <p:cNvPr id="3" name="Content Placeholder 2"/>
          <p:cNvSpPr>
            <a:spLocks noGrp="1"/>
          </p:cNvSpPr>
          <p:nvPr>
            <p:ph idx="1"/>
          </p:nvPr>
        </p:nvSpPr>
        <p:spPr>
          <a:xfrm>
            <a:off x="112518" y="815662"/>
            <a:ext cx="6120857" cy="6042338"/>
          </a:xfrm>
        </p:spPr>
        <p:txBody>
          <a:bodyPr>
            <a:normAutofit fontScale="92500" lnSpcReduction="10000"/>
          </a:bodyPr>
          <a:lstStyle/>
          <a:p>
            <a:r>
              <a:rPr lang="en-US" dirty="0"/>
              <a:t>What is it:  A name that stores a value; assign using = 				</a:t>
            </a:r>
            <a:r>
              <a:rPr lang="en-US" i="1" dirty="0"/>
              <a:t>		ESRI</a:t>
            </a:r>
          </a:p>
          <a:p>
            <a:r>
              <a:rPr lang="en-US" dirty="0"/>
              <a:t>Variable types -  just like field data types, variables have data types</a:t>
            </a:r>
          </a:p>
          <a:p>
            <a:pPr lvl="1"/>
            <a:r>
              <a:rPr lang="en-US" b="1" dirty="0"/>
              <a:t>String</a:t>
            </a:r>
            <a:r>
              <a:rPr lang="en-US" dirty="0"/>
              <a:t>  - Strings are defined either with a single quote or a double quotes.</a:t>
            </a:r>
          </a:p>
          <a:p>
            <a:pPr lvl="1"/>
            <a:r>
              <a:rPr lang="en-US" b="1" dirty="0"/>
              <a:t>Number</a:t>
            </a:r>
            <a:r>
              <a:rPr lang="en-US" dirty="0"/>
              <a:t> - Python supports two types of numbers - integers and floating point numbers. (It also supports complex numbers, which will not be explained in this tutorial).			</a:t>
            </a:r>
          </a:p>
          <a:p>
            <a:pPr lvl="1"/>
            <a:r>
              <a:rPr lang="en-US" b="1" dirty="0"/>
              <a:t>List</a:t>
            </a:r>
            <a:r>
              <a:rPr lang="en-US" dirty="0"/>
              <a:t> – Lists are very similar to arrays. They can contain any type of variable, and they can contain as many variables as you wish. Lists can also be iterated over in a very simple manner.</a:t>
            </a:r>
          </a:p>
          <a:p>
            <a:pPr marL="274320" lvl="1" indent="0" algn="r">
              <a:buNone/>
            </a:pPr>
            <a:r>
              <a:rPr lang="en-US" i="1" dirty="0"/>
              <a:t>https://www.learnpython.org/</a:t>
            </a:r>
          </a:p>
          <a:p>
            <a:pPr lvl="1"/>
            <a:endParaRPr lang="en-US" dirty="0"/>
          </a:p>
          <a:p>
            <a:pPr lvl="1"/>
            <a:r>
              <a:rPr lang="en-US" b="1" dirty="0"/>
              <a:t>Tuple</a:t>
            </a:r>
            <a:r>
              <a:rPr lang="en-US" dirty="0"/>
              <a:t> - Tuples are sequences, just like lists. The differences between tuples and lists are, the tuples cannot be changed unlike lists and tuples use parentheses, whereas lists use square brackets.</a:t>
            </a:r>
          </a:p>
          <a:p>
            <a:pPr marL="274320" lvl="1" indent="0" algn="r">
              <a:buNone/>
            </a:pPr>
            <a:r>
              <a:rPr lang="en-US" i="1" dirty="0"/>
              <a:t>	https://www.tutorialspoint.com/</a:t>
            </a:r>
          </a:p>
          <a:p>
            <a:pPr marL="274320" lvl="1" indent="0">
              <a:buNone/>
            </a:pPr>
            <a:r>
              <a:rPr lang="en-US" dirty="0"/>
              <a:t>   Tuples often used to pass arguments to </a:t>
            </a:r>
            <a:r>
              <a:rPr lang="en-US" dirty="0" err="1"/>
              <a:t>Arcpy</a:t>
            </a:r>
            <a:r>
              <a:rPr lang="en-US" dirty="0"/>
              <a:t> ESRI functions</a:t>
            </a:r>
          </a:p>
          <a:p>
            <a:pPr lvl="1"/>
            <a:r>
              <a:rPr lang="en-US" i="1" dirty="0"/>
              <a:t>Explore other variables for further reading</a:t>
            </a:r>
          </a:p>
          <a:p>
            <a:pPr lvl="2">
              <a:spcBef>
                <a:spcPts val="0"/>
              </a:spcBef>
            </a:pPr>
            <a:r>
              <a:rPr lang="en-US" i="1" dirty="0"/>
              <a:t>Date</a:t>
            </a:r>
          </a:p>
          <a:p>
            <a:pPr lvl="2">
              <a:spcBef>
                <a:spcPts val="0"/>
              </a:spcBef>
            </a:pPr>
            <a:r>
              <a:rPr lang="en-US" i="1" dirty="0"/>
              <a:t>Dictionary</a:t>
            </a:r>
          </a:p>
        </p:txBody>
      </p:sp>
      <p:pic>
        <p:nvPicPr>
          <p:cNvPr id="5" name="Picture 4"/>
          <p:cNvPicPr>
            <a:picLocks noChangeAspect="1"/>
          </p:cNvPicPr>
          <p:nvPr/>
        </p:nvPicPr>
        <p:blipFill>
          <a:blip r:embed="rId3"/>
          <a:stretch>
            <a:fillRect/>
          </a:stretch>
        </p:blipFill>
        <p:spPr>
          <a:xfrm>
            <a:off x="6357021" y="3869541"/>
            <a:ext cx="4883194" cy="2872726"/>
          </a:xfrm>
          <a:prstGeom prst="rect">
            <a:avLst/>
          </a:prstGeom>
        </p:spPr>
      </p:pic>
      <p:pic>
        <p:nvPicPr>
          <p:cNvPr id="6" name="Picture 5"/>
          <p:cNvPicPr>
            <a:picLocks noChangeAspect="1"/>
          </p:cNvPicPr>
          <p:nvPr/>
        </p:nvPicPr>
        <p:blipFill>
          <a:blip r:embed="rId4"/>
          <a:stretch>
            <a:fillRect/>
          </a:stretch>
        </p:blipFill>
        <p:spPr>
          <a:xfrm>
            <a:off x="6270171" y="941651"/>
            <a:ext cx="5811772" cy="2144964"/>
          </a:xfrm>
          <a:prstGeom prst="rect">
            <a:avLst/>
          </a:prstGeom>
        </p:spPr>
      </p:pic>
      <p:pic>
        <p:nvPicPr>
          <p:cNvPr id="7" name="Picture 6"/>
          <p:cNvPicPr>
            <a:picLocks noChangeAspect="1"/>
          </p:cNvPicPr>
          <p:nvPr/>
        </p:nvPicPr>
        <p:blipFill>
          <a:blip r:embed="rId5"/>
          <a:stretch>
            <a:fillRect/>
          </a:stretch>
        </p:blipFill>
        <p:spPr>
          <a:xfrm>
            <a:off x="9176057" y="2876066"/>
            <a:ext cx="2792867" cy="3797943"/>
          </a:xfrm>
          <a:prstGeom prst="rect">
            <a:avLst/>
          </a:prstGeom>
        </p:spPr>
      </p:pic>
    </p:spTree>
    <p:extLst>
      <p:ext uri="{BB962C8B-B14F-4D97-AF65-F5344CB8AC3E}">
        <p14:creationId xmlns:p14="http://schemas.microsoft.com/office/powerpoint/2010/main" val="19660801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0"/>
            <a:ext cx="10058400" cy="763480"/>
          </a:xfrm>
        </p:spPr>
        <p:txBody>
          <a:bodyPr>
            <a:normAutofit/>
          </a:bodyPr>
          <a:lstStyle/>
          <a:p>
            <a:r>
              <a:rPr lang="en-US" dirty="0"/>
              <a:t>More on String Variables</a:t>
            </a:r>
          </a:p>
        </p:txBody>
      </p:sp>
      <p:sp>
        <p:nvSpPr>
          <p:cNvPr id="3" name="Content Placeholder 2"/>
          <p:cNvSpPr>
            <a:spLocks noGrp="1"/>
          </p:cNvSpPr>
          <p:nvPr>
            <p:ph idx="1"/>
          </p:nvPr>
        </p:nvSpPr>
        <p:spPr>
          <a:xfrm>
            <a:off x="6354479" y="1015820"/>
            <a:ext cx="10058400" cy="5137597"/>
          </a:xfrm>
        </p:spPr>
        <p:txBody>
          <a:bodyPr>
            <a:normAutofit/>
          </a:bodyPr>
          <a:lstStyle/>
          <a:p>
            <a:r>
              <a:rPr lang="en-US" dirty="0"/>
              <a:t>Valid use of paths in Python</a:t>
            </a:r>
          </a:p>
          <a:p>
            <a:pPr lvl="1"/>
            <a:endParaRPr lang="en-US" dirty="0"/>
          </a:p>
          <a:p>
            <a:pPr marL="274320" lvl="1" indent="0">
              <a:buNone/>
            </a:pPr>
            <a:r>
              <a:rPr lang="en-US" dirty="0" err="1"/>
              <a:t>strPath</a:t>
            </a:r>
            <a:r>
              <a:rPr lang="en-US" dirty="0"/>
              <a:t> = “c:/temp/</a:t>
            </a:r>
            <a:r>
              <a:rPr lang="en-US" dirty="0" err="1"/>
              <a:t>roads.shp</a:t>
            </a:r>
            <a:r>
              <a:rPr lang="en-US" dirty="0"/>
              <a:t>”</a:t>
            </a:r>
          </a:p>
          <a:p>
            <a:pPr marL="274320" lvl="1" indent="0">
              <a:buNone/>
            </a:pPr>
            <a:r>
              <a:rPr lang="en-US" dirty="0" err="1"/>
              <a:t>strPath</a:t>
            </a:r>
            <a:r>
              <a:rPr lang="en-US" dirty="0"/>
              <a:t> = “c:\\temp\\</a:t>
            </a:r>
            <a:r>
              <a:rPr lang="en-US" dirty="0" err="1"/>
              <a:t>roads.shp</a:t>
            </a:r>
            <a:r>
              <a:rPr lang="en-US" dirty="0"/>
              <a:t>”</a:t>
            </a:r>
          </a:p>
          <a:p>
            <a:pPr marL="274320" lvl="1" indent="0">
              <a:buNone/>
            </a:pPr>
            <a:r>
              <a:rPr lang="en-US" dirty="0" err="1"/>
              <a:t>strPath</a:t>
            </a:r>
            <a:r>
              <a:rPr lang="en-US" dirty="0"/>
              <a:t> = </a:t>
            </a:r>
            <a:r>
              <a:rPr lang="en-US" dirty="0" err="1"/>
              <a:t>r“c</a:t>
            </a:r>
            <a:r>
              <a:rPr lang="en-US" dirty="0"/>
              <a:t>:\temp\</a:t>
            </a:r>
            <a:r>
              <a:rPr lang="en-US" dirty="0" err="1"/>
              <a:t>roads.shp</a:t>
            </a:r>
            <a:r>
              <a:rPr lang="en-US" dirty="0"/>
              <a:t>”</a:t>
            </a:r>
          </a:p>
          <a:p>
            <a:pPr marL="274320" lvl="1" indent="0">
              <a:buNone/>
            </a:pPr>
            <a:endParaRPr lang="en-US" dirty="0"/>
          </a:p>
          <a:p>
            <a:pPr marL="274320" lvl="1" indent="0">
              <a:buNone/>
            </a:pPr>
            <a:endParaRPr lang="en-US" dirty="0"/>
          </a:p>
          <a:p>
            <a:r>
              <a:rPr lang="en-US" dirty="0"/>
              <a:t>Not Valid use of paths in Python</a:t>
            </a:r>
          </a:p>
          <a:p>
            <a:pPr marL="274320" lvl="1" indent="0">
              <a:buNone/>
            </a:pPr>
            <a:r>
              <a:rPr lang="en-US" dirty="0" err="1"/>
              <a:t>strPath</a:t>
            </a:r>
            <a:r>
              <a:rPr lang="en-US" dirty="0"/>
              <a:t> = “c:\temp\</a:t>
            </a:r>
            <a:r>
              <a:rPr lang="en-US" dirty="0" err="1"/>
              <a:t>roads.shp</a:t>
            </a:r>
            <a:r>
              <a:rPr lang="en-US" dirty="0"/>
              <a:t>”</a:t>
            </a:r>
          </a:p>
          <a:p>
            <a:pPr marL="274320" lvl="1" indent="0">
              <a:buNone/>
            </a:pPr>
            <a:endParaRPr lang="en-US" dirty="0"/>
          </a:p>
        </p:txBody>
      </p:sp>
      <p:sp>
        <p:nvSpPr>
          <p:cNvPr id="6" name="Content Placeholder 2"/>
          <p:cNvSpPr txBox="1">
            <a:spLocks/>
          </p:cNvSpPr>
          <p:nvPr/>
        </p:nvSpPr>
        <p:spPr>
          <a:xfrm>
            <a:off x="221989" y="1241200"/>
            <a:ext cx="5534867" cy="5137597"/>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r>
              <a:rPr lang="en-US" dirty="0"/>
              <a:t>Manipulating string – useful when bulk processing of data</a:t>
            </a:r>
          </a:p>
          <a:p>
            <a:pPr lvl="1"/>
            <a:r>
              <a:rPr lang="en-US" dirty="0"/>
              <a:t>Concatenate</a:t>
            </a:r>
          </a:p>
          <a:p>
            <a:pPr lvl="1"/>
            <a:r>
              <a:rPr lang="en-US" dirty="0"/>
              <a:t>Append</a:t>
            </a:r>
          </a:p>
          <a:p>
            <a:pPr lvl="1"/>
            <a:r>
              <a:rPr lang="en-US" dirty="0"/>
              <a:t>Replace</a:t>
            </a:r>
          </a:p>
          <a:p>
            <a:pPr lvl="1"/>
            <a:r>
              <a:rPr lang="en-US" dirty="0"/>
              <a:t>Find</a:t>
            </a:r>
          </a:p>
        </p:txBody>
      </p:sp>
      <p:pic>
        <p:nvPicPr>
          <p:cNvPr id="8" name="Picture 7"/>
          <p:cNvPicPr>
            <a:picLocks noChangeAspect="1"/>
          </p:cNvPicPr>
          <p:nvPr/>
        </p:nvPicPr>
        <p:blipFill>
          <a:blip r:embed="rId2"/>
          <a:stretch>
            <a:fillRect/>
          </a:stretch>
        </p:blipFill>
        <p:spPr>
          <a:xfrm>
            <a:off x="6754159" y="4799057"/>
            <a:ext cx="3231390" cy="1809095"/>
          </a:xfrm>
          <a:prstGeom prst="rect">
            <a:avLst/>
          </a:prstGeom>
        </p:spPr>
      </p:pic>
      <p:pic>
        <p:nvPicPr>
          <p:cNvPr id="9" name="Picture 8"/>
          <p:cNvPicPr>
            <a:picLocks noChangeAspect="1"/>
          </p:cNvPicPr>
          <p:nvPr/>
        </p:nvPicPr>
        <p:blipFill>
          <a:blip r:embed="rId3"/>
          <a:stretch>
            <a:fillRect/>
          </a:stretch>
        </p:blipFill>
        <p:spPr>
          <a:xfrm>
            <a:off x="284456" y="3155323"/>
            <a:ext cx="6247362" cy="2373409"/>
          </a:xfrm>
          <a:prstGeom prst="rect">
            <a:avLst/>
          </a:prstGeom>
        </p:spPr>
      </p:pic>
    </p:spTree>
    <p:extLst>
      <p:ext uri="{BB962C8B-B14F-4D97-AF65-F5344CB8AC3E}">
        <p14:creationId xmlns:p14="http://schemas.microsoft.com/office/powerpoint/2010/main" val="32297426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31136" y="157596"/>
            <a:ext cx="7729728" cy="1188720"/>
          </a:xfrm>
        </p:spPr>
        <p:txBody>
          <a:bodyPr/>
          <a:lstStyle/>
          <a:p>
            <a:r>
              <a:rPr lang="en-US" dirty="0"/>
              <a:t>Python Classes</a:t>
            </a:r>
          </a:p>
        </p:txBody>
      </p:sp>
      <p:sp>
        <p:nvSpPr>
          <p:cNvPr id="3" name="Content Placeholder 2"/>
          <p:cNvSpPr>
            <a:spLocks noGrp="1"/>
          </p:cNvSpPr>
          <p:nvPr>
            <p:ph idx="1"/>
          </p:nvPr>
        </p:nvSpPr>
        <p:spPr>
          <a:xfrm>
            <a:off x="289249" y="2121408"/>
            <a:ext cx="11574624" cy="4601364"/>
          </a:xfrm>
        </p:spPr>
        <p:txBody>
          <a:bodyPr>
            <a:normAutofit/>
          </a:bodyPr>
          <a:lstStyle/>
          <a:p>
            <a:r>
              <a:rPr lang="en-US" sz="2500" dirty="0"/>
              <a:t>What is a it:  A class is a blueprint for the object. Object is simply a collection of data (variables) and methods (functions) that act on those data.</a:t>
            </a:r>
          </a:p>
          <a:p>
            <a:pPr marL="0" indent="0" algn="r">
              <a:buNone/>
            </a:pPr>
            <a:r>
              <a:rPr lang="en-US" sz="2500" i="1" dirty="0"/>
              <a:t>https://www.programiz.com/</a:t>
            </a:r>
          </a:p>
          <a:p>
            <a:r>
              <a:rPr lang="en-US" sz="2500" dirty="0"/>
              <a:t>Why: Classes provide a means of bundling data and functionality together. Creating a new class creates a new </a:t>
            </a:r>
            <a:r>
              <a:rPr lang="en-US" sz="2500" i="1" dirty="0"/>
              <a:t>type</a:t>
            </a:r>
            <a:r>
              <a:rPr lang="en-US" sz="2500" dirty="0"/>
              <a:t> of object, allowing new </a:t>
            </a:r>
            <a:r>
              <a:rPr lang="en-US" sz="2500" i="1" dirty="0"/>
              <a:t>instances</a:t>
            </a:r>
            <a:r>
              <a:rPr lang="en-US" sz="2500" dirty="0"/>
              <a:t> of that type to be made. Each class instance can have attributes attached to it for maintaining its state. Class instances can also have methods (defined by its class) for modifying its state.</a:t>
            </a:r>
          </a:p>
          <a:p>
            <a:pPr marL="0" indent="0" algn="r">
              <a:buNone/>
            </a:pPr>
            <a:r>
              <a:rPr lang="en-US" sz="2500" i="1" dirty="0"/>
              <a:t>https://docs.python.org/  </a:t>
            </a:r>
          </a:p>
        </p:txBody>
      </p:sp>
    </p:spTree>
    <p:extLst>
      <p:ext uri="{BB962C8B-B14F-4D97-AF65-F5344CB8AC3E}">
        <p14:creationId xmlns:p14="http://schemas.microsoft.com/office/powerpoint/2010/main" val="28964126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31136" y="68958"/>
            <a:ext cx="7729728" cy="1188720"/>
          </a:xfrm>
        </p:spPr>
        <p:txBody>
          <a:bodyPr/>
          <a:lstStyle/>
          <a:p>
            <a:r>
              <a:rPr lang="en-US" dirty="0"/>
              <a:t>Python Modules</a:t>
            </a:r>
          </a:p>
        </p:txBody>
      </p:sp>
      <p:sp>
        <p:nvSpPr>
          <p:cNvPr id="3" name="Content Placeholder 2"/>
          <p:cNvSpPr>
            <a:spLocks noGrp="1"/>
          </p:cNvSpPr>
          <p:nvPr>
            <p:ph idx="1"/>
          </p:nvPr>
        </p:nvSpPr>
        <p:spPr>
          <a:xfrm>
            <a:off x="275253" y="1366935"/>
            <a:ext cx="11635274" cy="5355837"/>
          </a:xfrm>
        </p:spPr>
        <p:txBody>
          <a:bodyPr>
            <a:noAutofit/>
          </a:bodyPr>
          <a:lstStyle/>
          <a:p>
            <a:r>
              <a:rPr lang="en-US" sz="2000" dirty="0"/>
              <a:t>What is a it:  File consisting of Python code of statements, functions, classes, variables, and/or other modules.  </a:t>
            </a:r>
          </a:p>
          <a:p>
            <a:r>
              <a:rPr lang="en-US" sz="2000" dirty="0"/>
              <a:t>How it is used:  </a:t>
            </a:r>
          </a:p>
          <a:p>
            <a:pPr lvl="1"/>
            <a:r>
              <a:rPr lang="en-US" sz="2000" dirty="0"/>
              <a:t>Line of code added: import #module name#</a:t>
            </a:r>
          </a:p>
          <a:p>
            <a:pPr lvl="1"/>
            <a:r>
              <a:rPr lang="en-US" sz="2000" dirty="0"/>
              <a:t>First python (interpreter) searches for a built-in module (i.e. </a:t>
            </a:r>
            <a:r>
              <a:rPr lang="en-US" sz="2000" dirty="0" err="1"/>
              <a:t>dir</a:t>
            </a:r>
            <a:r>
              <a:rPr lang="en-US" sz="2000" dirty="0"/>
              <a:t>, </a:t>
            </a:r>
            <a:r>
              <a:rPr lang="en-US" sz="2000" dirty="0" err="1"/>
              <a:t>os</a:t>
            </a:r>
            <a:r>
              <a:rPr lang="en-US" sz="2000" dirty="0"/>
              <a:t>, sys) then in a list of system directories, by the environment variable </a:t>
            </a:r>
            <a:r>
              <a:rPr lang="en-US" sz="2000" dirty="0" err="1"/>
              <a:t>sys.path</a:t>
            </a:r>
            <a:r>
              <a:rPr lang="en-US" sz="2000" dirty="0"/>
              <a:t> (folder containing the input script, PYTHONPATH shell variable PATH, install-dependent default)</a:t>
            </a:r>
          </a:p>
          <a:p>
            <a:pPr lvl="1"/>
            <a:r>
              <a:rPr lang="en-US" sz="2000" dirty="0"/>
              <a:t>Python can cache complied versions of .</a:t>
            </a:r>
            <a:r>
              <a:rPr lang="en-US" sz="2000" dirty="0" err="1"/>
              <a:t>py</a:t>
            </a:r>
            <a:r>
              <a:rPr lang="en-US" sz="2000" dirty="0"/>
              <a:t> files, as .</a:t>
            </a:r>
            <a:r>
              <a:rPr lang="en-US" sz="2000" dirty="0" err="1"/>
              <a:t>pyc</a:t>
            </a:r>
            <a:r>
              <a:rPr lang="en-US" sz="2000" dirty="0"/>
              <a:t> files, for speed of loading</a:t>
            </a:r>
          </a:p>
          <a:p>
            <a:pPr lvl="1"/>
            <a:r>
              <a:rPr lang="en-US" sz="2000" dirty="0"/>
              <a:t>Python comes with library of standard modules (e.g. sys)</a:t>
            </a:r>
          </a:p>
          <a:p>
            <a:r>
              <a:rPr lang="en-US" sz="2000" dirty="0"/>
              <a:t>Why use it: </a:t>
            </a:r>
          </a:p>
          <a:p>
            <a:pPr lvl="1"/>
            <a:r>
              <a:rPr lang="en-US" sz="2000" dirty="0"/>
              <a:t>Simplicity (bite size), Maintainability (updates when needed), Reusability (no copies needed), Scoping (avoid overlap with other areas of coding)</a:t>
            </a:r>
          </a:p>
          <a:p>
            <a:pPr lvl="1"/>
            <a:r>
              <a:rPr lang="en-US" sz="2000" dirty="0"/>
              <a:t>Benefit from the development of additional modules in numerous niches of Python by GIS professionals and programmers from many different disciplines.</a:t>
            </a:r>
          </a:p>
          <a:p>
            <a:pPr marL="0" indent="0" algn="r">
              <a:buNone/>
            </a:pPr>
            <a:r>
              <a:rPr lang="en-US" sz="2000" dirty="0"/>
              <a:t>https://knowpapa.com/</a:t>
            </a:r>
          </a:p>
        </p:txBody>
      </p:sp>
    </p:spTree>
    <p:extLst>
      <p:ext uri="{BB962C8B-B14F-4D97-AF65-F5344CB8AC3E}">
        <p14:creationId xmlns:p14="http://schemas.microsoft.com/office/powerpoint/2010/main" val="27088744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31136" y="113188"/>
            <a:ext cx="7729728" cy="1188720"/>
          </a:xfrm>
        </p:spPr>
        <p:txBody>
          <a:bodyPr/>
          <a:lstStyle/>
          <a:p>
            <a:r>
              <a:rPr lang="en-US" dirty="0"/>
              <a:t>Class Format and Materials</a:t>
            </a:r>
          </a:p>
        </p:txBody>
      </p:sp>
      <p:sp>
        <p:nvSpPr>
          <p:cNvPr id="3" name="Content Placeholder 2"/>
          <p:cNvSpPr>
            <a:spLocks noGrp="1"/>
          </p:cNvSpPr>
          <p:nvPr>
            <p:ph idx="1"/>
          </p:nvPr>
        </p:nvSpPr>
        <p:spPr>
          <a:xfrm>
            <a:off x="212271" y="1345223"/>
            <a:ext cx="11838215" cy="5284177"/>
          </a:xfrm>
        </p:spPr>
        <p:txBody>
          <a:bodyPr vert="horz" lIns="91440" tIns="45720" rIns="91440" bIns="45720" rtlCol="0" anchor="t">
            <a:normAutofit/>
          </a:bodyPr>
          <a:lstStyle/>
          <a:p>
            <a:pPr lvl="1">
              <a:lnSpc>
                <a:spcPct val="110000"/>
              </a:lnSpc>
            </a:pPr>
            <a:r>
              <a:rPr lang="en-US" sz="2800" dirty="0"/>
              <a:t>Attendees, please use the chat box early and often.  </a:t>
            </a:r>
            <a:r>
              <a:rPr lang="en-US" sz="2800" dirty="0" smtClean="0"/>
              <a:t>Instructors</a:t>
            </a:r>
            <a:r>
              <a:rPr lang="en-US" dirty="0"/>
              <a:t> </a:t>
            </a:r>
            <a:r>
              <a:rPr lang="en-US" sz="2800" dirty="0" smtClean="0"/>
              <a:t>will </a:t>
            </a:r>
            <a:r>
              <a:rPr lang="en-US" sz="2800" dirty="0"/>
              <a:t>do their best to answer questions.</a:t>
            </a:r>
            <a:endParaRPr lang="en-US" dirty="0"/>
          </a:p>
          <a:p>
            <a:pPr lvl="1">
              <a:lnSpc>
                <a:spcPct val="110000"/>
              </a:lnSpc>
            </a:pPr>
            <a:r>
              <a:rPr lang="en-US" sz="2800" dirty="0" smtClean="0"/>
              <a:t>The class will consist of instruction, 5 short hands on exercises and a final challenge</a:t>
            </a:r>
            <a:endParaRPr lang="en-US" sz="2800" dirty="0"/>
          </a:p>
          <a:p>
            <a:pPr marL="228600" lvl="1" indent="0">
              <a:lnSpc>
                <a:spcPct val="110000"/>
              </a:lnSpc>
              <a:buNone/>
            </a:pPr>
            <a:r>
              <a:rPr lang="en-US" sz="2800" u="sng" dirty="0" smtClean="0"/>
              <a:t>Materials</a:t>
            </a:r>
          </a:p>
          <a:p>
            <a:pPr lvl="1">
              <a:lnSpc>
                <a:spcPct val="110000"/>
              </a:lnSpc>
            </a:pPr>
            <a:r>
              <a:rPr lang="en-US" sz="2800" dirty="0" err="1" smtClean="0"/>
              <a:t>Powerpoint</a:t>
            </a:r>
            <a:r>
              <a:rPr lang="en-US" sz="2800" dirty="0" smtClean="0"/>
              <a:t> file</a:t>
            </a:r>
          </a:p>
          <a:p>
            <a:pPr lvl="1">
              <a:lnSpc>
                <a:spcPct val="110000"/>
              </a:lnSpc>
            </a:pPr>
            <a:r>
              <a:rPr lang="en-US" sz="2800" dirty="0" smtClean="0"/>
              <a:t>Attendee Coursework, helpful links, exercises word document</a:t>
            </a:r>
          </a:p>
          <a:p>
            <a:pPr lvl="1">
              <a:lnSpc>
                <a:spcPct val="110000"/>
              </a:lnSpc>
            </a:pPr>
            <a:r>
              <a:rPr lang="en-US" sz="2800" dirty="0" err="1" smtClean="0"/>
              <a:t>Jupyter</a:t>
            </a:r>
            <a:r>
              <a:rPr lang="en-US" sz="2800" dirty="0" smtClean="0"/>
              <a:t> notebook file</a:t>
            </a:r>
          </a:p>
          <a:p>
            <a:pPr lvl="1">
              <a:lnSpc>
                <a:spcPct val="110000"/>
              </a:lnSpc>
            </a:pPr>
            <a:r>
              <a:rPr lang="en-US" sz="2800" dirty="0" smtClean="0"/>
              <a:t>Sample files in .zip file</a:t>
            </a:r>
            <a:endParaRPr lang="en-US" sz="2800" dirty="0"/>
          </a:p>
          <a:p>
            <a:pPr lvl="1" indent="0">
              <a:lnSpc>
                <a:spcPct val="110000"/>
              </a:lnSpc>
              <a:buNone/>
            </a:pPr>
            <a:endParaRPr lang="en-US" sz="2800" dirty="0"/>
          </a:p>
          <a:p>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6129062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31136" y="68955"/>
            <a:ext cx="7729728" cy="1188720"/>
          </a:xfrm>
        </p:spPr>
        <p:txBody>
          <a:bodyPr/>
          <a:lstStyle/>
          <a:p>
            <a:r>
              <a:rPr lang="en-US" dirty="0"/>
              <a:t>Python packages and Libraries</a:t>
            </a:r>
          </a:p>
        </p:txBody>
      </p:sp>
      <p:sp>
        <p:nvSpPr>
          <p:cNvPr id="3" name="Content Placeholder 2"/>
          <p:cNvSpPr>
            <a:spLocks noGrp="1"/>
          </p:cNvSpPr>
          <p:nvPr>
            <p:ph idx="1"/>
          </p:nvPr>
        </p:nvSpPr>
        <p:spPr>
          <a:xfrm>
            <a:off x="256593" y="2121408"/>
            <a:ext cx="11621276" cy="4601364"/>
          </a:xfrm>
        </p:spPr>
        <p:txBody>
          <a:bodyPr>
            <a:normAutofit/>
          </a:bodyPr>
          <a:lstStyle/>
          <a:p>
            <a:r>
              <a:rPr lang="en-US" sz="2500" dirty="0"/>
              <a:t>Python Package: a collection of Python modules</a:t>
            </a:r>
          </a:p>
          <a:p>
            <a:r>
              <a:rPr lang="en-US" sz="2500" dirty="0"/>
              <a:t>Python Library: the term library does not have any specific contextual meaning in Python. When used in Python, a library is used loosely to describe a collection of the core modules. “Additional libraries” refer to those optional components that are commonly included in Python distributions.</a:t>
            </a:r>
          </a:p>
          <a:p>
            <a:pPr marL="0" indent="0" algn="r">
              <a:buNone/>
            </a:pPr>
            <a:r>
              <a:rPr lang="en-US" sz="2500" dirty="0"/>
              <a:t>https://knowpapa.com/</a:t>
            </a:r>
          </a:p>
        </p:txBody>
      </p:sp>
    </p:spTree>
    <p:extLst>
      <p:ext uri="{BB962C8B-B14F-4D97-AF65-F5344CB8AC3E}">
        <p14:creationId xmlns:p14="http://schemas.microsoft.com/office/powerpoint/2010/main" val="27628173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549640" y="55880"/>
            <a:ext cx="3474720" cy="1427480"/>
          </a:xfrm>
        </p:spPr>
        <p:txBody>
          <a:bodyPr>
            <a:normAutofit fontScale="90000"/>
          </a:bodyPr>
          <a:lstStyle/>
          <a:p>
            <a:r>
              <a:rPr lang="en-US" dirty="0"/>
              <a:t>Introductory Python Concepts/Methods </a:t>
            </a:r>
          </a:p>
        </p:txBody>
      </p:sp>
      <p:sp>
        <p:nvSpPr>
          <p:cNvPr id="5" name="Content Placeholder 4"/>
          <p:cNvSpPr>
            <a:spLocks noGrp="1"/>
          </p:cNvSpPr>
          <p:nvPr>
            <p:ph idx="1"/>
          </p:nvPr>
        </p:nvSpPr>
        <p:spPr>
          <a:xfrm>
            <a:off x="186612" y="129628"/>
            <a:ext cx="5215812" cy="6614510"/>
          </a:xfrm>
        </p:spPr>
        <p:txBody>
          <a:bodyPr>
            <a:normAutofit fontScale="92500" lnSpcReduction="10000"/>
          </a:bodyPr>
          <a:lstStyle/>
          <a:p>
            <a:pPr marL="0" indent="0">
              <a:buNone/>
            </a:pPr>
            <a:r>
              <a:rPr lang="en-US" sz="3200" cap="all" dirty="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rPr>
              <a:t>Exercise </a:t>
            </a:r>
            <a:r>
              <a:rPr lang="en-US" sz="3200" cap="all" dirty="0" smtClean="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rPr>
              <a:t>2A: </a:t>
            </a:r>
            <a:r>
              <a:rPr lang="en-US" sz="3200" cap="all" dirty="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rPr>
              <a:t>Time, Time, tell me what time!</a:t>
            </a:r>
          </a:p>
          <a:p>
            <a:endParaRPr lang="en-US" dirty="0"/>
          </a:p>
          <a:p>
            <a:pPr>
              <a:buClrTx/>
            </a:pPr>
            <a:r>
              <a:rPr lang="en-US" sz="2500" dirty="0"/>
              <a:t>Make a python file that “print’s” the text “My python code started”  </a:t>
            </a:r>
            <a:r>
              <a:rPr lang="en-US" sz="2500" dirty="0">
                <a:sym typeface="Wingdings" panose="05000000000000000000" pitchFamily="2" charset="2"/>
              </a:rPr>
              <a:t> save as “myTimeCode.py”</a:t>
            </a:r>
            <a:endParaRPr lang="en-US" sz="2500" dirty="0"/>
          </a:p>
          <a:p>
            <a:pPr>
              <a:buClrTx/>
            </a:pPr>
            <a:r>
              <a:rPr lang="en-US" sz="2500" dirty="0">
                <a:sym typeface="Wingdings" panose="05000000000000000000" pitchFamily="2" charset="2"/>
              </a:rPr>
              <a:t>Before the print statement, import the </a:t>
            </a:r>
            <a:r>
              <a:rPr lang="en-US" sz="2500" dirty="0" err="1">
                <a:sym typeface="Wingdings" panose="05000000000000000000" pitchFamily="2" charset="2"/>
              </a:rPr>
              <a:t>datetime</a:t>
            </a:r>
            <a:r>
              <a:rPr lang="en-US" sz="2500" dirty="0">
                <a:sym typeface="Wingdings" panose="05000000000000000000" pitchFamily="2" charset="2"/>
              </a:rPr>
              <a:t> module with the date time classes,  enter “import </a:t>
            </a:r>
            <a:r>
              <a:rPr lang="en-US" sz="2500" dirty="0" err="1">
                <a:sym typeface="Wingdings" panose="05000000000000000000" pitchFamily="2" charset="2"/>
              </a:rPr>
              <a:t>datetime</a:t>
            </a:r>
            <a:r>
              <a:rPr lang="en-US" sz="2500" dirty="0">
                <a:sym typeface="Wingdings" panose="05000000000000000000" pitchFamily="2" charset="2"/>
              </a:rPr>
              <a:t>”</a:t>
            </a:r>
          </a:p>
          <a:p>
            <a:pPr>
              <a:buClrTx/>
            </a:pPr>
            <a:r>
              <a:rPr lang="en-US" sz="2500" dirty="0">
                <a:sym typeface="Wingdings" panose="05000000000000000000" pitchFamily="2" charset="2"/>
              </a:rPr>
              <a:t>After the import, enter </a:t>
            </a:r>
          </a:p>
          <a:p>
            <a:pPr marL="891540" lvl="2" indent="-342900">
              <a:buClrTx/>
            </a:pPr>
            <a:r>
              <a:rPr lang="en-US" sz="2500" dirty="0" err="1">
                <a:sym typeface="Wingdings" panose="05000000000000000000" pitchFamily="2" charset="2"/>
              </a:rPr>
              <a:t>dteNow</a:t>
            </a:r>
            <a:r>
              <a:rPr lang="en-US" sz="2500" dirty="0">
                <a:sym typeface="Wingdings" panose="05000000000000000000" pitchFamily="2" charset="2"/>
              </a:rPr>
              <a:t> = </a:t>
            </a:r>
            <a:r>
              <a:rPr lang="en-US" sz="2500" dirty="0" err="1">
                <a:sym typeface="Wingdings" panose="05000000000000000000" pitchFamily="2" charset="2"/>
              </a:rPr>
              <a:t>datetime.now</a:t>
            </a:r>
            <a:r>
              <a:rPr lang="en-US" sz="2500" dirty="0">
                <a:sym typeface="Wingdings" panose="05000000000000000000" pitchFamily="2" charset="2"/>
              </a:rPr>
              <a:t>()</a:t>
            </a:r>
          </a:p>
          <a:p>
            <a:pPr marL="891540" lvl="2" indent="-342900">
              <a:buClrTx/>
            </a:pPr>
            <a:r>
              <a:rPr lang="en-US" sz="2500" dirty="0">
                <a:sym typeface="Wingdings" panose="05000000000000000000" pitchFamily="2" charset="2"/>
              </a:rPr>
              <a:t>dteNow2 = </a:t>
            </a:r>
            <a:r>
              <a:rPr lang="en-US" sz="2500" dirty="0" err="1">
                <a:sym typeface="Wingdings" panose="05000000000000000000" pitchFamily="2" charset="2"/>
              </a:rPr>
              <a:t>dteNow.strftime</a:t>
            </a:r>
            <a:r>
              <a:rPr lang="en-US" sz="2500" dirty="0">
                <a:sym typeface="Wingdings" panose="05000000000000000000" pitchFamily="2" charset="2"/>
              </a:rPr>
              <a:t>('%Y/%m/%d %I:%M:%S %p')</a:t>
            </a:r>
          </a:p>
          <a:p>
            <a:pPr marL="891540" lvl="2" indent="-342900">
              <a:buClrTx/>
            </a:pPr>
            <a:r>
              <a:rPr lang="en-US" sz="2500" dirty="0">
                <a:sym typeface="Wingdings" panose="05000000000000000000" pitchFamily="2" charset="2"/>
              </a:rPr>
              <a:t>print("started at:  " + dteNow2)</a:t>
            </a:r>
          </a:p>
          <a:p>
            <a:pPr>
              <a:buClrTx/>
            </a:pPr>
            <a:r>
              <a:rPr lang="en-US" sz="2500" dirty="0">
                <a:sym typeface="Wingdings" panose="05000000000000000000" pitchFamily="2" charset="2"/>
              </a:rPr>
              <a:t>Save  Run</a:t>
            </a:r>
          </a:p>
          <a:p>
            <a:pPr marL="548640" lvl="2" indent="0">
              <a:buNone/>
            </a:pPr>
            <a:endParaRPr lang="en-US" dirty="0">
              <a:sym typeface="Wingdings" panose="05000000000000000000" pitchFamily="2" charset="2"/>
            </a:endParaRPr>
          </a:p>
          <a:p>
            <a:pPr marL="457200" indent="-457200">
              <a:buFont typeface="+mj-lt"/>
              <a:buAutoNum type="arabicPeriod"/>
            </a:pPr>
            <a:endParaRPr lang="en-US" dirty="0">
              <a:sym typeface="Wingdings" panose="05000000000000000000" pitchFamily="2" charset="2"/>
            </a:endParaRPr>
          </a:p>
          <a:p>
            <a:endParaRPr lang="en-US" dirty="0"/>
          </a:p>
          <a:p>
            <a:endParaRPr lang="en-US" dirty="0"/>
          </a:p>
        </p:txBody>
      </p:sp>
      <p:sp>
        <p:nvSpPr>
          <p:cNvPr id="6" name="Text Placeholder 5"/>
          <p:cNvSpPr>
            <a:spLocks noGrp="1"/>
          </p:cNvSpPr>
          <p:nvPr>
            <p:ph type="body" sz="half" idx="2"/>
          </p:nvPr>
        </p:nvSpPr>
        <p:spPr>
          <a:xfrm>
            <a:off x="10122470" y="1483360"/>
            <a:ext cx="2069530" cy="3652520"/>
          </a:xfrm>
        </p:spPr>
        <p:txBody>
          <a:bodyPr/>
          <a:lstStyle/>
          <a:p>
            <a:pPr marL="285750" indent="-285750">
              <a:buFont typeface="Arial" panose="020B0604020202020204" pitchFamily="34" charset="0"/>
              <a:buChar char="•"/>
            </a:pPr>
            <a:r>
              <a:rPr lang="en-US" dirty="0">
                <a:solidFill>
                  <a:schemeClr val="tx1"/>
                </a:solidFill>
              </a:rPr>
              <a:t>Commenting</a:t>
            </a:r>
          </a:p>
          <a:p>
            <a:pPr marL="285750" indent="-285750">
              <a:buFont typeface="Arial" panose="020B0604020202020204" pitchFamily="34" charset="0"/>
              <a:buChar char="•"/>
            </a:pPr>
            <a:r>
              <a:rPr lang="en-US" dirty="0">
                <a:solidFill>
                  <a:schemeClr val="tx1"/>
                </a:solidFill>
              </a:rPr>
              <a:t>Indenting</a:t>
            </a:r>
          </a:p>
          <a:p>
            <a:pPr marL="285750" indent="-285750">
              <a:buFont typeface="Arial" panose="020B0604020202020204" pitchFamily="34" charset="0"/>
              <a:buChar char="•"/>
            </a:pPr>
            <a:r>
              <a:rPr lang="en-US" dirty="0">
                <a:solidFill>
                  <a:schemeClr val="tx1"/>
                </a:solidFill>
              </a:rPr>
              <a:t>Variables</a:t>
            </a:r>
          </a:p>
          <a:p>
            <a:pPr marL="285750" indent="-285750">
              <a:buFont typeface="Arial" panose="020B0604020202020204" pitchFamily="34" charset="0"/>
              <a:buChar char="•"/>
            </a:pPr>
            <a:r>
              <a:rPr lang="en-US" dirty="0">
                <a:solidFill>
                  <a:schemeClr val="tx1"/>
                </a:solidFill>
              </a:rPr>
              <a:t>More on String Variables</a:t>
            </a:r>
          </a:p>
          <a:p>
            <a:pPr marL="285750" indent="-285750">
              <a:buFont typeface="Arial" panose="020B0604020202020204" pitchFamily="34" charset="0"/>
              <a:buChar char="•"/>
            </a:pPr>
            <a:r>
              <a:rPr lang="en-US" dirty="0">
                <a:solidFill>
                  <a:schemeClr val="tx1"/>
                </a:solidFill>
              </a:rPr>
              <a:t>Python Classes, Modules, </a:t>
            </a:r>
            <a:r>
              <a:rPr lang="en-US" dirty="0" smtClean="0">
                <a:solidFill>
                  <a:schemeClr val="tx1"/>
                </a:solidFill>
              </a:rPr>
              <a:t>Packages</a:t>
            </a:r>
          </a:p>
          <a:p>
            <a:pPr marL="285750" indent="-285750">
              <a:buFont typeface="Arial" panose="020B0604020202020204" pitchFamily="34" charset="0"/>
              <a:buChar char="•"/>
            </a:pPr>
            <a:r>
              <a:rPr lang="en-US" dirty="0" smtClean="0">
                <a:solidFill>
                  <a:schemeClr val="tx1"/>
                </a:solidFill>
              </a:rPr>
              <a:t>Methods</a:t>
            </a:r>
            <a:endParaRPr lang="en-US" dirty="0">
              <a:solidFill>
                <a:schemeClr val="tx1"/>
              </a:solidFill>
            </a:endParaRPr>
          </a:p>
        </p:txBody>
      </p:sp>
      <p:pic>
        <p:nvPicPr>
          <p:cNvPr id="2" name="Picture 1"/>
          <p:cNvPicPr>
            <a:picLocks noChangeAspect="1"/>
          </p:cNvPicPr>
          <p:nvPr/>
        </p:nvPicPr>
        <p:blipFill>
          <a:blip r:embed="rId4"/>
          <a:stretch>
            <a:fillRect/>
          </a:stretch>
        </p:blipFill>
        <p:spPr>
          <a:xfrm>
            <a:off x="5329745" y="2098993"/>
            <a:ext cx="4981358" cy="1918745"/>
          </a:xfrm>
          <a:prstGeom prst="rect">
            <a:avLst/>
          </a:prstGeom>
        </p:spPr>
      </p:pic>
      <p:pic>
        <p:nvPicPr>
          <p:cNvPr id="3" name="Picture 2"/>
          <p:cNvPicPr>
            <a:picLocks noChangeAspect="1"/>
          </p:cNvPicPr>
          <p:nvPr/>
        </p:nvPicPr>
        <p:blipFill>
          <a:blip r:embed="rId5"/>
          <a:stretch>
            <a:fillRect/>
          </a:stretch>
        </p:blipFill>
        <p:spPr>
          <a:xfrm>
            <a:off x="7567068" y="4441574"/>
            <a:ext cx="4232113" cy="2059968"/>
          </a:xfrm>
          <a:prstGeom prst="rect">
            <a:avLst/>
          </a:prstGeom>
        </p:spPr>
      </p:pic>
    </p:spTree>
    <p:extLst>
      <p:ext uri="{BB962C8B-B14F-4D97-AF65-F5344CB8AC3E}">
        <p14:creationId xmlns:p14="http://schemas.microsoft.com/office/powerpoint/2010/main" val="35594103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7" y="35511"/>
            <a:ext cx="11029019" cy="2058465"/>
          </a:xfrm>
        </p:spPr>
        <p:txBody>
          <a:bodyPr/>
          <a:lstStyle/>
          <a:p>
            <a:r>
              <a:rPr lang="en-US" dirty="0"/>
              <a:t>Accessing AGOL hosted feature layers</a:t>
            </a:r>
          </a:p>
        </p:txBody>
      </p:sp>
      <p:sp>
        <p:nvSpPr>
          <p:cNvPr id="3" name="Content Placeholder 2"/>
          <p:cNvSpPr>
            <a:spLocks noGrp="1"/>
          </p:cNvSpPr>
          <p:nvPr>
            <p:ph idx="1"/>
          </p:nvPr>
        </p:nvSpPr>
        <p:spPr>
          <a:xfrm>
            <a:off x="594360" y="2136648"/>
            <a:ext cx="5542280" cy="4050792"/>
          </a:xfrm>
        </p:spPr>
        <p:txBody>
          <a:bodyPr/>
          <a:lstStyle/>
          <a:p>
            <a:r>
              <a:rPr lang="en-US" dirty="0"/>
              <a:t>The </a:t>
            </a:r>
            <a:r>
              <a:rPr lang="en-US" dirty="0" err="1"/>
              <a:t>arcpy</a:t>
            </a:r>
            <a:r>
              <a:rPr lang="en-US" dirty="0"/>
              <a:t> </a:t>
            </a:r>
            <a:r>
              <a:rPr lang="en-US" dirty="0" err="1"/>
              <a:t>Featurset</a:t>
            </a:r>
            <a:r>
              <a:rPr lang="en-US" dirty="0"/>
              <a:t>:  </a:t>
            </a:r>
            <a:r>
              <a:rPr lang="en-US" dirty="0" err="1"/>
              <a:t>FeatureSet</a:t>
            </a:r>
            <a:r>
              <a:rPr lang="en-US" dirty="0"/>
              <a:t> objects are a lightweight representation of a feature class… The </a:t>
            </a:r>
            <a:r>
              <a:rPr lang="en-US" dirty="0" err="1"/>
              <a:t>FeatureSet</a:t>
            </a:r>
            <a:r>
              <a:rPr lang="en-US" dirty="0"/>
              <a:t> object is also how feature data is sent and received from the server.</a:t>
            </a:r>
          </a:p>
          <a:p>
            <a:pPr marL="0" indent="0" algn="r">
              <a:buNone/>
            </a:pPr>
            <a:r>
              <a:rPr lang="en-US" i="1" dirty="0"/>
              <a:t>ESRI</a:t>
            </a:r>
          </a:p>
          <a:p>
            <a:endParaRPr lang="en-US" dirty="0"/>
          </a:p>
          <a:p>
            <a:r>
              <a:rPr lang="en-US" dirty="0" err="1"/>
              <a:t>Featureset</a:t>
            </a:r>
            <a:r>
              <a:rPr lang="en-US" dirty="0"/>
              <a:t> object can be used with a feature service</a:t>
            </a:r>
          </a:p>
        </p:txBody>
      </p:sp>
      <p:pic>
        <p:nvPicPr>
          <p:cNvPr id="4" name="Picture 3"/>
          <p:cNvPicPr>
            <a:picLocks noChangeAspect="1"/>
          </p:cNvPicPr>
          <p:nvPr/>
        </p:nvPicPr>
        <p:blipFill>
          <a:blip r:embed="rId2"/>
          <a:stretch>
            <a:fillRect/>
          </a:stretch>
        </p:blipFill>
        <p:spPr>
          <a:xfrm>
            <a:off x="6266815" y="1472882"/>
            <a:ext cx="5776833" cy="2476817"/>
          </a:xfrm>
          <a:prstGeom prst="rect">
            <a:avLst/>
          </a:prstGeom>
        </p:spPr>
      </p:pic>
      <p:pic>
        <p:nvPicPr>
          <p:cNvPr id="5" name="Picture 4"/>
          <p:cNvPicPr>
            <a:picLocks noChangeAspect="1"/>
          </p:cNvPicPr>
          <p:nvPr/>
        </p:nvPicPr>
        <p:blipFill>
          <a:blip r:embed="rId3"/>
          <a:stretch>
            <a:fillRect/>
          </a:stretch>
        </p:blipFill>
        <p:spPr>
          <a:xfrm>
            <a:off x="6266815" y="4561840"/>
            <a:ext cx="5788112" cy="656273"/>
          </a:xfrm>
          <a:prstGeom prst="rect">
            <a:avLst/>
          </a:prstGeom>
        </p:spPr>
      </p:pic>
      <p:sp>
        <p:nvSpPr>
          <p:cNvPr id="6" name="TextBox 5"/>
          <p:cNvSpPr txBox="1"/>
          <p:nvPr/>
        </p:nvSpPr>
        <p:spPr>
          <a:xfrm>
            <a:off x="1069847" y="461865"/>
            <a:ext cx="3397661" cy="369332"/>
          </a:xfrm>
          <a:prstGeom prst="rect">
            <a:avLst/>
          </a:prstGeom>
          <a:noFill/>
        </p:spPr>
        <p:txBody>
          <a:bodyPr wrap="none" rtlCol="0">
            <a:spAutoFit/>
          </a:bodyPr>
          <a:lstStyle/>
          <a:p>
            <a:r>
              <a:rPr lang="en-US" dirty="0">
                <a:solidFill>
                  <a:srgbClr val="FF0000"/>
                </a:solidFill>
              </a:rPr>
              <a:t>Maybe replace with Excel </a:t>
            </a:r>
            <a:r>
              <a:rPr lang="en-US" dirty="0" err="1">
                <a:solidFill>
                  <a:srgbClr val="FF0000"/>
                </a:solidFill>
              </a:rPr>
              <a:t>Exampel</a:t>
            </a:r>
            <a:endParaRPr lang="en-US" dirty="0">
              <a:solidFill>
                <a:srgbClr val="FF0000"/>
              </a:solidFill>
            </a:endParaRPr>
          </a:p>
        </p:txBody>
      </p:sp>
    </p:spTree>
    <p:extLst>
      <p:ext uri="{BB962C8B-B14F-4D97-AF65-F5344CB8AC3E}">
        <p14:creationId xmlns:p14="http://schemas.microsoft.com/office/powerpoint/2010/main" val="22233078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35511"/>
            <a:ext cx="10058400" cy="914449"/>
          </a:xfrm>
        </p:spPr>
        <p:txBody>
          <a:bodyPr>
            <a:normAutofit/>
          </a:bodyPr>
          <a:lstStyle/>
          <a:p>
            <a:r>
              <a:rPr lang="en-US" dirty="0"/>
              <a:t>For Loops, Iterating through a list</a:t>
            </a:r>
          </a:p>
        </p:txBody>
      </p:sp>
      <p:sp>
        <p:nvSpPr>
          <p:cNvPr id="3" name="Content Placeholder 2"/>
          <p:cNvSpPr>
            <a:spLocks noGrp="1"/>
          </p:cNvSpPr>
          <p:nvPr>
            <p:ph idx="1"/>
          </p:nvPr>
        </p:nvSpPr>
        <p:spPr>
          <a:xfrm>
            <a:off x="172720" y="949960"/>
            <a:ext cx="11780520" cy="5811520"/>
          </a:xfrm>
        </p:spPr>
        <p:txBody>
          <a:bodyPr>
            <a:normAutofit fontScale="92500" lnSpcReduction="20000"/>
          </a:bodyPr>
          <a:lstStyle/>
          <a:p>
            <a:r>
              <a:rPr lang="en-US" dirty="0"/>
              <a:t>What is it:  A for loop is used for iterating over a sequence (that is either a list, a tuple, a dictionary, a set, or a string).</a:t>
            </a:r>
          </a:p>
          <a:p>
            <a:r>
              <a:rPr lang="en-US" dirty="0"/>
              <a:t>Python supports different kinds of loops:</a:t>
            </a:r>
          </a:p>
          <a:p>
            <a:pPr lvl="1"/>
            <a:endParaRPr lang="en-US" dirty="0"/>
          </a:p>
          <a:p>
            <a:pPr lvl="1"/>
            <a:r>
              <a:rPr lang="en-US" dirty="0"/>
              <a:t>While - execute a block of statements repeatedly until a given a condition is satisfied.</a:t>
            </a:r>
          </a:p>
          <a:p>
            <a:pPr lvl="1"/>
            <a:r>
              <a:rPr lang="en-US" dirty="0"/>
              <a:t>For in - For loops are used for sequential traversal (list, string, array, etc.)</a:t>
            </a:r>
          </a:p>
          <a:p>
            <a:pPr lvl="1"/>
            <a:r>
              <a:rPr lang="en-US" dirty="0"/>
              <a:t>Iterating by index of sequences (Range) - We can also use the index of elements in the sequence to iterate</a:t>
            </a:r>
          </a:p>
          <a:p>
            <a:pPr lvl="1"/>
            <a:r>
              <a:rPr lang="en-US" dirty="0"/>
              <a:t>else statement with for loops - Combine else statement with for loop like in while loop</a:t>
            </a:r>
          </a:p>
          <a:p>
            <a:pPr lvl="1"/>
            <a:r>
              <a:rPr lang="en-US" dirty="0"/>
              <a:t>Nested - one loop inside another loop</a:t>
            </a:r>
          </a:p>
          <a:p>
            <a:pPr lvl="1"/>
            <a:r>
              <a:rPr lang="en-US" dirty="0"/>
              <a:t>Loop Control Statements</a:t>
            </a:r>
          </a:p>
          <a:p>
            <a:pPr lvl="2"/>
            <a:r>
              <a:rPr lang="en-US" dirty="0"/>
              <a:t>Continue Statement - returns the control to the beginning of the loop</a:t>
            </a:r>
          </a:p>
          <a:p>
            <a:pPr lvl="2"/>
            <a:r>
              <a:rPr lang="en-US" dirty="0"/>
              <a:t>Break Statement - brings control out of the loop</a:t>
            </a:r>
          </a:p>
          <a:p>
            <a:pPr lvl="2"/>
            <a:r>
              <a:rPr lang="en-US" dirty="0"/>
              <a:t>Pass Statement - pass statement to write empty loops</a:t>
            </a:r>
          </a:p>
          <a:p>
            <a:pPr marL="0" indent="0" algn="r">
              <a:buNone/>
            </a:pPr>
            <a:r>
              <a:rPr lang="en-US" i="1" dirty="0"/>
              <a:t>https://www.geeksforgeeks.org/</a:t>
            </a:r>
          </a:p>
          <a:p>
            <a:r>
              <a:rPr lang="en-US" dirty="0"/>
              <a:t>Why: Handle repetitive tasks</a:t>
            </a:r>
          </a:p>
          <a:p>
            <a:endParaRPr lang="en-US" dirty="0"/>
          </a:p>
          <a:p>
            <a:r>
              <a:rPr lang="en-US" dirty="0"/>
              <a:t>What is a multi-dimensional list:  Multi-dimensional lists are the lists within lists</a:t>
            </a:r>
          </a:p>
          <a:p>
            <a:pPr marL="0" indent="0" algn="r">
              <a:buNone/>
            </a:pPr>
            <a:r>
              <a:rPr lang="en-US" dirty="0"/>
              <a:t>https://www.geeksforgeeks.org/</a:t>
            </a:r>
          </a:p>
        </p:txBody>
      </p:sp>
    </p:spTree>
    <p:extLst>
      <p:ext uri="{BB962C8B-B14F-4D97-AF65-F5344CB8AC3E}">
        <p14:creationId xmlns:p14="http://schemas.microsoft.com/office/powerpoint/2010/main" val="24545119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2909" y="35511"/>
            <a:ext cx="11122152" cy="914449"/>
          </a:xfrm>
        </p:spPr>
        <p:txBody>
          <a:bodyPr>
            <a:normAutofit/>
          </a:bodyPr>
          <a:lstStyle/>
          <a:p>
            <a:r>
              <a:rPr lang="en-US" dirty="0"/>
              <a:t>For Loops, Iterating through a list Examples</a:t>
            </a:r>
          </a:p>
        </p:txBody>
      </p:sp>
      <p:sp>
        <p:nvSpPr>
          <p:cNvPr id="4" name="Content Placeholder 2"/>
          <p:cNvSpPr txBox="1">
            <a:spLocks/>
          </p:cNvSpPr>
          <p:nvPr/>
        </p:nvSpPr>
        <p:spPr>
          <a:xfrm>
            <a:off x="497840" y="1000760"/>
            <a:ext cx="7035800" cy="767080"/>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r>
              <a:rPr lang="en-US" dirty="0"/>
              <a:t>Example of looping through a 2 dimensional list</a:t>
            </a:r>
          </a:p>
        </p:txBody>
      </p:sp>
      <p:pic>
        <p:nvPicPr>
          <p:cNvPr id="8" name="Picture 7"/>
          <p:cNvPicPr>
            <a:picLocks noChangeAspect="1"/>
          </p:cNvPicPr>
          <p:nvPr/>
        </p:nvPicPr>
        <p:blipFill>
          <a:blip r:embed="rId3"/>
          <a:stretch>
            <a:fillRect/>
          </a:stretch>
        </p:blipFill>
        <p:spPr>
          <a:xfrm>
            <a:off x="191453" y="1593532"/>
            <a:ext cx="10435907" cy="2846156"/>
          </a:xfrm>
          <a:prstGeom prst="rect">
            <a:avLst/>
          </a:prstGeom>
        </p:spPr>
      </p:pic>
      <p:pic>
        <p:nvPicPr>
          <p:cNvPr id="9" name="Picture 8"/>
          <p:cNvPicPr>
            <a:picLocks noChangeAspect="1"/>
          </p:cNvPicPr>
          <p:nvPr/>
        </p:nvPicPr>
        <p:blipFill>
          <a:blip r:embed="rId4"/>
          <a:stretch>
            <a:fillRect/>
          </a:stretch>
        </p:blipFill>
        <p:spPr>
          <a:xfrm>
            <a:off x="4997450" y="3483060"/>
            <a:ext cx="6305550" cy="3200400"/>
          </a:xfrm>
          <a:prstGeom prst="rect">
            <a:avLst/>
          </a:prstGeom>
        </p:spPr>
      </p:pic>
    </p:spTree>
    <p:extLst>
      <p:ext uri="{BB962C8B-B14F-4D97-AF65-F5344CB8AC3E}">
        <p14:creationId xmlns:p14="http://schemas.microsoft.com/office/powerpoint/2010/main" val="40196090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35512"/>
            <a:ext cx="10058400" cy="824460"/>
          </a:xfrm>
        </p:spPr>
        <p:txBody>
          <a:bodyPr/>
          <a:lstStyle/>
          <a:p>
            <a:r>
              <a:rPr lang="en-US" dirty="0"/>
              <a:t>Conditional Statements</a:t>
            </a:r>
          </a:p>
        </p:txBody>
      </p:sp>
      <p:sp>
        <p:nvSpPr>
          <p:cNvPr id="3" name="Content Placeholder 2"/>
          <p:cNvSpPr>
            <a:spLocks noGrp="1"/>
          </p:cNvSpPr>
          <p:nvPr>
            <p:ph idx="1"/>
          </p:nvPr>
        </p:nvSpPr>
        <p:spPr>
          <a:xfrm>
            <a:off x="172720" y="1513840"/>
            <a:ext cx="11811000" cy="5247640"/>
          </a:xfrm>
        </p:spPr>
        <p:txBody>
          <a:bodyPr>
            <a:normAutofit/>
          </a:bodyPr>
          <a:lstStyle/>
          <a:p>
            <a:r>
              <a:rPr lang="en-US" dirty="0"/>
              <a:t>What is it:  The “If” statement</a:t>
            </a:r>
          </a:p>
          <a:p>
            <a:pPr marL="0" indent="0" algn="r">
              <a:buNone/>
            </a:pPr>
            <a:endParaRPr lang="en-US" i="1" dirty="0"/>
          </a:p>
          <a:p>
            <a:r>
              <a:rPr lang="en-US" dirty="0"/>
              <a:t>Why: In programming, very often we want to check the conditions and change the behavior of the program.</a:t>
            </a:r>
          </a:p>
          <a:p>
            <a:pPr marL="0" indent="0" algn="r">
              <a:buNone/>
            </a:pPr>
            <a:r>
              <a:rPr lang="en-US" i="1" dirty="0"/>
              <a:t>https://www.pythonforbeginners.com/</a:t>
            </a:r>
          </a:p>
          <a:p>
            <a:r>
              <a:rPr lang="en-US" dirty="0"/>
              <a:t>Example of simple conditional statement:</a:t>
            </a:r>
          </a:p>
          <a:p>
            <a:pPr marL="0" indent="0">
              <a:buNone/>
            </a:pPr>
            <a:endParaRPr lang="en-US" dirty="0"/>
          </a:p>
        </p:txBody>
      </p:sp>
      <p:pic>
        <p:nvPicPr>
          <p:cNvPr id="6" name="Picture 5"/>
          <p:cNvPicPr>
            <a:picLocks noChangeAspect="1"/>
          </p:cNvPicPr>
          <p:nvPr/>
        </p:nvPicPr>
        <p:blipFill>
          <a:blip r:embed="rId3"/>
          <a:stretch>
            <a:fillRect/>
          </a:stretch>
        </p:blipFill>
        <p:spPr>
          <a:xfrm>
            <a:off x="172720" y="3828414"/>
            <a:ext cx="8207841" cy="1856105"/>
          </a:xfrm>
          <a:prstGeom prst="rect">
            <a:avLst/>
          </a:prstGeom>
        </p:spPr>
      </p:pic>
      <p:pic>
        <p:nvPicPr>
          <p:cNvPr id="7" name="Picture 6"/>
          <p:cNvPicPr>
            <a:picLocks noChangeAspect="1"/>
          </p:cNvPicPr>
          <p:nvPr/>
        </p:nvPicPr>
        <p:blipFill>
          <a:blip r:embed="rId4"/>
          <a:stretch>
            <a:fillRect/>
          </a:stretch>
        </p:blipFill>
        <p:spPr>
          <a:xfrm>
            <a:off x="6717664" y="4350765"/>
            <a:ext cx="4189095" cy="2351978"/>
          </a:xfrm>
          <a:prstGeom prst="rect">
            <a:avLst/>
          </a:prstGeom>
        </p:spPr>
      </p:pic>
    </p:spTree>
    <p:extLst>
      <p:ext uri="{BB962C8B-B14F-4D97-AF65-F5344CB8AC3E}">
        <p14:creationId xmlns:p14="http://schemas.microsoft.com/office/powerpoint/2010/main" val="24686141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35511"/>
            <a:ext cx="10058400" cy="1331009"/>
          </a:xfrm>
        </p:spPr>
        <p:txBody>
          <a:bodyPr/>
          <a:lstStyle/>
          <a:p>
            <a:r>
              <a:rPr lang="en-US" dirty="0"/>
              <a:t>User-Defined functions</a:t>
            </a:r>
          </a:p>
        </p:txBody>
      </p:sp>
      <p:sp>
        <p:nvSpPr>
          <p:cNvPr id="3" name="Content Placeholder 2"/>
          <p:cNvSpPr>
            <a:spLocks noGrp="1"/>
          </p:cNvSpPr>
          <p:nvPr>
            <p:ph idx="1"/>
          </p:nvPr>
        </p:nvSpPr>
        <p:spPr>
          <a:xfrm>
            <a:off x="182880" y="1320800"/>
            <a:ext cx="7035800" cy="5537200"/>
          </a:xfrm>
        </p:spPr>
        <p:txBody>
          <a:bodyPr>
            <a:normAutofit/>
          </a:bodyPr>
          <a:lstStyle/>
          <a:p>
            <a:r>
              <a:rPr lang="en-US" dirty="0"/>
              <a:t>What it is:  Python includes many built-in functions,  users can also define </a:t>
            </a:r>
            <a:r>
              <a:rPr lang="en-US" dirty="0" err="1"/>
              <a:t>funcitons</a:t>
            </a:r>
            <a:r>
              <a:rPr lang="en-US" dirty="0"/>
              <a:t>.    A function is a reusable block of programming statements designed to perform a certain task. </a:t>
            </a:r>
          </a:p>
          <a:p>
            <a:pPr marL="0" indent="0" algn="r">
              <a:buNone/>
            </a:pPr>
            <a:r>
              <a:rPr lang="en-US" i="1" dirty="0"/>
              <a:t>https://www.tutorialsteacher.com/</a:t>
            </a:r>
          </a:p>
          <a:p>
            <a:r>
              <a:rPr lang="en-US" dirty="0"/>
              <a:t>Why:</a:t>
            </a:r>
          </a:p>
          <a:p>
            <a:pPr lvl="1"/>
            <a:r>
              <a:rPr lang="en-US" sz="2000" dirty="0"/>
              <a:t>Organize code for readability and reusability</a:t>
            </a:r>
          </a:p>
          <a:p>
            <a:pPr lvl="1"/>
            <a:r>
              <a:rPr lang="en-US" sz="2000" dirty="0"/>
              <a:t>Helps with DRY</a:t>
            </a:r>
          </a:p>
          <a:p>
            <a:pPr marL="274320" lvl="1" indent="0">
              <a:buNone/>
            </a:pPr>
            <a:r>
              <a:rPr lang="en-US" sz="2000" b="1" i="1" dirty="0"/>
              <a:t>Don't repeat yourself</a:t>
            </a:r>
            <a:r>
              <a:rPr lang="en-US" sz="2000" i="1" dirty="0"/>
              <a:t> (</a:t>
            </a:r>
            <a:r>
              <a:rPr lang="en-US" sz="2000" b="1" i="1" dirty="0"/>
              <a:t>DRY</a:t>
            </a:r>
            <a:r>
              <a:rPr lang="en-US" sz="2000" i="1" dirty="0"/>
              <a:t>, or sometimes </a:t>
            </a:r>
            <a:r>
              <a:rPr lang="en-US" sz="2000" b="1" i="1" dirty="0"/>
              <a:t>do not repeat yourself</a:t>
            </a:r>
            <a:r>
              <a:rPr lang="en-US" sz="2000" i="1" dirty="0"/>
              <a:t>) is a principle of software development aimed at reducing repetition of software patterns, replacing it with abstractions or using data normalization to avoid redundancy.</a:t>
            </a:r>
          </a:p>
          <a:p>
            <a:pPr marL="274320" lvl="1" indent="0" algn="r">
              <a:buNone/>
            </a:pPr>
            <a:r>
              <a:rPr lang="en-US" sz="2000" i="1" dirty="0">
                <a:hlinkClick r:id="rId3"/>
              </a:rPr>
              <a:t>https://en.wikipedia.org/</a:t>
            </a:r>
            <a:endParaRPr lang="en-US" sz="2000" i="1" dirty="0"/>
          </a:p>
          <a:p>
            <a:pPr lvl="1"/>
            <a:endParaRPr lang="en-US" sz="2000" dirty="0"/>
          </a:p>
          <a:p>
            <a:r>
              <a:rPr lang="en-US" dirty="0"/>
              <a:t>How:  To define a function, Python provides the </a:t>
            </a:r>
            <a:r>
              <a:rPr lang="en-US" dirty="0" err="1"/>
              <a:t>def</a:t>
            </a:r>
            <a:r>
              <a:rPr lang="en-US" dirty="0"/>
              <a:t> keyword, add colon, proper indentation, call the function</a:t>
            </a:r>
          </a:p>
          <a:p>
            <a:pPr lvl="1"/>
            <a:endParaRPr lang="en-US" dirty="0"/>
          </a:p>
          <a:p>
            <a:pPr lvl="1"/>
            <a:endParaRPr lang="en-US" dirty="0"/>
          </a:p>
        </p:txBody>
      </p:sp>
      <p:pic>
        <p:nvPicPr>
          <p:cNvPr id="6" name="Picture 5"/>
          <p:cNvPicPr>
            <a:picLocks noChangeAspect="1"/>
          </p:cNvPicPr>
          <p:nvPr/>
        </p:nvPicPr>
        <p:blipFill>
          <a:blip r:embed="rId4"/>
          <a:stretch>
            <a:fillRect/>
          </a:stretch>
        </p:blipFill>
        <p:spPr>
          <a:xfrm>
            <a:off x="7425055" y="1064743"/>
            <a:ext cx="4667250" cy="3305175"/>
          </a:xfrm>
          <a:prstGeom prst="rect">
            <a:avLst/>
          </a:prstGeom>
        </p:spPr>
      </p:pic>
      <p:pic>
        <p:nvPicPr>
          <p:cNvPr id="7" name="Picture 6"/>
          <p:cNvPicPr>
            <a:picLocks noChangeAspect="1"/>
          </p:cNvPicPr>
          <p:nvPr/>
        </p:nvPicPr>
        <p:blipFill>
          <a:blip r:embed="rId5"/>
          <a:stretch>
            <a:fillRect/>
          </a:stretch>
        </p:blipFill>
        <p:spPr>
          <a:xfrm>
            <a:off x="7564119" y="4813300"/>
            <a:ext cx="4443095" cy="1264701"/>
          </a:xfrm>
          <a:prstGeom prst="rect">
            <a:avLst/>
          </a:prstGeom>
        </p:spPr>
      </p:pic>
    </p:spTree>
    <p:extLst>
      <p:ext uri="{BB962C8B-B14F-4D97-AF65-F5344CB8AC3E}">
        <p14:creationId xmlns:p14="http://schemas.microsoft.com/office/powerpoint/2010/main" val="11289461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549640" y="172720"/>
            <a:ext cx="3474720" cy="975360"/>
          </a:xfrm>
        </p:spPr>
        <p:txBody>
          <a:bodyPr>
            <a:normAutofit/>
          </a:bodyPr>
          <a:lstStyle/>
          <a:p>
            <a:r>
              <a:rPr lang="en-US" dirty="0"/>
              <a:t>Wrangling Up them Data</a:t>
            </a:r>
          </a:p>
        </p:txBody>
      </p:sp>
      <p:sp>
        <p:nvSpPr>
          <p:cNvPr id="5" name="Content Placeholder 4"/>
          <p:cNvSpPr>
            <a:spLocks noGrp="1"/>
          </p:cNvSpPr>
          <p:nvPr>
            <p:ph idx="1"/>
          </p:nvPr>
        </p:nvSpPr>
        <p:spPr>
          <a:xfrm>
            <a:off x="17168" y="12788"/>
            <a:ext cx="8395312" cy="1511212"/>
          </a:xfrm>
        </p:spPr>
        <p:txBody>
          <a:bodyPr>
            <a:normAutofit fontScale="92500" lnSpcReduction="10000"/>
          </a:bodyPr>
          <a:lstStyle/>
          <a:p>
            <a:pPr marL="0" indent="0">
              <a:buNone/>
            </a:pPr>
            <a:r>
              <a:rPr lang="en-US" sz="5400" cap="all" dirty="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rPr>
              <a:t>Exercise </a:t>
            </a:r>
            <a:r>
              <a:rPr lang="en-US" sz="5400" cap="all" dirty="0" smtClean="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rPr>
              <a:t>2B: Manage them files</a:t>
            </a:r>
            <a:endParaRPr lang="en-US" dirty="0">
              <a:sym typeface="Wingdings" panose="05000000000000000000" pitchFamily="2" charset="2"/>
            </a:endParaRPr>
          </a:p>
          <a:p>
            <a:pPr marL="457200" indent="-457200">
              <a:buFont typeface="+mj-lt"/>
              <a:buAutoNum type="arabicPeriod"/>
            </a:pPr>
            <a:endParaRPr lang="en-US" dirty="0">
              <a:sym typeface="Wingdings" panose="05000000000000000000" pitchFamily="2" charset="2"/>
            </a:endParaRPr>
          </a:p>
          <a:p>
            <a:endParaRPr lang="en-US" dirty="0"/>
          </a:p>
          <a:p>
            <a:endParaRPr lang="en-US" dirty="0"/>
          </a:p>
        </p:txBody>
      </p:sp>
      <p:sp>
        <p:nvSpPr>
          <p:cNvPr id="6" name="Text Placeholder 5"/>
          <p:cNvSpPr>
            <a:spLocks noGrp="1"/>
          </p:cNvSpPr>
          <p:nvPr>
            <p:ph type="body" sz="half" idx="2"/>
          </p:nvPr>
        </p:nvSpPr>
        <p:spPr>
          <a:xfrm>
            <a:off x="8549640" y="1320800"/>
            <a:ext cx="3200400" cy="1107440"/>
          </a:xfrm>
        </p:spPr>
        <p:txBody>
          <a:bodyPr>
            <a:normAutofit/>
          </a:bodyPr>
          <a:lstStyle/>
          <a:p>
            <a:pPr marL="285750" indent="-285750">
              <a:buFont typeface="Arial" panose="020B0604020202020204" pitchFamily="34" charset="0"/>
              <a:buChar char="•"/>
            </a:pPr>
            <a:r>
              <a:rPr lang="en-US" dirty="0">
                <a:solidFill>
                  <a:schemeClr val="tx1"/>
                </a:solidFill>
              </a:rPr>
              <a:t>For Loops, Iterating through a list</a:t>
            </a:r>
          </a:p>
          <a:p>
            <a:pPr marL="285750" indent="-285750">
              <a:buFont typeface="Arial" panose="020B0604020202020204" pitchFamily="34" charset="0"/>
              <a:buChar char="•"/>
            </a:pPr>
            <a:r>
              <a:rPr lang="en-US" dirty="0">
                <a:solidFill>
                  <a:schemeClr val="tx1"/>
                </a:solidFill>
              </a:rPr>
              <a:t>Conditional Statements</a:t>
            </a:r>
          </a:p>
        </p:txBody>
      </p:sp>
      <p:sp>
        <p:nvSpPr>
          <p:cNvPr id="7" name="Content Placeholder 4"/>
          <p:cNvSpPr txBox="1">
            <a:spLocks/>
          </p:cNvSpPr>
          <p:nvPr/>
        </p:nvSpPr>
        <p:spPr>
          <a:xfrm>
            <a:off x="0" y="1310640"/>
            <a:ext cx="3990952" cy="2702560"/>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marL="457200" indent="-457200">
              <a:buFont typeface="+mj-lt"/>
              <a:buAutoNum type="arabicPeriod"/>
            </a:pPr>
            <a:r>
              <a:rPr lang="en-US" sz="1600" dirty="0"/>
              <a:t>Copy the Exercise </a:t>
            </a:r>
            <a:r>
              <a:rPr lang="en-US" sz="1600" dirty="0" smtClean="0"/>
              <a:t>2A </a:t>
            </a:r>
            <a:r>
              <a:rPr lang="en-US" sz="1600" dirty="0"/>
              <a:t>resulting Python file and rename </a:t>
            </a:r>
            <a:r>
              <a:rPr lang="en-US" sz="1600" dirty="0" smtClean="0"/>
              <a:t>Exercise2B.py</a:t>
            </a:r>
            <a:endParaRPr lang="en-US" sz="1600" dirty="0"/>
          </a:p>
          <a:p>
            <a:pPr marL="457200" indent="-457200">
              <a:buFont typeface="+mj-lt"/>
              <a:buAutoNum type="arabicPeriod"/>
            </a:pPr>
            <a:r>
              <a:rPr lang="en-US" sz="1600" dirty="0">
                <a:sym typeface="Wingdings" panose="05000000000000000000" pitchFamily="2" charset="2"/>
              </a:rPr>
              <a:t>From the file example_multiDimensionalArray.py, copy/paste the lines  declaring the </a:t>
            </a:r>
            <a:r>
              <a:rPr lang="en-US" sz="1600" dirty="0" err="1">
                <a:sym typeface="Wingdings" panose="05000000000000000000" pitchFamily="2" charset="2"/>
              </a:rPr>
              <a:t>lstNextExercise</a:t>
            </a:r>
            <a:r>
              <a:rPr lang="en-US" sz="1600" dirty="0">
                <a:sym typeface="Wingdings" panose="05000000000000000000" pitchFamily="2" charset="2"/>
              </a:rPr>
              <a:t> list variable under the first print statement</a:t>
            </a:r>
          </a:p>
          <a:p>
            <a:pPr marL="457200" indent="-457200">
              <a:buFont typeface="+mj-lt"/>
              <a:buAutoNum type="arabicPeriod"/>
            </a:pPr>
            <a:r>
              <a:rPr lang="en-US" sz="1600" dirty="0">
                <a:sym typeface="Wingdings" panose="05000000000000000000" pitchFamily="2" charset="2"/>
              </a:rPr>
              <a:t>Delete the line declaring the </a:t>
            </a:r>
            <a:r>
              <a:rPr lang="en-US" sz="1600" dirty="0" err="1">
                <a:sym typeface="Wingdings" panose="05000000000000000000" pitchFamily="2" charset="2"/>
              </a:rPr>
              <a:t>strHFL_URL</a:t>
            </a:r>
            <a:r>
              <a:rPr lang="en-US" sz="1600" dirty="0">
                <a:sym typeface="Wingdings" panose="05000000000000000000" pitchFamily="2" charset="2"/>
              </a:rPr>
              <a:t> variable</a:t>
            </a:r>
          </a:p>
          <a:p>
            <a:pPr marL="0" indent="0">
              <a:buNone/>
            </a:pPr>
            <a:endParaRPr lang="en-US" dirty="0"/>
          </a:p>
          <a:p>
            <a:endParaRPr lang="en-US" dirty="0"/>
          </a:p>
        </p:txBody>
      </p:sp>
      <p:sp>
        <p:nvSpPr>
          <p:cNvPr id="2" name="TextBox 1"/>
          <p:cNvSpPr txBox="1"/>
          <p:nvPr/>
        </p:nvSpPr>
        <p:spPr>
          <a:xfrm>
            <a:off x="5833641" y="6423949"/>
            <a:ext cx="6369934" cy="292388"/>
          </a:xfrm>
          <a:prstGeom prst="rect">
            <a:avLst/>
          </a:prstGeom>
          <a:noFill/>
        </p:spPr>
        <p:txBody>
          <a:bodyPr wrap="square" rtlCol="0">
            <a:spAutoFit/>
          </a:bodyPr>
          <a:lstStyle/>
          <a:p>
            <a:pPr algn="r"/>
            <a:r>
              <a:rPr lang="en-US" sz="1300" dirty="0">
                <a:hlinkClick r:id="rId4"/>
              </a:rPr>
              <a:t>https://www.newbedev.com/python/howto/how-to-iterate-over-files-in-a-given-directory/</a:t>
            </a:r>
            <a:endParaRPr lang="en-US" sz="1300" dirty="0"/>
          </a:p>
        </p:txBody>
      </p:sp>
    </p:spTree>
    <p:extLst>
      <p:ext uri="{BB962C8B-B14F-4D97-AF65-F5344CB8AC3E}">
        <p14:creationId xmlns:p14="http://schemas.microsoft.com/office/powerpoint/2010/main" val="11766511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549640" y="172720"/>
            <a:ext cx="3474720" cy="975360"/>
          </a:xfrm>
        </p:spPr>
        <p:txBody>
          <a:bodyPr>
            <a:normAutofit/>
          </a:bodyPr>
          <a:lstStyle/>
          <a:p>
            <a:r>
              <a:rPr lang="en-US" dirty="0"/>
              <a:t>Wrangling Up them Data</a:t>
            </a:r>
          </a:p>
        </p:txBody>
      </p:sp>
      <p:sp>
        <p:nvSpPr>
          <p:cNvPr id="5" name="Content Placeholder 4"/>
          <p:cNvSpPr>
            <a:spLocks noGrp="1"/>
          </p:cNvSpPr>
          <p:nvPr>
            <p:ph idx="1"/>
          </p:nvPr>
        </p:nvSpPr>
        <p:spPr>
          <a:xfrm>
            <a:off x="17168" y="12788"/>
            <a:ext cx="8395312" cy="1511212"/>
          </a:xfrm>
        </p:spPr>
        <p:txBody>
          <a:bodyPr>
            <a:normAutofit fontScale="92500" lnSpcReduction="10000"/>
          </a:bodyPr>
          <a:lstStyle/>
          <a:p>
            <a:pPr marL="0" indent="0">
              <a:buNone/>
            </a:pPr>
            <a:r>
              <a:rPr lang="en-US" sz="5400" cap="all" dirty="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rPr>
              <a:t>Exercise </a:t>
            </a:r>
            <a:r>
              <a:rPr lang="en-US" sz="5400" cap="all" dirty="0" smtClean="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rPr>
              <a:t>2C: Extra Credit, Keeping it </a:t>
            </a:r>
            <a:r>
              <a:rPr lang="en-US" sz="5400" cap="all" dirty="0" err="1" smtClean="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rPr>
              <a:t>DRy</a:t>
            </a:r>
            <a:endParaRPr lang="en-US" dirty="0">
              <a:sym typeface="Wingdings" panose="05000000000000000000" pitchFamily="2" charset="2"/>
            </a:endParaRPr>
          </a:p>
          <a:p>
            <a:pPr marL="457200" indent="-457200">
              <a:buFont typeface="+mj-lt"/>
              <a:buAutoNum type="arabicPeriod"/>
            </a:pPr>
            <a:endParaRPr lang="en-US" dirty="0">
              <a:sym typeface="Wingdings" panose="05000000000000000000" pitchFamily="2" charset="2"/>
            </a:endParaRPr>
          </a:p>
          <a:p>
            <a:endParaRPr lang="en-US" dirty="0"/>
          </a:p>
          <a:p>
            <a:endParaRPr lang="en-US" dirty="0"/>
          </a:p>
        </p:txBody>
      </p:sp>
      <p:sp>
        <p:nvSpPr>
          <p:cNvPr id="6" name="Text Placeholder 5"/>
          <p:cNvSpPr>
            <a:spLocks noGrp="1"/>
          </p:cNvSpPr>
          <p:nvPr>
            <p:ph type="body" sz="half" idx="2"/>
          </p:nvPr>
        </p:nvSpPr>
        <p:spPr>
          <a:xfrm>
            <a:off x="8549640" y="1320800"/>
            <a:ext cx="3200400" cy="1107440"/>
          </a:xfrm>
        </p:spPr>
        <p:txBody>
          <a:bodyPr>
            <a:normAutofit/>
          </a:bodyPr>
          <a:lstStyle/>
          <a:p>
            <a:pPr marL="285750" indent="-285750">
              <a:buFont typeface="Arial" panose="020B0604020202020204" pitchFamily="34" charset="0"/>
              <a:buChar char="•"/>
            </a:pPr>
            <a:r>
              <a:rPr lang="en-US" dirty="0">
                <a:solidFill>
                  <a:schemeClr val="tx1"/>
                </a:solidFill>
              </a:rPr>
              <a:t>For Loops, Iterating through a list</a:t>
            </a:r>
          </a:p>
          <a:p>
            <a:pPr marL="285750" indent="-285750">
              <a:buFont typeface="Arial" panose="020B0604020202020204" pitchFamily="34" charset="0"/>
              <a:buChar char="•"/>
            </a:pPr>
            <a:r>
              <a:rPr lang="en-US" dirty="0">
                <a:solidFill>
                  <a:schemeClr val="tx1"/>
                </a:solidFill>
              </a:rPr>
              <a:t>Conditional Statements</a:t>
            </a:r>
          </a:p>
        </p:txBody>
      </p:sp>
      <p:sp>
        <p:nvSpPr>
          <p:cNvPr id="7" name="Content Placeholder 4"/>
          <p:cNvSpPr txBox="1">
            <a:spLocks/>
          </p:cNvSpPr>
          <p:nvPr/>
        </p:nvSpPr>
        <p:spPr>
          <a:xfrm>
            <a:off x="0" y="1968026"/>
            <a:ext cx="3990952" cy="2821688"/>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marL="457200" indent="-457200">
              <a:buFont typeface="+mj-lt"/>
              <a:buAutoNum type="arabicPeriod"/>
            </a:pPr>
            <a:r>
              <a:rPr lang="en-US" sz="1600" dirty="0"/>
              <a:t>Copy the Exercise 2C resulting Python file and rename Exercise3A.py</a:t>
            </a:r>
          </a:p>
          <a:p>
            <a:pPr marL="457200" indent="-457200">
              <a:buFont typeface="+mj-lt"/>
              <a:buAutoNum type="arabicPeriod"/>
            </a:pPr>
            <a:r>
              <a:rPr lang="en-US" sz="1600" dirty="0">
                <a:sym typeface="Wingdings" panose="05000000000000000000" pitchFamily="2" charset="2"/>
              </a:rPr>
              <a:t>From the file example_multiDimensionalArray.py, copy/paste the lines  declaring the </a:t>
            </a:r>
            <a:r>
              <a:rPr lang="en-US" sz="1600" dirty="0" err="1">
                <a:sym typeface="Wingdings" panose="05000000000000000000" pitchFamily="2" charset="2"/>
              </a:rPr>
              <a:t>lstNextExercise</a:t>
            </a:r>
            <a:r>
              <a:rPr lang="en-US" sz="1600" dirty="0">
                <a:sym typeface="Wingdings" panose="05000000000000000000" pitchFamily="2" charset="2"/>
              </a:rPr>
              <a:t> list variable under the first print statement</a:t>
            </a:r>
          </a:p>
          <a:p>
            <a:pPr marL="457200" indent="-457200">
              <a:buFont typeface="+mj-lt"/>
              <a:buAutoNum type="arabicPeriod"/>
            </a:pPr>
            <a:r>
              <a:rPr lang="en-US" sz="1600" dirty="0">
                <a:sym typeface="Wingdings" panose="05000000000000000000" pitchFamily="2" charset="2"/>
              </a:rPr>
              <a:t>Delete the line declaring the </a:t>
            </a:r>
            <a:r>
              <a:rPr lang="en-US" sz="1600" dirty="0" err="1">
                <a:sym typeface="Wingdings" panose="05000000000000000000" pitchFamily="2" charset="2"/>
              </a:rPr>
              <a:t>strHFL_URL</a:t>
            </a:r>
            <a:r>
              <a:rPr lang="en-US" sz="1600" dirty="0">
                <a:sym typeface="Wingdings" panose="05000000000000000000" pitchFamily="2" charset="2"/>
              </a:rPr>
              <a:t> variable</a:t>
            </a:r>
          </a:p>
          <a:p>
            <a:pPr marL="0" indent="0">
              <a:buNone/>
            </a:pPr>
            <a:endParaRPr lang="en-US" dirty="0"/>
          </a:p>
          <a:p>
            <a:endParaRPr lang="en-US" dirty="0"/>
          </a:p>
        </p:txBody>
      </p:sp>
    </p:spTree>
    <p:extLst>
      <p:ext uri="{BB962C8B-B14F-4D97-AF65-F5344CB8AC3E}">
        <p14:creationId xmlns:p14="http://schemas.microsoft.com/office/powerpoint/2010/main" val="207992555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Topics to explore on your own</a:t>
            </a:r>
            <a:endParaRPr lang="en-US" dirty="0"/>
          </a:p>
        </p:txBody>
      </p:sp>
      <p:sp>
        <p:nvSpPr>
          <p:cNvPr id="3" name="Content Placeholder 2"/>
          <p:cNvSpPr>
            <a:spLocks noGrp="1"/>
          </p:cNvSpPr>
          <p:nvPr>
            <p:ph idx="1"/>
          </p:nvPr>
        </p:nvSpPr>
        <p:spPr/>
        <p:txBody>
          <a:bodyPr/>
          <a:lstStyle/>
          <a:p>
            <a:r>
              <a:rPr lang="en-US" dirty="0"/>
              <a:t>Error Trapping</a:t>
            </a:r>
          </a:p>
          <a:p>
            <a:r>
              <a:rPr lang="en-US" dirty="0"/>
              <a:t>Python Arguments</a:t>
            </a:r>
          </a:p>
          <a:p>
            <a:r>
              <a:rPr lang="en-US" dirty="0"/>
              <a:t>Packaging into tools for ArcGIS Pro/ArcMap</a:t>
            </a:r>
          </a:p>
          <a:p>
            <a:r>
              <a:rPr lang="en-US" dirty="0"/>
              <a:t>Module installation</a:t>
            </a:r>
          </a:p>
          <a:p>
            <a:pPr lvl="1"/>
            <a:r>
              <a:rPr lang="en-US" dirty="0"/>
              <a:t>Installing Python modules &amp; packages with pip</a:t>
            </a:r>
          </a:p>
        </p:txBody>
      </p:sp>
    </p:spTree>
    <p:extLst>
      <p:ext uri="{BB962C8B-B14F-4D97-AF65-F5344CB8AC3E}">
        <p14:creationId xmlns:p14="http://schemas.microsoft.com/office/powerpoint/2010/main" val="17719279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31136" y="113188"/>
            <a:ext cx="7729728" cy="1188720"/>
          </a:xfrm>
        </p:spPr>
        <p:txBody>
          <a:bodyPr/>
          <a:lstStyle/>
          <a:p>
            <a:r>
              <a:rPr lang="en-US" dirty="0"/>
              <a:t>Class Outline</a:t>
            </a:r>
          </a:p>
        </p:txBody>
      </p:sp>
      <p:sp>
        <p:nvSpPr>
          <p:cNvPr id="3" name="Content Placeholder 2"/>
          <p:cNvSpPr>
            <a:spLocks noGrp="1"/>
          </p:cNvSpPr>
          <p:nvPr>
            <p:ph idx="1"/>
          </p:nvPr>
        </p:nvSpPr>
        <p:spPr>
          <a:xfrm>
            <a:off x="1069848" y="2171700"/>
            <a:ext cx="10058400" cy="4457700"/>
          </a:xfrm>
        </p:spPr>
        <p:txBody>
          <a:bodyPr>
            <a:normAutofit/>
          </a:bodyPr>
          <a:lstStyle/>
          <a:p>
            <a:endParaRPr lang="en-US" dirty="0"/>
          </a:p>
          <a:p>
            <a:r>
              <a:rPr lang="en-US" sz="3000" dirty="0"/>
              <a:t>Intro to Python (15 min)</a:t>
            </a:r>
          </a:p>
          <a:p>
            <a:pPr lvl="1"/>
            <a:r>
              <a:rPr lang="en-US" sz="2800" dirty="0"/>
              <a:t>Exercises </a:t>
            </a:r>
            <a:r>
              <a:rPr lang="en-US" sz="2800" dirty="0" smtClean="0"/>
              <a:t>1A, 1B</a:t>
            </a:r>
            <a:endParaRPr lang="en-US" sz="2800" dirty="0"/>
          </a:p>
          <a:p>
            <a:r>
              <a:rPr lang="en-US" sz="3000" dirty="0"/>
              <a:t>Python Topics for Data Management using IDLE (35 min)</a:t>
            </a:r>
          </a:p>
          <a:p>
            <a:pPr lvl="1"/>
            <a:r>
              <a:rPr lang="en-US" sz="3000" dirty="0"/>
              <a:t>Exercise 2A, 2B, </a:t>
            </a:r>
            <a:r>
              <a:rPr lang="en-US" sz="3000" dirty="0" smtClean="0"/>
              <a:t>2D Extra Credit</a:t>
            </a:r>
            <a:endParaRPr lang="en-US" sz="3000" dirty="0"/>
          </a:p>
          <a:p>
            <a:r>
              <a:rPr lang="en-US" sz="3000" dirty="0"/>
              <a:t>Python Topics for Data Management using </a:t>
            </a:r>
            <a:r>
              <a:rPr lang="en-US" sz="3000" dirty="0" err="1"/>
              <a:t>Jupyter</a:t>
            </a:r>
            <a:r>
              <a:rPr lang="en-US" sz="3000" dirty="0"/>
              <a:t> (40 min)</a:t>
            </a:r>
          </a:p>
          <a:p>
            <a:pPr lvl="1"/>
            <a:r>
              <a:rPr lang="en-US" sz="3000" dirty="0"/>
              <a:t>Final Challenge Exercise</a:t>
            </a:r>
            <a:endParaRPr lang="en-US" dirty="0"/>
          </a:p>
        </p:txBody>
      </p:sp>
    </p:spTree>
    <p:extLst>
      <p:ext uri="{BB962C8B-B14F-4D97-AF65-F5344CB8AC3E}">
        <p14:creationId xmlns:p14="http://schemas.microsoft.com/office/powerpoint/2010/main" val="159011895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83809" y="1407886"/>
            <a:ext cx="11382223" cy="1843314"/>
          </a:xfrm>
        </p:spPr>
        <p:txBody>
          <a:bodyPr>
            <a:normAutofit/>
          </a:bodyPr>
          <a:lstStyle/>
          <a:p>
            <a:r>
              <a:rPr lang="en-US" sz="4000" dirty="0"/>
              <a:t>Python Topics for Data Management using </a:t>
            </a:r>
            <a:r>
              <a:rPr lang="en-US" sz="4000" dirty="0" err="1" smtClean="0"/>
              <a:t>Jupyter</a:t>
            </a:r>
            <a:r>
              <a:rPr lang="en-US" dirty="0"/>
              <a:t> – Course </a:t>
            </a:r>
            <a:r>
              <a:rPr lang="en-US" dirty="0" smtClean="0"/>
              <a:t>Section</a:t>
            </a:r>
            <a:endParaRPr lang="en-US" dirty="0"/>
          </a:p>
        </p:txBody>
      </p:sp>
      <p:sp>
        <p:nvSpPr>
          <p:cNvPr id="4" name="Subtitle 3"/>
          <p:cNvSpPr>
            <a:spLocks noGrp="1"/>
          </p:cNvSpPr>
          <p:nvPr>
            <p:ph type="subTitle" idx="1"/>
          </p:nvPr>
        </p:nvSpPr>
        <p:spPr/>
        <p:txBody>
          <a:bodyPr/>
          <a:lstStyle/>
          <a:p>
            <a:r>
              <a:rPr lang="en-US" dirty="0" smtClean="0"/>
              <a:t>40 Minutes</a:t>
            </a:r>
          </a:p>
          <a:p>
            <a:r>
              <a:rPr lang="en-US" dirty="0" smtClean="0"/>
              <a:t>Brent </a:t>
            </a:r>
            <a:r>
              <a:rPr lang="en-US" dirty="0" err="1" smtClean="0"/>
              <a:t>Frakes</a:t>
            </a:r>
            <a:endParaRPr lang="en-US" dirty="0"/>
          </a:p>
        </p:txBody>
      </p:sp>
    </p:spTree>
    <p:extLst>
      <p:ext uri="{BB962C8B-B14F-4D97-AF65-F5344CB8AC3E}">
        <p14:creationId xmlns:p14="http://schemas.microsoft.com/office/powerpoint/2010/main" val="20634190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549640" y="129628"/>
            <a:ext cx="3200400" cy="1033692"/>
          </a:xfrm>
        </p:spPr>
        <p:txBody>
          <a:bodyPr>
            <a:normAutofit/>
          </a:bodyPr>
          <a:lstStyle/>
          <a:p>
            <a:r>
              <a:rPr lang="en-US" dirty="0"/>
              <a:t>Wrangling Up them </a:t>
            </a:r>
            <a:r>
              <a:rPr lang="en-US" dirty="0" err="1"/>
              <a:t>DatA</a:t>
            </a:r>
            <a:endParaRPr lang="en-US" dirty="0"/>
          </a:p>
        </p:txBody>
      </p:sp>
      <p:sp>
        <p:nvSpPr>
          <p:cNvPr id="5" name="Content Placeholder 4"/>
          <p:cNvSpPr>
            <a:spLocks noGrp="1"/>
          </p:cNvSpPr>
          <p:nvPr>
            <p:ph idx="1"/>
          </p:nvPr>
        </p:nvSpPr>
        <p:spPr>
          <a:xfrm>
            <a:off x="311807" y="129628"/>
            <a:ext cx="7697659" cy="1033692"/>
          </a:xfrm>
        </p:spPr>
        <p:txBody>
          <a:bodyPr>
            <a:normAutofit fontScale="85000" lnSpcReduction="10000"/>
          </a:bodyPr>
          <a:lstStyle/>
          <a:p>
            <a:pPr marL="0" indent="0">
              <a:buNone/>
            </a:pPr>
            <a:r>
              <a:rPr lang="en-US" sz="5400" cap="all" dirty="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rPr>
              <a:t>Exercise 3b: (continued)</a:t>
            </a:r>
            <a:endParaRPr lang="en-US" dirty="0"/>
          </a:p>
        </p:txBody>
      </p:sp>
      <p:sp>
        <p:nvSpPr>
          <p:cNvPr id="6" name="Text Placeholder 5"/>
          <p:cNvSpPr>
            <a:spLocks noGrp="1"/>
          </p:cNvSpPr>
          <p:nvPr>
            <p:ph type="body" sz="half" idx="2"/>
          </p:nvPr>
        </p:nvSpPr>
        <p:spPr>
          <a:xfrm>
            <a:off x="8549640" y="1631526"/>
            <a:ext cx="3200400" cy="637540"/>
          </a:xfrm>
        </p:spPr>
        <p:txBody>
          <a:bodyPr>
            <a:normAutofit lnSpcReduction="10000"/>
          </a:bodyPr>
          <a:lstStyle/>
          <a:p>
            <a:pPr marL="285750" indent="-285750">
              <a:buFont typeface="Arial" panose="020B0604020202020204" pitchFamily="34" charset="0"/>
              <a:buChar char="•"/>
            </a:pPr>
            <a:r>
              <a:rPr lang="en-US" dirty="0"/>
              <a:t>User-Defined Functions</a:t>
            </a:r>
          </a:p>
          <a:p>
            <a:pPr marL="285750" indent="-285750">
              <a:buFont typeface="Arial" panose="020B0604020202020204" pitchFamily="34" charset="0"/>
              <a:buChar char="•"/>
            </a:pPr>
            <a:r>
              <a:rPr lang="en-US" dirty="0"/>
              <a:t>Help</a:t>
            </a:r>
          </a:p>
        </p:txBody>
      </p:sp>
      <p:sp>
        <p:nvSpPr>
          <p:cNvPr id="9" name="Content Placeholder 4"/>
          <p:cNvSpPr txBox="1">
            <a:spLocks/>
          </p:cNvSpPr>
          <p:nvPr/>
        </p:nvSpPr>
        <p:spPr>
          <a:xfrm>
            <a:off x="38099" y="863600"/>
            <a:ext cx="7412568" cy="5994400"/>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marL="0" indent="0">
              <a:buNone/>
            </a:pPr>
            <a:r>
              <a:rPr lang="en-US" sz="1500" dirty="0"/>
              <a:t>In the </a:t>
            </a:r>
            <a:r>
              <a:rPr lang="en-US" sz="1500" dirty="0" err="1"/>
              <a:t>ProcessAndMerge</a:t>
            </a:r>
            <a:r>
              <a:rPr lang="en-US" sz="1500" dirty="0"/>
              <a:t>  function…</a:t>
            </a:r>
          </a:p>
          <a:p>
            <a:pPr marL="457200" indent="-457200">
              <a:buFont typeface="+mj-lt"/>
              <a:buAutoNum type="arabicPeriod" startAt="5"/>
            </a:pPr>
            <a:r>
              <a:rPr lang="en-US" sz="1500" dirty="0"/>
              <a:t>Declare a blank list variable named </a:t>
            </a:r>
            <a:r>
              <a:rPr lang="en-US" sz="1500" dirty="0" err="1"/>
              <a:t>lstOutputFCs</a:t>
            </a:r>
            <a:endParaRPr lang="en-US" sz="1500" dirty="0"/>
          </a:p>
          <a:p>
            <a:pPr marL="0" indent="0">
              <a:buNone/>
            </a:pPr>
            <a:r>
              <a:rPr lang="en-US" sz="1200" dirty="0">
                <a:sym typeface="Wingdings" panose="05000000000000000000" pitchFamily="2" charset="2"/>
              </a:rPr>
              <a:t>	</a:t>
            </a:r>
            <a:r>
              <a:rPr lang="en-US" sz="1200" dirty="0" err="1">
                <a:sym typeface="Wingdings" panose="05000000000000000000" pitchFamily="2" charset="2"/>
              </a:rPr>
              <a:t>lstOutputFCs</a:t>
            </a:r>
            <a:r>
              <a:rPr lang="en-US" sz="1200" dirty="0">
                <a:sym typeface="Wingdings" panose="05000000000000000000" pitchFamily="2" charset="2"/>
              </a:rPr>
              <a:t> = []</a:t>
            </a:r>
          </a:p>
          <a:p>
            <a:pPr marL="457200" indent="-457200">
              <a:buFont typeface="+mj-lt"/>
              <a:buAutoNum type="arabicPeriod" startAt="6"/>
            </a:pPr>
            <a:r>
              <a:rPr lang="en-US" sz="1500" dirty="0"/>
              <a:t>Copy/paste the for loop used below, along with the lines setting the </a:t>
            </a:r>
            <a:r>
              <a:rPr lang="en-US" sz="1500" dirty="0" err="1"/>
              <a:t>strName</a:t>
            </a:r>
            <a:r>
              <a:rPr lang="en-US" sz="1500" dirty="0"/>
              <a:t> and </a:t>
            </a:r>
            <a:r>
              <a:rPr lang="en-US" sz="1500" dirty="0" err="1"/>
              <a:t>strSource</a:t>
            </a:r>
            <a:r>
              <a:rPr lang="en-US" sz="1500" dirty="0"/>
              <a:t> variables, and add a print statement noting the </a:t>
            </a:r>
            <a:r>
              <a:rPr lang="en-US" sz="1500" dirty="0" err="1"/>
              <a:t>strName</a:t>
            </a:r>
            <a:endParaRPr lang="en-US" sz="1500" dirty="0"/>
          </a:p>
          <a:p>
            <a:pPr marL="822960" lvl="3" indent="0">
              <a:buNone/>
            </a:pPr>
            <a:r>
              <a:rPr lang="en-US" sz="1200" dirty="0"/>
              <a:t> for x in </a:t>
            </a:r>
            <a:r>
              <a:rPr lang="en-US" sz="1200" dirty="0" err="1"/>
              <a:t>lstNextExercise</a:t>
            </a:r>
            <a:r>
              <a:rPr lang="en-US" sz="1200" dirty="0"/>
              <a:t>:</a:t>
            </a:r>
          </a:p>
          <a:p>
            <a:pPr marL="822960" lvl="3" indent="0">
              <a:buNone/>
            </a:pPr>
            <a:r>
              <a:rPr lang="en-US" sz="1200" dirty="0"/>
              <a:t>        </a:t>
            </a:r>
            <a:r>
              <a:rPr lang="en-US" sz="1200" dirty="0" err="1"/>
              <a:t>strName</a:t>
            </a:r>
            <a:r>
              <a:rPr lang="en-US" sz="1200" dirty="0"/>
              <a:t> = x[0]</a:t>
            </a:r>
          </a:p>
          <a:p>
            <a:pPr marL="822960" lvl="3" indent="0">
              <a:buNone/>
            </a:pPr>
            <a:r>
              <a:rPr lang="en-US" sz="1200" dirty="0"/>
              <a:t>        </a:t>
            </a:r>
            <a:r>
              <a:rPr lang="en-US" sz="1200" dirty="0" err="1"/>
              <a:t>strSource</a:t>
            </a:r>
            <a:r>
              <a:rPr lang="en-US" sz="1200" dirty="0"/>
              <a:t> = x[1]</a:t>
            </a:r>
          </a:p>
          <a:p>
            <a:pPr marL="822960" lvl="3" indent="0">
              <a:buNone/>
            </a:pPr>
            <a:r>
              <a:rPr lang="en-US" sz="1200" dirty="0"/>
              <a:t>	      print("adding fields to" + </a:t>
            </a:r>
            <a:r>
              <a:rPr lang="en-US" sz="1200" dirty="0" err="1"/>
              <a:t>strName</a:t>
            </a:r>
            <a:r>
              <a:rPr lang="en-US" sz="1200" dirty="0"/>
              <a:t>)</a:t>
            </a:r>
          </a:p>
          <a:p>
            <a:pPr marL="457200" indent="-457200">
              <a:buFont typeface="+mj-lt"/>
              <a:buAutoNum type="arabicPeriod" startAt="6"/>
            </a:pPr>
            <a:r>
              <a:rPr lang="en-US" sz="1500" dirty="0"/>
              <a:t>Append the </a:t>
            </a:r>
            <a:r>
              <a:rPr lang="en-US" sz="1500" dirty="0" err="1"/>
              <a:t>strName</a:t>
            </a:r>
            <a:r>
              <a:rPr lang="en-US" sz="1500" dirty="0"/>
              <a:t> variable to the list variable</a:t>
            </a:r>
          </a:p>
          <a:p>
            <a:pPr marL="274320" lvl="1" indent="0">
              <a:buNone/>
            </a:pPr>
            <a:r>
              <a:rPr lang="en-US" sz="1300" dirty="0"/>
              <a:t>	      </a:t>
            </a:r>
            <a:r>
              <a:rPr lang="en-US" sz="1300" dirty="0" err="1"/>
              <a:t>lstOutputFCs.append</a:t>
            </a:r>
            <a:r>
              <a:rPr lang="en-US" sz="1300" dirty="0"/>
              <a:t>(</a:t>
            </a:r>
            <a:r>
              <a:rPr lang="en-US" sz="1300" dirty="0" err="1"/>
              <a:t>strName</a:t>
            </a:r>
            <a:r>
              <a:rPr lang="en-US" sz="1300" dirty="0"/>
              <a:t>)</a:t>
            </a:r>
          </a:p>
          <a:p>
            <a:pPr marL="457200" indent="-457200">
              <a:buFont typeface="+mj-lt"/>
              <a:buAutoNum type="arabicPeriod" startAt="6"/>
            </a:pPr>
            <a:r>
              <a:rPr lang="en-US" sz="1500" dirty="0"/>
              <a:t>Use the following code to add 2 fields and calculate the 2 fields</a:t>
            </a:r>
          </a:p>
          <a:p>
            <a:pPr marL="1097280" lvl="4" indent="0">
              <a:buNone/>
            </a:pPr>
            <a:r>
              <a:rPr lang="en-US" sz="1100" dirty="0" err="1"/>
              <a:t>arcpy.AddField_management</a:t>
            </a:r>
            <a:r>
              <a:rPr lang="en-US" sz="1100" dirty="0"/>
              <a:t>(</a:t>
            </a:r>
            <a:r>
              <a:rPr lang="en-US" sz="1100" dirty="0" err="1"/>
              <a:t>strName</a:t>
            </a:r>
            <a:r>
              <a:rPr lang="en-US" sz="1100" dirty="0"/>
              <a:t>, "</a:t>
            </a:r>
            <a:r>
              <a:rPr lang="en-US" sz="1100" dirty="0" err="1"/>
              <a:t>SourceData</a:t>
            </a:r>
            <a:r>
              <a:rPr lang="en-US" sz="1100" dirty="0"/>
              <a:t>", "TEXT", 255, "", "", "#", "NULLABLE", "REQUIRED")</a:t>
            </a:r>
          </a:p>
          <a:p>
            <a:pPr marL="1097280" lvl="4" indent="0">
              <a:buNone/>
            </a:pPr>
            <a:r>
              <a:rPr lang="en-US" sz="1100" dirty="0" err="1"/>
              <a:t>arcpy.CalculateField_management</a:t>
            </a:r>
            <a:r>
              <a:rPr lang="en-US" sz="1100" dirty="0"/>
              <a:t>(</a:t>
            </a:r>
            <a:r>
              <a:rPr lang="en-US" sz="1100" dirty="0" err="1"/>
              <a:t>strName</a:t>
            </a:r>
            <a:r>
              <a:rPr lang="en-US" sz="1100" dirty="0"/>
              <a:t>, "</a:t>
            </a:r>
            <a:r>
              <a:rPr lang="en-US" sz="1100" dirty="0" err="1"/>
              <a:t>SourceData</a:t>
            </a:r>
            <a:r>
              <a:rPr lang="en-US" sz="1100" dirty="0"/>
              <a:t>", "'" + </a:t>
            </a:r>
            <a:r>
              <a:rPr lang="en-US" sz="1100" dirty="0" err="1"/>
              <a:t>strSource</a:t>
            </a:r>
            <a:r>
              <a:rPr lang="en-US" sz="1100" dirty="0"/>
              <a:t>+ "'","PYTHON_9.3","#")</a:t>
            </a:r>
          </a:p>
          <a:p>
            <a:pPr marL="1097280" lvl="4" indent="0">
              <a:buNone/>
            </a:pPr>
            <a:r>
              <a:rPr lang="en-US" sz="1100" dirty="0" err="1"/>
              <a:t>arcpy.AddField_management</a:t>
            </a:r>
            <a:r>
              <a:rPr lang="en-US" sz="1100" dirty="0"/>
              <a:t>(</a:t>
            </a:r>
            <a:r>
              <a:rPr lang="en-US" sz="1100" dirty="0" err="1"/>
              <a:t>strName</a:t>
            </a:r>
            <a:r>
              <a:rPr lang="en-US" sz="1100" dirty="0"/>
              <a:t>, "Ex3RegionName", "TEXT", 255, "", "", "#", "NULLABLE", "REQUIRED") </a:t>
            </a:r>
            <a:r>
              <a:rPr lang="en-US" sz="1100" dirty="0" err="1"/>
              <a:t>arcpy.CalculateField_management</a:t>
            </a:r>
            <a:r>
              <a:rPr lang="en-US" sz="1100" dirty="0"/>
              <a:t>(</a:t>
            </a:r>
            <a:r>
              <a:rPr lang="en-US" sz="1100" dirty="0" err="1"/>
              <a:t>strName</a:t>
            </a:r>
            <a:r>
              <a:rPr lang="en-US" sz="1100" dirty="0"/>
              <a:t>, "</a:t>
            </a:r>
            <a:r>
              <a:rPr lang="en-US" sz="1100" dirty="0" err="1"/>
              <a:t>SourceData</a:t>
            </a:r>
            <a:r>
              <a:rPr lang="en-US" sz="1100" dirty="0"/>
              <a:t>", "'" + </a:t>
            </a:r>
            <a:r>
              <a:rPr lang="en-US" sz="1100" dirty="0" err="1"/>
              <a:t>strSource</a:t>
            </a:r>
            <a:r>
              <a:rPr lang="en-US" sz="1100" dirty="0"/>
              <a:t>+ "'","PYTHON_9.3","#")</a:t>
            </a:r>
          </a:p>
          <a:p>
            <a:pPr marL="457200" indent="-457200">
              <a:buFont typeface="+mj-lt"/>
              <a:buAutoNum type="arabicPeriod" startAt="6"/>
            </a:pPr>
            <a:r>
              <a:rPr lang="en-US" sz="1500" dirty="0"/>
              <a:t>Add the merge tool to finish wrangling up the data and change the print statement, noting the merge, to include the list of FC’s to merge</a:t>
            </a:r>
          </a:p>
          <a:p>
            <a:pPr marL="1097280" lvl="4" indent="0">
              <a:buNone/>
            </a:pPr>
            <a:r>
              <a:rPr lang="en-US" sz="1100" dirty="0"/>
              <a:t> print("merging layers " + </a:t>
            </a:r>
            <a:r>
              <a:rPr lang="en-US" sz="1100" dirty="0" err="1"/>
              <a:t>str</a:t>
            </a:r>
            <a:r>
              <a:rPr lang="en-US" sz="1100" dirty="0"/>
              <a:t>(</a:t>
            </a:r>
            <a:r>
              <a:rPr lang="en-US" sz="1100" dirty="0" err="1"/>
              <a:t>lstOutputFCs</a:t>
            </a:r>
            <a:r>
              <a:rPr lang="en-US" sz="1100" dirty="0"/>
              <a:t>)</a:t>
            </a:r>
          </a:p>
          <a:p>
            <a:pPr marL="1097280" lvl="4" indent="0">
              <a:buNone/>
            </a:pPr>
            <a:r>
              <a:rPr lang="en-US" sz="1100" dirty="0"/>
              <a:t> </a:t>
            </a:r>
            <a:r>
              <a:rPr lang="en-US" sz="1100" dirty="0" err="1"/>
              <a:t>arcpy.Merge_management</a:t>
            </a:r>
            <a:r>
              <a:rPr lang="en-US" sz="1100" dirty="0"/>
              <a:t>(</a:t>
            </a:r>
            <a:r>
              <a:rPr lang="en-US" sz="1100" dirty="0" err="1"/>
              <a:t>lstOutputFCs</a:t>
            </a:r>
            <a:r>
              <a:rPr lang="en-US" sz="1100" dirty="0"/>
              <a:t>, "</a:t>
            </a:r>
            <a:r>
              <a:rPr lang="en-US" sz="1100" dirty="0" err="1"/>
              <a:t>AllMerged</a:t>
            </a:r>
            <a:r>
              <a:rPr lang="en-US" sz="1100" dirty="0"/>
              <a:t>")</a:t>
            </a:r>
          </a:p>
          <a:p>
            <a:pPr marL="457200" indent="-457200">
              <a:buFont typeface="+mj-lt"/>
              <a:buAutoNum type="arabicPeriod" startAt="6"/>
            </a:pPr>
            <a:r>
              <a:rPr lang="en-US" sz="1500" dirty="0"/>
              <a:t>Save </a:t>
            </a:r>
            <a:r>
              <a:rPr lang="en-US" sz="1500" dirty="0">
                <a:sym typeface="Wingdings" panose="05000000000000000000" pitchFamily="2" charset="2"/>
              </a:rPr>
              <a:t> Run  view the PythonEx3A.gdb contents</a:t>
            </a:r>
          </a:p>
          <a:p>
            <a:endParaRPr lang="en-US" dirty="0"/>
          </a:p>
        </p:txBody>
      </p:sp>
      <p:pic>
        <p:nvPicPr>
          <p:cNvPr id="10" name="Picture 9"/>
          <p:cNvPicPr>
            <a:picLocks noChangeAspect="1"/>
          </p:cNvPicPr>
          <p:nvPr/>
        </p:nvPicPr>
        <p:blipFill>
          <a:blip r:embed="rId4"/>
          <a:stretch>
            <a:fillRect/>
          </a:stretch>
        </p:blipFill>
        <p:spPr>
          <a:xfrm>
            <a:off x="7226104" y="3259667"/>
            <a:ext cx="4855299" cy="3478742"/>
          </a:xfrm>
          <a:prstGeom prst="rect">
            <a:avLst/>
          </a:prstGeom>
        </p:spPr>
      </p:pic>
    </p:spTree>
    <p:extLst>
      <p:ext uri="{BB962C8B-B14F-4D97-AF65-F5344CB8AC3E}">
        <p14:creationId xmlns:p14="http://schemas.microsoft.com/office/powerpoint/2010/main" val="101665510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Extra Credit: Configuring The Visual Studio IDE</a:t>
            </a:r>
          </a:p>
        </p:txBody>
      </p:sp>
      <p:sp>
        <p:nvSpPr>
          <p:cNvPr id="3" name="Content Placeholder 2"/>
          <p:cNvSpPr>
            <a:spLocks noGrp="1"/>
          </p:cNvSpPr>
          <p:nvPr>
            <p:ph idx="1"/>
          </p:nvPr>
        </p:nvSpPr>
        <p:spPr>
          <a:xfrm>
            <a:off x="321733" y="2121408"/>
            <a:ext cx="3635587" cy="3903472"/>
          </a:xfrm>
        </p:spPr>
        <p:txBody>
          <a:bodyPr>
            <a:normAutofit/>
          </a:bodyPr>
          <a:lstStyle/>
          <a:p>
            <a:endParaRPr lang="en-US" dirty="0"/>
          </a:p>
          <a:p>
            <a:r>
              <a:rPr lang="en-US" dirty="0"/>
              <a:t>Create a new project using the Python App template</a:t>
            </a:r>
          </a:p>
          <a:p>
            <a:r>
              <a:rPr lang="en-US" dirty="0"/>
              <a:t>From the Solution Explorer edit the .</a:t>
            </a:r>
            <a:r>
              <a:rPr lang="en-US" dirty="0" err="1"/>
              <a:t>py</a:t>
            </a:r>
            <a:r>
              <a:rPr lang="en-US" dirty="0"/>
              <a:t> file with previous code or import an existing .</a:t>
            </a:r>
            <a:r>
              <a:rPr lang="en-US" dirty="0" err="1"/>
              <a:t>py</a:t>
            </a:r>
            <a:r>
              <a:rPr lang="en-US" dirty="0"/>
              <a:t> file</a:t>
            </a:r>
          </a:p>
          <a:p>
            <a:r>
              <a:rPr lang="en-US" dirty="0"/>
              <a:t>Verify python versioning</a:t>
            </a:r>
          </a:p>
          <a:p>
            <a:pPr marL="0" indent="0">
              <a:buNone/>
            </a:pPr>
            <a:r>
              <a:rPr lang="en-US" dirty="0"/>
              <a:t>Note: Custom Environment can help and can be a one-time setup</a:t>
            </a:r>
          </a:p>
          <a:p>
            <a:r>
              <a:rPr lang="en-US" dirty="0"/>
              <a:t>Debug using the debug toolbar</a:t>
            </a:r>
          </a:p>
        </p:txBody>
      </p:sp>
      <p:pic>
        <p:nvPicPr>
          <p:cNvPr id="4" name="Picture 3"/>
          <p:cNvPicPr>
            <a:picLocks noChangeAspect="1"/>
          </p:cNvPicPr>
          <p:nvPr/>
        </p:nvPicPr>
        <p:blipFill>
          <a:blip r:embed="rId2"/>
          <a:stretch>
            <a:fillRect/>
          </a:stretch>
        </p:blipFill>
        <p:spPr>
          <a:xfrm>
            <a:off x="4817533" y="3179827"/>
            <a:ext cx="5183927" cy="2624982"/>
          </a:xfrm>
          <a:prstGeom prst="rect">
            <a:avLst/>
          </a:prstGeom>
        </p:spPr>
      </p:pic>
      <p:pic>
        <p:nvPicPr>
          <p:cNvPr id="5" name="Picture 4"/>
          <p:cNvPicPr>
            <a:picLocks noChangeAspect="1"/>
          </p:cNvPicPr>
          <p:nvPr/>
        </p:nvPicPr>
        <p:blipFill>
          <a:blip r:embed="rId3"/>
          <a:stretch>
            <a:fillRect/>
          </a:stretch>
        </p:blipFill>
        <p:spPr>
          <a:xfrm>
            <a:off x="4070916" y="1209158"/>
            <a:ext cx="3419967" cy="1635929"/>
          </a:xfrm>
          <a:prstGeom prst="rect">
            <a:avLst/>
          </a:prstGeom>
        </p:spPr>
      </p:pic>
      <p:pic>
        <p:nvPicPr>
          <p:cNvPr id="7" name="Picture 6"/>
          <p:cNvPicPr>
            <a:picLocks noChangeAspect="1"/>
          </p:cNvPicPr>
          <p:nvPr/>
        </p:nvPicPr>
        <p:blipFill>
          <a:blip r:embed="rId4"/>
          <a:stretch>
            <a:fillRect/>
          </a:stretch>
        </p:blipFill>
        <p:spPr>
          <a:xfrm>
            <a:off x="8157632" y="1388533"/>
            <a:ext cx="3372755" cy="1525072"/>
          </a:xfrm>
          <a:prstGeom prst="rect">
            <a:avLst/>
          </a:prstGeom>
        </p:spPr>
      </p:pic>
      <p:pic>
        <p:nvPicPr>
          <p:cNvPr id="9" name="Picture 8"/>
          <p:cNvPicPr>
            <a:picLocks noChangeAspect="1"/>
          </p:cNvPicPr>
          <p:nvPr/>
        </p:nvPicPr>
        <p:blipFill>
          <a:blip r:embed="rId5"/>
          <a:stretch>
            <a:fillRect/>
          </a:stretch>
        </p:blipFill>
        <p:spPr>
          <a:xfrm>
            <a:off x="3957320" y="4614944"/>
            <a:ext cx="2507091" cy="1586906"/>
          </a:xfrm>
          <a:prstGeom prst="rect">
            <a:avLst/>
          </a:prstGeom>
        </p:spPr>
      </p:pic>
      <p:pic>
        <p:nvPicPr>
          <p:cNvPr id="10" name="Picture 9"/>
          <p:cNvPicPr>
            <a:picLocks noChangeAspect="1"/>
          </p:cNvPicPr>
          <p:nvPr/>
        </p:nvPicPr>
        <p:blipFill>
          <a:blip r:embed="rId6"/>
          <a:stretch>
            <a:fillRect/>
          </a:stretch>
        </p:blipFill>
        <p:spPr>
          <a:xfrm>
            <a:off x="9659325" y="3817506"/>
            <a:ext cx="2485579" cy="2633342"/>
          </a:xfrm>
          <a:prstGeom prst="rect">
            <a:avLst/>
          </a:prstGeom>
        </p:spPr>
      </p:pic>
    </p:spTree>
    <p:extLst>
      <p:ext uri="{BB962C8B-B14F-4D97-AF65-F5344CB8AC3E}">
        <p14:creationId xmlns:p14="http://schemas.microsoft.com/office/powerpoint/2010/main" val="60591184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549640" y="129628"/>
            <a:ext cx="3200400" cy="1033692"/>
          </a:xfrm>
        </p:spPr>
        <p:txBody>
          <a:bodyPr>
            <a:normAutofit/>
          </a:bodyPr>
          <a:lstStyle/>
          <a:p>
            <a:r>
              <a:rPr lang="en-US" dirty="0"/>
              <a:t>Wrangling Up them </a:t>
            </a:r>
            <a:r>
              <a:rPr lang="en-US" dirty="0" err="1"/>
              <a:t>DatA</a:t>
            </a:r>
            <a:endParaRPr lang="en-US" dirty="0"/>
          </a:p>
        </p:txBody>
      </p:sp>
      <p:sp>
        <p:nvSpPr>
          <p:cNvPr id="5" name="Content Placeholder 4"/>
          <p:cNvSpPr>
            <a:spLocks noGrp="1"/>
          </p:cNvSpPr>
          <p:nvPr>
            <p:ph idx="1"/>
          </p:nvPr>
        </p:nvSpPr>
        <p:spPr>
          <a:xfrm>
            <a:off x="311808" y="129628"/>
            <a:ext cx="4522518" cy="6614510"/>
          </a:xfrm>
        </p:spPr>
        <p:txBody>
          <a:bodyPr>
            <a:normAutofit/>
          </a:bodyPr>
          <a:lstStyle/>
          <a:p>
            <a:pPr marL="0" indent="0">
              <a:buNone/>
            </a:pPr>
            <a:r>
              <a:rPr lang="en-US" sz="5400" cap="all" dirty="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rPr>
              <a:t>Exercise 3b: Merge it Up</a:t>
            </a:r>
            <a:endParaRPr lang="en-US" dirty="0"/>
          </a:p>
          <a:p>
            <a:pPr marL="457200" indent="-457200">
              <a:buFont typeface="+mj-lt"/>
              <a:buAutoNum type="arabicPeriod"/>
            </a:pPr>
            <a:r>
              <a:rPr lang="en-US" sz="1500" dirty="0"/>
              <a:t>Copy the Exercise 3A resulting Python file and rename Exercise3B.py</a:t>
            </a:r>
          </a:p>
          <a:p>
            <a:pPr marL="457200" indent="-457200">
              <a:buFont typeface="+mj-lt"/>
              <a:buAutoNum type="arabicPeriod"/>
            </a:pPr>
            <a:r>
              <a:rPr lang="en-US" sz="1500" dirty="0">
                <a:sym typeface="Wingdings" panose="05000000000000000000" pitchFamily="2" charset="2"/>
              </a:rPr>
              <a:t>Under the </a:t>
            </a:r>
            <a:r>
              <a:rPr lang="en-US" sz="1500" dirty="0" err="1">
                <a:sym typeface="Wingdings" panose="05000000000000000000" pitchFamily="2" charset="2"/>
              </a:rPr>
              <a:t>datatime</a:t>
            </a:r>
            <a:r>
              <a:rPr lang="en-US" sz="1500" dirty="0">
                <a:sym typeface="Wingdings" panose="05000000000000000000" pitchFamily="2" charset="2"/>
              </a:rPr>
              <a:t> import line, add the user-defined function, that accepts the list variable, and add a print statement with the following code.</a:t>
            </a:r>
          </a:p>
          <a:p>
            <a:pPr marL="0" indent="0">
              <a:buNone/>
            </a:pPr>
            <a:r>
              <a:rPr lang="en-US" sz="1300" dirty="0" err="1">
                <a:sym typeface="Wingdings" panose="05000000000000000000" pitchFamily="2" charset="2"/>
              </a:rPr>
              <a:t>def</a:t>
            </a:r>
            <a:r>
              <a:rPr lang="en-US" sz="1300" dirty="0">
                <a:sym typeface="Wingdings" panose="05000000000000000000" pitchFamily="2" charset="2"/>
              </a:rPr>
              <a:t> </a:t>
            </a:r>
            <a:r>
              <a:rPr lang="en-US" sz="1300" dirty="0" err="1">
                <a:sym typeface="Wingdings" panose="05000000000000000000" pitchFamily="2" charset="2"/>
              </a:rPr>
              <a:t>ProcessAndMerge</a:t>
            </a:r>
            <a:r>
              <a:rPr lang="en-US" sz="1300" dirty="0">
                <a:sym typeface="Wingdings" panose="05000000000000000000" pitchFamily="2" charset="2"/>
              </a:rPr>
              <a:t>(</a:t>
            </a:r>
            <a:r>
              <a:rPr lang="en-US" sz="1300" dirty="0" err="1">
                <a:sym typeface="Wingdings" panose="05000000000000000000" pitchFamily="2" charset="2"/>
              </a:rPr>
              <a:t>lstNextExercise</a:t>
            </a:r>
            <a:r>
              <a:rPr lang="en-US" sz="1300" dirty="0">
                <a:sym typeface="Wingdings" panose="05000000000000000000" pitchFamily="2" charset="2"/>
              </a:rPr>
              <a:t>):</a:t>
            </a:r>
          </a:p>
          <a:p>
            <a:pPr marL="274320" lvl="1" indent="0">
              <a:buNone/>
            </a:pPr>
            <a:r>
              <a:rPr lang="en-US" sz="1300" dirty="0"/>
              <a:t>print("merging layers “)</a:t>
            </a:r>
          </a:p>
          <a:p>
            <a:pPr marL="342900" indent="-342900">
              <a:buFont typeface="+mj-lt"/>
              <a:buAutoNum type="arabicPeriod" startAt="3"/>
            </a:pPr>
            <a:r>
              <a:rPr lang="en-US" sz="1600" dirty="0">
                <a:sym typeface="Wingdings" panose="05000000000000000000" pitchFamily="2" charset="2"/>
              </a:rPr>
              <a:t>Above that last date variable declarations, call the user-defined function that accepts the list variable</a:t>
            </a:r>
          </a:p>
          <a:p>
            <a:pPr marL="0" indent="0">
              <a:buNone/>
            </a:pPr>
            <a:r>
              <a:rPr lang="en-US" sz="1300" dirty="0" err="1">
                <a:sym typeface="Wingdings" panose="05000000000000000000" pitchFamily="2" charset="2"/>
              </a:rPr>
              <a:t>ProcessAndMerge</a:t>
            </a:r>
            <a:r>
              <a:rPr lang="en-US" sz="1300" dirty="0">
                <a:sym typeface="Wingdings" panose="05000000000000000000" pitchFamily="2" charset="2"/>
              </a:rPr>
              <a:t>(</a:t>
            </a:r>
            <a:r>
              <a:rPr lang="en-US" sz="1300" dirty="0" err="1">
                <a:sym typeface="Wingdings" panose="05000000000000000000" pitchFamily="2" charset="2"/>
              </a:rPr>
              <a:t>lstNextExercise</a:t>
            </a:r>
            <a:r>
              <a:rPr lang="en-US" sz="1300" dirty="0">
                <a:sym typeface="Wingdings" panose="05000000000000000000" pitchFamily="2" charset="2"/>
              </a:rPr>
              <a:t>)</a:t>
            </a:r>
            <a:endParaRPr lang="en-US" sz="1300" dirty="0"/>
          </a:p>
          <a:p>
            <a:pPr marL="342900" indent="-342900">
              <a:buFont typeface="+mj-lt"/>
              <a:buAutoNum type="arabicPeriod" startAt="4"/>
            </a:pPr>
            <a:r>
              <a:rPr lang="en-US" sz="1600" dirty="0">
                <a:sym typeface="Wingdings" panose="05000000000000000000" pitchFamily="2" charset="2"/>
              </a:rPr>
              <a:t>Save  Run  verify the print statement executes</a:t>
            </a:r>
          </a:p>
          <a:p>
            <a:endParaRPr lang="en-US" dirty="0"/>
          </a:p>
        </p:txBody>
      </p:sp>
      <p:sp>
        <p:nvSpPr>
          <p:cNvPr id="6" name="Text Placeholder 5"/>
          <p:cNvSpPr>
            <a:spLocks noGrp="1"/>
          </p:cNvSpPr>
          <p:nvPr>
            <p:ph type="body" sz="half" idx="2"/>
          </p:nvPr>
        </p:nvSpPr>
        <p:spPr>
          <a:xfrm>
            <a:off x="8549640" y="1601100"/>
            <a:ext cx="3200400" cy="637540"/>
          </a:xfrm>
        </p:spPr>
        <p:txBody>
          <a:bodyPr>
            <a:normAutofit lnSpcReduction="10000"/>
          </a:bodyPr>
          <a:lstStyle/>
          <a:p>
            <a:pPr marL="285750" indent="-285750">
              <a:buFont typeface="Arial" panose="020B0604020202020204" pitchFamily="34" charset="0"/>
              <a:buChar char="•"/>
            </a:pPr>
            <a:r>
              <a:rPr lang="en-US" dirty="0"/>
              <a:t>User-Defined Functions</a:t>
            </a:r>
          </a:p>
          <a:p>
            <a:pPr marL="285750" indent="-285750">
              <a:buFont typeface="Arial" panose="020B0604020202020204" pitchFamily="34" charset="0"/>
              <a:buChar char="•"/>
            </a:pPr>
            <a:r>
              <a:rPr lang="en-US" dirty="0"/>
              <a:t>Help</a:t>
            </a:r>
          </a:p>
        </p:txBody>
      </p:sp>
      <p:pic>
        <p:nvPicPr>
          <p:cNvPr id="7" name="Picture 6"/>
          <p:cNvPicPr>
            <a:picLocks noChangeAspect="1"/>
          </p:cNvPicPr>
          <p:nvPr/>
        </p:nvPicPr>
        <p:blipFill>
          <a:blip r:embed="rId4"/>
          <a:stretch>
            <a:fillRect/>
          </a:stretch>
        </p:blipFill>
        <p:spPr>
          <a:xfrm>
            <a:off x="4834326" y="2075921"/>
            <a:ext cx="3659692" cy="1065213"/>
          </a:xfrm>
          <a:prstGeom prst="rect">
            <a:avLst/>
          </a:prstGeom>
        </p:spPr>
      </p:pic>
      <p:pic>
        <p:nvPicPr>
          <p:cNvPr id="3" name="Picture 2"/>
          <p:cNvPicPr>
            <a:picLocks noChangeAspect="1"/>
          </p:cNvPicPr>
          <p:nvPr/>
        </p:nvPicPr>
        <p:blipFill>
          <a:blip r:embed="rId5"/>
          <a:stretch>
            <a:fillRect/>
          </a:stretch>
        </p:blipFill>
        <p:spPr>
          <a:xfrm>
            <a:off x="6028001" y="3038899"/>
            <a:ext cx="4048125" cy="1362075"/>
          </a:xfrm>
          <a:prstGeom prst="rect">
            <a:avLst/>
          </a:prstGeom>
        </p:spPr>
      </p:pic>
      <p:pic>
        <p:nvPicPr>
          <p:cNvPr id="8" name="Picture 7"/>
          <p:cNvPicPr>
            <a:picLocks noChangeAspect="1"/>
          </p:cNvPicPr>
          <p:nvPr/>
        </p:nvPicPr>
        <p:blipFill>
          <a:blip r:embed="rId6"/>
          <a:stretch>
            <a:fillRect/>
          </a:stretch>
        </p:blipFill>
        <p:spPr>
          <a:xfrm>
            <a:off x="8081433" y="3916543"/>
            <a:ext cx="3989387" cy="2827595"/>
          </a:xfrm>
          <a:prstGeom prst="rect">
            <a:avLst/>
          </a:prstGeom>
        </p:spPr>
      </p:pic>
    </p:spTree>
    <p:extLst>
      <p:ext uri="{BB962C8B-B14F-4D97-AF65-F5344CB8AC3E}">
        <p14:creationId xmlns:p14="http://schemas.microsoft.com/office/powerpoint/2010/main" val="21955359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83809" y="1407886"/>
            <a:ext cx="11382223" cy="1843314"/>
          </a:xfrm>
        </p:spPr>
        <p:txBody>
          <a:bodyPr>
            <a:normAutofit/>
          </a:bodyPr>
          <a:lstStyle/>
          <a:p>
            <a:r>
              <a:rPr lang="en-US" dirty="0"/>
              <a:t>Intro to </a:t>
            </a:r>
            <a:r>
              <a:rPr lang="en-US" dirty="0" smtClean="0"/>
              <a:t>Python – Course Section</a:t>
            </a:r>
            <a:endParaRPr lang="en-US" dirty="0"/>
          </a:p>
        </p:txBody>
      </p:sp>
      <p:sp>
        <p:nvSpPr>
          <p:cNvPr id="4" name="Subtitle 3"/>
          <p:cNvSpPr>
            <a:spLocks noGrp="1"/>
          </p:cNvSpPr>
          <p:nvPr>
            <p:ph type="subTitle" idx="1"/>
          </p:nvPr>
        </p:nvSpPr>
        <p:spPr/>
        <p:txBody>
          <a:bodyPr/>
          <a:lstStyle/>
          <a:p>
            <a:r>
              <a:rPr lang="en-US" dirty="0" smtClean="0"/>
              <a:t>15 Minutes</a:t>
            </a:r>
          </a:p>
          <a:p>
            <a:r>
              <a:rPr lang="en-US" dirty="0" smtClean="0"/>
              <a:t>Matt Heller</a:t>
            </a:r>
            <a:endParaRPr lang="en-US" dirty="0"/>
          </a:p>
        </p:txBody>
      </p:sp>
    </p:spTree>
    <p:extLst>
      <p:ext uri="{BB962C8B-B14F-4D97-AF65-F5344CB8AC3E}">
        <p14:creationId xmlns:p14="http://schemas.microsoft.com/office/powerpoint/2010/main" val="4147414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069848" y="0"/>
            <a:ext cx="10058400" cy="1191172"/>
          </a:xfrm>
        </p:spPr>
        <p:txBody>
          <a:bodyPr/>
          <a:lstStyle/>
          <a:p>
            <a:r>
              <a:rPr lang="en-US" dirty="0"/>
              <a:t>What &amp; Why</a:t>
            </a:r>
          </a:p>
        </p:txBody>
      </p:sp>
      <p:sp>
        <p:nvSpPr>
          <p:cNvPr id="6" name="Content Placeholder 5"/>
          <p:cNvSpPr>
            <a:spLocks noGrp="1"/>
          </p:cNvSpPr>
          <p:nvPr>
            <p:ph idx="1"/>
          </p:nvPr>
        </p:nvSpPr>
        <p:spPr>
          <a:xfrm>
            <a:off x="234731" y="1191172"/>
            <a:ext cx="11757572" cy="5588000"/>
          </a:xfrm>
        </p:spPr>
        <p:txBody>
          <a:bodyPr>
            <a:normAutofit fontScale="92500" lnSpcReduction="10000"/>
          </a:bodyPr>
          <a:lstStyle/>
          <a:p>
            <a:pPr marL="0" indent="0">
              <a:buNone/>
            </a:pPr>
            <a:r>
              <a:rPr lang="en-US" u="sng" dirty="0"/>
              <a:t>What is Python - python.org definition</a:t>
            </a:r>
          </a:p>
          <a:p>
            <a:r>
              <a:rPr lang="en-US" dirty="0"/>
              <a:t>“Python is an easy to learn, powerful language... (with) high-level data structures and a simple but effective approach to object-oriented programming. Python’s elegant syntax and dynamic typing...make it an ideal language for scripting...in many areas and on most platforms.” </a:t>
            </a:r>
          </a:p>
          <a:p>
            <a:pPr marL="0" indent="0" algn="r">
              <a:buNone/>
            </a:pPr>
            <a:r>
              <a:rPr lang="en-US" i="1" dirty="0"/>
              <a:t>ESRI</a:t>
            </a:r>
          </a:p>
          <a:p>
            <a:pPr marL="0" indent="0">
              <a:buNone/>
            </a:pPr>
            <a:r>
              <a:rPr lang="en-US" u="sng" dirty="0"/>
              <a:t>What is Python &amp; Why use it</a:t>
            </a:r>
          </a:p>
          <a:p>
            <a:r>
              <a:rPr lang="en-US" dirty="0"/>
              <a:t>Free, cross-platform, easy to learn,</a:t>
            </a:r>
          </a:p>
          <a:p>
            <a:r>
              <a:rPr lang="en-US" dirty="0"/>
              <a:t>Widely useful, great community							                </a:t>
            </a:r>
            <a:r>
              <a:rPr lang="en-US" i="1" dirty="0"/>
              <a:t> ESRI</a:t>
            </a:r>
          </a:p>
          <a:p>
            <a:pPr marL="0" indent="0">
              <a:buNone/>
            </a:pPr>
            <a:r>
              <a:rPr lang="en-US" u="sng" dirty="0"/>
              <a:t>Personal  Reason Why…</a:t>
            </a:r>
          </a:p>
          <a:p>
            <a:r>
              <a:rPr lang="en-US" dirty="0"/>
              <a:t>Interoperable</a:t>
            </a:r>
          </a:p>
          <a:p>
            <a:r>
              <a:rPr lang="en-US" dirty="0"/>
              <a:t>USFWS and DOI allow using it</a:t>
            </a:r>
          </a:p>
          <a:p>
            <a:r>
              <a:rPr lang="en-US" dirty="0"/>
              <a:t>Allows me (shareable to ) to do powerful processing</a:t>
            </a:r>
          </a:p>
          <a:p>
            <a:r>
              <a:rPr lang="en-US" dirty="0"/>
              <a:t>A ton of help resources</a:t>
            </a:r>
          </a:p>
          <a:p>
            <a:pPr marL="0" indent="0">
              <a:buNone/>
            </a:pPr>
            <a:r>
              <a:rPr lang="en-US" u="sng" dirty="0"/>
              <a:t>Personal Why not…</a:t>
            </a:r>
          </a:p>
          <a:p>
            <a:pPr marL="0" indent="0">
              <a:buNone/>
            </a:pPr>
            <a:r>
              <a:rPr lang="en-US" dirty="0"/>
              <a:t>GUI development (however there are companion frameworks that can be added e.g.  </a:t>
            </a:r>
            <a:r>
              <a:rPr lang="en-US" dirty="0" err="1"/>
              <a:t>Tkinter</a:t>
            </a:r>
            <a:r>
              <a:rPr lang="en-US" dirty="0"/>
              <a:t>, Django)</a:t>
            </a:r>
          </a:p>
          <a:p>
            <a:pPr marL="0" indent="0">
              <a:buNone/>
            </a:pPr>
            <a:r>
              <a:rPr lang="en-US" dirty="0"/>
              <a:t>Code with multiple modules (especially </a:t>
            </a:r>
            <a:r>
              <a:rPr lang="en-US" dirty="0" err="1"/>
              <a:t>ArcPY</a:t>
            </a:r>
            <a:r>
              <a:rPr lang="en-US" dirty="0"/>
              <a:t>) can at times be difficult to transfer to other systems</a:t>
            </a:r>
          </a:p>
        </p:txBody>
      </p:sp>
    </p:spTree>
    <p:extLst>
      <p:ext uri="{BB962C8B-B14F-4D97-AF65-F5344CB8AC3E}">
        <p14:creationId xmlns:p14="http://schemas.microsoft.com/office/powerpoint/2010/main" val="21378307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0"/>
            <a:ext cx="10058400" cy="1491449"/>
          </a:xfrm>
        </p:spPr>
        <p:txBody>
          <a:bodyPr>
            <a:normAutofit/>
          </a:bodyPr>
          <a:lstStyle/>
          <a:p>
            <a:r>
              <a:rPr lang="en-US" dirty="0"/>
              <a:t>Creating a Python script from scratch &amp; the Print Statement</a:t>
            </a:r>
          </a:p>
        </p:txBody>
      </p:sp>
      <p:sp>
        <p:nvSpPr>
          <p:cNvPr id="3" name="Content Placeholder 2"/>
          <p:cNvSpPr>
            <a:spLocks noGrp="1"/>
          </p:cNvSpPr>
          <p:nvPr>
            <p:ph idx="1"/>
          </p:nvPr>
        </p:nvSpPr>
        <p:spPr>
          <a:xfrm>
            <a:off x="519344" y="2121408"/>
            <a:ext cx="10950606" cy="4050792"/>
          </a:xfrm>
        </p:spPr>
        <p:txBody>
          <a:bodyPr>
            <a:normAutofit fontScale="92500"/>
          </a:bodyPr>
          <a:lstStyle/>
          <a:p>
            <a:r>
              <a:rPr lang="en-US" sz="2500" dirty="0"/>
              <a:t>Creating from scratch easy, </a:t>
            </a:r>
          </a:p>
          <a:p>
            <a:pPr lvl="1"/>
            <a:r>
              <a:rPr lang="en-US" sz="2500" dirty="0"/>
              <a:t>Python file is a text file with a .</a:t>
            </a:r>
            <a:r>
              <a:rPr lang="en-US" sz="2500" dirty="0" err="1"/>
              <a:t>py</a:t>
            </a:r>
            <a:r>
              <a:rPr lang="en-US" sz="2500" dirty="0"/>
              <a:t> extension</a:t>
            </a:r>
          </a:p>
          <a:p>
            <a:pPr lvl="1"/>
            <a:r>
              <a:rPr lang="en-US" sz="2500" dirty="0"/>
              <a:t>Can also copy/paste old python files</a:t>
            </a:r>
          </a:p>
          <a:p>
            <a:pPr lvl="1"/>
            <a:endParaRPr lang="en-US" sz="2500" dirty="0"/>
          </a:p>
          <a:p>
            <a:pPr lvl="1"/>
            <a:endParaRPr lang="en-US" sz="2500" dirty="0"/>
          </a:p>
          <a:p>
            <a:r>
              <a:rPr lang="en-US" sz="2500" dirty="0"/>
              <a:t>Print Statement</a:t>
            </a:r>
          </a:p>
          <a:p>
            <a:pPr lvl="1"/>
            <a:r>
              <a:rPr lang="en-US" sz="2500" dirty="0"/>
              <a:t>Python statement to enter text in the </a:t>
            </a:r>
            <a:r>
              <a:rPr lang="en-US" sz="2500" dirty="0" smtClean="0"/>
              <a:t>shell (command line window to execute python)</a:t>
            </a:r>
            <a:endParaRPr lang="en-US" sz="2500" dirty="0"/>
          </a:p>
          <a:p>
            <a:pPr lvl="1"/>
            <a:r>
              <a:rPr lang="en-US" sz="2500" dirty="0"/>
              <a:t>Useful for providing information while the script runs</a:t>
            </a:r>
          </a:p>
          <a:p>
            <a:endParaRPr lang="en-US" dirty="0"/>
          </a:p>
          <a:p>
            <a:endParaRPr lang="en-US" dirty="0"/>
          </a:p>
          <a:p>
            <a:endParaRPr lang="en-US" dirty="0"/>
          </a:p>
        </p:txBody>
      </p:sp>
      <p:pic>
        <p:nvPicPr>
          <p:cNvPr id="4" name="Picture 3"/>
          <p:cNvPicPr>
            <a:picLocks noChangeAspect="1"/>
          </p:cNvPicPr>
          <p:nvPr/>
        </p:nvPicPr>
        <p:blipFill>
          <a:blip r:embed="rId2"/>
          <a:stretch>
            <a:fillRect/>
          </a:stretch>
        </p:blipFill>
        <p:spPr>
          <a:xfrm>
            <a:off x="7780725" y="2730677"/>
            <a:ext cx="3857625" cy="1295400"/>
          </a:xfrm>
          <a:prstGeom prst="rect">
            <a:avLst/>
          </a:prstGeom>
        </p:spPr>
      </p:pic>
    </p:spTree>
    <p:extLst>
      <p:ext uri="{BB962C8B-B14F-4D97-AF65-F5344CB8AC3E}">
        <p14:creationId xmlns:p14="http://schemas.microsoft.com/office/powerpoint/2010/main" val="19019056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0"/>
            <a:ext cx="10058400" cy="1047565"/>
          </a:xfrm>
        </p:spPr>
        <p:txBody>
          <a:bodyPr/>
          <a:lstStyle/>
          <a:p>
            <a:r>
              <a:rPr lang="en-US" dirty="0"/>
              <a:t>IDE</a:t>
            </a:r>
          </a:p>
        </p:txBody>
      </p:sp>
      <p:sp>
        <p:nvSpPr>
          <p:cNvPr id="3" name="Content Placeholder 2"/>
          <p:cNvSpPr>
            <a:spLocks noGrp="1"/>
          </p:cNvSpPr>
          <p:nvPr>
            <p:ph idx="1"/>
          </p:nvPr>
        </p:nvSpPr>
        <p:spPr>
          <a:xfrm>
            <a:off x="355106" y="1045475"/>
            <a:ext cx="11836893" cy="2145542"/>
          </a:xfrm>
        </p:spPr>
        <p:txBody>
          <a:bodyPr>
            <a:normAutofit/>
          </a:bodyPr>
          <a:lstStyle/>
          <a:p>
            <a:r>
              <a:rPr lang="en-US" dirty="0"/>
              <a:t>An </a:t>
            </a:r>
            <a:r>
              <a:rPr lang="en-US" b="1" dirty="0"/>
              <a:t>integrated development environment</a:t>
            </a:r>
            <a:r>
              <a:rPr lang="en-US" dirty="0"/>
              <a:t> (</a:t>
            </a:r>
            <a:r>
              <a:rPr lang="en-US" b="1" dirty="0"/>
              <a:t>IDE</a:t>
            </a:r>
            <a:r>
              <a:rPr lang="en-US" dirty="0"/>
              <a:t>) is a </a:t>
            </a:r>
            <a:r>
              <a:rPr lang="en-US" dirty="0">
                <a:hlinkClick r:id="rId3" tooltip="Application software"/>
              </a:rPr>
              <a:t>software application</a:t>
            </a:r>
            <a:r>
              <a:rPr lang="en-US" dirty="0"/>
              <a:t> that provides comprehensive facilities to </a:t>
            </a:r>
            <a:r>
              <a:rPr lang="en-US" dirty="0">
                <a:hlinkClick r:id="rId4" tooltip="Computer programmer"/>
              </a:rPr>
              <a:t>computer programmers</a:t>
            </a:r>
            <a:r>
              <a:rPr lang="en-US" dirty="0"/>
              <a:t> for </a:t>
            </a:r>
            <a:r>
              <a:rPr lang="en-US" dirty="0">
                <a:hlinkClick r:id="rId5" tooltip="Software development"/>
              </a:rPr>
              <a:t>software development</a:t>
            </a:r>
            <a:r>
              <a:rPr lang="en-US" dirty="0"/>
              <a:t>. </a:t>
            </a:r>
            <a:r>
              <a:rPr lang="en-US" dirty="0" smtClean="0"/>
              <a:t>  An </a:t>
            </a:r>
            <a:r>
              <a:rPr lang="en-US" dirty="0"/>
              <a:t>IDE normally consists of at least a </a:t>
            </a:r>
            <a:r>
              <a:rPr lang="en-US" dirty="0">
                <a:hlinkClick r:id="rId6" tooltip="Source code editor"/>
              </a:rPr>
              <a:t>source code editor</a:t>
            </a:r>
            <a:r>
              <a:rPr lang="en-US" dirty="0"/>
              <a:t>, </a:t>
            </a:r>
            <a:r>
              <a:rPr lang="en-US" dirty="0">
                <a:hlinkClick r:id="rId7" tooltip="Build automation"/>
              </a:rPr>
              <a:t>build automation</a:t>
            </a:r>
            <a:r>
              <a:rPr lang="en-US" dirty="0"/>
              <a:t> tools and a </a:t>
            </a:r>
            <a:r>
              <a:rPr lang="en-US" dirty="0">
                <a:hlinkClick r:id="rId8" tooltip="Debugger"/>
              </a:rPr>
              <a:t>debugger</a:t>
            </a:r>
            <a:r>
              <a:rPr lang="en-US" dirty="0"/>
              <a:t>…</a:t>
            </a:r>
          </a:p>
          <a:p>
            <a:r>
              <a:rPr lang="en-US" dirty="0"/>
              <a:t>The boundary between an IDE and other parts of the broader software development environment is not well-defined; sometimes a </a:t>
            </a:r>
            <a:r>
              <a:rPr lang="en-US" dirty="0">
                <a:hlinkClick r:id="rId9" tooltip="Version control system"/>
              </a:rPr>
              <a:t>version control system</a:t>
            </a:r>
            <a:r>
              <a:rPr lang="en-US" dirty="0"/>
              <a:t> or various tools to simplify the construction of a </a:t>
            </a:r>
            <a:r>
              <a:rPr lang="en-US" dirty="0">
                <a:hlinkClick r:id="rId10" tooltip="Graphical user interface"/>
              </a:rPr>
              <a:t>graphical user interface</a:t>
            </a:r>
            <a:r>
              <a:rPr lang="en-US" dirty="0"/>
              <a:t> (GUI) are integrated…					</a:t>
            </a:r>
            <a:r>
              <a:rPr lang="en-US" i="1" dirty="0">
                <a:hlinkClick r:id="rId11"/>
              </a:rPr>
              <a:t>https://en.wikipedia.org/wiki/Integrated_development_environment</a:t>
            </a:r>
            <a:endParaRPr lang="en-US" i="1" dirty="0"/>
          </a:p>
          <a:p>
            <a:pPr marL="0" indent="0">
              <a:buNone/>
            </a:pPr>
            <a:endParaRPr lang="en-US" dirty="0"/>
          </a:p>
        </p:txBody>
      </p:sp>
      <p:sp>
        <p:nvSpPr>
          <p:cNvPr id="4" name="Content Placeholder 2"/>
          <p:cNvSpPr txBox="1">
            <a:spLocks/>
          </p:cNvSpPr>
          <p:nvPr/>
        </p:nvSpPr>
        <p:spPr>
          <a:xfrm>
            <a:off x="527714" y="3031360"/>
            <a:ext cx="4973507" cy="2186632"/>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buFont typeface="Arial" panose="020B0604020202020204" pitchFamily="34" charset="0"/>
              <a:buNone/>
            </a:pPr>
            <a:r>
              <a:rPr lang="en-US" u="sng" dirty="0"/>
              <a:t>Why use IDE’s</a:t>
            </a:r>
          </a:p>
          <a:p>
            <a:r>
              <a:rPr lang="en-US" dirty="0"/>
              <a:t>Easier code editing (longer scripts, expanding/contracting code, code navigation, editing tools, text colors, etc.,)</a:t>
            </a:r>
          </a:p>
          <a:p>
            <a:r>
              <a:rPr lang="en-US" dirty="0"/>
              <a:t>Debugging (various tools)</a:t>
            </a:r>
          </a:p>
          <a:p>
            <a:pPr marL="0" indent="0">
              <a:buFont typeface="Arial" panose="020B0604020202020204" pitchFamily="34" charset="0"/>
              <a:buNone/>
            </a:pPr>
            <a:endParaRPr lang="en-US" dirty="0"/>
          </a:p>
        </p:txBody>
      </p:sp>
      <p:sp>
        <p:nvSpPr>
          <p:cNvPr id="5" name="Content Placeholder 2"/>
          <p:cNvSpPr txBox="1">
            <a:spLocks/>
          </p:cNvSpPr>
          <p:nvPr/>
        </p:nvSpPr>
        <p:spPr>
          <a:xfrm>
            <a:off x="6328012" y="3584124"/>
            <a:ext cx="5656909" cy="2684775"/>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buFont typeface="Arial" panose="020B0604020202020204" pitchFamily="34" charset="0"/>
              <a:buNone/>
            </a:pPr>
            <a:r>
              <a:rPr lang="en-US" u="sng" dirty="0"/>
              <a:t>Common Python IDE’s</a:t>
            </a:r>
          </a:p>
          <a:p>
            <a:r>
              <a:rPr lang="en-US" dirty="0"/>
              <a:t>IDLE -  bundled with the default install of Python, Shell window, Editor Window, Debug Control Window</a:t>
            </a:r>
          </a:p>
          <a:p>
            <a:r>
              <a:rPr lang="en-US" dirty="0"/>
              <a:t>MS Visual Studio – my favorite!!!!</a:t>
            </a:r>
          </a:p>
          <a:p>
            <a:r>
              <a:rPr lang="en-US" dirty="0" err="1"/>
              <a:t>PyScripter</a:t>
            </a:r>
            <a:endParaRPr lang="en-US" dirty="0"/>
          </a:p>
          <a:p>
            <a:r>
              <a:rPr lang="en-US" dirty="0" err="1"/>
              <a:t>PyCharm</a:t>
            </a:r>
            <a:endParaRPr lang="en-US" dirty="0"/>
          </a:p>
          <a:p>
            <a:r>
              <a:rPr lang="en-US" dirty="0"/>
              <a:t>Many </a:t>
            </a:r>
            <a:r>
              <a:rPr lang="en-US" dirty="0" err="1"/>
              <a:t>many</a:t>
            </a:r>
            <a:r>
              <a:rPr lang="en-US" dirty="0"/>
              <a:t> more…</a:t>
            </a:r>
          </a:p>
          <a:p>
            <a:pPr marL="0" indent="0">
              <a:buFont typeface="Arial" panose="020B0604020202020204" pitchFamily="34" charset="0"/>
              <a:buNone/>
            </a:pPr>
            <a:endParaRPr lang="en-US" dirty="0"/>
          </a:p>
        </p:txBody>
      </p:sp>
      <p:sp>
        <p:nvSpPr>
          <p:cNvPr id="6" name="Content Placeholder 2"/>
          <p:cNvSpPr txBox="1">
            <a:spLocks/>
          </p:cNvSpPr>
          <p:nvPr/>
        </p:nvSpPr>
        <p:spPr>
          <a:xfrm>
            <a:off x="259572" y="5104263"/>
            <a:ext cx="6998675" cy="1564943"/>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buFont typeface="Arial" panose="020B0604020202020204" pitchFamily="34" charset="0"/>
              <a:buNone/>
            </a:pPr>
            <a:r>
              <a:rPr lang="en-US" u="sng" dirty="0" err="1"/>
              <a:t>Jupyter</a:t>
            </a:r>
            <a:r>
              <a:rPr lang="en-US" u="sng" dirty="0"/>
              <a:t> Notebooks (discussed in depth later in this)</a:t>
            </a:r>
          </a:p>
          <a:p>
            <a:r>
              <a:rPr lang="en-US" dirty="0" smtClean="0"/>
              <a:t>Non-traditional IDE</a:t>
            </a:r>
          </a:p>
          <a:p>
            <a:r>
              <a:rPr lang="en-US" dirty="0" smtClean="0"/>
              <a:t>Visualization </a:t>
            </a:r>
            <a:r>
              <a:rPr lang="en-US" dirty="0"/>
              <a:t>capabilities (graphs, tables, etc.)</a:t>
            </a:r>
          </a:p>
          <a:p>
            <a:r>
              <a:rPr lang="en-US" dirty="0" smtClean="0"/>
              <a:t>Sharing</a:t>
            </a:r>
            <a:endParaRPr lang="en-US" dirty="0"/>
          </a:p>
          <a:p>
            <a:endParaRPr lang="en-US" dirty="0"/>
          </a:p>
        </p:txBody>
      </p:sp>
    </p:spTree>
    <p:extLst>
      <p:ext uri="{BB962C8B-B14F-4D97-AF65-F5344CB8AC3E}">
        <p14:creationId xmlns:p14="http://schemas.microsoft.com/office/powerpoint/2010/main" val="29695964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0"/>
            <a:ext cx="10058400" cy="838940"/>
          </a:xfrm>
        </p:spPr>
        <p:txBody>
          <a:bodyPr/>
          <a:lstStyle/>
          <a:p>
            <a:r>
              <a:rPr lang="en-US" dirty="0"/>
              <a:t>python Versions</a:t>
            </a:r>
          </a:p>
        </p:txBody>
      </p:sp>
      <p:sp>
        <p:nvSpPr>
          <p:cNvPr id="3" name="Content Placeholder 2"/>
          <p:cNvSpPr>
            <a:spLocks noGrp="1"/>
          </p:cNvSpPr>
          <p:nvPr>
            <p:ph idx="1"/>
          </p:nvPr>
        </p:nvSpPr>
        <p:spPr>
          <a:xfrm>
            <a:off x="153955" y="838940"/>
            <a:ext cx="8584163" cy="5881456"/>
          </a:xfrm>
        </p:spPr>
        <p:txBody>
          <a:bodyPr>
            <a:noAutofit/>
          </a:bodyPr>
          <a:lstStyle/>
          <a:p>
            <a:pPr>
              <a:spcBef>
                <a:spcPts val="0"/>
              </a:spcBef>
            </a:pPr>
            <a:r>
              <a:rPr lang="en-US" sz="1600" dirty="0"/>
              <a:t>2x vs 3x</a:t>
            </a:r>
          </a:p>
          <a:p>
            <a:pPr lvl="1">
              <a:spcBef>
                <a:spcPts val="0"/>
              </a:spcBef>
            </a:pPr>
            <a:r>
              <a:rPr lang="en-US" dirty="0"/>
              <a:t>Syntax</a:t>
            </a:r>
          </a:p>
          <a:p>
            <a:pPr lvl="1">
              <a:spcBef>
                <a:spcPts val="0"/>
              </a:spcBef>
            </a:pPr>
            <a:r>
              <a:rPr lang="en-US" dirty="0"/>
              <a:t>ArcGIS Desktop vs ArcGIS Pro</a:t>
            </a:r>
          </a:p>
          <a:p>
            <a:pPr lvl="1">
              <a:spcBef>
                <a:spcPts val="0"/>
              </a:spcBef>
            </a:pPr>
            <a:r>
              <a:rPr lang="en-US" dirty="0"/>
              <a:t>IDLE startup </a:t>
            </a:r>
            <a:r>
              <a:rPr lang="en-US" dirty="0" smtClean="0"/>
              <a:t>.bat file path </a:t>
            </a:r>
            <a:r>
              <a:rPr lang="en-US" dirty="0"/>
              <a:t>examples</a:t>
            </a:r>
          </a:p>
          <a:p>
            <a:pPr lvl="2">
              <a:spcBef>
                <a:spcPts val="0"/>
              </a:spcBef>
            </a:pPr>
            <a:r>
              <a:rPr lang="en-US" dirty="0"/>
              <a:t>2x</a:t>
            </a:r>
          </a:p>
          <a:p>
            <a:pPr lvl="3">
              <a:spcBef>
                <a:spcPts val="0"/>
              </a:spcBef>
            </a:pPr>
            <a:r>
              <a:rPr lang="en-US" dirty="0"/>
              <a:t>C:\Python27\ArcGIS10.6\Lib\idlelib\idle.bat </a:t>
            </a:r>
          </a:p>
          <a:p>
            <a:pPr lvl="3">
              <a:spcBef>
                <a:spcPts val="0"/>
              </a:spcBef>
            </a:pPr>
            <a:r>
              <a:rPr lang="en-US" dirty="0"/>
              <a:t>C:\Python27\ArcGIS10.6\Lib\idlelib\idle.bat </a:t>
            </a:r>
          </a:p>
          <a:p>
            <a:pPr lvl="3">
              <a:spcBef>
                <a:spcPts val="0"/>
              </a:spcBef>
            </a:pPr>
            <a:r>
              <a:rPr lang="en-US" dirty="0"/>
              <a:t>C:\Program Files\MySQL\MySQL Shell 8.0\lib\Python2.7\Lib\</a:t>
            </a:r>
            <a:r>
              <a:rPr lang="en-US" dirty="0" err="1"/>
              <a:t>idlelib</a:t>
            </a:r>
            <a:r>
              <a:rPr lang="en-US" dirty="0"/>
              <a:t>\idle.bat</a:t>
            </a:r>
          </a:p>
          <a:p>
            <a:pPr lvl="3">
              <a:spcBef>
                <a:spcPts val="0"/>
              </a:spcBef>
            </a:pPr>
            <a:r>
              <a:rPr lang="en-US" dirty="0"/>
              <a:t>C:\Microsoft\AndroidNDK\android-ndk-r16b\prebuilt\windows\lib\python2.7\idlelib\idle.bat </a:t>
            </a:r>
          </a:p>
          <a:p>
            <a:pPr lvl="3">
              <a:spcBef>
                <a:spcPts val="0"/>
              </a:spcBef>
            </a:pPr>
            <a:r>
              <a:rPr lang="en-US" dirty="0"/>
              <a:t>C:\Program Files\MySQL\MySQL Shell 8.0\lib\Python2.7\Lib\</a:t>
            </a:r>
            <a:r>
              <a:rPr lang="en-US" dirty="0" err="1"/>
              <a:t>idlelib</a:t>
            </a:r>
            <a:r>
              <a:rPr lang="en-US" dirty="0"/>
              <a:t>\idle.bat</a:t>
            </a:r>
          </a:p>
          <a:p>
            <a:pPr lvl="3">
              <a:spcBef>
                <a:spcPts val="0"/>
              </a:spcBef>
            </a:pPr>
            <a:r>
              <a:rPr lang="en-US" dirty="0"/>
              <a:t>C:\Microsoft\AndroidNDK64\android-ndk-r16b\prebuilt\windows-x86_64\lib\python2.7\idlelib\idle.bat </a:t>
            </a:r>
          </a:p>
          <a:p>
            <a:pPr lvl="2">
              <a:spcBef>
                <a:spcPts val="0"/>
              </a:spcBef>
            </a:pPr>
            <a:r>
              <a:rPr lang="en-US" dirty="0"/>
              <a:t>3x</a:t>
            </a:r>
          </a:p>
          <a:p>
            <a:pPr lvl="3">
              <a:spcBef>
                <a:spcPts val="0"/>
              </a:spcBef>
            </a:pPr>
            <a:r>
              <a:rPr lang="en-US" dirty="0"/>
              <a:t>C:\Program Files (x86)\Microsoft Visual Studio\Shared\Python36_64\Lib\</a:t>
            </a:r>
            <a:r>
              <a:rPr lang="en-US" dirty="0" err="1"/>
              <a:t>idlelib</a:t>
            </a:r>
            <a:r>
              <a:rPr lang="en-US" dirty="0"/>
              <a:t>\idle.bat </a:t>
            </a:r>
          </a:p>
          <a:p>
            <a:pPr lvl="3">
              <a:spcBef>
                <a:spcPts val="0"/>
              </a:spcBef>
            </a:pPr>
            <a:r>
              <a:rPr lang="en-US" dirty="0"/>
              <a:t>C:\Program Files (x86)\Microsoft Visual Studio\2019\Community\Common7\IDE\Extensions\Microsoft\Python\</a:t>
            </a:r>
            <a:r>
              <a:rPr lang="en-US" dirty="0" err="1"/>
              <a:t>Miniconda</a:t>
            </a:r>
            <a:r>
              <a:rPr lang="en-US" dirty="0"/>
              <a:t>\Miniconda3-x64\Lib\</a:t>
            </a:r>
            <a:r>
              <a:rPr lang="en-US" dirty="0" err="1"/>
              <a:t>idlelib</a:t>
            </a:r>
            <a:r>
              <a:rPr lang="en-US" dirty="0"/>
              <a:t>\idle.bat </a:t>
            </a:r>
          </a:p>
          <a:p>
            <a:pPr lvl="3">
              <a:spcBef>
                <a:spcPts val="0"/>
              </a:spcBef>
            </a:pPr>
            <a:r>
              <a:rPr lang="en-US" dirty="0"/>
              <a:t>C:\Program Files\ArcGIS\Pro\bin\Python\</a:t>
            </a:r>
            <a:r>
              <a:rPr lang="en-US" dirty="0" err="1"/>
              <a:t>envs</a:t>
            </a:r>
            <a:r>
              <a:rPr lang="en-US" dirty="0"/>
              <a:t>\arcgispro-py3\Lib\</a:t>
            </a:r>
            <a:r>
              <a:rPr lang="en-US" dirty="0" err="1"/>
              <a:t>idlelib</a:t>
            </a:r>
            <a:r>
              <a:rPr lang="en-US" dirty="0"/>
              <a:t>\idle.bat</a:t>
            </a:r>
          </a:p>
          <a:p>
            <a:pPr lvl="3">
              <a:spcBef>
                <a:spcPts val="0"/>
              </a:spcBef>
            </a:pPr>
            <a:r>
              <a:rPr lang="en-US" dirty="0"/>
              <a:t>C:\Users\fwsManaged\AppData\Local\Programs\Python\Python37\Lib\idlelib\idle.bat </a:t>
            </a:r>
          </a:p>
          <a:p>
            <a:pPr>
              <a:spcBef>
                <a:spcPts val="0"/>
              </a:spcBef>
            </a:pPr>
            <a:r>
              <a:rPr lang="en-US" sz="1600" dirty="0"/>
              <a:t>IDE considerations – make sure the IDE is configured with the Python version you want</a:t>
            </a:r>
          </a:p>
          <a:p>
            <a:pPr lvl="1"/>
            <a:endParaRPr lang="en-US" sz="1400" dirty="0"/>
          </a:p>
        </p:txBody>
      </p:sp>
      <p:pic>
        <p:nvPicPr>
          <p:cNvPr id="4" name="Picture 3"/>
          <p:cNvPicPr>
            <a:picLocks noChangeAspect="1"/>
          </p:cNvPicPr>
          <p:nvPr/>
        </p:nvPicPr>
        <p:blipFill>
          <a:blip r:embed="rId3"/>
          <a:stretch>
            <a:fillRect/>
          </a:stretch>
        </p:blipFill>
        <p:spPr>
          <a:xfrm>
            <a:off x="8035069" y="5360860"/>
            <a:ext cx="4038600" cy="1323975"/>
          </a:xfrm>
          <a:prstGeom prst="rect">
            <a:avLst/>
          </a:prstGeom>
        </p:spPr>
      </p:pic>
      <p:pic>
        <p:nvPicPr>
          <p:cNvPr id="5" name="Picture 4"/>
          <p:cNvPicPr>
            <a:picLocks noChangeAspect="1"/>
          </p:cNvPicPr>
          <p:nvPr/>
        </p:nvPicPr>
        <p:blipFill>
          <a:blip r:embed="rId4"/>
          <a:stretch>
            <a:fillRect/>
          </a:stretch>
        </p:blipFill>
        <p:spPr>
          <a:xfrm>
            <a:off x="7261098" y="1205811"/>
            <a:ext cx="3867150" cy="1504950"/>
          </a:xfrm>
          <a:prstGeom prst="rect">
            <a:avLst/>
          </a:prstGeom>
        </p:spPr>
      </p:pic>
      <p:pic>
        <p:nvPicPr>
          <p:cNvPr id="6" name="Picture 5"/>
          <p:cNvPicPr>
            <a:picLocks noChangeAspect="1"/>
          </p:cNvPicPr>
          <p:nvPr/>
        </p:nvPicPr>
        <p:blipFill>
          <a:blip r:embed="rId5"/>
          <a:stretch>
            <a:fillRect/>
          </a:stretch>
        </p:blipFill>
        <p:spPr>
          <a:xfrm>
            <a:off x="7727586" y="3357587"/>
            <a:ext cx="3895725" cy="1390650"/>
          </a:xfrm>
          <a:prstGeom prst="rect">
            <a:avLst/>
          </a:prstGeom>
        </p:spPr>
      </p:pic>
      <p:sp>
        <p:nvSpPr>
          <p:cNvPr id="7" name="TextBox 6"/>
          <p:cNvSpPr txBox="1"/>
          <p:nvPr/>
        </p:nvSpPr>
        <p:spPr>
          <a:xfrm>
            <a:off x="212271" y="6144983"/>
            <a:ext cx="6112329" cy="646331"/>
          </a:xfrm>
          <a:prstGeom prst="rect">
            <a:avLst/>
          </a:prstGeom>
          <a:noFill/>
        </p:spPr>
        <p:txBody>
          <a:bodyPr wrap="square" rtlCol="0">
            <a:spAutoFit/>
          </a:bodyPr>
          <a:lstStyle/>
          <a:p>
            <a:r>
              <a:rPr lang="en-US" b="1" dirty="0" smtClean="0">
                <a:solidFill>
                  <a:srgbClr val="FF0000"/>
                </a:solidFill>
              </a:rPr>
              <a:t>Feel free to find the idle.bat file on your system during this presentation!!!!</a:t>
            </a:r>
            <a:endParaRPr lang="en-US" b="1" dirty="0">
              <a:solidFill>
                <a:srgbClr val="FF0000"/>
              </a:solidFill>
            </a:endParaRPr>
          </a:p>
        </p:txBody>
      </p:sp>
    </p:spTree>
    <p:extLst>
      <p:ext uri="{BB962C8B-B14F-4D97-AF65-F5344CB8AC3E}">
        <p14:creationId xmlns:p14="http://schemas.microsoft.com/office/powerpoint/2010/main" val="37455966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662043" y="279882"/>
            <a:ext cx="3200400" cy="2286000"/>
          </a:xfrm>
        </p:spPr>
        <p:txBody>
          <a:bodyPr>
            <a:normAutofit/>
          </a:bodyPr>
          <a:lstStyle/>
          <a:p>
            <a:r>
              <a:rPr lang="en-US" dirty="0"/>
              <a:t>Introductory Python concepts/ methods</a:t>
            </a:r>
          </a:p>
        </p:txBody>
      </p:sp>
      <p:sp>
        <p:nvSpPr>
          <p:cNvPr id="5" name="Content Placeholder 4"/>
          <p:cNvSpPr>
            <a:spLocks noGrp="1"/>
          </p:cNvSpPr>
          <p:nvPr>
            <p:ph idx="1"/>
          </p:nvPr>
        </p:nvSpPr>
        <p:spPr>
          <a:xfrm>
            <a:off x="72236" y="137476"/>
            <a:ext cx="3933707" cy="6614510"/>
          </a:xfrm>
        </p:spPr>
        <p:txBody>
          <a:bodyPr>
            <a:normAutofit lnSpcReduction="10000"/>
          </a:bodyPr>
          <a:lstStyle/>
          <a:p>
            <a:pPr marL="0" indent="0">
              <a:buNone/>
            </a:pPr>
            <a:r>
              <a:rPr lang="en-US" sz="3200" cap="all" dirty="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rPr>
              <a:t>Exercise 1: Hello World!</a:t>
            </a:r>
          </a:p>
          <a:p>
            <a:pPr marL="457200" indent="-457200">
              <a:buFont typeface="+mj-lt"/>
              <a:buAutoNum type="arabicPeriod"/>
            </a:pPr>
            <a:r>
              <a:rPr lang="en-US" dirty="0"/>
              <a:t>Open a text editor (e.g. MS Notepad)</a:t>
            </a:r>
          </a:p>
          <a:p>
            <a:pPr marL="457200" indent="-457200">
              <a:buFont typeface="+mj-lt"/>
              <a:buAutoNum type="arabicPeriod"/>
            </a:pPr>
            <a:r>
              <a:rPr lang="en-US" dirty="0"/>
              <a:t>Enter print(“Hello world”)  </a:t>
            </a:r>
            <a:r>
              <a:rPr lang="en-US" dirty="0">
                <a:sym typeface="Wingdings" panose="05000000000000000000" pitchFamily="2" charset="2"/>
              </a:rPr>
              <a:t> save as filename hola_mundo.py on C:\temp</a:t>
            </a:r>
          </a:p>
          <a:p>
            <a:pPr marL="457200" indent="-457200">
              <a:buFont typeface="+mj-lt"/>
              <a:buAutoNum type="arabicPeriod" startAt="3"/>
            </a:pPr>
            <a:r>
              <a:rPr lang="en-US" dirty="0" smtClean="0">
                <a:sym typeface="Wingdings" panose="05000000000000000000" pitchFamily="2" charset="2"/>
              </a:rPr>
              <a:t>In </a:t>
            </a:r>
            <a:r>
              <a:rPr lang="en-US" dirty="0">
                <a:sym typeface="Wingdings" panose="05000000000000000000" pitchFamily="2" charset="2"/>
              </a:rPr>
              <a:t>a file browser, right click  hola_mundo.py  select “Edit with </a:t>
            </a:r>
            <a:r>
              <a:rPr lang="en-US" dirty="0" smtClean="0">
                <a:sym typeface="Wingdings" panose="05000000000000000000" pitchFamily="2" charset="2"/>
              </a:rPr>
              <a:t>IDLE…”</a:t>
            </a:r>
            <a:endParaRPr lang="en-US" dirty="0">
              <a:sym typeface="Wingdings" panose="05000000000000000000" pitchFamily="2" charset="2"/>
            </a:endParaRPr>
          </a:p>
          <a:p>
            <a:pPr marL="0" indent="0">
              <a:buNone/>
            </a:pPr>
            <a:r>
              <a:rPr lang="en-US" dirty="0" smtClean="0">
                <a:sym typeface="Wingdings" panose="05000000000000000000" pitchFamily="2" charset="2"/>
              </a:rPr>
              <a:t>Note: explore intellisense functionality.  Enter the text “</a:t>
            </a:r>
            <a:r>
              <a:rPr lang="en-US" dirty="0" err="1" smtClean="0">
                <a:sym typeface="Wingdings" panose="05000000000000000000" pitchFamily="2" charset="2"/>
              </a:rPr>
              <a:t>pr</a:t>
            </a:r>
            <a:r>
              <a:rPr lang="en-US" dirty="0" smtClean="0">
                <a:sym typeface="Wingdings" panose="05000000000000000000" pitchFamily="2" charset="2"/>
              </a:rPr>
              <a:t>”  ctrl-spacebar  tab</a:t>
            </a:r>
          </a:p>
          <a:p>
            <a:pPr marL="457200" indent="-457200">
              <a:buFont typeface="+mj-lt"/>
              <a:buAutoNum type="arabicPeriod" startAt="4"/>
            </a:pPr>
            <a:r>
              <a:rPr lang="en-US" dirty="0" smtClean="0">
                <a:sym typeface="Wingdings" panose="05000000000000000000" pitchFamily="2" charset="2"/>
              </a:rPr>
              <a:t>Under </a:t>
            </a:r>
            <a:r>
              <a:rPr lang="en-US" dirty="0">
                <a:sym typeface="Wingdings" panose="05000000000000000000" pitchFamily="2" charset="2"/>
              </a:rPr>
              <a:t>the Run menu, click Run Module </a:t>
            </a:r>
            <a:r>
              <a:rPr lang="en-US" i="1" dirty="0">
                <a:sym typeface="Wingdings" panose="05000000000000000000" pitchFamily="2" charset="2"/>
              </a:rPr>
              <a:t>OR</a:t>
            </a:r>
            <a:r>
              <a:rPr lang="en-US" dirty="0">
                <a:sym typeface="Wingdings" panose="05000000000000000000" pitchFamily="2" charset="2"/>
              </a:rPr>
              <a:t> click the F5 shortcut key</a:t>
            </a:r>
          </a:p>
          <a:p>
            <a:pPr marL="457200" indent="-457200">
              <a:buFont typeface="+mj-lt"/>
              <a:buAutoNum type="arabicPeriod" startAt="4"/>
            </a:pPr>
            <a:r>
              <a:rPr lang="en-US" dirty="0">
                <a:sym typeface="Wingdings" panose="05000000000000000000" pitchFamily="2" charset="2"/>
              </a:rPr>
              <a:t>Rerun from step 3 however select “Edit with IDLE”, do you notice a difference?</a:t>
            </a:r>
          </a:p>
          <a:p>
            <a:endParaRPr lang="en-US" dirty="0"/>
          </a:p>
          <a:p>
            <a:endParaRPr lang="en-US" dirty="0"/>
          </a:p>
        </p:txBody>
      </p:sp>
      <p:sp>
        <p:nvSpPr>
          <p:cNvPr id="6" name="Text Placeholder 5"/>
          <p:cNvSpPr>
            <a:spLocks noGrp="1"/>
          </p:cNvSpPr>
          <p:nvPr>
            <p:ph type="body" sz="half" idx="2"/>
          </p:nvPr>
        </p:nvSpPr>
        <p:spPr>
          <a:xfrm>
            <a:off x="8662043" y="2611603"/>
            <a:ext cx="3200400" cy="3379124"/>
          </a:xfrm>
        </p:spPr>
        <p:txBody>
          <a:bodyPr/>
          <a:lstStyle/>
          <a:p>
            <a:pPr marL="285750" indent="-285750">
              <a:buFont typeface="Arial" panose="020B0604020202020204" pitchFamily="34" charset="0"/>
              <a:buChar char="•"/>
            </a:pPr>
            <a:r>
              <a:rPr lang="en-US" dirty="0">
                <a:solidFill>
                  <a:schemeClr val="tx1"/>
                </a:solidFill>
              </a:rPr>
              <a:t>What is Python &amp; Why use Python</a:t>
            </a:r>
          </a:p>
          <a:p>
            <a:pPr marL="285750" indent="-285750">
              <a:buFont typeface="Arial" panose="020B0604020202020204" pitchFamily="34" charset="0"/>
              <a:buChar char="•"/>
            </a:pPr>
            <a:r>
              <a:rPr lang="en-US" dirty="0">
                <a:solidFill>
                  <a:schemeClr val="tx1"/>
                </a:solidFill>
              </a:rPr>
              <a:t>Creating a Python Script from Scratch</a:t>
            </a:r>
          </a:p>
          <a:p>
            <a:pPr marL="285750" indent="-285750">
              <a:buFont typeface="Arial" panose="020B0604020202020204" pitchFamily="34" charset="0"/>
              <a:buChar char="•"/>
            </a:pPr>
            <a:r>
              <a:rPr lang="en-US" dirty="0">
                <a:solidFill>
                  <a:schemeClr val="tx1"/>
                </a:solidFill>
              </a:rPr>
              <a:t>The Print Statement</a:t>
            </a:r>
          </a:p>
        </p:txBody>
      </p:sp>
      <p:pic>
        <p:nvPicPr>
          <p:cNvPr id="8" name="Picture 7"/>
          <p:cNvPicPr>
            <a:picLocks noChangeAspect="1"/>
          </p:cNvPicPr>
          <p:nvPr/>
        </p:nvPicPr>
        <p:blipFill>
          <a:blip r:embed="rId4"/>
          <a:stretch>
            <a:fillRect/>
          </a:stretch>
        </p:blipFill>
        <p:spPr>
          <a:xfrm>
            <a:off x="4255205" y="195757"/>
            <a:ext cx="3857625" cy="1295400"/>
          </a:xfrm>
          <a:prstGeom prst="rect">
            <a:avLst/>
          </a:prstGeom>
        </p:spPr>
      </p:pic>
      <p:pic>
        <p:nvPicPr>
          <p:cNvPr id="9" name="Picture 8"/>
          <p:cNvPicPr>
            <a:picLocks noChangeAspect="1"/>
          </p:cNvPicPr>
          <p:nvPr/>
        </p:nvPicPr>
        <p:blipFill>
          <a:blip r:embed="rId5"/>
          <a:stretch>
            <a:fillRect/>
          </a:stretch>
        </p:blipFill>
        <p:spPr>
          <a:xfrm>
            <a:off x="4724668" y="1554480"/>
            <a:ext cx="3505200" cy="2057400"/>
          </a:xfrm>
          <a:prstGeom prst="rect">
            <a:avLst/>
          </a:prstGeom>
        </p:spPr>
      </p:pic>
      <p:pic>
        <p:nvPicPr>
          <p:cNvPr id="10" name="Picture 9"/>
          <p:cNvPicPr>
            <a:picLocks noChangeAspect="1"/>
          </p:cNvPicPr>
          <p:nvPr/>
        </p:nvPicPr>
        <p:blipFill>
          <a:blip r:embed="rId6"/>
          <a:stretch>
            <a:fillRect/>
          </a:stretch>
        </p:blipFill>
        <p:spPr>
          <a:xfrm>
            <a:off x="4755219" y="3807588"/>
            <a:ext cx="3381096" cy="1262394"/>
          </a:xfrm>
          <a:prstGeom prst="rect">
            <a:avLst/>
          </a:prstGeom>
        </p:spPr>
      </p:pic>
      <p:pic>
        <p:nvPicPr>
          <p:cNvPr id="12" name="Picture 11"/>
          <p:cNvPicPr>
            <a:picLocks noChangeAspect="1"/>
          </p:cNvPicPr>
          <p:nvPr/>
        </p:nvPicPr>
        <p:blipFill>
          <a:blip r:embed="rId7"/>
          <a:stretch>
            <a:fillRect/>
          </a:stretch>
        </p:blipFill>
        <p:spPr>
          <a:xfrm>
            <a:off x="4869793" y="5227507"/>
            <a:ext cx="3360075" cy="1366475"/>
          </a:xfrm>
          <a:prstGeom prst="rect">
            <a:avLst/>
          </a:prstGeom>
        </p:spPr>
      </p:pic>
    </p:spTree>
    <p:extLst>
      <p:ext uri="{BB962C8B-B14F-4D97-AF65-F5344CB8AC3E}">
        <p14:creationId xmlns:p14="http://schemas.microsoft.com/office/powerpoint/2010/main" val="2771771918"/>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6B730AABDB1BD4D9A9535349D5EF5B7" ma:contentTypeVersion="4" ma:contentTypeDescription="Create a new document." ma:contentTypeScope="" ma:versionID="9f90b0a2a983a0cba1dcd019ee7cd8f6">
  <xsd:schema xmlns:xsd="http://www.w3.org/2001/XMLSchema" xmlns:xs="http://www.w3.org/2001/XMLSchema" xmlns:p="http://schemas.microsoft.com/office/2006/metadata/properties" xmlns:ns2="d36856fe-d4a9-4f0b-87a7-8fa063632c32" xmlns:ns3="16aa3f2d-47b8-4a75-a8f5-1c0f60bcb387" targetNamespace="http://schemas.microsoft.com/office/2006/metadata/properties" ma:root="true" ma:fieldsID="351ffc591e2a33e14154545ad8d0ab9f" ns2:_="" ns3:_="">
    <xsd:import namespace="d36856fe-d4a9-4f0b-87a7-8fa063632c32"/>
    <xsd:import namespace="16aa3f2d-47b8-4a75-a8f5-1c0f60bcb387"/>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36856fe-d4a9-4f0b-87a7-8fa063632c3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16aa3f2d-47b8-4a75-a8f5-1c0f60bcb387"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16EC5F1-B2CD-46ED-88A3-279E6A14DD7F}">
  <ds:schemaRefs>
    <ds:schemaRef ds:uri="http://www.w3.org/XML/1998/namespace"/>
    <ds:schemaRef ds:uri="http://schemas.microsoft.com/office/2006/metadata/properties"/>
    <ds:schemaRef ds:uri="http://schemas.openxmlformats.org/package/2006/metadata/core-properties"/>
    <ds:schemaRef ds:uri="http://purl.org/dc/dcmitype/"/>
    <ds:schemaRef ds:uri="http://purl.org/dc/terms/"/>
    <ds:schemaRef ds:uri="http://schemas.microsoft.com/office/2006/documentManagement/types"/>
    <ds:schemaRef ds:uri="http://purl.org/dc/elements/1.1/"/>
    <ds:schemaRef ds:uri="http://schemas.microsoft.com/office/infopath/2007/PartnerControls"/>
    <ds:schemaRef ds:uri="16aa3f2d-47b8-4a75-a8f5-1c0f60bcb387"/>
    <ds:schemaRef ds:uri="d36856fe-d4a9-4f0b-87a7-8fa063632c32"/>
  </ds:schemaRefs>
</ds:datastoreItem>
</file>

<file path=customXml/itemProps2.xml><?xml version="1.0" encoding="utf-8"?>
<ds:datastoreItem xmlns:ds="http://schemas.openxmlformats.org/officeDocument/2006/customXml" ds:itemID="{76F4CE72-9AA3-45B8-B673-454CD164781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36856fe-d4a9-4f0b-87a7-8fa063632c32"/>
    <ds:schemaRef ds:uri="16aa3f2d-47b8-4a75-a8f5-1c0f60bcb38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BE8B7FA-F172-4499-8396-AD910024C42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TM10001115[[fn=Parcel]]</Template>
  <TotalTime>2385</TotalTime>
  <Words>3500</Words>
  <Application>Microsoft Office PowerPoint</Application>
  <PresentationFormat>Widescreen</PresentationFormat>
  <Paragraphs>424</Paragraphs>
  <Slides>33</Slides>
  <Notes>27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33</vt:i4>
      </vt:variant>
    </vt:vector>
  </HeadingPairs>
  <TitlesOfParts>
    <vt:vector size="38" baseType="lpstr">
      <vt:lpstr>Arial</vt:lpstr>
      <vt:lpstr>Calibri</vt:lpstr>
      <vt:lpstr>Gill Sans MT</vt:lpstr>
      <vt:lpstr>Wingdings</vt:lpstr>
      <vt:lpstr>Parcel</vt:lpstr>
      <vt:lpstr>Intro to Data Management with Python</vt:lpstr>
      <vt:lpstr>Class Format and Materials</vt:lpstr>
      <vt:lpstr>Class Outline</vt:lpstr>
      <vt:lpstr>Intro to Python – Course Section</vt:lpstr>
      <vt:lpstr>What &amp; Why</vt:lpstr>
      <vt:lpstr>Creating a Python script from scratch &amp; the Print Statement</vt:lpstr>
      <vt:lpstr>IDE</vt:lpstr>
      <vt:lpstr>python Versions</vt:lpstr>
      <vt:lpstr>Introductory Python concepts/ methods</vt:lpstr>
      <vt:lpstr>Debugging</vt:lpstr>
      <vt:lpstr>Introductory Python concepts/ methods</vt:lpstr>
      <vt:lpstr>Python Topics for Data Management using IDLE – Course Section</vt:lpstr>
      <vt:lpstr>Commenting</vt:lpstr>
      <vt:lpstr>Indenting</vt:lpstr>
      <vt:lpstr>Functions, methods, properties</vt:lpstr>
      <vt:lpstr>Variables</vt:lpstr>
      <vt:lpstr>More on String Variables</vt:lpstr>
      <vt:lpstr>Python Classes</vt:lpstr>
      <vt:lpstr>Python Modules</vt:lpstr>
      <vt:lpstr>Python packages and Libraries</vt:lpstr>
      <vt:lpstr>Introductory Python Concepts/Methods </vt:lpstr>
      <vt:lpstr>Accessing AGOL hosted feature layers</vt:lpstr>
      <vt:lpstr>For Loops, Iterating through a list</vt:lpstr>
      <vt:lpstr>For Loops, Iterating through a list Examples</vt:lpstr>
      <vt:lpstr>Conditional Statements</vt:lpstr>
      <vt:lpstr>User-Defined functions</vt:lpstr>
      <vt:lpstr>Wrangling Up them Data</vt:lpstr>
      <vt:lpstr>Wrangling Up them Data</vt:lpstr>
      <vt:lpstr>Topics to explore on your own</vt:lpstr>
      <vt:lpstr>Python Topics for Data Management using Jupyter – Course Section</vt:lpstr>
      <vt:lpstr>Wrangling Up them DatA</vt:lpstr>
      <vt:lpstr>Extra Credit: Configuring The Visual Studio IDE</vt:lpstr>
      <vt:lpstr>Wrangling Up them DatA</vt:lpstr>
    </vt:vector>
  </TitlesOfParts>
  <Company>Department of Interior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Wrangling with Python</dc:title>
  <dc:creator>Heller, Matthew M</dc:creator>
  <cp:lastModifiedBy>Heller, Matthew M</cp:lastModifiedBy>
  <cp:revision>219</cp:revision>
  <dcterms:created xsi:type="dcterms:W3CDTF">2020-01-15T15:27:06Z</dcterms:created>
  <dcterms:modified xsi:type="dcterms:W3CDTF">2020-06-18T18:21:37Z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0x01010076B730AABDB1BD4D9A9535349D5EF5B7</vt:lpwstr>
  </property>
</Properties>
</file>