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Jeff Lindsa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theme/theme2.xml" Type="http://schemas.openxmlformats.org/officeDocument/2006/relationships/theme" Id="rId1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2" authorId="0">
    <p:pos y="0" x="6000"/>
    <p:text>ambassadord? (maybe not ready)
what about vulcand and routers that do lookup in-proc builtin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Maybe instead of "TTLs" it should be "heartbeats via TTL"</p:text>
  </p:cm>
</p:cmLst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Introduce self and Glider Labs. High-level overview of service discovery.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what is service discovery? Describe the directory, registration, deregistration, and lookup processes.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Talk about possible key / value stores to use.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Beacon similar to registrator. docker-register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Is the service providing the service? TTLs do not fully check that the service is providing. Talk about custom health checks with your own registration process / script (checking service health before adding).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" name="Shape 8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4479975" x="8480600"/>
            <a:ext cy="587200" cx="587200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rogrium.com/blog/2014/07/29/understanding-modern-service-discovery-with-docker/" Type="http://schemas.openxmlformats.org/officeDocument/2006/relationships/hyperlink" TargetMode="External" Id="rId4"/><Relationship Target="http://jasonwilder.com/blog/2014/02/04/service-discovery-in-the-cloud/" Type="http://schemas.openxmlformats.org/officeDocument/2006/relationships/hyperlink" TargetMode="External" Id="rId3"/><Relationship Target="http://www.activestate.com/blog/2014/05/service-discovery-solutions" Type="http://schemas.openxmlformats.org/officeDocument/2006/relationships/hyperlink" TargetMode="External" Id="rId6"/><Relationship Target="http://progrium.com/blog/2014/09/10/automatic-docker-service-announcement-with-registrator/" Type="http://schemas.openxmlformats.org/officeDocument/2006/relationships/hyperlink" TargetMode="External" Id="rId5"/><Relationship Target="https://github.com/jwilder/docker-gen" Type="http://schemas.openxmlformats.org/officeDocument/2006/relationships/hyperlink" TargetMode="External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andyshinn/sample-webapp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2.xml" Type="http://schemas.openxmlformats.org/officeDocument/2006/relationships/comments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airbnb/synapse" Type="http://schemas.openxmlformats.org/officeDocument/2006/relationships/hyperlink" TargetMode="External" Id="rId4"/><Relationship Target="https://github.com/jwilder/docker-gen" Type="http://schemas.openxmlformats.org/officeDocument/2006/relationships/hyperlink" TargetMode="External" Id="rId3"/><Relationship Target="https://github.com/skynetservices/skydns" Type="http://schemas.openxmlformats.org/officeDocument/2006/relationships/hyperlink" TargetMode="External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1205092" x="6299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Docker Service Discovery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2541873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 for building distributed systems and service-oriented architectures in Docker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99900" x="6013200"/>
            <a:ext cy="1043600" cx="31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time!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Registrator, Python app, Redis, nginx reverse proxy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 services, Redis and the Python app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Show Redis registration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Show Python app using Redis via in-process discovery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Show nginx proxying to Python app using co-process discovery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92" name="Shape 92"/>
          <p:cNvGrpSpPr/>
          <p:nvPr/>
        </p:nvGrpSpPr>
        <p:grpSpPr>
          <a:xfrm>
            <a:off y="500369" x="6726672"/>
            <a:ext cy="3983136" cx="2081844"/>
            <a:chOff y="500374" x="6166250"/>
            <a:chExt cy="4081500" cx="2261399"/>
          </a:xfrm>
        </p:grpSpPr>
        <p:sp>
          <p:nvSpPr>
            <p:cNvPr id="93" name="Shape 93"/>
            <p:cNvSpPr/>
            <p:nvPr/>
          </p:nvSpPr>
          <p:spPr>
            <a:xfrm>
              <a:off y="1161275" x="6166250"/>
              <a:ext cy="3420600" cx="22613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y="500374" x="6166250"/>
              <a:ext cy="660900" cx="2261399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>
            <a:off y="500348" x="4423612"/>
            <a:ext cy="3983136" cx="2081844"/>
            <a:chOff y="500374" x="3359750"/>
            <a:chExt cy="4081501" cx="2261399"/>
          </a:xfrm>
        </p:grpSpPr>
        <p:sp>
          <p:nvSpPr>
            <p:cNvPr id="96" name="Shape 96"/>
            <p:cNvSpPr/>
            <p:nvPr/>
          </p:nvSpPr>
          <p:spPr>
            <a:xfrm>
              <a:off y="1161275" x="3359750"/>
              <a:ext cy="3420600" cx="22613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y="500374" x="3359750"/>
              <a:ext cy="660900" cx="2261399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y="2082153" x="4659319"/>
            <a:ext cy="660900" cx="1612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y="2863743" x="4659319"/>
            <a:ext cy="660900" cx="1612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y="3645308" x="4659319"/>
            <a:ext cy="660900" cx="1612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y="3645308" x="6961664"/>
            <a:ext cy="660900" cx="1612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y="2889706" x="6961664"/>
            <a:ext cy="660900" cx="1612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3" name="Shape 103"/>
          <p:cNvGrpSpPr/>
          <p:nvPr/>
        </p:nvGrpSpPr>
        <p:grpSpPr>
          <a:xfrm>
            <a:off y="500372" x="2121829"/>
            <a:ext cy="3983136" cx="2082074"/>
            <a:chOff y="500374" x="1316650"/>
            <a:chExt cy="4081501" cx="2261649"/>
          </a:xfrm>
        </p:grpSpPr>
        <p:sp>
          <p:nvSpPr>
            <p:cNvPr id="104" name="Shape 104"/>
            <p:cNvSpPr/>
            <p:nvPr/>
          </p:nvSpPr>
          <p:spPr>
            <a:xfrm>
              <a:off y="1161275" x="1316900"/>
              <a:ext cy="3420600" cx="22613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y="500374" x="1316650"/>
              <a:ext cy="660900" cx="2261399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/>
          <p:nvPr/>
        </p:nvSpPr>
        <p:spPr>
          <a:xfrm>
            <a:off y="2889706" x="2375502"/>
            <a:ext cy="660900" cx="1612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y="500375" x="297150"/>
            <a:ext cy="406800" cx="1610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ETCD</a:t>
            </a:r>
          </a:p>
        </p:txBody>
      </p:sp>
      <p:sp>
        <p:nvSpPr>
          <p:cNvPr id="108" name="Shape 108"/>
          <p:cNvSpPr/>
          <p:nvPr/>
        </p:nvSpPr>
        <p:spPr>
          <a:xfrm>
            <a:off y="1003650" x="297150"/>
            <a:ext cy="406800" cx="1610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DOCKER HOST</a:t>
            </a:r>
          </a:p>
        </p:txBody>
      </p:sp>
      <p:sp>
        <p:nvSpPr>
          <p:cNvPr id="109" name="Shape 109"/>
          <p:cNvSpPr/>
          <p:nvPr/>
        </p:nvSpPr>
        <p:spPr>
          <a:xfrm>
            <a:off y="1506925" x="298292"/>
            <a:ext cy="406800" cx="1610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REDIS</a:t>
            </a:r>
          </a:p>
        </p:txBody>
      </p:sp>
      <p:sp>
        <p:nvSpPr>
          <p:cNvPr id="110" name="Shape 110"/>
          <p:cNvSpPr/>
          <p:nvPr/>
        </p:nvSpPr>
        <p:spPr>
          <a:xfrm>
            <a:off y="2010200" x="298292"/>
            <a:ext cy="406800" cx="1610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PYTHON APP</a:t>
            </a:r>
          </a:p>
        </p:txBody>
      </p:sp>
      <p:sp>
        <p:nvSpPr>
          <p:cNvPr id="111" name="Shape 111"/>
          <p:cNvSpPr/>
          <p:nvPr/>
        </p:nvSpPr>
        <p:spPr>
          <a:xfrm>
            <a:off y="2513475" x="297765"/>
            <a:ext cy="406800" cx="1611599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NGINX PROXY</a:t>
            </a:r>
          </a:p>
        </p:txBody>
      </p:sp>
      <p:sp>
        <p:nvSpPr>
          <p:cNvPr id="112" name="Shape 112"/>
          <p:cNvSpPr/>
          <p:nvPr/>
        </p:nvSpPr>
        <p:spPr>
          <a:xfrm>
            <a:off y="3016750" x="297772"/>
            <a:ext cy="406800" cx="1611599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REGISTRATOR</a:t>
            </a:r>
          </a:p>
        </p:txBody>
      </p:sp>
      <p:sp>
        <p:nvSpPr>
          <p:cNvPr id="113" name="Shape 113"/>
          <p:cNvSpPr/>
          <p:nvPr/>
        </p:nvSpPr>
        <p:spPr>
          <a:xfrm>
            <a:off y="1300575" x="2355456"/>
            <a:ext cy="660900" cx="1612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y="1300575" x="4659319"/>
            <a:ext cy="660900" cx="1612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y="1300575" x="6961664"/>
            <a:ext cy="660900" cx="1612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y="2082153" x="2355456"/>
            <a:ext cy="660900" cx="1612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8" fill="hold" presetSubtype="0" presetClass="emph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presetID="10" fill="hold" presetSubtype="0" presetClass="exit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8" fill="hold" presetSubtype="0" presetClass="emph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presetID="10" fill="hold" presetSubtype="0" presetClass="exit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400" lang="en">
                <a:solidFill>
                  <a:schemeClr val="hlink"/>
                </a:solidFill>
                <a:hlinkClick r:id="rId3"/>
              </a:rPr>
              <a:t>http://jasonwilder.com/blog/2014/02/04/service-discovery-in-the-cloud/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400" lang="en">
                <a:solidFill>
                  <a:schemeClr val="hlink"/>
                </a:solidFill>
                <a:hlinkClick r:id="rId4"/>
              </a:rPr>
              <a:t>http://progrium.com/blog/2014/07/29/understanding-modern-service-discovery-with-docker/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400" lang="en">
                <a:solidFill>
                  <a:schemeClr val="hlink"/>
                </a:solidFill>
                <a:hlinkClick r:id="rId5"/>
              </a:rPr>
              <a:t>http://progrium.com/blog/2014/09/10/automatic-docker-service-announcement-with-registrator/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400" lang="en">
                <a:solidFill>
                  <a:schemeClr val="hlink"/>
                </a:solidFill>
                <a:hlinkClick r:id="rId6"/>
              </a:rPr>
              <a:t>http://www.activestate.com/blog/2014/05/service-discovery-solutions</a:t>
            </a:r>
          </a:p>
          <a:p>
            <a:pPr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400" lang="en">
                <a:solidFill>
                  <a:schemeClr val="hlink"/>
                </a:solidFill>
                <a:hlinkClick r:id="rId7"/>
              </a:rPr>
              <a:t>https://github.com/jwilder/docker-gen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URL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3600" lang="en">
                <a:solidFill>
                  <a:schemeClr val="hlink"/>
                </a:solidFill>
                <a:hlinkClick r:id="rId3"/>
              </a:rPr>
              <a:t>github.com/andyshinn/sample-webapp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service discovery?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Automatically configure applications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Aides in high availability and fault tolerance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Helps to scale horizontally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 discovery components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Directory (consistent key value stores)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Registration / Deregistration (adding services to the directory and removing when unhealthy or gone)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Lookup (discovering and using the registered services)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Health checks and monitoring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/ value stores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ZooKeeper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etcd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Consul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Doozer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Registration and deregistration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progrium/registrator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BlueDragonX/beacon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jwilder/docker-register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Custom scripts: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797997"/>
                </a:solidFill>
              </a:rPr>
              <a:t>IP</a:t>
            </a:r>
            <a:r>
              <a:rPr sz="1400" lang="en">
                <a:solidFill>
                  <a:srgbClr val="808030"/>
                </a:solidFill>
              </a:rPr>
              <a:t>=</a:t>
            </a:r>
            <a:r>
              <a:rPr sz="1400" lang="en"/>
              <a:t>$</a:t>
            </a:r>
            <a:r>
              <a:rPr sz="1400" lang="en">
                <a:solidFill>
                  <a:srgbClr val="800080"/>
                </a:solidFill>
              </a:rPr>
              <a:t>(</a:t>
            </a:r>
            <a:r>
              <a:rPr sz="1400" lang="en"/>
              <a:t>ip addr show eth0 </a:t>
            </a:r>
            <a:r>
              <a:rPr sz="1400" lang="en">
                <a:solidFill>
                  <a:srgbClr val="E34ADC"/>
                </a:solidFill>
              </a:rPr>
              <a:t>|</a:t>
            </a:r>
            <a:r>
              <a:rPr sz="1400" lang="en"/>
              <a:t> awk </a:t>
            </a:r>
            <a:r>
              <a:rPr sz="1400" lang="en">
                <a:solidFill>
                  <a:srgbClr val="0000E6"/>
                </a:solidFill>
              </a:rPr>
              <a:t>'$1 == "inet" {gsub(/\/.*$/, "", $2); print $2}'</a:t>
            </a:r>
            <a:r>
              <a:rPr sz="1400" lang="en">
                <a:solidFill>
                  <a:srgbClr val="800080"/>
                </a:solidFill>
              </a:rPr>
              <a:t>)</a:t>
            </a:r>
            <a:br>
              <a:rPr sz="1400" lang="en">
                <a:solidFill>
                  <a:srgbClr val="800080"/>
                </a:solidFill>
              </a:rPr>
            </a:br>
            <a:r>
              <a:rPr sz="1400" lang="en">
                <a:solidFill>
                  <a:srgbClr val="797997"/>
                </a:solidFill>
              </a:rPr>
              <a:t>PORT</a:t>
            </a:r>
            <a:r>
              <a:rPr sz="1400" lang="en">
                <a:solidFill>
                  <a:srgbClr val="808030"/>
                </a:solidFill>
              </a:rPr>
              <a:t>=</a:t>
            </a:r>
            <a:r>
              <a:rPr sz="1400" lang="en"/>
              <a:t>$</a:t>
            </a:r>
            <a:r>
              <a:rPr sz="1400" lang="en">
                <a:solidFill>
                  <a:srgbClr val="800080"/>
                </a:solidFill>
              </a:rPr>
              <a:t>(</a:t>
            </a:r>
            <a:r>
              <a:rPr sz="1400" lang="en"/>
              <a:t>docker inspect </a:t>
            </a:r>
            <a:r>
              <a:rPr sz="1400" lang="en">
                <a:solidFill>
                  <a:srgbClr val="44AADD"/>
                </a:solidFill>
              </a:rPr>
              <a:t>-f</a:t>
            </a:r>
            <a:r>
              <a:rPr sz="1400" lang="en"/>
              <a:t> </a:t>
            </a:r>
            <a:r>
              <a:rPr sz="1400" lang="en">
                <a:solidFill>
                  <a:srgbClr val="0000E6"/>
                </a:solidFill>
              </a:rPr>
              <a:t>'{{range $i, $e := .NetworkSettings.Ports }}{{$p := index $e 0}}{{$p.HostPort}}{{end}}'</a:t>
            </a:r>
            <a:r>
              <a:rPr sz="1400" lang="en"/>
              <a:t> container-name</a:t>
            </a:r>
            <a:r>
              <a:rPr sz="1400" lang="en">
                <a:solidFill>
                  <a:srgbClr val="800080"/>
                </a:solidFill>
              </a:rPr>
              <a:t>)</a:t>
            </a:r>
            <a:br>
              <a:rPr sz="1400" lang="en">
                <a:solidFill>
                  <a:srgbClr val="800080"/>
                </a:solidFill>
              </a:rPr>
            </a:br>
            <a:br>
              <a:rPr sz="1400" lang="en">
                <a:solidFill>
                  <a:srgbClr val="800080"/>
                </a:solidFill>
              </a:rPr>
            </a:br>
            <a:r>
              <a:rPr b="1" sz="1400" lang="en">
                <a:solidFill>
                  <a:srgbClr val="800000"/>
                </a:solidFill>
              </a:rPr>
              <a:t>while</a:t>
            </a:r>
            <a:r>
              <a:rPr sz="1400" lang="en"/>
              <a:t> netstat -lnt </a:t>
            </a:r>
            <a:r>
              <a:rPr sz="1400" lang="en">
                <a:solidFill>
                  <a:srgbClr val="E34ADC"/>
                </a:solidFill>
              </a:rPr>
              <a:t>|</a:t>
            </a:r>
            <a:r>
              <a:rPr sz="1400" lang="en"/>
              <a:t> grep -q </a:t>
            </a:r>
            <a:r>
              <a:rPr sz="1400" lang="en">
                <a:solidFill>
                  <a:srgbClr val="0000E6"/>
                </a:solidFill>
              </a:rPr>
              <a:t>"</a:t>
            </a:r>
            <a:r>
              <a:rPr sz="1400" lang="en">
                <a:solidFill>
                  <a:srgbClr val="0000FF"/>
                </a:solidFill>
              </a:rPr>
              <a:t>:</a:t>
            </a:r>
            <a:r>
              <a:rPr sz="1400" lang="en">
                <a:solidFill>
                  <a:srgbClr val="797997"/>
                </a:solidFill>
              </a:rPr>
              <a:t>$PORT</a:t>
            </a:r>
            <a:r>
              <a:rPr sz="1400" lang="en">
                <a:solidFill>
                  <a:srgbClr val="0000E6"/>
                </a:solidFill>
              </a:rPr>
              <a:t>"</a:t>
            </a:r>
            <a:r>
              <a:rPr sz="1400" lang="en">
                <a:solidFill>
                  <a:srgbClr val="800080"/>
                </a:solidFill>
              </a:rPr>
              <a:t>;</a:t>
            </a:r>
            <a:r>
              <a:rPr sz="1400" lang="en"/>
              <a:t> </a:t>
            </a:r>
            <a:r>
              <a:rPr b="1" sz="1400" lang="en">
                <a:solidFill>
                  <a:srgbClr val="800000"/>
                </a:solidFill>
              </a:rPr>
              <a:t>do</a:t>
            </a:r>
            <a:br>
              <a:rPr sz="1400" lang="en"/>
            </a:br>
            <a:r>
              <a:rPr sz="1400" lang="en"/>
              <a:t>  etcdctl </a:t>
            </a:r>
            <a:r>
              <a:rPr b="1" sz="1400" lang="en">
                <a:solidFill>
                  <a:srgbClr val="BB7977"/>
                </a:solidFill>
              </a:rPr>
              <a:t>set</a:t>
            </a:r>
            <a:r>
              <a:rPr sz="1400" lang="en"/>
              <a:t> </a:t>
            </a:r>
            <a:r>
              <a:rPr sz="1400" lang="en">
                <a:solidFill>
                  <a:srgbClr val="40015A"/>
                </a:solidFill>
              </a:rPr>
              <a:t>/application/service/container-name</a:t>
            </a:r>
            <a:r>
              <a:rPr sz="1400" lang="en"/>
              <a:t> </a:t>
            </a:r>
            <a:r>
              <a:rPr sz="1400" lang="en">
                <a:solidFill>
                  <a:srgbClr val="797997"/>
                </a:solidFill>
              </a:rPr>
              <a:t>$IP</a:t>
            </a:r>
            <a:r>
              <a:rPr sz="1400" lang="en">
                <a:solidFill>
                  <a:srgbClr val="808030"/>
                </a:solidFill>
              </a:rPr>
              <a:t>:</a:t>
            </a:r>
            <a:r>
              <a:rPr sz="1400" lang="en">
                <a:solidFill>
                  <a:srgbClr val="797997"/>
                </a:solidFill>
              </a:rPr>
              <a:t>$PORT</a:t>
            </a:r>
            <a:r>
              <a:rPr sz="1400" lang="en"/>
              <a:t> --ttl </a:t>
            </a:r>
            <a:r>
              <a:rPr sz="1400" lang="en">
                <a:solidFill>
                  <a:srgbClr val="008C00"/>
                </a:solidFill>
              </a:rPr>
              <a:t>300</a:t>
            </a:r>
            <a:br>
              <a:rPr sz="1400" lang="en"/>
            </a:br>
            <a:r>
              <a:rPr sz="1400" lang="en"/>
              <a:t>  sleep </a:t>
            </a:r>
            <a:r>
              <a:rPr sz="1400" lang="en">
                <a:solidFill>
                  <a:srgbClr val="008C00"/>
                </a:solidFill>
              </a:rPr>
              <a:t>200</a:t>
            </a:r>
            <a:br>
              <a:rPr sz="1400" lang="en"/>
            </a:br>
            <a:r>
              <a:rPr b="1" sz="1400" lang="en">
                <a:solidFill>
                  <a:srgbClr val="800000"/>
                </a:solidFill>
              </a:rPr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Discovery and lookup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confd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Sentinel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envconsul (and envetcd)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vulcand (router with in-process lookup)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your own app in-process:</a:t>
            </a:r>
          </a:p>
          <a:p>
            <a:pPr rtl="0" lvl="0" indent="0">
              <a:spcBef>
                <a:spcPts val="0"/>
              </a:spcBef>
              <a:buNone/>
            </a:pPr>
            <a:r>
              <a:rPr sz="1800" lang="en"/>
              <a:t>       client </a:t>
            </a:r>
            <a:r>
              <a:rPr sz="1800" lang="en">
                <a:solidFill>
                  <a:srgbClr val="808030"/>
                </a:solidFill>
              </a:rPr>
              <a:t>=</a:t>
            </a:r>
            <a:r>
              <a:rPr sz="1800" lang="en"/>
              <a:t> etcd</a:t>
            </a:r>
            <a:r>
              <a:rPr sz="1800" lang="en">
                <a:solidFill>
                  <a:srgbClr val="808030"/>
                </a:solidFill>
              </a:rPr>
              <a:t>.</a:t>
            </a:r>
            <a:r>
              <a:rPr sz="1800" lang="en"/>
              <a:t>Client</a:t>
            </a:r>
            <a:r>
              <a:rPr sz="1800" lang="en">
                <a:solidFill>
                  <a:srgbClr val="808030"/>
                </a:solidFill>
              </a:rPr>
              <a:t>(</a:t>
            </a:r>
            <a:r>
              <a:rPr sz="1800" lang="en"/>
              <a:t>host</a:t>
            </a:r>
            <a:r>
              <a:rPr sz="1800" lang="en">
                <a:solidFill>
                  <a:srgbClr val="808030"/>
                </a:solidFill>
              </a:rPr>
              <a:t>=</a:t>
            </a:r>
            <a:r>
              <a:rPr sz="1800" lang="en"/>
              <a:t>os</a:t>
            </a:r>
            <a:r>
              <a:rPr sz="1800" lang="en">
                <a:solidFill>
                  <a:srgbClr val="808030"/>
                </a:solidFill>
              </a:rPr>
              <a:t>.</a:t>
            </a:r>
            <a:r>
              <a:rPr sz="1800" lang="en"/>
              <a:t>environ</a:t>
            </a:r>
            <a:r>
              <a:rPr sz="1800" lang="en">
                <a:solidFill>
                  <a:srgbClr val="808030"/>
                </a:solidFill>
              </a:rPr>
              <a:t>.</a:t>
            </a:r>
            <a:r>
              <a:rPr sz="1800" lang="en"/>
              <a:t>get</a:t>
            </a:r>
            <a:r>
              <a:rPr sz="1800" lang="en">
                <a:solidFill>
                  <a:srgbClr val="808030"/>
                </a:solidFill>
              </a:rPr>
              <a:t>(</a:t>
            </a:r>
            <a:r>
              <a:rPr sz="1800" lang="en">
                <a:solidFill>
                  <a:srgbClr val="0000E6"/>
                </a:solidFill>
              </a:rPr>
              <a:t>'ETCD_HOST'</a:t>
            </a:r>
            <a:r>
              <a:rPr sz="1800" lang="en">
                <a:solidFill>
                  <a:srgbClr val="808030"/>
                </a:solidFill>
              </a:rPr>
              <a:t>,</a:t>
            </a:r>
            <a:r>
              <a:rPr sz="1800" lang="en"/>
              <a:t> </a:t>
            </a:r>
            <a:r>
              <a:rPr sz="1800" lang="en">
                <a:solidFill>
                  <a:srgbClr val="0000E6"/>
                </a:solidFill>
              </a:rPr>
              <a:t>'10.1.42.1'</a:t>
            </a:r>
            <a:r>
              <a:rPr sz="1800" lang="en">
                <a:solidFill>
                  <a:srgbClr val="808030"/>
                </a:solidFill>
              </a:rPr>
              <a:t>))</a:t>
            </a:r>
            <a:br>
              <a:rPr sz="1800" lang="en"/>
            </a:br>
            <a:r>
              <a:rPr sz="1800" lang="en"/>
              <a:t>       key </a:t>
            </a:r>
            <a:r>
              <a:rPr sz="1800" lang="en">
                <a:solidFill>
                  <a:srgbClr val="808030"/>
                </a:solidFill>
              </a:rPr>
              <a:t>=</a:t>
            </a:r>
            <a:r>
              <a:rPr sz="1800" lang="en"/>
              <a:t> </a:t>
            </a:r>
            <a:r>
              <a:rPr sz="1800" lang="en">
                <a:solidFill>
                  <a:srgbClr val="E34ADC"/>
                </a:solidFill>
              </a:rPr>
              <a:t>str</a:t>
            </a:r>
            <a:r>
              <a:rPr sz="1800" lang="en">
                <a:solidFill>
                  <a:srgbClr val="808030"/>
                </a:solidFill>
              </a:rPr>
              <a:t>(</a:t>
            </a:r>
            <a:r>
              <a:rPr sz="1800" lang="en"/>
              <a:t>client</a:t>
            </a:r>
            <a:r>
              <a:rPr sz="1800" lang="en">
                <a:solidFill>
                  <a:srgbClr val="808030"/>
                </a:solidFill>
              </a:rPr>
              <a:t>.</a:t>
            </a:r>
            <a:r>
              <a:rPr sz="1800" lang="en"/>
              <a:t>read</a:t>
            </a:r>
            <a:r>
              <a:rPr sz="1800" lang="en">
                <a:solidFill>
                  <a:srgbClr val="808030"/>
                </a:solidFill>
              </a:rPr>
              <a:t>(</a:t>
            </a:r>
            <a:r>
              <a:rPr sz="1800" lang="en">
                <a:solidFill>
                  <a:srgbClr val="0000E6"/>
                </a:solidFill>
              </a:rPr>
              <a:t>'/app/services/redis'</a:t>
            </a:r>
            <a:r>
              <a:rPr sz="1800" lang="en">
                <a:solidFill>
                  <a:srgbClr val="808030"/>
                </a:solidFill>
              </a:rPr>
              <a:t>).</a:t>
            </a:r>
            <a:r>
              <a:rPr sz="1800" lang="en"/>
              <a:t>_children</a:t>
            </a:r>
            <a:r>
              <a:rPr sz="1800" lang="en">
                <a:solidFill>
                  <a:srgbClr val="808030"/>
                </a:solidFill>
              </a:rPr>
              <a:t>[</a:t>
            </a:r>
            <a:r>
              <a:rPr sz="1800" lang="en">
                <a:solidFill>
                  <a:srgbClr val="008C00"/>
                </a:solidFill>
              </a:rPr>
              <a:t>0</a:t>
            </a:r>
            <a:r>
              <a:rPr sz="1800" lang="en">
                <a:solidFill>
                  <a:srgbClr val="808030"/>
                </a:solidFill>
              </a:rPr>
              <a:t>][</a:t>
            </a:r>
            <a:r>
              <a:rPr sz="1800" lang="en">
                <a:solidFill>
                  <a:srgbClr val="0000E6"/>
                </a:solidFill>
              </a:rPr>
              <a:t>'value'</a:t>
            </a:r>
            <a:r>
              <a:rPr sz="1800" lang="en">
                <a:solidFill>
                  <a:srgbClr val="808030"/>
                </a:solidFill>
              </a:rPr>
              <a:t>])</a:t>
            </a:r>
            <a:br>
              <a:rPr sz="1800" lang="en"/>
            </a:br>
            <a:r>
              <a:rPr sz="1800" lang="en"/>
              <a:t>       redis_url </a:t>
            </a:r>
            <a:r>
              <a:rPr sz="1800" lang="en">
                <a:solidFill>
                  <a:srgbClr val="808030"/>
                </a:solidFill>
              </a:rPr>
              <a:t>=</a:t>
            </a:r>
            <a:r>
              <a:rPr sz="1800" lang="en"/>
              <a:t> </a:t>
            </a:r>
            <a:r>
              <a:rPr sz="1800" lang="en">
                <a:solidFill>
                  <a:srgbClr val="0000E6"/>
                </a:solidFill>
              </a:rPr>
              <a:t>'redis://{0}/0'</a:t>
            </a:r>
            <a:r>
              <a:rPr sz="1800" lang="en">
                <a:solidFill>
                  <a:srgbClr val="808030"/>
                </a:solidFill>
              </a:rPr>
              <a:t>.</a:t>
            </a:r>
            <a:r>
              <a:rPr sz="1800" lang="en"/>
              <a:t>format</a:t>
            </a:r>
            <a:r>
              <a:rPr sz="1800" lang="en">
                <a:solidFill>
                  <a:srgbClr val="808030"/>
                </a:solidFill>
              </a:rPr>
              <a:t>(</a:t>
            </a:r>
            <a:r>
              <a:rPr sz="1800" lang="en"/>
              <a:t>key</a:t>
            </a:r>
            <a:r>
              <a:rPr sz="1800" lang="en">
                <a:solidFill>
                  <a:srgbClr val="808030"/>
                </a:solidFill>
              </a:rPr>
              <a:t>)</a:t>
            </a:r>
            <a:br>
              <a:rPr sz="1800" lang="en"/>
            </a:br>
            <a:r>
              <a:rPr sz="1800" lang="en"/>
              <a:t>       count </a:t>
            </a:r>
            <a:r>
              <a:rPr sz="1800" lang="en">
                <a:solidFill>
                  <a:srgbClr val="808030"/>
                </a:solidFill>
              </a:rPr>
              <a:t>=</a:t>
            </a:r>
            <a:r>
              <a:rPr sz="1800" lang="en"/>
              <a:t> redis</a:t>
            </a:r>
            <a:r>
              <a:rPr sz="1800" lang="en">
                <a:solidFill>
                  <a:srgbClr val="808030"/>
                </a:solidFill>
              </a:rPr>
              <a:t>.</a:t>
            </a:r>
            <a:r>
              <a:rPr sz="1800" lang="en"/>
              <a:t>StrictRedis</a:t>
            </a:r>
            <a:r>
              <a:rPr sz="1800" lang="en">
                <a:solidFill>
                  <a:srgbClr val="808030"/>
                </a:solidFill>
              </a:rPr>
              <a:t>.</a:t>
            </a:r>
            <a:r>
              <a:rPr sz="1800" lang="en"/>
              <a:t>from_url</a:t>
            </a:r>
            <a:r>
              <a:rPr sz="1800" lang="en">
                <a:solidFill>
                  <a:srgbClr val="808030"/>
                </a:solidFill>
              </a:rPr>
              <a:t>(</a:t>
            </a:r>
            <a:r>
              <a:rPr sz="1800" lang="en"/>
              <a:t>redis_url</a:t>
            </a:r>
            <a:r>
              <a:rPr sz="1800" lang="en">
                <a:solidFill>
                  <a:srgbClr val="808030"/>
                </a:solidFill>
              </a:rPr>
              <a:t>).</a:t>
            </a:r>
            <a:r>
              <a:rPr sz="1800" lang="en"/>
              <a:t>incr</a:t>
            </a:r>
            <a:r>
              <a:rPr sz="1800" lang="en">
                <a:solidFill>
                  <a:srgbClr val="808030"/>
                </a:solidFill>
              </a:rPr>
              <a:t>(</a:t>
            </a:r>
            <a:r>
              <a:rPr sz="1800" lang="en">
                <a:solidFill>
                  <a:srgbClr val="0000E6"/>
                </a:solidFill>
              </a:rPr>
              <a:t>"counter"</a:t>
            </a:r>
            <a:r>
              <a:rPr sz="1800" lang="en">
                <a:solidFill>
                  <a:srgbClr val="808030"/>
                </a:solidFill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Health checks and monitoring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Active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Consul health checks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Passive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Heartbeats with TTLs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tools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https://github.com/jwilder/docker-gen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https://github.com/airbnb/synapse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5"/>
              </a:rPr>
              <a:t>https://github.com/skynetservices/skydns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