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sldIdLst>
    <p:sldId id="275" r:id="rId2"/>
    <p:sldId id="268" r:id="rId3"/>
    <p:sldId id="277" r:id="rId4"/>
    <p:sldId id="334" r:id="rId5"/>
    <p:sldId id="276" r:id="rId6"/>
    <p:sldId id="342" r:id="rId7"/>
    <p:sldId id="343" r:id="rId8"/>
    <p:sldId id="367" r:id="rId9"/>
    <p:sldId id="341" r:id="rId10"/>
    <p:sldId id="339" r:id="rId11"/>
    <p:sldId id="337" r:id="rId12"/>
    <p:sldId id="357" r:id="rId13"/>
    <p:sldId id="358" r:id="rId14"/>
    <p:sldId id="366" r:id="rId15"/>
    <p:sldId id="335" r:id="rId16"/>
    <p:sldId id="345" r:id="rId17"/>
    <p:sldId id="336" r:id="rId18"/>
    <p:sldId id="368" r:id="rId19"/>
    <p:sldId id="369" r:id="rId20"/>
    <p:sldId id="370" r:id="rId21"/>
    <p:sldId id="371" r:id="rId22"/>
    <p:sldId id="364" r:id="rId23"/>
    <p:sldId id="372" r:id="rId24"/>
    <p:sldId id="344" r:id="rId25"/>
    <p:sldId id="359" r:id="rId26"/>
    <p:sldId id="361" r:id="rId27"/>
    <p:sldId id="362" r:id="rId28"/>
    <p:sldId id="365" r:id="rId29"/>
    <p:sldId id="338" r:id="rId30"/>
    <p:sldId id="356" r:id="rId31"/>
    <p:sldId id="352" r:id="rId32"/>
    <p:sldId id="355" r:id="rId33"/>
    <p:sldId id="351" r:id="rId34"/>
    <p:sldId id="353" r:id="rId35"/>
    <p:sldId id="354" r:id="rId36"/>
    <p:sldId id="340" r:id="rId37"/>
    <p:sldId id="363" r:id="rId38"/>
    <p:sldId id="274" r:id="rId39"/>
    <p:sldId id="348" r:id="rId40"/>
    <p:sldId id="347" r:id="rId41"/>
    <p:sldId id="349" r:id="rId42"/>
    <p:sldId id="360" r:id="rId43"/>
    <p:sldId id="270" r:id="rId44"/>
    <p:sldId id="263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969"/>
    <a:srgbClr val="8883E6"/>
    <a:srgbClr val="FFFFFF"/>
    <a:srgbClr val="26749A"/>
    <a:srgbClr val="0000FF"/>
    <a:srgbClr val="26FF00"/>
    <a:srgbClr val="504E8B"/>
    <a:srgbClr val="F7D176"/>
    <a:srgbClr val="5A569B"/>
    <a:srgbClr val="9F67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72517"/>
  </p:normalViewPr>
  <p:slideViewPr>
    <p:cSldViewPr snapToGrid="0" snapToObjects="1">
      <p:cViewPr varScale="1">
        <p:scale>
          <a:sx n="80" d="100"/>
          <a:sy n="80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0945A-2DFE-6541-B36E-75C0E289D083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2FD5E-89E2-6F47-AC35-8B1EBBB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7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FD5E-89E2-6F47-AC35-8B1EBBB759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54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FD5E-89E2-6F47-AC35-8B1EBBB759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12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FD5E-89E2-6F47-AC35-8B1EBBB759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85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FD5E-89E2-6F47-AC35-8B1EBBB759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6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FD5E-89E2-6F47-AC35-8B1EBBB759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10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FD5E-89E2-6F47-AC35-8B1EBBB759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7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FD5E-89E2-6F47-AC35-8B1EBBB759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35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FD5E-89E2-6F47-AC35-8B1EBBB759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43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FD5E-89E2-6F47-AC35-8B1EBBB759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03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FD5E-89E2-6F47-AC35-8B1EBBB7597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46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FD5E-89E2-6F47-AC35-8B1EBBB7597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3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FD5E-89E2-6F47-AC35-8B1EBBB759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30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FD5E-89E2-6F47-AC35-8B1EBBB759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48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FD5E-89E2-6F47-AC35-8B1EBBB7597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05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FD5E-89E2-6F47-AC35-8B1EBBB7597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319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FD5E-89E2-6F47-AC35-8B1EBBB7597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094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FD5E-89E2-6F47-AC35-8B1EBBB7597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972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FD5E-89E2-6F47-AC35-8B1EBBB7597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963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FD5E-89E2-6F47-AC35-8B1EBBB7597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199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FD5E-89E2-6F47-AC35-8B1EBBB7597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506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FD5E-89E2-6F47-AC35-8B1EBBB7597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531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FD5E-89E2-6F47-AC35-8B1EBBB7597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15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FD5E-89E2-6F47-AC35-8B1EBBB759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951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FD5E-89E2-6F47-AC35-8B1EBBB7597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636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FD5E-89E2-6F47-AC35-8B1EBBB7597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535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FD5E-89E2-6F47-AC35-8B1EBBB7597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506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FD5E-89E2-6F47-AC35-8B1EBBB7597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054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FD5E-89E2-6F47-AC35-8B1EBBB7597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981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FD5E-89E2-6F47-AC35-8B1EBBB7597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663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FD5E-89E2-6F47-AC35-8B1EBBB7597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153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a solution. Our software automates messaging to deliver app-like features to your customers, using chatbots. CHATBOTS = BAD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FD5E-89E2-6F47-AC35-8B1EBBB7597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920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a solution. Our software automates messaging to deliver app-like features to your customers, using chatbots. CHATBOTS = BAD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FD5E-89E2-6F47-AC35-8B1EBBB7597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681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a solution. Our software automates messaging to deliver app-like features to your customers, using chatbots. CHATBOTS = BAD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FD5E-89E2-6F47-AC35-8B1EBBB7597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79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FD5E-89E2-6F47-AC35-8B1EBBB759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779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a solution. Our software automates messaging to deliver app-like features to your customers, using chatbots. CHATBOTS = BAD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FD5E-89E2-6F47-AC35-8B1EBBB7597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387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FD5E-89E2-6F47-AC35-8B1EBBB7597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429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FD5E-89E2-6F47-AC35-8B1EBBB7597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779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FD5E-89E2-6F47-AC35-8B1EBBB7597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9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FD5E-89E2-6F47-AC35-8B1EBBB759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55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FD5E-89E2-6F47-AC35-8B1EBBB759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69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FD5E-89E2-6F47-AC35-8B1EBBB759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94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FD5E-89E2-6F47-AC35-8B1EBBB759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04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FD5E-89E2-6F47-AC35-8B1EBBB759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81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7B98-6F19-3F44-A9FB-5C9A1F11F3DC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6079-3D4D-C84C-9563-4D6AE123C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7B98-6F19-3F44-A9FB-5C9A1F11F3DC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6079-3D4D-C84C-9563-4D6AE123C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7B98-6F19-3F44-A9FB-5C9A1F11F3DC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6079-3D4D-C84C-9563-4D6AE123C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7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7B98-6F19-3F44-A9FB-5C9A1F11F3DC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6079-3D4D-C84C-9563-4D6AE123C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4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7B98-6F19-3F44-A9FB-5C9A1F11F3DC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6079-3D4D-C84C-9563-4D6AE123C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5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7B98-6F19-3F44-A9FB-5C9A1F11F3DC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6079-3D4D-C84C-9563-4D6AE123C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4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7B98-6F19-3F44-A9FB-5C9A1F11F3DC}" type="datetimeFigureOut">
              <a:rPr lang="en-US" smtClean="0"/>
              <a:t>7/9/19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6079-3D4D-C84C-9563-4D6AE123C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7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7B98-6F19-3F44-A9FB-5C9A1F11F3DC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6079-3D4D-C84C-9563-4D6AE123C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2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7B98-6F19-3F44-A9FB-5C9A1F11F3DC}" type="datetimeFigureOut">
              <a:rPr lang="en-US" smtClean="0"/>
              <a:t>7/9/19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6079-3D4D-C84C-9563-4D6AE123C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6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7B98-6F19-3F44-A9FB-5C9A1F11F3DC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6079-3D4D-C84C-9563-4D6AE123C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8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7B98-6F19-3F44-A9FB-5C9A1F11F3DC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6079-3D4D-C84C-9563-4D6AE123C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2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17B98-6F19-3F44-A9FB-5C9A1F11F3DC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C6079-3D4D-C84C-9563-4D6AE123C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3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4.sv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4.svg"/><Relationship Id="rId9" Type="http://schemas.openxmlformats.org/officeDocument/2006/relationships/image" Target="../media/image31.png"/><Relationship Id="rId1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36.svg"/><Relationship Id="rId5" Type="http://schemas.openxmlformats.org/officeDocument/2006/relationships/image" Target="../media/image16.svg"/><Relationship Id="rId10" Type="http://schemas.openxmlformats.org/officeDocument/2006/relationships/image" Target="../media/image35.png"/><Relationship Id="rId4" Type="http://schemas.openxmlformats.org/officeDocument/2006/relationships/image" Target="../media/image15.png"/><Relationship Id="rId9" Type="http://schemas.openxmlformats.org/officeDocument/2006/relationships/image" Target="../media/image2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36.svg"/><Relationship Id="rId5" Type="http://schemas.openxmlformats.org/officeDocument/2006/relationships/image" Target="../media/image16.svg"/><Relationship Id="rId10" Type="http://schemas.openxmlformats.org/officeDocument/2006/relationships/image" Target="../media/image35.png"/><Relationship Id="rId4" Type="http://schemas.openxmlformats.org/officeDocument/2006/relationships/image" Target="../media/image15.png"/><Relationship Id="rId9" Type="http://schemas.openxmlformats.org/officeDocument/2006/relationships/image" Target="../media/image2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ughtpost/background-worker-functi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thoughtpost/background-worker-function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20.svg"/><Relationship Id="rId4" Type="http://schemas.openxmlformats.org/officeDocument/2006/relationships/image" Target="../media/image16.sv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7F6FBD04-E742-9940-9124-1B7561066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08943" y="294606"/>
            <a:ext cx="8909439" cy="2611869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Background Tasks</a:t>
            </a:r>
          </a:p>
          <a:p>
            <a:r>
              <a:rPr lang="en-US" sz="48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Serverless Functions</a:t>
            </a:r>
          </a:p>
          <a:p>
            <a:r>
              <a:rPr lang="en-US" sz="48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4800" dirty="0" err="1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SignalR</a:t>
            </a:r>
            <a:endParaRPr lang="en-US" sz="48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330FA0-527B-8247-B6AF-57FA1EDBF2EC}"/>
              </a:ext>
            </a:extLst>
          </p:cNvPr>
          <p:cNvSpPr txBox="1"/>
          <p:nvPr/>
        </p:nvSpPr>
        <p:spPr>
          <a:xfrm>
            <a:off x="350064" y="6194062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thoughtpost.com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CE67AB-9818-0245-9550-0F339F9D99E5}"/>
              </a:ext>
            </a:extLst>
          </p:cNvPr>
          <p:cNvSpPr txBox="1"/>
          <p:nvPr/>
        </p:nvSpPr>
        <p:spPr>
          <a:xfrm>
            <a:off x="10091999" y="6194062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@thoughtpost </a:t>
            </a:r>
          </a:p>
        </p:txBody>
      </p:sp>
      <p:pic>
        <p:nvPicPr>
          <p:cNvPr id="9" name="Graphic 8" descr="Single gear">
            <a:extLst>
              <a:ext uri="{FF2B5EF4-FFF2-40B4-BE49-F238E27FC236}">
                <a16:creationId xmlns:a16="http://schemas.microsoft.com/office/drawing/2014/main" id="{0A27C9CD-41F7-1343-93B1-6FEEB0859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03753" y="2559719"/>
            <a:ext cx="4522868" cy="452286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AD718A0-CC59-D04A-B2E0-8081FEFF71AA}"/>
              </a:ext>
            </a:extLst>
          </p:cNvPr>
          <p:cNvSpPr/>
          <p:nvPr/>
        </p:nvSpPr>
        <p:spPr>
          <a:xfrm>
            <a:off x="4876800" y="3912769"/>
            <a:ext cx="1700463" cy="17244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67E86DE-A3C9-AF43-8BA7-743FAD7D78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23351" y="3804393"/>
            <a:ext cx="3851587" cy="1848853"/>
          </a:xfrm>
          <a:prstGeom prst="rect">
            <a:avLst/>
          </a:prstGeom>
        </p:spPr>
      </p:pic>
      <p:pic>
        <p:nvPicPr>
          <p:cNvPr id="12" name="Graphic 11" descr="Single gear">
            <a:extLst>
              <a:ext uri="{FF2B5EF4-FFF2-40B4-BE49-F238E27FC236}">
                <a16:creationId xmlns:a16="http://schemas.microsoft.com/office/drawing/2014/main" id="{FF0586B4-D6B3-C649-BAA7-3AC5AABAC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15244" y="805419"/>
            <a:ext cx="5997948" cy="599794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6A32524-3586-D744-998C-07C6169B45C9}"/>
              </a:ext>
            </a:extLst>
          </p:cNvPr>
          <p:cNvSpPr/>
          <p:nvPr/>
        </p:nvSpPr>
        <p:spPr>
          <a:xfrm>
            <a:off x="8346219" y="2817803"/>
            <a:ext cx="2085474" cy="19731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B2FE65-35DF-D34A-A228-517008C7F1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4238" y="3269391"/>
            <a:ext cx="1521934" cy="114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680687-B9BF-8E40-98DC-78AA3C5BDE71}"/>
              </a:ext>
            </a:extLst>
          </p:cNvPr>
          <p:cNvSpPr txBox="1"/>
          <p:nvPr/>
        </p:nvSpPr>
        <p:spPr>
          <a:xfrm>
            <a:off x="4007309" y="797261"/>
            <a:ext cx="558358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</a:t>
            </a:r>
          </a:p>
          <a:p>
            <a:pPr algn="ctr"/>
            <a:r>
              <a:rPr lang="en-US" sz="48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EF7533-9926-F046-A268-FC29F7F97C7E}"/>
              </a:ext>
            </a:extLst>
          </p:cNvPr>
          <p:cNvSpPr txBox="1"/>
          <p:nvPr/>
        </p:nvSpPr>
        <p:spPr>
          <a:xfrm>
            <a:off x="4671574" y="2708436"/>
            <a:ext cx="6698511" cy="43523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Service</a:t>
            </a:r>
          </a:p>
          <a:p>
            <a:pPr marL="742950" indent="-7429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WebJobs</a:t>
            </a: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Service</a:t>
            </a:r>
          </a:p>
          <a:p>
            <a:pPr algn="ctr">
              <a:lnSpc>
                <a:spcPct val="200000"/>
              </a:lnSpc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7" descr="Single gear">
            <a:extLst>
              <a:ext uri="{FF2B5EF4-FFF2-40B4-BE49-F238E27FC236}">
                <a16:creationId xmlns:a16="http://schemas.microsoft.com/office/drawing/2014/main" id="{ED8C5746-6661-CC40-B19C-A600F76D8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52040" y="-394251"/>
            <a:ext cx="4359349" cy="4359349"/>
          </a:xfrm>
          <a:prstGeom prst="rect">
            <a:avLst/>
          </a:prstGeom>
        </p:spPr>
      </p:pic>
      <p:pic>
        <p:nvPicPr>
          <p:cNvPr id="9" name="Graphic 8" descr="Help">
            <a:extLst>
              <a:ext uri="{FF2B5EF4-FFF2-40B4-BE49-F238E27FC236}">
                <a16:creationId xmlns:a16="http://schemas.microsoft.com/office/drawing/2014/main" id="{B5DE5F80-9159-604E-86F8-3BCA4A5452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6513" y="1254302"/>
            <a:ext cx="1062242" cy="106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30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1DFA71-B284-054C-8A43-A30714315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61" y="425590"/>
            <a:ext cx="2100772" cy="1574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AF0FB1-14AE-E941-A964-D189679040A8}"/>
              </a:ext>
            </a:extLst>
          </p:cNvPr>
          <p:cNvSpPr txBox="1"/>
          <p:nvPr/>
        </p:nvSpPr>
        <p:spPr>
          <a:xfrm>
            <a:off x="4007309" y="797261"/>
            <a:ext cx="558358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</a:p>
          <a:p>
            <a:pPr algn="ctr"/>
            <a:r>
              <a:rPr lang="en-US" sz="48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B41A93-19A0-1944-8A77-7B39F687449E}"/>
              </a:ext>
            </a:extLst>
          </p:cNvPr>
          <p:cNvSpPr txBox="1"/>
          <p:nvPr/>
        </p:nvSpPr>
        <p:spPr>
          <a:xfrm>
            <a:off x="3238053" y="2505655"/>
            <a:ext cx="6698511" cy="43523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single functions to solve a problem </a:t>
            </a:r>
          </a:p>
          <a:p>
            <a:pPr marL="742950" indent="-7429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Serverless</a:t>
            </a:r>
          </a:p>
          <a:p>
            <a:pPr marL="742950" indent="-7429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C#, F#, Node.js, Java, PHP</a:t>
            </a:r>
          </a:p>
          <a:p>
            <a:pPr algn="ctr">
              <a:lnSpc>
                <a:spcPct val="200000"/>
              </a:lnSpc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253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1DFA71-B284-054C-8A43-A30714315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61" y="425590"/>
            <a:ext cx="2100772" cy="1574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AF0FB1-14AE-E941-A964-D189679040A8}"/>
              </a:ext>
            </a:extLst>
          </p:cNvPr>
          <p:cNvSpPr txBox="1"/>
          <p:nvPr/>
        </p:nvSpPr>
        <p:spPr>
          <a:xfrm>
            <a:off x="4007309" y="797261"/>
            <a:ext cx="558358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</a:p>
          <a:p>
            <a:pPr algn="ctr"/>
            <a:r>
              <a:rPr lang="en-US" sz="48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B41A93-19A0-1944-8A77-7B39F687449E}"/>
              </a:ext>
            </a:extLst>
          </p:cNvPr>
          <p:cNvSpPr txBox="1"/>
          <p:nvPr/>
        </p:nvSpPr>
        <p:spPr>
          <a:xfrm>
            <a:off x="3238053" y="2505655"/>
            <a:ext cx="6698511" cy="49063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Pay-per-use (Consumption) or App Service Plan</a:t>
            </a:r>
            <a:b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is triggered by something (HTTP, queue)</a:t>
            </a:r>
          </a:p>
          <a:p>
            <a:pPr marL="742950" indent="-7429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C#, F#, Node.js, Java, PHP</a:t>
            </a:r>
          </a:p>
          <a:p>
            <a:pPr algn="ctr">
              <a:lnSpc>
                <a:spcPct val="200000"/>
              </a:lnSpc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281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1DFA71-B284-054C-8A43-A30714315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61" y="425590"/>
            <a:ext cx="2100772" cy="1574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AF0FB1-14AE-E941-A964-D189679040A8}"/>
              </a:ext>
            </a:extLst>
          </p:cNvPr>
          <p:cNvSpPr txBox="1"/>
          <p:nvPr/>
        </p:nvSpPr>
        <p:spPr>
          <a:xfrm>
            <a:off x="4007309" y="797261"/>
            <a:ext cx="558358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</a:p>
          <a:p>
            <a:pPr algn="ctr"/>
            <a:r>
              <a:rPr lang="en-US" sz="48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2569F-E2E7-4D47-BC9B-2105BA6F2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991" y="3033485"/>
            <a:ext cx="1366261" cy="1023890"/>
          </a:xfrm>
          <a:prstGeom prst="rect">
            <a:avLst/>
          </a:prstGeom>
        </p:spPr>
      </p:pic>
      <p:pic>
        <p:nvPicPr>
          <p:cNvPr id="3" name="Graphic 2" descr="Clock">
            <a:extLst>
              <a:ext uri="{FF2B5EF4-FFF2-40B4-BE49-F238E27FC236}">
                <a16:creationId xmlns:a16="http://schemas.microsoft.com/office/drawing/2014/main" id="{476A2D2F-2A44-BC48-ADA8-22173CD4A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0133" y="3055452"/>
            <a:ext cx="914400" cy="914400"/>
          </a:xfrm>
          <a:prstGeom prst="rect">
            <a:avLst/>
          </a:prstGeo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2E472DF6-B51C-B347-8399-48E3D45474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0585" y="2979056"/>
            <a:ext cx="914400" cy="914400"/>
          </a:xfrm>
          <a:prstGeom prst="rect">
            <a:avLst/>
          </a:prstGeom>
        </p:spPr>
      </p:pic>
      <p:pic>
        <p:nvPicPr>
          <p:cNvPr id="10" name="Graphic 9" descr="Web design">
            <a:extLst>
              <a:ext uri="{FF2B5EF4-FFF2-40B4-BE49-F238E27FC236}">
                <a16:creationId xmlns:a16="http://schemas.microsoft.com/office/drawing/2014/main" id="{95A309D6-C07B-1E49-85F9-42A7BC9951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53252" y="5160853"/>
            <a:ext cx="914400" cy="914400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183EA3FC-4AFB-EC46-82B6-F5287C758D34}"/>
              </a:ext>
            </a:extLst>
          </p:cNvPr>
          <p:cNvSpPr/>
          <p:nvPr/>
        </p:nvSpPr>
        <p:spPr>
          <a:xfrm>
            <a:off x="2789582" y="3331224"/>
            <a:ext cx="697409" cy="3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921243-CBEE-EC4A-BE9C-AF9C39081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889" y="2971800"/>
            <a:ext cx="1366261" cy="1023890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376C4AC5-9A5E-A54E-855D-4FA8162F7B96}"/>
              </a:ext>
            </a:extLst>
          </p:cNvPr>
          <p:cNvSpPr/>
          <p:nvPr/>
        </p:nvSpPr>
        <p:spPr>
          <a:xfrm>
            <a:off x="8893480" y="3269539"/>
            <a:ext cx="697409" cy="3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E01E38E-22D7-9140-A3CB-7119351C3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619" y="5146143"/>
            <a:ext cx="1366261" cy="1023890"/>
          </a:xfrm>
          <a:prstGeom prst="rect">
            <a:avLst/>
          </a:prstGeom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BA6B902B-939C-F740-A4B8-3840F2468BFA}"/>
              </a:ext>
            </a:extLst>
          </p:cNvPr>
          <p:cNvSpPr/>
          <p:nvPr/>
        </p:nvSpPr>
        <p:spPr>
          <a:xfrm>
            <a:off x="5958210" y="5443882"/>
            <a:ext cx="697409" cy="3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00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2B88A4-7468-894B-A433-CE00CD25E649}"/>
              </a:ext>
            </a:extLst>
          </p:cNvPr>
          <p:cNvSpPr/>
          <p:nvPr/>
        </p:nvSpPr>
        <p:spPr>
          <a:xfrm>
            <a:off x="275771" y="117693"/>
            <a:ext cx="1164045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JobsFunctionApp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DemoFunction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    {</a:t>
            </a:r>
          </a:p>
          <a:p>
            <a:r>
              <a:rPr lang="en-US" dirty="0">
                <a:latin typeface="Consolas" panose="020B0609020204030204" pitchFamily="49" charset="0"/>
              </a:rPr>
              <a:t>        [</a:t>
            </a:r>
            <a:r>
              <a:rPr lang="en-US" dirty="0" err="1">
                <a:latin typeface="Consolas" panose="020B0609020204030204" pitchFamily="49" charset="0"/>
              </a:rPr>
              <a:t>FunctionName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DemoFunction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latin typeface="Consolas" panose="020B0609020204030204" pitchFamily="49" charset="0"/>
              </a:rPr>
              <a:t> Task&lt;</a:t>
            </a:r>
            <a:r>
              <a:rPr lang="en-US" dirty="0" err="1">
                <a:latin typeface="Consolas" panose="020B0609020204030204" pitchFamily="49" charset="0"/>
              </a:rPr>
              <a:t>IActionResult</a:t>
            </a:r>
            <a:r>
              <a:rPr lang="en-US" dirty="0">
                <a:latin typeface="Consolas" panose="020B0609020204030204" pitchFamily="49" charset="0"/>
              </a:rPr>
              <a:t>&gt; Run(</a:t>
            </a:r>
          </a:p>
          <a:p>
            <a:r>
              <a:rPr lang="en-US" dirty="0">
                <a:latin typeface="Consolas" panose="020B0609020204030204" pitchFamily="49" charset="0"/>
              </a:rPr>
              <a:t>            [</a:t>
            </a:r>
            <a:r>
              <a:rPr lang="en-US" dirty="0" err="1">
                <a:latin typeface="Consolas" panose="020B0609020204030204" pitchFamily="49" charset="0"/>
              </a:rPr>
              <a:t>HttpTrigger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AuthorizationLevel.Function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"get"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"post"</a:t>
            </a:r>
            <a:r>
              <a:rPr lang="en-US" dirty="0">
                <a:latin typeface="Consolas" panose="020B0609020204030204" pitchFamily="49" charset="0"/>
              </a:rPr>
              <a:t>, Route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latin typeface="Consolas" panose="020B0609020204030204" pitchFamily="49" charset="0"/>
              </a:rPr>
              <a:t> 			</a:t>
            </a:r>
            <a:r>
              <a:rPr lang="en-US" dirty="0" err="1">
                <a:latin typeface="Consolas" panose="020B0609020204030204" pitchFamily="49" charset="0"/>
              </a:rPr>
              <a:t>HttpRequest</a:t>
            </a:r>
            <a:r>
              <a:rPr lang="en-US" dirty="0">
                <a:latin typeface="Consolas" panose="020B0609020204030204" pitchFamily="49" charset="0"/>
              </a:rPr>
              <a:t> req, </a:t>
            </a:r>
            <a:r>
              <a:rPr lang="en-US" dirty="0" err="1">
                <a:latin typeface="Consolas" panose="020B0609020204030204" pitchFamily="49" charset="0"/>
              </a:rPr>
              <a:t>ILogger</a:t>
            </a:r>
            <a:r>
              <a:rPr lang="en-US" dirty="0">
                <a:latin typeface="Consolas" panose="020B0609020204030204" pitchFamily="49" charset="0"/>
              </a:rPr>
              <a:t> log)</a:t>
            </a:r>
          </a:p>
          <a:p>
            <a:r>
              <a:rPr lang="en-US" dirty="0">
                <a:latin typeface="Consolas" panose="020B0609020204030204" pitchFamily="49" charset="0"/>
              </a:rPr>
              <a:t>       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log.LogInformation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"C# HTTP trigger function processed a request."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name = </a:t>
            </a:r>
            <a:r>
              <a:rPr lang="en-US" dirty="0" err="1">
                <a:latin typeface="Consolas" panose="020B0609020204030204" pitchFamily="49" charset="0"/>
              </a:rPr>
              <a:t>req.Query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requestBody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StreamReader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req.Body</a:t>
            </a:r>
            <a:r>
              <a:rPr lang="en-US" dirty="0">
                <a:latin typeface="Consolas" panose="020B0609020204030204" pitchFamily="49" charset="0"/>
              </a:rPr>
              <a:t>).</a:t>
            </a:r>
            <a:r>
              <a:rPr lang="en-US" dirty="0" err="1">
                <a:latin typeface="Consolas" panose="020B0609020204030204" pitchFamily="49" charset="0"/>
              </a:rPr>
              <a:t>ReadToEndAsync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            dynamic data = </a:t>
            </a:r>
            <a:r>
              <a:rPr lang="en-US" dirty="0" err="1">
                <a:latin typeface="Consolas" panose="020B0609020204030204" pitchFamily="49" charset="0"/>
              </a:rPr>
              <a:t>JsonConvert.DeserializeObject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requestBody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            name = name ?? </a:t>
            </a:r>
            <a:r>
              <a:rPr lang="en-US" dirty="0" err="1">
                <a:latin typeface="Consolas" panose="020B0609020204030204" pitchFamily="49" charset="0"/>
              </a:rPr>
              <a:t>data?.name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name !=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                ? (</a:t>
            </a:r>
            <a:r>
              <a:rPr lang="en-US" dirty="0" err="1">
                <a:latin typeface="Consolas" panose="020B0609020204030204" pitchFamily="49" charset="0"/>
              </a:rPr>
              <a:t>ActionResult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OkObjectResult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$"Hello, </a:t>
            </a:r>
            <a:r>
              <a:rPr lang="en-US" dirty="0">
                <a:latin typeface="Consolas" panose="020B0609020204030204" pitchFamily="49" charset="0"/>
              </a:rPr>
              <a:t>{name}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BadRequestObjectResult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"Please pass a name on the query string or in the request body"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        }</a:t>
            </a:r>
          </a:p>
          <a:p>
            <a:r>
              <a:rPr lang="en-US" dirty="0"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952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26F810-1907-834D-AB27-E73145A77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353" y="3104705"/>
            <a:ext cx="1152632" cy="863794"/>
          </a:xfrm>
          <a:prstGeom prst="rect">
            <a:avLst/>
          </a:prstGeom>
        </p:spPr>
      </p:pic>
      <p:pic>
        <p:nvPicPr>
          <p:cNvPr id="3" name="Graphic 2" descr="Internet">
            <a:extLst>
              <a:ext uri="{FF2B5EF4-FFF2-40B4-BE49-F238E27FC236}">
                <a16:creationId xmlns:a16="http://schemas.microsoft.com/office/drawing/2014/main" id="{31D1D98B-0668-BE4B-B9C5-F26B39125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269" y="1814623"/>
            <a:ext cx="3228754" cy="3228754"/>
          </a:xfrm>
          <a:prstGeom prst="rect">
            <a:avLst/>
          </a:prstGeom>
        </p:spPr>
      </p:pic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989FA7FA-019B-F549-A521-56AEF1345B12}"/>
              </a:ext>
            </a:extLst>
          </p:cNvPr>
          <p:cNvSpPr/>
          <p:nvPr/>
        </p:nvSpPr>
        <p:spPr>
          <a:xfrm>
            <a:off x="4508204" y="3163185"/>
            <a:ext cx="3175592" cy="531629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1DFA71-B284-054C-8A43-A30714315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353" y="3103986"/>
            <a:ext cx="1152632" cy="863794"/>
          </a:xfrm>
          <a:prstGeom prst="rect">
            <a:avLst/>
          </a:prstGeom>
        </p:spPr>
      </p:pic>
      <p:pic>
        <p:nvPicPr>
          <p:cNvPr id="10" name="Graphic 9" descr="Single gear">
            <a:extLst>
              <a:ext uri="{FF2B5EF4-FFF2-40B4-BE49-F238E27FC236}">
                <a16:creationId xmlns:a16="http://schemas.microsoft.com/office/drawing/2014/main" id="{25066D80-D717-104A-8CFA-3890D2721E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78995" y="1318435"/>
            <a:ext cx="4359349" cy="4359349"/>
          </a:xfrm>
          <a:prstGeom prst="rect">
            <a:avLst/>
          </a:prstGeom>
        </p:spPr>
      </p:pic>
      <p:pic>
        <p:nvPicPr>
          <p:cNvPr id="8" name="Graphic 7" descr="Help">
            <a:extLst>
              <a:ext uri="{FF2B5EF4-FFF2-40B4-BE49-F238E27FC236}">
                <a16:creationId xmlns:a16="http://schemas.microsoft.com/office/drawing/2014/main" id="{E545B376-C37A-4443-A36A-FE87C49152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64879" y="2100943"/>
            <a:ext cx="1062242" cy="10622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486F29-DF63-8349-A7B6-991DFF18A2AB}"/>
              </a:ext>
            </a:extLst>
          </p:cNvPr>
          <p:cNvSpPr txBox="1"/>
          <p:nvPr/>
        </p:nvSpPr>
        <p:spPr>
          <a:xfrm>
            <a:off x="1998887" y="1814623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C9A025-EF23-3D42-B2C5-C88AE2215338}"/>
              </a:ext>
            </a:extLst>
          </p:cNvPr>
          <p:cNvSpPr txBox="1"/>
          <p:nvPr/>
        </p:nvSpPr>
        <p:spPr>
          <a:xfrm>
            <a:off x="4681382" y="3798397"/>
            <a:ext cx="282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6AE39A-69BD-7749-853F-6FA8C3D00E2B}"/>
              </a:ext>
            </a:extLst>
          </p:cNvPr>
          <p:cNvSpPr txBox="1"/>
          <p:nvPr/>
        </p:nvSpPr>
        <p:spPr>
          <a:xfrm>
            <a:off x="8362668" y="1318434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Functions</a:t>
            </a:r>
          </a:p>
        </p:txBody>
      </p:sp>
    </p:spTree>
    <p:extLst>
      <p:ext uri="{BB962C8B-B14F-4D97-AF65-F5344CB8AC3E}">
        <p14:creationId xmlns:p14="http://schemas.microsoft.com/office/powerpoint/2010/main" val="877566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680687-B9BF-8E40-98DC-78AA3C5BDE71}"/>
              </a:ext>
            </a:extLst>
          </p:cNvPr>
          <p:cNvSpPr txBox="1"/>
          <p:nvPr/>
        </p:nvSpPr>
        <p:spPr>
          <a:xfrm>
            <a:off x="4007309" y="797261"/>
            <a:ext cx="55835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EF7533-9926-F046-A268-FC29F7F97C7E}"/>
              </a:ext>
            </a:extLst>
          </p:cNvPr>
          <p:cNvSpPr txBox="1"/>
          <p:nvPr/>
        </p:nvSpPr>
        <p:spPr>
          <a:xfrm>
            <a:off x="4715117" y="2505655"/>
            <a:ext cx="6698511" cy="43523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WebSockets</a:t>
            </a: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Polling</a:t>
            </a:r>
          </a:p>
          <a:p>
            <a:pPr marL="742950" indent="-7429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it yourself??</a:t>
            </a:r>
          </a:p>
          <a:p>
            <a:pPr algn="ctr">
              <a:lnSpc>
                <a:spcPct val="200000"/>
              </a:lnSpc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BF608DA1-A809-FE43-BCDA-D244D3A9BE02}"/>
              </a:ext>
            </a:extLst>
          </p:cNvPr>
          <p:cNvSpPr/>
          <p:nvPr/>
        </p:nvSpPr>
        <p:spPr>
          <a:xfrm>
            <a:off x="299062" y="1552100"/>
            <a:ext cx="3175592" cy="531629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Help">
            <a:extLst>
              <a:ext uri="{FF2B5EF4-FFF2-40B4-BE49-F238E27FC236}">
                <a16:creationId xmlns:a16="http://schemas.microsoft.com/office/drawing/2014/main" id="{CB8A5066-5033-DB44-ABFC-313CB0535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5737" y="489858"/>
            <a:ext cx="1062242" cy="106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79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6754A6B-7E4F-3D41-B74E-5073F0875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40" y="414400"/>
            <a:ext cx="2916987" cy="14002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EEB2C7-4040-8148-8A86-1BB77E3488B1}"/>
              </a:ext>
            </a:extLst>
          </p:cNvPr>
          <p:cNvSpPr txBox="1"/>
          <p:nvPr/>
        </p:nvSpPr>
        <p:spPr>
          <a:xfrm>
            <a:off x="4007309" y="797261"/>
            <a:ext cx="55835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SignalR</a:t>
            </a:r>
            <a:endParaRPr lang="en-US" sz="48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003D3F-48E8-5F4C-9611-3E9435D508EF}"/>
              </a:ext>
            </a:extLst>
          </p:cNvPr>
          <p:cNvSpPr txBox="1"/>
          <p:nvPr/>
        </p:nvSpPr>
        <p:spPr>
          <a:xfrm>
            <a:off x="2994077" y="1931492"/>
            <a:ext cx="8492070" cy="54603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 for real-time communication between applications (good enough for games)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Been around since 2013!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 example has been built around web</a:t>
            </a:r>
          </a:p>
          <a:p>
            <a:pPr algn="ctr">
              <a:lnSpc>
                <a:spcPct val="200000"/>
              </a:lnSpc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19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6754A6B-7E4F-3D41-B74E-5073F0875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40" y="414400"/>
            <a:ext cx="2916987" cy="14002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EEB2C7-4040-8148-8A86-1BB77E3488B1}"/>
              </a:ext>
            </a:extLst>
          </p:cNvPr>
          <p:cNvSpPr txBox="1"/>
          <p:nvPr/>
        </p:nvSpPr>
        <p:spPr>
          <a:xfrm>
            <a:off x="3532810" y="470546"/>
            <a:ext cx="55835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SignalR</a:t>
            </a:r>
            <a:endParaRPr lang="en-US" sz="48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Laptop">
            <a:extLst>
              <a:ext uri="{FF2B5EF4-FFF2-40B4-BE49-F238E27FC236}">
                <a16:creationId xmlns:a16="http://schemas.microsoft.com/office/drawing/2014/main" id="{4C692691-2FD3-444D-92A4-796F9D26D2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8502" y="1814623"/>
            <a:ext cx="914400" cy="914400"/>
          </a:xfrm>
          <a:prstGeom prst="rect">
            <a:avLst/>
          </a:prstGeom>
        </p:spPr>
      </p:pic>
      <p:pic>
        <p:nvPicPr>
          <p:cNvPr id="6" name="Graphic 5" descr="Monitor">
            <a:extLst>
              <a:ext uri="{FF2B5EF4-FFF2-40B4-BE49-F238E27FC236}">
                <a16:creationId xmlns:a16="http://schemas.microsoft.com/office/drawing/2014/main" id="{AAF9619A-1A11-A647-83D3-17C87071E6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4598" y="3410650"/>
            <a:ext cx="914400" cy="914400"/>
          </a:xfrm>
          <a:prstGeom prst="rect">
            <a:avLst/>
          </a:prstGeom>
        </p:spPr>
      </p:pic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4EE61E4D-272B-9B46-B1AD-6709E39E72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43334" y="5264849"/>
            <a:ext cx="914400" cy="914400"/>
          </a:xfrm>
          <a:prstGeom prst="rect">
            <a:avLst/>
          </a:prstGeom>
        </p:spPr>
      </p:pic>
      <p:pic>
        <p:nvPicPr>
          <p:cNvPr id="12" name="Graphic 11" descr="Circles with arrows">
            <a:extLst>
              <a:ext uri="{FF2B5EF4-FFF2-40B4-BE49-F238E27FC236}">
                <a16:creationId xmlns:a16="http://schemas.microsoft.com/office/drawing/2014/main" id="{34E6E062-139E-CE4E-B77D-F41ADAF6CC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64514" y="2717593"/>
            <a:ext cx="2300514" cy="2300514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602D1F-3194-5C49-B357-1D80BCAC0257}"/>
              </a:ext>
            </a:extLst>
          </p:cNvPr>
          <p:cNvCxnSpPr>
            <a:cxnSpLocks/>
          </p:cNvCxnSpPr>
          <p:nvPr/>
        </p:nvCxnSpPr>
        <p:spPr>
          <a:xfrm>
            <a:off x="5552902" y="2622524"/>
            <a:ext cx="926704" cy="69164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20B791-750E-584F-B9C3-2C75731F1E13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4168998" y="3867850"/>
            <a:ext cx="219551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55A0FE-51BE-AE41-BA49-DADC262B54C5}"/>
              </a:ext>
            </a:extLst>
          </p:cNvPr>
          <p:cNvCxnSpPr>
            <a:cxnSpLocks/>
          </p:cNvCxnSpPr>
          <p:nvPr/>
        </p:nvCxnSpPr>
        <p:spPr>
          <a:xfrm flipV="1">
            <a:off x="5437810" y="4476981"/>
            <a:ext cx="1166190" cy="78786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7D36C92-566B-B542-AA58-96683CD11446}"/>
              </a:ext>
            </a:extLst>
          </p:cNvPr>
          <p:cNvSpPr txBox="1"/>
          <p:nvPr/>
        </p:nvSpPr>
        <p:spPr>
          <a:xfrm>
            <a:off x="4702265" y="267601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204697-6736-8040-92CA-6F7CF57E1683}"/>
              </a:ext>
            </a:extLst>
          </p:cNvPr>
          <p:cNvSpPr txBox="1"/>
          <p:nvPr/>
        </p:nvSpPr>
        <p:spPr>
          <a:xfrm>
            <a:off x="3324512" y="433047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83CD86-F0EE-8040-8448-5DCE2EDAD2C5}"/>
              </a:ext>
            </a:extLst>
          </p:cNvPr>
          <p:cNvSpPr txBox="1"/>
          <p:nvPr/>
        </p:nvSpPr>
        <p:spPr>
          <a:xfrm>
            <a:off x="4778331" y="624949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76D27B-5984-A340-A7C4-6F355A123954}"/>
              </a:ext>
            </a:extLst>
          </p:cNvPr>
          <p:cNvSpPr txBox="1"/>
          <p:nvPr/>
        </p:nvSpPr>
        <p:spPr>
          <a:xfrm>
            <a:off x="7210841" y="368318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</a:p>
        </p:txBody>
      </p:sp>
    </p:spTree>
    <p:extLst>
      <p:ext uri="{BB962C8B-B14F-4D97-AF65-F5344CB8AC3E}">
        <p14:creationId xmlns:p14="http://schemas.microsoft.com/office/powerpoint/2010/main" val="66745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C0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C0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C00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6754A6B-7E4F-3D41-B74E-5073F0875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40" y="414400"/>
            <a:ext cx="2916987" cy="14002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EEB2C7-4040-8148-8A86-1BB77E3488B1}"/>
              </a:ext>
            </a:extLst>
          </p:cNvPr>
          <p:cNvSpPr txBox="1"/>
          <p:nvPr/>
        </p:nvSpPr>
        <p:spPr>
          <a:xfrm>
            <a:off x="4007309" y="797261"/>
            <a:ext cx="55835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SignalR</a:t>
            </a:r>
            <a:endParaRPr lang="en-US" sz="48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003D3F-48E8-5F4C-9611-3E9435D508EF}"/>
              </a:ext>
            </a:extLst>
          </p:cNvPr>
          <p:cNvSpPr txBox="1"/>
          <p:nvPr/>
        </p:nvSpPr>
        <p:spPr>
          <a:xfrm>
            <a:off x="2994077" y="1931492"/>
            <a:ext cx="7610043" cy="49063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use client library from .NET or JavaScript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host the hub in ASP.NET web application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is bi-directional</a:t>
            </a:r>
          </a:p>
          <a:p>
            <a:pPr algn="ctr">
              <a:lnSpc>
                <a:spcPct val="200000"/>
              </a:lnSpc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22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889336-E3AE-364A-B850-E8630F87A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328" y="1543562"/>
            <a:ext cx="2690229" cy="3586971"/>
          </a:xfrm>
          <a:prstGeom prst="rect">
            <a:avLst/>
          </a:prstGeom>
        </p:spPr>
      </p:pic>
      <p:sp>
        <p:nvSpPr>
          <p:cNvPr id="8" name="Donut 7">
            <a:extLst>
              <a:ext uri="{FF2B5EF4-FFF2-40B4-BE49-F238E27FC236}">
                <a16:creationId xmlns:a16="http://schemas.microsoft.com/office/drawing/2014/main" id="{080FDDFE-32F1-F141-BE94-D61AD5E0E26C}"/>
              </a:ext>
            </a:extLst>
          </p:cNvPr>
          <p:cNvSpPr/>
          <p:nvPr/>
        </p:nvSpPr>
        <p:spPr>
          <a:xfrm>
            <a:off x="974889" y="727666"/>
            <a:ext cx="5121111" cy="4965424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F84DBC2B-ED9A-1841-B533-4E7DCB88C948}"/>
              </a:ext>
            </a:extLst>
          </p:cNvPr>
          <p:cNvSpPr/>
          <p:nvPr/>
        </p:nvSpPr>
        <p:spPr>
          <a:xfrm>
            <a:off x="2012155" y="1764027"/>
            <a:ext cx="3048001" cy="2881728"/>
          </a:xfrm>
          <a:prstGeom prst="donut">
            <a:avLst>
              <a:gd name="adj" fmla="val 2318"/>
            </a:avLst>
          </a:prstGeom>
          <a:solidFill>
            <a:srgbClr val="40296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F5CC8B-E81B-5840-81B5-24C40A8D0288}"/>
              </a:ext>
            </a:extLst>
          </p:cNvPr>
          <p:cNvSpPr txBox="1"/>
          <p:nvPr/>
        </p:nvSpPr>
        <p:spPr>
          <a:xfrm>
            <a:off x="2664853" y="4859197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 DIX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378195-3240-034D-B0FC-AE90447E3EBA}"/>
              </a:ext>
            </a:extLst>
          </p:cNvPr>
          <p:cNvSpPr/>
          <p:nvPr/>
        </p:nvSpPr>
        <p:spPr>
          <a:xfrm>
            <a:off x="0" y="0"/>
            <a:ext cx="12192000" cy="664306"/>
          </a:xfrm>
          <a:prstGeom prst="rect">
            <a:avLst/>
          </a:prstGeom>
          <a:solidFill>
            <a:srgbClr val="267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83891-996C-7F44-8BEC-59771D3CD4F5}"/>
              </a:ext>
            </a:extLst>
          </p:cNvPr>
          <p:cNvSpPr txBox="1"/>
          <p:nvPr/>
        </p:nvSpPr>
        <p:spPr>
          <a:xfrm>
            <a:off x="920849" y="77749"/>
            <a:ext cx="588975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Thoughtpost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ED6EB-7A0A-3A48-BF8A-3D8C2A4A0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87" y="49526"/>
            <a:ext cx="536475" cy="536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EDD995-1B54-3647-870B-4A282ADB06FB}"/>
              </a:ext>
            </a:extLst>
          </p:cNvPr>
          <p:cNvSpPr txBox="1"/>
          <p:nvPr/>
        </p:nvSpPr>
        <p:spPr>
          <a:xfrm>
            <a:off x="10043655" y="132097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thoughtpost.com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539721-0F66-0240-9B57-8BC275081DF4}"/>
              </a:ext>
            </a:extLst>
          </p:cNvPr>
          <p:cNvSpPr txBox="1"/>
          <p:nvPr/>
        </p:nvSpPr>
        <p:spPr>
          <a:xfrm>
            <a:off x="2522985" y="5417194"/>
            <a:ext cx="2081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Chief Developer</a:t>
            </a:r>
          </a:p>
          <a:p>
            <a:r>
              <a:rPr lang="en-US" sz="20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@Thoughtpost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949017-312B-0E4D-9ECD-041D29202E57}"/>
              </a:ext>
            </a:extLst>
          </p:cNvPr>
          <p:cNvSpPr txBox="1"/>
          <p:nvPr/>
        </p:nvSpPr>
        <p:spPr>
          <a:xfrm>
            <a:off x="6095996" y="1764027"/>
            <a:ext cx="5425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Been doing this a long 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54E9A5-6A1E-0649-9AB4-8BFBF4B1DDA1}"/>
              </a:ext>
            </a:extLst>
          </p:cNvPr>
          <p:cNvSpPr txBox="1"/>
          <p:nvPr/>
        </p:nvSpPr>
        <p:spPr>
          <a:xfrm>
            <a:off x="6095996" y="3128393"/>
            <a:ext cx="4667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Coder, author, speaker, former MVP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7010DB-F069-A84D-BAD6-6F49056B3FF5}"/>
              </a:ext>
            </a:extLst>
          </p:cNvPr>
          <p:cNvSpPr txBox="1"/>
          <p:nvPr/>
        </p:nvSpPr>
        <p:spPr>
          <a:xfrm>
            <a:off x="6152356" y="4645755"/>
            <a:ext cx="466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3600" dirty="0" err="1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anotherchrisdix</a:t>
            </a: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9D4241-6694-3547-A043-7113F839D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12" y="976602"/>
            <a:ext cx="1448130" cy="144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74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6754A6B-7E4F-3D41-B74E-5073F0875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40" y="414400"/>
            <a:ext cx="2916987" cy="14002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EEB2C7-4040-8148-8A86-1BB77E3488B1}"/>
              </a:ext>
            </a:extLst>
          </p:cNvPr>
          <p:cNvSpPr txBox="1"/>
          <p:nvPr/>
        </p:nvSpPr>
        <p:spPr>
          <a:xfrm>
            <a:off x="4007309" y="797261"/>
            <a:ext cx="55835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SignalR</a:t>
            </a:r>
            <a:endParaRPr lang="en-US" sz="48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003D3F-48E8-5F4C-9611-3E9435D508EF}"/>
              </a:ext>
            </a:extLst>
          </p:cNvPr>
          <p:cNvSpPr txBox="1"/>
          <p:nvPr/>
        </p:nvSpPr>
        <p:spPr>
          <a:xfrm>
            <a:off x="2978827" y="2353026"/>
            <a:ext cx="7610043" cy="26903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can filter by groups inside hub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200000"/>
              </a:lnSpc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57BC76-37D5-0F40-B5B4-F96F4BA0BCF3}"/>
              </a:ext>
            </a:extLst>
          </p:cNvPr>
          <p:cNvSpPr/>
          <p:nvPr/>
        </p:nvSpPr>
        <p:spPr>
          <a:xfrm>
            <a:off x="269213" y="4643268"/>
            <a:ext cx="10319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               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Groups.AddToGroupAsync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Context.ConnectionId</a:t>
            </a:r>
            <a:r>
              <a:rPr lang="en-US" sz="2000" dirty="0">
                <a:latin typeface="Consolas" panose="020B0609020204030204" pitchFamily="49" charset="0"/>
              </a:rPr>
              <a:t>, id);</a:t>
            </a:r>
            <a:endParaRPr lang="en-US" sz="20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472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6754A6B-7E4F-3D41-B74E-5073F0875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40" y="414400"/>
            <a:ext cx="2916987" cy="14002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EEB2C7-4040-8148-8A86-1BB77E3488B1}"/>
              </a:ext>
            </a:extLst>
          </p:cNvPr>
          <p:cNvSpPr txBox="1"/>
          <p:nvPr/>
        </p:nvSpPr>
        <p:spPr>
          <a:xfrm>
            <a:off x="3532810" y="470546"/>
            <a:ext cx="55835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SignalR</a:t>
            </a:r>
            <a:endParaRPr lang="en-US" sz="48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Laptop">
            <a:extLst>
              <a:ext uri="{FF2B5EF4-FFF2-40B4-BE49-F238E27FC236}">
                <a16:creationId xmlns:a16="http://schemas.microsoft.com/office/drawing/2014/main" id="{4C692691-2FD3-444D-92A4-796F9D26D2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61245" y="1814623"/>
            <a:ext cx="914400" cy="914400"/>
          </a:xfrm>
          <a:prstGeom prst="rect">
            <a:avLst/>
          </a:prstGeom>
        </p:spPr>
      </p:pic>
      <p:pic>
        <p:nvPicPr>
          <p:cNvPr id="6" name="Graphic 5" descr="Monitor">
            <a:extLst>
              <a:ext uri="{FF2B5EF4-FFF2-40B4-BE49-F238E27FC236}">
                <a16:creationId xmlns:a16="http://schemas.microsoft.com/office/drawing/2014/main" id="{AAF9619A-1A11-A647-83D3-17C87071E6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77341" y="3410650"/>
            <a:ext cx="914400" cy="914400"/>
          </a:xfrm>
          <a:prstGeom prst="rect">
            <a:avLst/>
          </a:prstGeom>
        </p:spPr>
      </p:pic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4EE61E4D-272B-9B46-B1AD-6709E39E72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66077" y="5264849"/>
            <a:ext cx="914400" cy="914400"/>
          </a:xfrm>
          <a:prstGeom prst="rect">
            <a:avLst/>
          </a:prstGeom>
        </p:spPr>
      </p:pic>
      <p:pic>
        <p:nvPicPr>
          <p:cNvPr id="12" name="Graphic 11" descr="Circles with arrows">
            <a:extLst>
              <a:ext uri="{FF2B5EF4-FFF2-40B4-BE49-F238E27FC236}">
                <a16:creationId xmlns:a16="http://schemas.microsoft.com/office/drawing/2014/main" id="{34E6E062-139E-CE4E-B77D-F41ADAF6CC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87257" y="2717593"/>
            <a:ext cx="2300514" cy="2300514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602D1F-3194-5C49-B357-1D80BCAC0257}"/>
              </a:ext>
            </a:extLst>
          </p:cNvPr>
          <p:cNvCxnSpPr>
            <a:cxnSpLocks/>
          </p:cNvCxnSpPr>
          <p:nvPr/>
        </p:nvCxnSpPr>
        <p:spPr>
          <a:xfrm>
            <a:off x="4275645" y="2622524"/>
            <a:ext cx="926704" cy="69164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20B791-750E-584F-B9C3-2C75731F1E13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2891741" y="3867850"/>
            <a:ext cx="219551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55A0FE-51BE-AE41-BA49-DADC262B54C5}"/>
              </a:ext>
            </a:extLst>
          </p:cNvPr>
          <p:cNvCxnSpPr>
            <a:cxnSpLocks/>
          </p:cNvCxnSpPr>
          <p:nvPr/>
        </p:nvCxnSpPr>
        <p:spPr>
          <a:xfrm flipV="1">
            <a:off x="4160553" y="4476981"/>
            <a:ext cx="1166190" cy="78786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7D36C92-566B-B542-AA58-96683CD11446}"/>
              </a:ext>
            </a:extLst>
          </p:cNvPr>
          <p:cNvSpPr txBox="1"/>
          <p:nvPr/>
        </p:nvSpPr>
        <p:spPr>
          <a:xfrm>
            <a:off x="3425008" y="267601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204697-6736-8040-92CA-6F7CF57E1683}"/>
              </a:ext>
            </a:extLst>
          </p:cNvPr>
          <p:cNvSpPr txBox="1"/>
          <p:nvPr/>
        </p:nvSpPr>
        <p:spPr>
          <a:xfrm>
            <a:off x="2047255" y="433047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83CD86-F0EE-8040-8448-5DCE2EDAD2C5}"/>
              </a:ext>
            </a:extLst>
          </p:cNvPr>
          <p:cNvSpPr txBox="1"/>
          <p:nvPr/>
        </p:nvSpPr>
        <p:spPr>
          <a:xfrm>
            <a:off x="3501074" y="624949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76D27B-5984-A340-A7C4-6F355A123954}"/>
              </a:ext>
            </a:extLst>
          </p:cNvPr>
          <p:cNvSpPr txBox="1"/>
          <p:nvPr/>
        </p:nvSpPr>
        <p:spPr>
          <a:xfrm>
            <a:off x="5933584" y="368318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</a:p>
        </p:txBody>
      </p:sp>
      <p:pic>
        <p:nvPicPr>
          <p:cNvPr id="15" name="Graphic 14" descr="Single gear">
            <a:extLst>
              <a:ext uri="{FF2B5EF4-FFF2-40B4-BE49-F238E27FC236}">
                <a16:creationId xmlns:a16="http://schemas.microsoft.com/office/drawing/2014/main" id="{460B9AEE-C5AA-6A4C-8FC3-D75B069914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01396" y="2686042"/>
            <a:ext cx="2363616" cy="236361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748589-233E-0148-B15D-6237C52365DE}"/>
              </a:ext>
            </a:extLst>
          </p:cNvPr>
          <p:cNvCxnSpPr>
            <a:cxnSpLocks/>
          </p:cNvCxnSpPr>
          <p:nvPr/>
        </p:nvCxnSpPr>
        <p:spPr>
          <a:xfrm>
            <a:off x="7228114" y="3894230"/>
            <a:ext cx="169767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EBF8373-CCEC-8C45-9C1C-453FEFA13D4C}"/>
              </a:ext>
            </a:extLst>
          </p:cNvPr>
          <p:cNvSpPr txBox="1"/>
          <p:nvPr/>
        </p:nvSpPr>
        <p:spPr>
          <a:xfrm>
            <a:off x="9275318" y="4870915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30581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C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C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C00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C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6754A6B-7E4F-3D41-B74E-5073F0875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40" y="414400"/>
            <a:ext cx="2916987" cy="14002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EEB2C7-4040-8148-8A86-1BB77E3488B1}"/>
              </a:ext>
            </a:extLst>
          </p:cNvPr>
          <p:cNvSpPr txBox="1"/>
          <p:nvPr/>
        </p:nvSpPr>
        <p:spPr>
          <a:xfrm>
            <a:off x="4007309" y="797261"/>
            <a:ext cx="558358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</a:t>
            </a:r>
            <a:r>
              <a:rPr lang="en-US" sz="4800" dirty="0" err="1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SignalR</a:t>
            </a:r>
            <a:endParaRPr lang="en-US" sz="48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8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2A52AA-241A-7F4C-8F35-43C2EE63438C}"/>
              </a:ext>
            </a:extLst>
          </p:cNvPr>
          <p:cNvSpPr txBox="1"/>
          <p:nvPr/>
        </p:nvSpPr>
        <p:spPr>
          <a:xfrm>
            <a:off x="3449843" y="2782920"/>
            <a:ext cx="6698511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managed offering with tons of potential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Lots of advantages to hosting the hub in Azure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34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6754A6B-7E4F-3D41-B74E-5073F0875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40" y="414400"/>
            <a:ext cx="2916987" cy="14002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EEB2C7-4040-8148-8A86-1BB77E3488B1}"/>
              </a:ext>
            </a:extLst>
          </p:cNvPr>
          <p:cNvSpPr txBox="1"/>
          <p:nvPr/>
        </p:nvSpPr>
        <p:spPr>
          <a:xfrm>
            <a:off x="4007309" y="797261"/>
            <a:ext cx="558358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</a:t>
            </a:r>
            <a:r>
              <a:rPr lang="en-US" sz="4800" dirty="0" err="1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SignalR</a:t>
            </a:r>
            <a:endParaRPr lang="en-US" sz="48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8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2A52AA-241A-7F4C-8F35-43C2EE63438C}"/>
              </a:ext>
            </a:extLst>
          </p:cNvPr>
          <p:cNvSpPr txBox="1"/>
          <p:nvPr/>
        </p:nvSpPr>
        <p:spPr>
          <a:xfrm>
            <a:off x="3449843" y="2782920"/>
            <a:ext cx="6698511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Familiar model but there are differences (ex. groups, client calls)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TODO: Support both in this example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573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26F810-1907-834D-AB27-E73145A77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353" y="3104705"/>
            <a:ext cx="1152632" cy="863794"/>
          </a:xfrm>
          <a:prstGeom prst="rect">
            <a:avLst/>
          </a:prstGeom>
        </p:spPr>
      </p:pic>
      <p:pic>
        <p:nvPicPr>
          <p:cNvPr id="3" name="Graphic 2" descr="Internet">
            <a:extLst>
              <a:ext uri="{FF2B5EF4-FFF2-40B4-BE49-F238E27FC236}">
                <a16:creationId xmlns:a16="http://schemas.microsoft.com/office/drawing/2014/main" id="{31D1D98B-0668-BE4B-B9C5-F26B39125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269" y="1814623"/>
            <a:ext cx="3228754" cy="3228754"/>
          </a:xfrm>
          <a:prstGeom prst="rect">
            <a:avLst/>
          </a:prstGeom>
        </p:spPr>
      </p:pic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989FA7FA-019B-F549-A521-56AEF1345B12}"/>
              </a:ext>
            </a:extLst>
          </p:cNvPr>
          <p:cNvSpPr/>
          <p:nvPr/>
        </p:nvSpPr>
        <p:spPr>
          <a:xfrm>
            <a:off x="4508204" y="3163185"/>
            <a:ext cx="3175592" cy="531629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1DFA71-B284-054C-8A43-A30714315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353" y="3103986"/>
            <a:ext cx="1152632" cy="86379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6754A6B-7E4F-3D41-B74E-5073F0875E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6809" y="1814623"/>
            <a:ext cx="2916987" cy="1400223"/>
          </a:xfrm>
          <a:prstGeom prst="rect">
            <a:avLst/>
          </a:prstGeom>
        </p:spPr>
      </p:pic>
      <p:pic>
        <p:nvPicPr>
          <p:cNvPr id="10" name="Graphic 9" descr="Single gear">
            <a:extLst>
              <a:ext uri="{FF2B5EF4-FFF2-40B4-BE49-F238E27FC236}">
                <a16:creationId xmlns:a16="http://schemas.microsoft.com/office/drawing/2014/main" id="{25066D80-D717-104A-8CFA-3890D2721E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78995" y="1318435"/>
            <a:ext cx="4359349" cy="43593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5468FD-52FD-4745-B267-539D752FAA89}"/>
              </a:ext>
            </a:extLst>
          </p:cNvPr>
          <p:cNvSpPr txBox="1"/>
          <p:nvPr/>
        </p:nvSpPr>
        <p:spPr>
          <a:xfrm>
            <a:off x="1998887" y="1814623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EB711B-8EC5-324A-8007-1DB8C208BECA}"/>
              </a:ext>
            </a:extLst>
          </p:cNvPr>
          <p:cNvSpPr txBox="1"/>
          <p:nvPr/>
        </p:nvSpPr>
        <p:spPr>
          <a:xfrm>
            <a:off x="5463455" y="3744665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SignalR</a:t>
            </a:r>
            <a:endParaRPr lang="en-US" sz="24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29C8EA-35C5-8A48-B07E-23E8D04277D0}"/>
              </a:ext>
            </a:extLst>
          </p:cNvPr>
          <p:cNvSpPr txBox="1"/>
          <p:nvPr/>
        </p:nvSpPr>
        <p:spPr>
          <a:xfrm>
            <a:off x="8362668" y="1318434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Functions</a:t>
            </a:r>
          </a:p>
        </p:txBody>
      </p:sp>
    </p:spTree>
    <p:extLst>
      <p:ext uri="{BB962C8B-B14F-4D97-AF65-F5344CB8AC3E}">
        <p14:creationId xmlns:p14="http://schemas.microsoft.com/office/powerpoint/2010/main" val="2223652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26F810-1907-834D-AB27-E73145A77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353" y="3104705"/>
            <a:ext cx="1152632" cy="863794"/>
          </a:xfrm>
          <a:prstGeom prst="rect">
            <a:avLst/>
          </a:prstGeom>
        </p:spPr>
      </p:pic>
      <p:pic>
        <p:nvPicPr>
          <p:cNvPr id="3" name="Graphic 2" descr="Internet">
            <a:extLst>
              <a:ext uri="{FF2B5EF4-FFF2-40B4-BE49-F238E27FC236}">
                <a16:creationId xmlns:a16="http://schemas.microsoft.com/office/drawing/2014/main" id="{31D1D98B-0668-BE4B-B9C5-F26B39125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269" y="1814623"/>
            <a:ext cx="3228754" cy="3228754"/>
          </a:xfrm>
          <a:prstGeom prst="rect">
            <a:avLst/>
          </a:prstGeom>
        </p:spPr>
      </p:pic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989FA7FA-019B-F549-A521-56AEF1345B12}"/>
              </a:ext>
            </a:extLst>
          </p:cNvPr>
          <p:cNvSpPr/>
          <p:nvPr/>
        </p:nvSpPr>
        <p:spPr>
          <a:xfrm>
            <a:off x="4508204" y="3163185"/>
            <a:ext cx="3175592" cy="531629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1DFA71-B284-054C-8A43-A30714315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353" y="3103986"/>
            <a:ext cx="1152632" cy="86379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6754A6B-7E4F-3D41-B74E-5073F0875E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6809" y="1814623"/>
            <a:ext cx="2916987" cy="1400223"/>
          </a:xfrm>
          <a:prstGeom prst="rect">
            <a:avLst/>
          </a:prstGeom>
        </p:spPr>
      </p:pic>
      <p:pic>
        <p:nvPicPr>
          <p:cNvPr id="10" name="Graphic 9" descr="Single gear">
            <a:extLst>
              <a:ext uri="{FF2B5EF4-FFF2-40B4-BE49-F238E27FC236}">
                <a16:creationId xmlns:a16="http://schemas.microsoft.com/office/drawing/2014/main" id="{25066D80-D717-104A-8CFA-3890D2721E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78995" y="1318435"/>
            <a:ext cx="4359349" cy="4359349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8A67DA-796C-F148-A661-6BB2ED187F99}"/>
              </a:ext>
            </a:extLst>
          </p:cNvPr>
          <p:cNvSpPr/>
          <p:nvPr/>
        </p:nvSpPr>
        <p:spPr>
          <a:xfrm>
            <a:off x="3649016" y="5725042"/>
            <a:ext cx="5152571" cy="51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77C5D91F-184B-154B-9E89-4C423F8777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65778" y="5663166"/>
            <a:ext cx="642426" cy="642426"/>
          </a:xfrm>
          <a:prstGeom prst="rect">
            <a:avLst/>
          </a:prstGeom>
        </p:spPr>
      </p:pic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73EF379-1ED7-0741-AF5D-E1A38831463A}"/>
              </a:ext>
            </a:extLst>
          </p:cNvPr>
          <p:cNvCxnSpPr>
            <a:stCxn id="3" idx="2"/>
            <a:endCxn id="12" idx="1"/>
          </p:cNvCxnSpPr>
          <p:nvPr/>
        </p:nvCxnSpPr>
        <p:spPr>
          <a:xfrm rot="16200000" flipH="1">
            <a:off x="2673330" y="5008693"/>
            <a:ext cx="941003" cy="1010370"/>
          </a:xfrm>
          <a:prstGeom prst="bentConnector2">
            <a:avLst/>
          </a:prstGeom>
          <a:ln w="444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48AF209-B192-FE4C-88A4-E4BE8A1A95E5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8801587" y="5182760"/>
            <a:ext cx="751767" cy="801620"/>
          </a:xfrm>
          <a:prstGeom prst="bentConnector2">
            <a:avLst/>
          </a:prstGeom>
          <a:ln w="444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Envelope">
            <a:extLst>
              <a:ext uri="{FF2B5EF4-FFF2-40B4-BE49-F238E27FC236}">
                <a16:creationId xmlns:a16="http://schemas.microsoft.com/office/drawing/2014/main" id="{DB8893EB-1151-AA4F-8DCC-C128B970ED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89878" y="5663166"/>
            <a:ext cx="642426" cy="642426"/>
          </a:xfrm>
          <a:prstGeom prst="rect">
            <a:avLst/>
          </a:prstGeom>
        </p:spPr>
      </p:pic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FFB6C706-F655-4E46-9214-A0B4E24EE9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60336" y="5663166"/>
            <a:ext cx="642426" cy="642426"/>
          </a:xfrm>
          <a:prstGeom prst="rect">
            <a:avLst/>
          </a:prstGeom>
        </p:spPr>
      </p:pic>
      <p:pic>
        <p:nvPicPr>
          <p:cNvPr id="20" name="Graphic 19" descr="Envelope">
            <a:extLst>
              <a:ext uri="{FF2B5EF4-FFF2-40B4-BE49-F238E27FC236}">
                <a16:creationId xmlns:a16="http://schemas.microsoft.com/office/drawing/2014/main" id="{9A20A9B6-00E2-0B4A-8907-6DD28B23B2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16451" y="5663166"/>
            <a:ext cx="642426" cy="642426"/>
          </a:xfrm>
          <a:prstGeom prst="rect">
            <a:avLst/>
          </a:prstGeom>
        </p:spPr>
      </p:pic>
      <p:pic>
        <p:nvPicPr>
          <p:cNvPr id="21" name="Graphic 20" descr="Envelope">
            <a:extLst>
              <a:ext uri="{FF2B5EF4-FFF2-40B4-BE49-F238E27FC236}">
                <a16:creationId xmlns:a16="http://schemas.microsoft.com/office/drawing/2014/main" id="{FF4F7A6A-D662-D249-A5B0-F6FF8C4831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2566" y="5658716"/>
            <a:ext cx="642426" cy="642426"/>
          </a:xfrm>
          <a:prstGeom prst="rect">
            <a:avLst/>
          </a:prstGeom>
        </p:spPr>
      </p:pic>
      <p:pic>
        <p:nvPicPr>
          <p:cNvPr id="22" name="Graphic 21" descr="Envelope">
            <a:extLst>
              <a:ext uri="{FF2B5EF4-FFF2-40B4-BE49-F238E27FC236}">
                <a16:creationId xmlns:a16="http://schemas.microsoft.com/office/drawing/2014/main" id="{CA6BF20D-1310-C646-814A-9DFD51333B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14992" y="5658716"/>
            <a:ext cx="642426" cy="642426"/>
          </a:xfrm>
          <a:prstGeom prst="rect">
            <a:avLst/>
          </a:prstGeom>
        </p:spPr>
      </p:pic>
      <p:pic>
        <p:nvPicPr>
          <p:cNvPr id="23" name="Graphic 22" descr="Envelope">
            <a:extLst>
              <a:ext uri="{FF2B5EF4-FFF2-40B4-BE49-F238E27FC236}">
                <a16:creationId xmlns:a16="http://schemas.microsoft.com/office/drawing/2014/main" id="{840F8279-DF70-0144-BF54-5ED3AA8645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51964" y="5658716"/>
            <a:ext cx="642426" cy="642426"/>
          </a:xfrm>
          <a:prstGeom prst="rect">
            <a:avLst/>
          </a:prstGeom>
        </p:spPr>
      </p:pic>
      <p:pic>
        <p:nvPicPr>
          <p:cNvPr id="24" name="Graphic 23" descr="Single gear">
            <a:extLst>
              <a:ext uri="{FF2B5EF4-FFF2-40B4-BE49-F238E27FC236}">
                <a16:creationId xmlns:a16="http://schemas.microsoft.com/office/drawing/2014/main" id="{C0C68625-2F31-C34F-924D-8491EA3E92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9386" y="5353528"/>
            <a:ext cx="1252801" cy="1252801"/>
          </a:xfrm>
          <a:prstGeom prst="rect">
            <a:avLst/>
          </a:prstGeom>
        </p:spPr>
      </p:pic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F8C142F9-0A9B-5445-8BA2-F6C9A4E303C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422167" y="5979928"/>
            <a:ext cx="2226849" cy="4452"/>
          </a:xfrm>
          <a:prstGeom prst="bentConnector3">
            <a:avLst>
              <a:gd name="adj1" fmla="val 50000"/>
            </a:avLst>
          </a:prstGeom>
          <a:ln w="444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951CB79-096C-5843-9E3A-6177BDEE25A9}"/>
              </a:ext>
            </a:extLst>
          </p:cNvPr>
          <p:cNvSpPr txBox="1"/>
          <p:nvPr/>
        </p:nvSpPr>
        <p:spPr>
          <a:xfrm>
            <a:off x="1998887" y="1814623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30838A-921A-AC4F-A985-6C1B9EC958F9}"/>
              </a:ext>
            </a:extLst>
          </p:cNvPr>
          <p:cNvSpPr txBox="1"/>
          <p:nvPr/>
        </p:nvSpPr>
        <p:spPr>
          <a:xfrm>
            <a:off x="5463455" y="3744665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SignalR</a:t>
            </a:r>
            <a:endParaRPr lang="en-US" sz="24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86A19A-CC6F-3B4C-AAB6-84500D4B70EE}"/>
              </a:ext>
            </a:extLst>
          </p:cNvPr>
          <p:cNvSpPr txBox="1"/>
          <p:nvPr/>
        </p:nvSpPr>
        <p:spPr>
          <a:xfrm>
            <a:off x="8362668" y="1318434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Functions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F2D9D2-AA4F-824F-BE1C-03C3EEB01DF1}"/>
              </a:ext>
            </a:extLst>
          </p:cNvPr>
          <p:cNvSpPr txBox="1"/>
          <p:nvPr/>
        </p:nvSpPr>
        <p:spPr>
          <a:xfrm>
            <a:off x="4818846" y="5043376"/>
            <a:ext cx="283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Bus Queue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A9191D-D797-BD49-B323-2D00139AEB6B}"/>
              </a:ext>
            </a:extLst>
          </p:cNvPr>
          <p:cNvSpPr txBox="1"/>
          <p:nvPr/>
        </p:nvSpPr>
        <p:spPr>
          <a:xfrm>
            <a:off x="282862" y="4951927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539033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4ACA32-57B8-CD4E-9363-E24B118FEA64}"/>
              </a:ext>
            </a:extLst>
          </p:cNvPr>
          <p:cNvSpPr/>
          <p:nvPr/>
        </p:nvSpPr>
        <p:spPr>
          <a:xfrm>
            <a:off x="856343" y="1248228"/>
            <a:ext cx="5239657" cy="41220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JobsWeb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09EB86E-9A7F-3042-B8AE-5D1A467B9170}"/>
              </a:ext>
            </a:extLst>
          </p:cNvPr>
          <p:cNvSpPr/>
          <p:nvPr/>
        </p:nvSpPr>
        <p:spPr>
          <a:xfrm>
            <a:off x="1886856" y="3389086"/>
            <a:ext cx="3178629" cy="751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Thoughtpost.Background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434E03C-AC80-1A40-ACFC-D5ACF00E0858}"/>
              </a:ext>
            </a:extLst>
          </p:cNvPr>
          <p:cNvSpPr/>
          <p:nvPr/>
        </p:nvSpPr>
        <p:spPr>
          <a:xfrm>
            <a:off x="1222827" y="2481941"/>
            <a:ext cx="3178629" cy="751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Thoughtpost.AspNetCore.Mvc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C093DD3-6A03-6D47-B742-6153CF89BA07}"/>
              </a:ext>
            </a:extLst>
          </p:cNvPr>
          <p:cNvSpPr/>
          <p:nvPr/>
        </p:nvSpPr>
        <p:spPr>
          <a:xfrm>
            <a:off x="6582228" y="1248228"/>
            <a:ext cx="5239657" cy="4122058"/>
          </a:xfrm>
          <a:prstGeom prst="roundRect">
            <a:avLst/>
          </a:prstGeom>
          <a:solidFill>
            <a:srgbClr val="888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JobsFunctionApp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92BF58B-4EB5-D54A-AC04-915E9B0B2157}"/>
              </a:ext>
            </a:extLst>
          </p:cNvPr>
          <p:cNvSpPr/>
          <p:nvPr/>
        </p:nvSpPr>
        <p:spPr>
          <a:xfrm>
            <a:off x="7155542" y="2483755"/>
            <a:ext cx="3178629" cy="751115"/>
          </a:xfrm>
          <a:prstGeom prst="roundRect">
            <a:avLst/>
          </a:prstGeom>
          <a:ln>
            <a:solidFill>
              <a:srgbClr val="FFFF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Implementations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BD69DB3-4D1B-1947-B9B6-09C9C1B71BA4}"/>
              </a:ext>
            </a:extLst>
          </p:cNvPr>
          <p:cNvSpPr/>
          <p:nvPr/>
        </p:nvSpPr>
        <p:spPr>
          <a:xfrm>
            <a:off x="2587170" y="4296231"/>
            <a:ext cx="3178629" cy="751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Thoughtpost.Azure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B28C3C2-251F-D745-B839-84F7E80F5911}"/>
              </a:ext>
            </a:extLst>
          </p:cNvPr>
          <p:cNvSpPr/>
          <p:nvPr/>
        </p:nvSpPr>
        <p:spPr>
          <a:xfrm>
            <a:off x="7656284" y="3389086"/>
            <a:ext cx="3178629" cy="751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Thoughtpost.Background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A2BCF0B-3836-C740-A1FA-9D1FB4114636}"/>
              </a:ext>
            </a:extLst>
          </p:cNvPr>
          <p:cNvSpPr/>
          <p:nvPr/>
        </p:nvSpPr>
        <p:spPr>
          <a:xfrm>
            <a:off x="8356598" y="4296231"/>
            <a:ext cx="3178629" cy="751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Thoughtpost.Azure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8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26F810-1907-834D-AB27-E73145A77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353" y="3104705"/>
            <a:ext cx="1152632" cy="863794"/>
          </a:xfrm>
          <a:prstGeom prst="rect">
            <a:avLst/>
          </a:prstGeom>
        </p:spPr>
      </p:pic>
      <p:pic>
        <p:nvPicPr>
          <p:cNvPr id="3" name="Graphic 2" descr="Internet">
            <a:extLst>
              <a:ext uri="{FF2B5EF4-FFF2-40B4-BE49-F238E27FC236}">
                <a16:creationId xmlns:a16="http://schemas.microsoft.com/office/drawing/2014/main" id="{31D1D98B-0668-BE4B-B9C5-F26B39125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269" y="1814623"/>
            <a:ext cx="3228754" cy="3228754"/>
          </a:xfrm>
          <a:prstGeom prst="rect">
            <a:avLst/>
          </a:prstGeom>
        </p:spPr>
      </p:pic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989FA7FA-019B-F549-A521-56AEF1345B12}"/>
              </a:ext>
            </a:extLst>
          </p:cNvPr>
          <p:cNvSpPr/>
          <p:nvPr/>
        </p:nvSpPr>
        <p:spPr>
          <a:xfrm rot="20379907">
            <a:off x="3676711" y="1779641"/>
            <a:ext cx="1230442" cy="531629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1DFA71-B284-054C-8A43-A30714315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353" y="3103986"/>
            <a:ext cx="1152632" cy="86379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6754A6B-7E4F-3D41-B74E-5073F0875E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80904" y="2254532"/>
            <a:ext cx="1252801" cy="601374"/>
          </a:xfrm>
          <a:prstGeom prst="rect">
            <a:avLst/>
          </a:prstGeom>
        </p:spPr>
      </p:pic>
      <p:pic>
        <p:nvPicPr>
          <p:cNvPr id="10" name="Graphic 9" descr="Single gear">
            <a:extLst>
              <a:ext uri="{FF2B5EF4-FFF2-40B4-BE49-F238E27FC236}">
                <a16:creationId xmlns:a16="http://schemas.microsoft.com/office/drawing/2014/main" id="{25066D80-D717-104A-8CFA-3890D2721E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78995" y="1318435"/>
            <a:ext cx="4359349" cy="4359349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8A67DA-796C-F148-A661-6BB2ED187F99}"/>
              </a:ext>
            </a:extLst>
          </p:cNvPr>
          <p:cNvSpPr/>
          <p:nvPr/>
        </p:nvSpPr>
        <p:spPr>
          <a:xfrm>
            <a:off x="3649016" y="5725042"/>
            <a:ext cx="5152571" cy="51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77C5D91F-184B-154B-9E89-4C423F8777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65778" y="5663166"/>
            <a:ext cx="642426" cy="642426"/>
          </a:xfrm>
          <a:prstGeom prst="rect">
            <a:avLst/>
          </a:prstGeom>
        </p:spPr>
      </p:pic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73EF379-1ED7-0741-AF5D-E1A38831463A}"/>
              </a:ext>
            </a:extLst>
          </p:cNvPr>
          <p:cNvCxnSpPr>
            <a:cxnSpLocks/>
            <a:stCxn id="26" idx="2"/>
            <a:endCxn id="34" idx="0"/>
          </p:cNvCxnSpPr>
          <p:nvPr/>
        </p:nvCxnSpPr>
        <p:spPr>
          <a:xfrm rot="5400000">
            <a:off x="4844373" y="3717816"/>
            <a:ext cx="2646282" cy="4839"/>
          </a:xfrm>
          <a:prstGeom prst="bentConnector3">
            <a:avLst>
              <a:gd name="adj1" fmla="val 50000"/>
            </a:avLst>
          </a:prstGeom>
          <a:ln w="444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48AF209-B192-FE4C-88A4-E4BE8A1A95E5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8801587" y="5182760"/>
            <a:ext cx="751767" cy="801620"/>
          </a:xfrm>
          <a:prstGeom prst="bentConnector2">
            <a:avLst/>
          </a:prstGeom>
          <a:ln w="444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Envelope">
            <a:extLst>
              <a:ext uri="{FF2B5EF4-FFF2-40B4-BE49-F238E27FC236}">
                <a16:creationId xmlns:a16="http://schemas.microsoft.com/office/drawing/2014/main" id="{DB8893EB-1151-AA4F-8DCC-C128B970ED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89878" y="5663166"/>
            <a:ext cx="642426" cy="642426"/>
          </a:xfrm>
          <a:prstGeom prst="rect">
            <a:avLst/>
          </a:prstGeom>
        </p:spPr>
      </p:pic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FFB6C706-F655-4E46-9214-A0B4E24EE9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60336" y="5663166"/>
            <a:ext cx="642426" cy="642426"/>
          </a:xfrm>
          <a:prstGeom prst="rect">
            <a:avLst/>
          </a:prstGeom>
        </p:spPr>
      </p:pic>
      <p:pic>
        <p:nvPicPr>
          <p:cNvPr id="20" name="Graphic 19" descr="Envelope">
            <a:extLst>
              <a:ext uri="{FF2B5EF4-FFF2-40B4-BE49-F238E27FC236}">
                <a16:creationId xmlns:a16="http://schemas.microsoft.com/office/drawing/2014/main" id="{9A20A9B6-00E2-0B4A-8907-6DD28B23B2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16451" y="5663166"/>
            <a:ext cx="642426" cy="642426"/>
          </a:xfrm>
          <a:prstGeom prst="rect">
            <a:avLst/>
          </a:prstGeom>
        </p:spPr>
      </p:pic>
      <p:pic>
        <p:nvPicPr>
          <p:cNvPr id="21" name="Graphic 20" descr="Envelope">
            <a:extLst>
              <a:ext uri="{FF2B5EF4-FFF2-40B4-BE49-F238E27FC236}">
                <a16:creationId xmlns:a16="http://schemas.microsoft.com/office/drawing/2014/main" id="{FF4F7A6A-D662-D249-A5B0-F6FF8C4831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2566" y="5658716"/>
            <a:ext cx="642426" cy="642426"/>
          </a:xfrm>
          <a:prstGeom prst="rect">
            <a:avLst/>
          </a:prstGeom>
        </p:spPr>
      </p:pic>
      <p:pic>
        <p:nvPicPr>
          <p:cNvPr id="22" name="Graphic 21" descr="Envelope">
            <a:extLst>
              <a:ext uri="{FF2B5EF4-FFF2-40B4-BE49-F238E27FC236}">
                <a16:creationId xmlns:a16="http://schemas.microsoft.com/office/drawing/2014/main" id="{CA6BF20D-1310-C646-814A-9DFD51333B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14992" y="5658716"/>
            <a:ext cx="642426" cy="642426"/>
          </a:xfrm>
          <a:prstGeom prst="rect">
            <a:avLst/>
          </a:prstGeom>
        </p:spPr>
      </p:pic>
      <p:pic>
        <p:nvPicPr>
          <p:cNvPr id="23" name="Graphic 22" descr="Envelope">
            <a:extLst>
              <a:ext uri="{FF2B5EF4-FFF2-40B4-BE49-F238E27FC236}">
                <a16:creationId xmlns:a16="http://schemas.microsoft.com/office/drawing/2014/main" id="{840F8279-DF70-0144-BF54-5ED3AA8645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51964" y="5658716"/>
            <a:ext cx="642426" cy="642426"/>
          </a:xfrm>
          <a:prstGeom prst="rect">
            <a:avLst/>
          </a:prstGeom>
        </p:spPr>
      </p:pic>
      <p:pic>
        <p:nvPicPr>
          <p:cNvPr id="24" name="Graphic 23" descr="Single gear">
            <a:extLst>
              <a:ext uri="{FF2B5EF4-FFF2-40B4-BE49-F238E27FC236}">
                <a16:creationId xmlns:a16="http://schemas.microsoft.com/office/drawing/2014/main" id="{C0C68625-2F31-C34F-924D-8491EA3E92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9386" y="5353528"/>
            <a:ext cx="1252801" cy="1252801"/>
          </a:xfrm>
          <a:prstGeom prst="rect">
            <a:avLst/>
          </a:prstGeom>
        </p:spPr>
      </p:pic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F8C142F9-0A9B-5445-8BA2-F6C9A4E303C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422167" y="5979928"/>
            <a:ext cx="2226849" cy="4452"/>
          </a:xfrm>
          <a:prstGeom prst="bentConnector3">
            <a:avLst>
              <a:gd name="adj1" fmla="val 50000"/>
            </a:avLst>
          </a:prstGeom>
          <a:ln w="444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951CB79-096C-5843-9E3A-6177BDEE25A9}"/>
              </a:ext>
            </a:extLst>
          </p:cNvPr>
          <p:cNvSpPr txBox="1"/>
          <p:nvPr/>
        </p:nvSpPr>
        <p:spPr>
          <a:xfrm>
            <a:off x="1998887" y="1814623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86A19A-CC6F-3B4C-AAB6-84500D4B70EE}"/>
              </a:ext>
            </a:extLst>
          </p:cNvPr>
          <p:cNvSpPr txBox="1"/>
          <p:nvPr/>
        </p:nvSpPr>
        <p:spPr>
          <a:xfrm>
            <a:off x="8362668" y="1318434"/>
            <a:ext cx="256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JobsFunctionApp</a:t>
            </a:r>
            <a:endParaRPr lang="en-US" sz="24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F2D9D2-AA4F-824F-BE1C-03C3EEB01DF1}"/>
              </a:ext>
            </a:extLst>
          </p:cNvPr>
          <p:cNvSpPr txBox="1"/>
          <p:nvPr/>
        </p:nvSpPr>
        <p:spPr>
          <a:xfrm>
            <a:off x="4746276" y="5043376"/>
            <a:ext cx="283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Bus Queue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A9191D-D797-BD49-B323-2D00139AEB6B}"/>
              </a:ext>
            </a:extLst>
          </p:cNvPr>
          <p:cNvSpPr txBox="1"/>
          <p:nvPr/>
        </p:nvSpPr>
        <p:spPr>
          <a:xfrm>
            <a:off x="282862" y="4951927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6877854-98F0-BC43-B75A-568AC1305C22}"/>
              </a:ext>
            </a:extLst>
          </p:cNvPr>
          <p:cNvSpPr/>
          <p:nvPr/>
        </p:nvSpPr>
        <p:spPr>
          <a:xfrm>
            <a:off x="5046743" y="383617"/>
            <a:ext cx="2246379" cy="20134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JobsWeb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Left-Right Arrow 26">
            <a:extLst>
              <a:ext uri="{FF2B5EF4-FFF2-40B4-BE49-F238E27FC236}">
                <a16:creationId xmlns:a16="http://schemas.microsoft.com/office/drawing/2014/main" id="{DC340F9A-536C-4E42-83F5-9EA8F4743AB7}"/>
              </a:ext>
            </a:extLst>
          </p:cNvPr>
          <p:cNvSpPr/>
          <p:nvPr/>
        </p:nvSpPr>
        <p:spPr>
          <a:xfrm rot="1467293">
            <a:off x="7368873" y="1699780"/>
            <a:ext cx="1095015" cy="531629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C50B854E-C8BA-CE45-9FC8-405B6EF12253}"/>
              </a:ext>
            </a:extLst>
          </p:cNvPr>
          <p:cNvCxnSpPr>
            <a:cxnSpLocks/>
            <a:stCxn id="28" idx="0"/>
            <a:endCxn id="26" idx="1"/>
          </p:cNvCxnSpPr>
          <p:nvPr/>
        </p:nvCxnSpPr>
        <p:spPr>
          <a:xfrm rot="5400000" flipH="1" flipV="1">
            <a:off x="3554018" y="321898"/>
            <a:ext cx="424267" cy="2561184"/>
          </a:xfrm>
          <a:prstGeom prst="bentConnector2">
            <a:avLst/>
          </a:prstGeom>
          <a:ln w="444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>
            <a:extLst>
              <a:ext uri="{FF2B5EF4-FFF2-40B4-BE49-F238E27FC236}">
                <a16:creationId xmlns:a16="http://schemas.microsoft.com/office/drawing/2014/main" id="{A533D4DC-1E22-AF44-AC94-95847D64DA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71815" y="2188131"/>
            <a:ext cx="1252801" cy="60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77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EF4497-5403-5D4D-9FAA-B69030C8B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381" y="870104"/>
            <a:ext cx="3672016" cy="51177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8F4858-9EA3-7A4C-828B-8182D5675E38}"/>
              </a:ext>
            </a:extLst>
          </p:cNvPr>
          <p:cNvSpPr txBox="1"/>
          <p:nvPr/>
        </p:nvSpPr>
        <p:spPr>
          <a:xfrm>
            <a:off x="1936325" y="2496897"/>
            <a:ext cx="341944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pPr algn="ctr"/>
            <a:r>
              <a:rPr lang="en-US" sz="48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107285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1DFA71-B284-054C-8A43-A30714315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61" y="425590"/>
            <a:ext cx="2100772" cy="1574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AF0FB1-14AE-E941-A964-D189679040A8}"/>
              </a:ext>
            </a:extLst>
          </p:cNvPr>
          <p:cNvSpPr txBox="1"/>
          <p:nvPr/>
        </p:nvSpPr>
        <p:spPr>
          <a:xfrm>
            <a:off x="4007309" y="797261"/>
            <a:ext cx="55835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Timeout Limitations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4D2F3C-3AA5-0E43-941C-3383DA62CA18}"/>
              </a:ext>
            </a:extLst>
          </p:cNvPr>
          <p:cNvSpPr txBox="1"/>
          <p:nvPr/>
        </p:nvSpPr>
        <p:spPr>
          <a:xfrm>
            <a:off x="2737624" y="1999930"/>
            <a:ext cx="8627062" cy="54603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Consumption Plan = 10 minutes max, 2 minute default 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service Plan = No maximum, 30 minute default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Triggers can timeout though ex. queues</a:t>
            </a:r>
          </a:p>
          <a:p>
            <a:pPr algn="ctr">
              <a:lnSpc>
                <a:spcPct val="200000"/>
              </a:lnSpc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4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231C2F4-BA9C-224E-97FD-E37C356977F0}"/>
              </a:ext>
            </a:extLst>
          </p:cNvPr>
          <p:cNvSpPr txBox="1"/>
          <p:nvPr/>
        </p:nvSpPr>
        <p:spPr>
          <a:xfrm>
            <a:off x="1011349" y="2672974"/>
            <a:ext cx="10169301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https://github.com/thoughtpost/background-worker-functions</a:t>
            </a:r>
            <a:endParaRPr lang="en-US" sz="3200" u="sng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11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1DFA71-B284-054C-8A43-A30714315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61" y="425590"/>
            <a:ext cx="2100772" cy="1574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AF0FB1-14AE-E941-A964-D189679040A8}"/>
              </a:ext>
            </a:extLst>
          </p:cNvPr>
          <p:cNvSpPr txBox="1"/>
          <p:nvPr/>
        </p:nvSpPr>
        <p:spPr>
          <a:xfrm>
            <a:off x="4007309" y="797261"/>
            <a:ext cx="55835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Durable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4D2F3C-3AA5-0E43-941C-3383DA62CA18}"/>
              </a:ext>
            </a:extLst>
          </p:cNvPr>
          <p:cNvSpPr txBox="1"/>
          <p:nvPr/>
        </p:nvSpPr>
        <p:spPr>
          <a:xfrm>
            <a:off x="2810195" y="2599180"/>
            <a:ext cx="9777578" cy="37983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Extension of Azure Functions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Stateful functions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Orchestration</a:t>
            </a:r>
          </a:p>
          <a:p>
            <a:pPr algn="ctr">
              <a:lnSpc>
                <a:spcPct val="200000"/>
              </a:lnSpc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283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1DFA71-B284-054C-8A43-A30714315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61" y="425590"/>
            <a:ext cx="2100772" cy="1574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AF0FB1-14AE-E941-A964-D189679040A8}"/>
              </a:ext>
            </a:extLst>
          </p:cNvPr>
          <p:cNvSpPr txBox="1"/>
          <p:nvPr/>
        </p:nvSpPr>
        <p:spPr>
          <a:xfrm>
            <a:off x="4007309" y="797261"/>
            <a:ext cx="55835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Durable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4D2F3C-3AA5-0E43-941C-3383DA62CA18}"/>
              </a:ext>
            </a:extLst>
          </p:cNvPr>
          <p:cNvSpPr txBox="1"/>
          <p:nvPr/>
        </p:nvSpPr>
        <p:spPr>
          <a:xfrm>
            <a:off x="2810195" y="2599180"/>
            <a:ext cx="9777578" cy="37983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ASP.NET Core 2.x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C#, F#, or JavaScript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Orchestration</a:t>
            </a:r>
          </a:p>
          <a:p>
            <a:pPr algn="ctr">
              <a:lnSpc>
                <a:spcPct val="200000"/>
              </a:lnSpc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057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1DFA71-B284-054C-8A43-A30714315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61" y="425590"/>
            <a:ext cx="2100772" cy="1574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AF0FB1-14AE-E941-A964-D189679040A8}"/>
              </a:ext>
            </a:extLst>
          </p:cNvPr>
          <p:cNvSpPr txBox="1"/>
          <p:nvPr/>
        </p:nvSpPr>
        <p:spPr>
          <a:xfrm>
            <a:off x="4007309" y="797261"/>
            <a:ext cx="55835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Durable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4D2F3C-3AA5-0E43-941C-3383DA62CA18}"/>
              </a:ext>
            </a:extLst>
          </p:cNvPr>
          <p:cNvSpPr txBox="1"/>
          <p:nvPr/>
        </p:nvSpPr>
        <p:spPr>
          <a:xfrm>
            <a:off x="2911794" y="1993402"/>
            <a:ext cx="9777578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Durability requires Storage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Blob, Queues, Tables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you don’t have to </a:t>
            </a: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</a:t>
            </a: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1F2110-83E4-934D-9340-A3A057FA5DB7}"/>
              </a:ext>
            </a:extLst>
          </p:cNvPr>
          <p:cNvSpPr/>
          <p:nvPr/>
        </p:nvSpPr>
        <p:spPr>
          <a:xfrm>
            <a:off x="827315" y="4826675"/>
            <a:ext cx="92455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IsEncrypted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2E75B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"Values"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endParaRPr lang="en-US" dirty="0">
              <a:solidFill>
                <a:srgbClr val="2E75B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AzureWebJobsStorage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DefaultEndpointsProtocol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https;AccountName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XXX;AccountKey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YYY;EndpointSuffix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core.windows.net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 }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391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1DFA71-B284-054C-8A43-A30714315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61" y="425590"/>
            <a:ext cx="2100772" cy="1574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AF0FB1-14AE-E941-A964-D189679040A8}"/>
              </a:ext>
            </a:extLst>
          </p:cNvPr>
          <p:cNvSpPr txBox="1"/>
          <p:nvPr/>
        </p:nvSpPr>
        <p:spPr>
          <a:xfrm>
            <a:off x="4007309" y="797261"/>
            <a:ext cx="55835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Orchestration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9B6951-343B-DE42-A831-A24BFA951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813" y="2039641"/>
            <a:ext cx="4497572" cy="4497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F9002A-FACD-4D48-AF74-74EF4EB39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085" y="2713551"/>
            <a:ext cx="1517407" cy="1137160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77E64508-C498-4F46-9F07-CDF4E17890C5}"/>
              </a:ext>
            </a:extLst>
          </p:cNvPr>
          <p:cNvSpPr/>
          <p:nvPr/>
        </p:nvSpPr>
        <p:spPr>
          <a:xfrm>
            <a:off x="6709888" y="3119041"/>
            <a:ext cx="697409" cy="3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9AE7CA-DAAC-E14F-8B4F-A42F7B454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232" y="2678269"/>
            <a:ext cx="1517407" cy="1137160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2654C8AA-0D59-9041-BB1E-0B8B070B9417}"/>
              </a:ext>
            </a:extLst>
          </p:cNvPr>
          <p:cNvSpPr/>
          <p:nvPr/>
        </p:nvSpPr>
        <p:spPr>
          <a:xfrm>
            <a:off x="9052574" y="3083759"/>
            <a:ext cx="697409" cy="3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4495EE-2681-CF41-A543-D46B4E034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780" y="2674291"/>
            <a:ext cx="1517407" cy="11371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750203-779F-7C43-97EE-7866913BA49B}"/>
              </a:ext>
            </a:extLst>
          </p:cNvPr>
          <p:cNvSpPr txBox="1"/>
          <p:nvPr/>
        </p:nvSpPr>
        <p:spPr>
          <a:xfrm>
            <a:off x="6024911" y="4028159"/>
            <a:ext cx="410418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Chaining</a:t>
            </a:r>
          </a:p>
          <a:p>
            <a:pPr algn="ctr"/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117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1DFA71-B284-054C-8A43-A30714315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61" y="425590"/>
            <a:ext cx="2100772" cy="1574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AF0FB1-14AE-E941-A964-D189679040A8}"/>
              </a:ext>
            </a:extLst>
          </p:cNvPr>
          <p:cNvSpPr txBox="1"/>
          <p:nvPr/>
        </p:nvSpPr>
        <p:spPr>
          <a:xfrm>
            <a:off x="4007309" y="797261"/>
            <a:ext cx="55835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Orchestration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9B6951-343B-DE42-A831-A24BFA951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813" y="2039641"/>
            <a:ext cx="4497572" cy="44975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750203-779F-7C43-97EE-7866913BA49B}"/>
              </a:ext>
            </a:extLst>
          </p:cNvPr>
          <p:cNvSpPr txBox="1"/>
          <p:nvPr/>
        </p:nvSpPr>
        <p:spPr>
          <a:xfrm>
            <a:off x="6134992" y="5110291"/>
            <a:ext cx="410418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 out / Fan in</a:t>
            </a:r>
          </a:p>
          <a:p>
            <a:pPr algn="ctr"/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phic 3" descr="Network diagram">
            <a:extLst>
              <a:ext uri="{FF2B5EF4-FFF2-40B4-BE49-F238E27FC236}">
                <a16:creationId xmlns:a16="http://schemas.microsoft.com/office/drawing/2014/main" id="{EA994CF9-4887-734F-8B3A-3CB4D0579F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6183526" y="2565632"/>
            <a:ext cx="2231135" cy="2231135"/>
          </a:xfrm>
          <a:prstGeom prst="rect">
            <a:avLst/>
          </a:prstGeom>
        </p:spPr>
      </p:pic>
      <p:pic>
        <p:nvPicPr>
          <p:cNvPr id="15" name="Graphic 14" descr="Network diagram">
            <a:extLst>
              <a:ext uri="{FF2B5EF4-FFF2-40B4-BE49-F238E27FC236}">
                <a16:creationId xmlns:a16="http://schemas.microsoft.com/office/drawing/2014/main" id="{AD724E0A-3029-0945-A375-FBFED097C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18014" y="2618260"/>
            <a:ext cx="2231135" cy="22311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9AE7CA-DAAC-E14F-8B4F-A42F7B454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481" y="2807911"/>
            <a:ext cx="815533" cy="6111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4495EE-2681-CF41-A543-D46B4E034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802" y="3102636"/>
            <a:ext cx="1517407" cy="1137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F9002A-FACD-4D48-AF74-74EF4EB39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289" y="3165247"/>
            <a:ext cx="1517407" cy="11371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EE3B6B-DF00-FD4F-9D1B-2D372566B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480" y="3454826"/>
            <a:ext cx="815533" cy="6111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F27565-CAA4-8D45-B03E-CFEEDB494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128" y="4118622"/>
            <a:ext cx="815533" cy="611168"/>
          </a:xfrm>
          <a:prstGeom prst="rect">
            <a:avLst/>
          </a:prstGeom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id="{151ABC22-AE83-0F4A-9A9D-C304EE12B715}"/>
              </a:ext>
            </a:extLst>
          </p:cNvPr>
          <p:cNvSpPr/>
          <p:nvPr/>
        </p:nvSpPr>
        <p:spPr>
          <a:xfrm rot="5400000">
            <a:off x="7441459" y="2931995"/>
            <a:ext cx="223158" cy="243346"/>
          </a:xfrm>
          <a:prstGeom prst="triangle">
            <a:avLst/>
          </a:prstGeom>
          <a:solidFill>
            <a:srgbClr val="2674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98FB5492-9079-6842-BE4B-DC060486FBA5}"/>
              </a:ext>
            </a:extLst>
          </p:cNvPr>
          <p:cNvSpPr/>
          <p:nvPr/>
        </p:nvSpPr>
        <p:spPr>
          <a:xfrm rot="5400000">
            <a:off x="7435585" y="3571081"/>
            <a:ext cx="223158" cy="243346"/>
          </a:xfrm>
          <a:prstGeom prst="triangle">
            <a:avLst/>
          </a:prstGeom>
          <a:solidFill>
            <a:srgbClr val="2674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4C0469F9-DFB8-F846-BF83-614D40B6CFFA}"/>
              </a:ext>
            </a:extLst>
          </p:cNvPr>
          <p:cNvSpPr/>
          <p:nvPr/>
        </p:nvSpPr>
        <p:spPr>
          <a:xfrm rot="5400000">
            <a:off x="7450562" y="4188587"/>
            <a:ext cx="223158" cy="243346"/>
          </a:xfrm>
          <a:prstGeom prst="triangle">
            <a:avLst/>
          </a:prstGeom>
          <a:solidFill>
            <a:srgbClr val="2674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3D0EFBA3-03DA-6341-BF52-8946CE07FC42}"/>
              </a:ext>
            </a:extLst>
          </p:cNvPr>
          <p:cNvSpPr/>
          <p:nvPr/>
        </p:nvSpPr>
        <p:spPr>
          <a:xfrm rot="5400000">
            <a:off x="8390494" y="2942573"/>
            <a:ext cx="223158" cy="243346"/>
          </a:xfrm>
          <a:prstGeom prst="triangle">
            <a:avLst/>
          </a:prstGeom>
          <a:solidFill>
            <a:srgbClr val="2674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B62DA454-29FD-904A-9F20-AECD30D7E9C4}"/>
              </a:ext>
            </a:extLst>
          </p:cNvPr>
          <p:cNvSpPr/>
          <p:nvPr/>
        </p:nvSpPr>
        <p:spPr>
          <a:xfrm rot="5400000">
            <a:off x="8369531" y="3571103"/>
            <a:ext cx="223158" cy="243346"/>
          </a:xfrm>
          <a:prstGeom prst="triangle">
            <a:avLst/>
          </a:prstGeom>
          <a:solidFill>
            <a:srgbClr val="2674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BEE4516D-D657-4743-B6DE-1D3B76F941E2}"/>
              </a:ext>
            </a:extLst>
          </p:cNvPr>
          <p:cNvSpPr/>
          <p:nvPr/>
        </p:nvSpPr>
        <p:spPr>
          <a:xfrm rot="5400000">
            <a:off x="8369531" y="4175829"/>
            <a:ext cx="223158" cy="243346"/>
          </a:xfrm>
          <a:prstGeom prst="triangle">
            <a:avLst/>
          </a:prstGeom>
          <a:solidFill>
            <a:srgbClr val="2674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F4A0CF97-460A-BB49-9AEA-309789D68220}"/>
              </a:ext>
            </a:extLst>
          </p:cNvPr>
          <p:cNvSpPr/>
          <p:nvPr/>
        </p:nvSpPr>
        <p:spPr>
          <a:xfrm rot="5400000">
            <a:off x="8990752" y="3571103"/>
            <a:ext cx="223158" cy="243346"/>
          </a:xfrm>
          <a:prstGeom prst="triangle">
            <a:avLst/>
          </a:prstGeom>
          <a:solidFill>
            <a:srgbClr val="2674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82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1DFA71-B284-054C-8A43-A30714315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61" y="425590"/>
            <a:ext cx="2100772" cy="1574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AF0FB1-14AE-E941-A964-D189679040A8}"/>
              </a:ext>
            </a:extLst>
          </p:cNvPr>
          <p:cNvSpPr txBox="1"/>
          <p:nvPr/>
        </p:nvSpPr>
        <p:spPr>
          <a:xfrm>
            <a:off x="4007309" y="797261"/>
            <a:ext cx="55835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Orchestration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9B6951-343B-DE42-A831-A24BFA951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813" y="2039641"/>
            <a:ext cx="4497572" cy="4497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F9002A-FACD-4D48-AF74-74EF4EB39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935" y="2921880"/>
            <a:ext cx="1517407" cy="1137160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77E64508-C498-4F46-9F07-CDF4E17890C5}"/>
              </a:ext>
            </a:extLst>
          </p:cNvPr>
          <p:cNvSpPr/>
          <p:nvPr/>
        </p:nvSpPr>
        <p:spPr>
          <a:xfrm rot="20041118">
            <a:off x="6584684" y="2966543"/>
            <a:ext cx="697409" cy="3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9AE7CA-DAAC-E14F-8B4F-A42F7B454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857" y="1953430"/>
            <a:ext cx="1517407" cy="1137160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2654C8AA-0D59-9041-BB1E-0B8B070B9417}"/>
              </a:ext>
            </a:extLst>
          </p:cNvPr>
          <p:cNvSpPr/>
          <p:nvPr/>
        </p:nvSpPr>
        <p:spPr>
          <a:xfrm>
            <a:off x="9052574" y="2445131"/>
            <a:ext cx="697409" cy="3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4495EE-2681-CF41-A543-D46B4E034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780" y="2035663"/>
            <a:ext cx="1517407" cy="11371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750203-779F-7C43-97EE-7866913BA49B}"/>
              </a:ext>
            </a:extLst>
          </p:cNvPr>
          <p:cNvSpPr txBox="1"/>
          <p:nvPr/>
        </p:nvSpPr>
        <p:spPr>
          <a:xfrm>
            <a:off x="6096000" y="4945257"/>
            <a:ext cx="410418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</a:p>
          <a:p>
            <a:pPr algn="ctr"/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4F7C65E6-C263-434F-BE73-2856BEC884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22155" y="3647022"/>
            <a:ext cx="1282810" cy="1282810"/>
          </a:xfrm>
          <a:prstGeom prst="rect">
            <a:avLst/>
          </a:prstGeom>
        </p:spPr>
      </p:pic>
      <p:pic>
        <p:nvPicPr>
          <p:cNvPr id="17" name="Graphic 16" descr="Clock">
            <a:extLst>
              <a:ext uri="{FF2B5EF4-FFF2-40B4-BE49-F238E27FC236}">
                <a16:creationId xmlns:a16="http://schemas.microsoft.com/office/drawing/2014/main" id="{4ECBAB28-B297-1E4B-8EE1-FC1D8CE8A4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59814" y="2705416"/>
            <a:ext cx="730994" cy="730994"/>
          </a:xfrm>
          <a:prstGeom prst="rect">
            <a:avLst/>
          </a:prstGeom>
        </p:spPr>
      </p:pic>
      <p:sp>
        <p:nvSpPr>
          <p:cNvPr id="18" name="Right Arrow 17">
            <a:extLst>
              <a:ext uri="{FF2B5EF4-FFF2-40B4-BE49-F238E27FC236}">
                <a16:creationId xmlns:a16="http://schemas.microsoft.com/office/drawing/2014/main" id="{BC09468E-5108-5D43-990C-480732103BAD}"/>
              </a:ext>
            </a:extLst>
          </p:cNvPr>
          <p:cNvSpPr/>
          <p:nvPr/>
        </p:nvSpPr>
        <p:spPr>
          <a:xfrm rot="1150861">
            <a:off x="6582704" y="3804335"/>
            <a:ext cx="697409" cy="3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C171F444-423A-2E4A-A8AA-D4E22CB2F9A8}"/>
              </a:ext>
            </a:extLst>
          </p:cNvPr>
          <p:cNvSpPr/>
          <p:nvPr/>
        </p:nvSpPr>
        <p:spPr>
          <a:xfrm>
            <a:off x="8990808" y="4059040"/>
            <a:ext cx="697409" cy="3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62363D9-6B74-CB4D-935E-7FE0DEE66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791" y="3653550"/>
            <a:ext cx="1517407" cy="1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090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0B93F9-C4B5-1D4A-BC08-61B105400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8482">
            <a:off x="663834" y="853818"/>
            <a:ext cx="7761310" cy="5150363"/>
          </a:xfrm>
          <a:prstGeom prst="rect">
            <a:avLst/>
          </a:prstGeom>
          <a:ln w="152400">
            <a:solidFill>
              <a:srgbClr val="00206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3F3A0B-62F9-8341-8336-AE35D898C6F7}"/>
              </a:ext>
            </a:extLst>
          </p:cNvPr>
          <p:cNvSpPr txBox="1"/>
          <p:nvPr/>
        </p:nvSpPr>
        <p:spPr>
          <a:xfrm>
            <a:off x="8772554" y="914840"/>
            <a:ext cx="341944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Bonus</a:t>
            </a:r>
          </a:p>
          <a:p>
            <a:pPr algn="ctr"/>
            <a:r>
              <a:rPr lang="en-US" sz="48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Code!</a:t>
            </a:r>
          </a:p>
        </p:txBody>
      </p:sp>
    </p:spTree>
    <p:extLst>
      <p:ext uri="{BB962C8B-B14F-4D97-AF65-F5344CB8AC3E}">
        <p14:creationId xmlns:p14="http://schemas.microsoft.com/office/powerpoint/2010/main" val="2748562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AF0FB1-14AE-E941-A964-D189679040A8}"/>
              </a:ext>
            </a:extLst>
          </p:cNvPr>
          <p:cNvSpPr txBox="1"/>
          <p:nvPr/>
        </p:nvSpPr>
        <p:spPr>
          <a:xfrm>
            <a:off x="5710040" y="2453354"/>
            <a:ext cx="558358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</a:t>
            </a:r>
          </a:p>
          <a:p>
            <a:pPr algn="ctr"/>
            <a:r>
              <a:rPr lang="en-US" sz="48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F1C3AA-8DE0-6947-A64B-0D8DD96EB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80" y="1920606"/>
            <a:ext cx="3950758" cy="263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80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22B6F8C-757C-9A4B-AF1C-9C0123CFB16E}"/>
              </a:ext>
            </a:extLst>
          </p:cNvPr>
          <p:cNvSpPr txBox="1"/>
          <p:nvPr/>
        </p:nvSpPr>
        <p:spPr>
          <a:xfrm>
            <a:off x="326877" y="853578"/>
            <a:ext cx="55835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Components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A68B37-927A-A64C-8692-7BF968F8B013}"/>
              </a:ext>
            </a:extLst>
          </p:cNvPr>
          <p:cNvSpPr txBox="1"/>
          <p:nvPr/>
        </p:nvSpPr>
        <p:spPr>
          <a:xfrm>
            <a:off x="10043655" y="132097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thoughtpost.com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C1E2C-30D9-FA47-A0E4-9E3E2BC48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580" y="1053174"/>
            <a:ext cx="3950758" cy="26351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3C17ED-6BB5-2F45-AFF5-9E87CD3A238D}"/>
              </a:ext>
            </a:extLst>
          </p:cNvPr>
          <p:cNvSpPr txBox="1"/>
          <p:nvPr/>
        </p:nvSpPr>
        <p:spPr>
          <a:xfrm>
            <a:off x="1137165" y="2483066"/>
            <a:ext cx="6698511" cy="37983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Way to reuse visual components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project OR in a separate assembly</a:t>
            </a:r>
          </a:p>
          <a:p>
            <a:pPr algn="ctr">
              <a:lnSpc>
                <a:spcPct val="200000"/>
              </a:lnSpc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5310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22B6F8C-757C-9A4B-AF1C-9C0123CFB16E}"/>
              </a:ext>
            </a:extLst>
          </p:cNvPr>
          <p:cNvSpPr txBox="1"/>
          <p:nvPr/>
        </p:nvSpPr>
        <p:spPr>
          <a:xfrm>
            <a:off x="326877" y="853578"/>
            <a:ext cx="55835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Components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A68B37-927A-A64C-8692-7BF968F8B013}"/>
              </a:ext>
            </a:extLst>
          </p:cNvPr>
          <p:cNvSpPr txBox="1"/>
          <p:nvPr/>
        </p:nvSpPr>
        <p:spPr>
          <a:xfrm>
            <a:off x="10043655" y="132097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thoughtpost.com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C1E2C-30D9-FA47-A0E4-9E3E2BC48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580" y="1053174"/>
            <a:ext cx="3950758" cy="26351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3C17ED-6BB5-2F45-AFF5-9E87CD3A238D}"/>
              </a:ext>
            </a:extLst>
          </p:cNvPr>
          <p:cNvSpPr txBox="1"/>
          <p:nvPr/>
        </p:nvSpPr>
        <p:spPr>
          <a:xfrm>
            <a:off x="1137165" y="1931523"/>
            <a:ext cx="6698511" cy="54603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 the view as an embedded resource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aware that you don’t have support for sections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Rebuild the project that references it if you change</a:t>
            </a:r>
          </a:p>
          <a:p>
            <a:pPr algn="ctr">
              <a:lnSpc>
                <a:spcPct val="200000"/>
              </a:lnSpc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78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6031B7D-2CFC-CA44-88E6-092DFB9ECB2F}"/>
              </a:ext>
            </a:extLst>
          </p:cNvPr>
          <p:cNvSpPr/>
          <p:nvPr/>
        </p:nvSpPr>
        <p:spPr>
          <a:xfrm>
            <a:off x="1240465" y="1727442"/>
            <a:ext cx="2080325" cy="637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28" name="Donut 27">
            <a:extLst>
              <a:ext uri="{FF2B5EF4-FFF2-40B4-BE49-F238E27FC236}">
                <a16:creationId xmlns:a16="http://schemas.microsoft.com/office/drawing/2014/main" id="{6CAB0A11-BDC9-E84D-92E6-22566FCC757E}"/>
              </a:ext>
            </a:extLst>
          </p:cNvPr>
          <p:cNvSpPr/>
          <p:nvPr/>
        </p:nvSpPr>
        <p:spPr>
          <a:xfrm>
            <a:off x="8253434" y="178400"/>
            <a:ext cx="4034660" cy="3902163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C4597-0BC0-9541-A2F7-1BAF51D0201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412608" y="218591"/>
            <a:ext cx="3736038" cy="3736038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A9AE835-596D-7F4C-99E1-1DC425AC33C4}"/>
              </a:ext>
            </a:extLst>
          </p:cNvPr>
          <p:cNvSpPr/>
          <p:nvPr/>
        </p:nvSpPr>
        <p:spPr>
          <a:xfrm>
            <a:off x="8871210" y="1727441"/>
            <a:ext cx="2080325" cy="637953"/>
          </a:xfrm>
          <a:prstGeom prst="roundRect">
            <a:avLst/>
          </a:prstGeom>
          <a:solidFill>
            <a:srgbClr val="26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38825F-BAC8-2042-9981-218A12BB887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5000"/>
          </a:blip>
          <a:stretch>
            <a:fillRect/>
          </a:stretch>
        </p:blipFill>
        <p:spPr>
          <a:xfrm>
            <a:off x="8907997" y="1126106"/>
            <a:ext cx="2006750" cy="200675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9CD4C3A-7296-A741-A4DB-35A1502FF668}"/>
              </a:ext>
            </a:extLst>
          </p:cNvPr>
          <p:cNvSpPr/>
          <p:nvPr/>
        </p:nvSpPr>
        <p:spPr>
          <a:xfrm>
            <a:off x="5055837" y="4659348"/>
            <a:ext cx="2080325" cy="63795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CAAA05-FE9E-B04E-BF84-03054C5930C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825999" y="364781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6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22B6F8C-757C-9A4B-AF1C-9C0123CFB16E}"/>
              </a:ext>
            </a:extLst>
          </p:cNvPr>
          <p:cNvSpPr txBox="1"/>
          <p:nvPr/>
        </p:nvSpPr>
        <p:spPr>
          <a:xfrm>
            <a:off x="326877" y="853578"/>
            <a:ext cx="55835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Components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A68B37-927A-A64C-8692-7BF968F8B013}"/>
              </a:ext>
            </a:extLst>
          </p:cNvPr>
          <p:cNvSpPr txBox="1"/>
          <p:nvPr/>
        </p:nvSpPr>
        <p:spPr>
          <a:xfrm>
            <a:off x="10043655" y="132097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thoughtpost.com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62286E-35FC-B344-A44D-9181E31D6FFE}"/>
              </a:ext>
            </a:extLst>
          </p:cNvPr>
          <p:cNvSpPr txBox="1"/>
          <p:nvPr/>
        </p:nvSpPr>
        <p:spPr>
          <a:xfrm>
            <a:off x="317223" y="1941771"/>
            <a:ext cx="7388357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2674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ViewComponent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MyWidget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")]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solidFill>
                  <a:srgbClr val="2674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MyWidgetViewComponent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 err="1">
                <a:solidFill>
                  <a:srgbClr val="2674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ViewComponent</a:t>
            </a:r>
            <a:endParaRPr lang="en-US" dirty="0">
              <a:solidFill>
                <a:srgbClr val="26749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2674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MyWidgetViewComponent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{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2674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IViewComponentResult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Invoke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dirty="0" err="1">
                <a:solidFill>
                  <a:srgbClr val="2674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model = new </a:t>
            </a:r>
            <a:r>
              <a:rPr lang="en-US" dirty="0" err="1">
                <a:solidFill>
                  <a:srgbClr val="2674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Value = parameter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(model);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C1E2C-30D9-FA47-A0E4-9E3E2BC48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580" y="1053174"/>
            <a:ext cx="3950758" cy="263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1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22B6F8C-757C-9A4B-AF1C-9C0123CFB16E}"/>
              </a:ext>
            </a:extLst>
          </p:cNvPr>
          <p:cNvSpPr txBox="1"/>
          <p:nvPr/>
        </p:nvSpPr>
        <p:spPr>
          <a:xfrm>
            <a:off x="0" y="268344"/>
            <a:ext cx="770558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View Components – </a:t>
            </a:r>
            <a:r>
              <a:rPr lang="en-US" sz="4800" dirty="0" err="1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Startup.cs</a:t>
            </a:r>
            <a:endParaRPr lang="en-US" sz="48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A68B37-927A-A64C-8692-7BF968F8B013}"/>
              </a:ext>
            </a:extLst>
          </p:cNvPr>
          <p:cNvSpPr txBox="1"/>
          <p:nvPr/>
        </p:nvSpPr>
        <p:spPr>
          <a:xfrm>
            <a:off x="10043655" y="132097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thoughtpost.com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62286E-35FC-B344-A44D-9181E31D6FFE}"/>
              </a:ext>
            </a:extLst>
          </p:cNvPr>
          <p:cNvSpPr txBox="1"/>
          <p:nvPr/>
        </p:nvSpPr>
        <p:spPr>
          <a:xfrm>
            <a:off x="158612" y="1941771"/>
            <a:ext cx="7705580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ConfigureServices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2674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IServiceCollection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services)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assembly 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2674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MyWidget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GetTypeInfo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().Assembly;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provider = new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2674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EmbeddedFileProvider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assembly,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MyNamespace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// Add the file provider to the Razor view  engine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services.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2674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RazorViewEngineOptions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options =&gt;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options.FileProviders.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(provider);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C1E2C-30D9-FA47-A0E4-9E3E2BC48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580" y="1053174"/>
            <a:ext cx="3950758" cy="263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938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65F491-F1C4-F946-B9B5-59F17CFA1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66" y="276517"/>
            <a:ext cx="3833277" cy="19166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7357CC-57CC-2445-A62B-7E9ED81E5FC6}"/>
              </a:ext>
            </a:extLst>
          </p:cNvPr>
          <p:cNvSpPr txBox="1"/>
          <p:nvPr/>
        </p:nvSpPr>
        <p:spPr>
          <a:xfrm>
            <a:off x="5254783" y="843661"/>
            <a:ext cx="6698511" cy="60143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StorageHelper</a:t>
            </a: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&lt;T&gt;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BlobAsyncDistributedCache</a:t>
            </a: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DynamicTableEntity</a:t>
            </a: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ImportCsvJob</a:t>
            </a: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ImportImageSearchJob</a:t>
            </a: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200000"/>
              </a:lnSpc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DD271C-380E-F140-A9C9-155827766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637" y="3011403"/>
            <a:ext cx="2135106" cy="21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175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368AC44-4581-4F4F-8F7E-BF9A23AFA071}"/>
              </a:ext>
            </a:extLst>
          </p:cNvPr>
          <p:cNvSpPr/>
          <p:nvPr/>
        </p:nvSpPr>
        <p:spPr>
          <a:xfrm>
            <a:off x="5204218" y="2214560"/>
            <a:ext cx="2025257" cy="20299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1F8164-FF31-BF4B-8B60-755A0B09A369}"/>
              </a:ext>
            </a:extLst>
          </p:cNvPr>
          <p:cNvSpPr txBox="1"/>
          <p:nvPr/>
        </p:nvSpPr>
        <p:spPr>
          <a:xfrm>
            <a:off x="3304210" y="1031079"/>
            <a:ext cx="55835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8151B-087A-B24B-9C47-E18DF8017649}"/>
              </a:ext>
            </a:extLst>
          </p:cNvPr>
          <p:cNvSpPr txBox="1"/>
          <p:nvPr/>
        </p:nvSpPr>
        <p:spPr>
          <a:xfrm>
            <a:off x="3425055" y="4407200"/>
            <a:ext cx="558358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Out More </a:t>
            </a:r>
          </a:p>
          <a:p>
            <a:pPr algn="ctr"/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A61779-45A1-A947-BE79-C66778F01343}"/>
              </a:ext>
            </a:extLst>
          </p:cNvPr>
          <p:cNvSpPr/>
          <p:nvPr/>
        </p:nvSpPr>
        <p:spPr>
          <a:xfrm>
            <a:off x="1399798" y="2228849"/>
            <a:ext cx="2025257" cy="20299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5EEAB8-7790-3942-AC16-082A4C9B47C4}"/>
              </a:ext>
            </a:extLst>
          </p:cNvPr>
          <p:cNvSpPr/>
          <p:nvPr/>
        </p:nvSpPr>
        <p:spPr>
          <a:xfrm>
            <a:off x="9008635" y="2228849"/>
            <a:ext cx="2025257" cy="20299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99AA8D-7588-344C-A26E-26DE162DE6B9}"/>
              </a:ext>
            </a:extLst>
          </p:cNvPr>
          <p:cNvSpPr/>
          <p:nvPr/>
        </p:nvSpPr>
        <p:spPr>
          <a:xfrm>
            <a:off x="9106863" y="2329433"/>
            <a:ext cx="1828800" cy="1828800"/>
          </a:xfrm>
          <a:prstGeom prst="ellipse">
            <a:avLst/>
          </a:prstGeom>
          <a:noFill/>
          <a:ln w="73025">
            <a:solidFill>
              <a:srgbClr val="504E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0409608-CCCC-394B-9518-8686A9034A0C}"/>
              </a:ext>
            </a:extLst>
          </p:cNvPr>
          <p:cNvSpPr/>
          <p:nvPr/>
        </p:nvSpPr>
        <p:spPr>
          <a:xfrm>
            <a:off x="5302444" y="2315144"/>
            <a:ext cx="1828800" cy="1828800"/>
          </a:xfrm>
          <a:prstGeom prst="ellipse">
            <a:avLst/>
          </a:prstGeom>
          <a:noFill/>
          <a:ln w="73025">
            <a:solidFill>
              <a:srgbClr val="504E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4A0540A-F13D-724C-941F-5FF72B872DAF}"/>
              </a:ext>
            </a:extLst>
          </p:cNvPr>
          <p:cNvSpPr/>
          <p:nvPr/>
        </p:nvSpPr>
        <p:spPr>
          <a:xfrm>
            <a:off x="1498026" y="2315144"/>
            <a:ext cx="1828800" cy="1828800"/>
          </a:xfrm>
          <a:prstGeom prst="ellipse">
            <a:avLst/>
          </a:prstGeom>
          <a:noFill/>
          <a:ln w="73025">
            <a:solidFill>
              <a:srgbClr val="504E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22238E-8B96-484C-9D10-0F0467D6AE3D}"/>
              </a:ext>
            </a:extLst>
          </p:cNvPr>
          <p:cNvSpPr txBox="1"/>
          <p:nvPr/>
        </p:nvSpPr>
        <p:spPr>
          <a:xfrm>
            <a:off x="-475781" y="4421489"/>
            <a:ext cx="558358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</a:t>
            </a:r>
          </a:p>
          <a:p>
            <a:pPr algn="ctr"/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Jobs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5D4494-09A8-0140-8744-7C9B3841EF79}"/>
              </a:ext>
            </a:extLst>
          </p:cNvPr>
          <p:cNvSpPr txBox="1"/>
          <p:nvPr/>
        </p:nvSpPr>
        <p:spPr>
          <a:xfrm>
            <a:off x="7251865" y="4404641"/>
            <a:ext cx="558358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 </a:t>
            </a:r>
            <a:b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</a:p>
        </p:txBody>
      </p:sp>
      <p:pic>
        <p:nvPicPr>
          <p:cNvPr id="14" name="Graphic 13" descr="Smiling face with solid fill">
            <a:extLst>
              <a:ext uri="{FF2B5EF4-FFF2-40B4-BE49-F238E27FC236}">
                <a16:creationId xmlns:a16="http://schemas.microsoft.com/office/drawing/2014/main" id="{1B7F99E2-8209-7040-84D4-961087CB6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54068" y="2678932"/>
            <a:ext cx="1145983" cy="1145983"/>
          </a:xfrm>
          <a:prstGeom prst="rect">
            <a:avLst/>
          </a:prstGeom>
        </p:spPr>
      </p:pic>
      <p:pic>
        <p:nvPicPr>
          <p:cNvPr id="18" name="Graphic 17" descr="Hierarchy">
            <a:extLst>
              <a:ext uri="{FF2B5EF4-FFF2-40B4-BE49-F238E27FC236}">
                <a16:creationId xmlns:a16="http://schemas.microsoft.com/office/drawing/2014/main" id="{A1E9F1B1-A16F-DF4A-8286-9CCA0DB3CC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2943" y="2483925"/>
            <a:ext cx="1412909" cy="1412909"/>
          </a:xfrm>
          <a:prstGeom prst="rect">
            <a:avLst/>
          </a:prstGeom>
        </p:spPr>
      </p:pic>
      <p:pic>
        <p:nvPicPr>
          <p:cNvPr id="16" name="Graphic 15" descr="Single gear">
            <a:extLst>
              <a:ext uri="{FF2B5EF4-FFF2-40B4-BE49-F238E27FC236}">
                <a16:creationId xmlns:a16="http://schemas.microsoft.com/office/drawing/2014/main" id="{06EE09C7-5113-2144-BC3F-F1C991AC79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17270" y="2315144"/>
            <a:ext cx="1828416" cy="18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27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185339-CA7E-7F42-BA24-55474D286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32" y="458457"/>
            <a:ext cx="1367443" cy="13674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E1AA07-F23E-2A4A-9FBA-519BD04C4AF4}"/>
              </a:ext>
            </a:extLst>
          </p:cNvPr>
          <p:cNvSpPr txBox="1"/>
          <p:nvPr/>
        </p:nvSpPr>
        <p:spPr>
          <a:xfrm>
            <a:off x="4016203" y="737518"/>
            <a:ext cx="3834704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0" dirty="0">
                <a:ln>
                  <a:solidFill>
                    <a:srgbClr val="26749A"/>
                  </a:solidFill>
                </a:ln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116AC2-CF87-9246-9492-09A502088054}"/>
              </a:ext>
            </a:extLst>
          </p:cNvPr>
          <p:cNvSpPr txBox="1"/>
          <p:nvPr/>
        </p:nvSpPr>
        <p:spPr>
          <a:xfrm>
            <a:off x="6608420" y="2844225"/>
            <a:ext cx="55835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chris@thoughtpost.com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330FA0-527B-8247-B6AF-57FA1EDBF2EC}"/>
              </a:ext>
            </a:extLst>
          </p:cNvPr>
          <p:cNvSpPr txBox="1"/>
          <p:nvPr/>
        </p:nvSpPr>
        <p:spPr>
          <a:xfrm>
            <a:off x="350064" y="6194062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thoughtpost.com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CE67AB-9818-0245-9550-0F339F9D99E5}"/>
              </a:ext>
            </a:extLst>
          </p:cNvPr>
          <p:cNvSpPr txBox="1"/>
          <p:nvPr/>
        </p:nvSpPr>
        <p:spPr>
          <a:xfrm>
            <a:off x="10091999" y="6194062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@thoughtpost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7AF8ED-2A77-E445-B26F-F445D285FF1F}"/>
              </a:ext>
            </a:extLst>
          </p:cNvPr>
          <p:cNvSpPr txBox="1"/>
          <p:nvPr/>
        </p:nvSpPr>
        <p:spPr>
          <a:xfrm>
            <a:off x="0" y="2844225"/>
            <a:ext cx="55835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 Dix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ED6C4B-6AE1-F84F-8EF2-66CAAC744E63}"/>
              </a:ext>
            </a:extLst>
          </p:cNvPr>
          <p:cNvSpPr txBox="1"/>
          <p:nvPr/>
        </p:nvSpPr>
        <p:spPr>
          <a:xfrm>
            <a:off x="1011349" y="4298574"/>
            <a:ext cx="10169301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https://github.com/thoughtpost/background-worker-functions</a:t>
            </a:r>
            <a:endParaRPr lang="en-US" sz="3200" u="sng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10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nut 27">
            <a:extLst>
              <a:ext uri="{FF2B5EF4-FFF2-40B4-BE49-F238E27FC236}">
                <a16:creationId xmlns:a16="http://schemas.microsoft.com/office/drawing/2014/main" id="{6CAB0A11-BDC9-E84D-92E6-22566FCC757E}"/>
              </a:ext>
            </a:extLst>
          </p:cNvPr>
          <p:cNvSpPr/>
          <p:nvPr/>
        </p:nvSpPr>
        <p:spPr>
          <a:xfrm>
            <a:off x="8253434" y="178400"/>
            <a:ext cx="4034660" cy="3902163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19C429-AEF0-CF46-ACEA-4B2A10AF2A80}"/>
              </a:ext>
            </a:extLst>
          </p:cNvPr>
          <p:cNvSpPr txBox="1"/>
          <p:nvPr/>
        </p:nvSpPr>
        <p:spPr>
          <a:xfrm>
            <a:off x="4237158" y="1843950"/>
            <a:ext cx="371768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rgbClr val="FF0000"/>
                </a:solidFill>
                <a:latin typeface="Chiller" pitchFamily="82" charset="77"/>
              </a:rPr>
              <a:t>408</a:t>
            </a:r>
          </a:p>
        </p:txBody>
      </p:sp>
    </p:spTree>
    <p:extLst>
      <p:ext uri="{BB962C8B-B14F-4D97-AF65-F5344CB8AC3E}">
        <p14:creationId xmlns:p14="http://schemas.microsoft.com/office/powerpoint/2010/main" val="290793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0D11B2-B317-5943-8195-A88AF645C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1357"/>
            <a:ext cx="12192000" cy="5335285"/>
          </a:xfrm>
          <a:prstGeom prst="rect">
            <a:avLst/>
          </a:prstGeom>
        </p:spPr>
      </p:pic>
      <p:sp>
        <p:nvSpPr>
          <p:cNvPr id="6" name="Donut 5">
            <a:extLst>
              <a:ext uri="{FF2B5EF4-FFF2-40B4-BE49-F238E27FC236}">
                <a16:creationId xmlns:a16="http://schemas.microsoft.com/office/drawing/2014/main" id="{FAE1E3C2-97A3-9A41-9417-87109B5C4699}"/>
              </a:ext>
            </a:extLst>
          </p:cNvPr>
          <p:cNvSpPr/>
          <p:nvPr/>
        </p:nvSpPr>
        <p:spPr>
          <a:xfrm>
            <a:off x="8763000" y="1003300"/>
            <a:ext cx="1005840" cy="927100"/>
          </a:xfrm>
          <a:prstGeom prst="donut">
            <a:avLst>
              <a:gd name="adj" fmla="val 848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Notched Right Arrow 6">
            <a:extLst>
              <a:ext uri="{FF2B5EF4-FFF2-40B4-BE49-F238E27FC236}">
                <a16:creationId xmlns:a16="http://schemas.microsoft.com/office/drawing/2014/main" id="{EEFE392A-1C87-D94A-94AC-8B9131D07E34}"/>
              </a:ext>
            </a:extLst>
          </p:cNvPr>
          <p:cNvSpPr/>
          <p:nvPr/>
        </p:nvSpPr>
        <p:spPr>
          <a:xfrm>
            <a:off x="7556500" y="1257300"/>
            <a:ext cx="1117600" cy="419100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3341A1-8C0B-0541-A9D3-4BED97428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100" y="1600200"/>
            <a:ext cx="3429000" cy="66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085ABC-1E50-D54E-BF39-C35048B59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1250" y="1676400"/>
            <a:ext cx="3416300" cy="711200"/>
          </a:xfrm>
          <a:prstGeom prst="rect">
            <a:avLst/>
          </a:prstGeom>
        </p:spPr>
      </p:pic>
      <p:sp>
        <p:nvSpPr>
          <p:cNvPr id="12" name="Notched Right Arrow 11">
            <a:extLst>
              <a:ext uri="{FF2B5EF4-FFF2-40B4-BE49-F238E27FC236}">
                <a16:creationId xmlns:a16="http://schemas.microsoft.com/office/drawing/2014/main" id="{2CC7694A-CCE8-AC42-9767-642AC1CD67D9}"/>
              </a:ext>
            </a:extLst>
          </p:cNvPr>
          <p:cNvSpPr/>
          <p:nvPr/>
        </p:nvSpPr>
        <p:spPr>
          <a:xfrm>
            <a:off x="7467600" y="1676400"/>
            <a:ext cx="1117600" cy="419100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Notched Right Arrow 12">
            <a:extLst>
              <a:ext uri="{FF2B5EF4-FFF2-40B4-BE49-F238E27FC236}">
                <a16:creationId xmlns:a16="http://schemas.microsoft.com/office/drawing/2014/main" id="{2A455196-9435-794F-B89B-3D220D79C7C6}"/>
              </a:ext>
            </a:extLst>
          </p:cNvPr>
          <p:cNvSpPr/>
          <p:nvPr/>
        </p:nvSpPr>
        <p:spPr>
          <a:xfrm>
            <a:off x="7480300" y="1968500"/>
            <a:ext cx="1117600" cy="419100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AF0FB1-14AE-E941-A964-D189679040A8}"/>
              </a:ext>
            </a:extLst>
          </p:cNvPr>
          <p:cNvSpPr txBox="1"/>
          <p:nvPr/>
        </p:nvSpPr>
        <p:spPr>
          <a:xfrm>
            <a:off x="3673641" y="768231"/>
            <a:ext cx="667351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Choices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62B5F1-E5A1-3645-964C-0BC7BB45FB6B}"/>
              </a:ext>
            </a:extLst>
          </p:cNvPr>
          <p:cNvSpPr txBox="1"/>
          <p:nvPr/>
        </p:nvSpPr>
        <p:spPr>
          <a:xfrm>
            <a:off x="4265174" y="2098835"/>
            <a:ext cx="6698511" cy="43523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 Core 2.1</a:t>
            </a:r>
          </a:p>
          <a:p>
            <a:pPr marL="742950" indent="-7429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ASP.NET Core</a:t>
            </a:r>
          </a:p>
          <a:p>
            <a:pPr marL="742950" indent="-7429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</a:p>
          <a:p>
            <a:pPr algn="ctr">
              <a:lnSpc>
                <a:spcPct val="200000"/>
              </a:lnSpc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98F19-258C-8D44-87DC-32F56CF2D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28" y="118373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25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AF0FB1-14AE-E941-A964-D189679040A8}"/>
              </a:ext>
            </a:extLst>
          </p:cNvPr>
          <p:cNvSpPr txBox="1"/>
          <p:nvPr/>
        </p:nvSpPr>
        <p:spPr>
          <a:xfrm>
            <a:off x="3845526" y="623090"/>
            <a:ext cx="667351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Choices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62B5F1-E5A1-3645-964C-0BC7BB45FB6B}"/>
              </a:ext>
            </a:extLst>
          </p:cNvPr>
          <p:cNvSpPr txBox="1"/>
          <p:nvPr/>
        </p:nvSpPr>
        <p:spPr>
          <a:xfrm>
            <a:off x="4265174" y="2098835"/>
            <a:ext cx="6698511" cy="54603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Multi-client, multi-trigger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a cache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Detailed response, flexible jobs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by job id</a:t>
            </a:r>
          </a:p>
          <a:p>
            <a:pPr algn="ctr">
              <a:lnSpc>
                <a:spcPct val="200000"/>
              </a:lnSpc>
            </a:pPr>
            <a:endParaRPr lang="en-US" sz="3600" dirty="0">
              <a:solidFill>
                <a:srgbClr val="267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4" descr="Single gear">
            <a:extLst>
              <a:ext uri="{FF2B5EF4-FFF2-40B4-BE49-F238E27FC236}">
                <a16:creationId xmlns:a16="http://schemas.microsoft.com/office/drawing/2014/main" id="{16525702-DD29-394A-A1DC-ECEE0AE43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536" y="1778192"/>
            <a:ext cx="1973558" cy="1973558"/>
          </a:xfrm>
          <a:prstGeom prst="rect">
            <a:avLst/>
          </a:prstGeom>
        </p:spPr>
      </p:pic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4D4E5475-AE16-EE42-9619-B2C5F5199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8315" y="623090"/>
            <a:ext cx="2617211" cy="261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58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Internet">
            <a:extLst>
              <a:ext uri="{FF2B5EF4-FFF2-40B4-BE49-F238E27FC236}">
                <a16:creationId xmlns:a16="http://schemas.microsoft.com/office/drawing/2014/main" id="{31D1D98B-0668-BE4B-B9C5-F26B39125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4269" y="1814623"/>
            <a:ext cx="3228754" cy="3228754"/>
          </a:xfrm>
          <a:prstGeom prst="rect">
            <a:avLst/>
          </a:prstGeom>
        </p:spPr>
      </p:pic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989FA7FA-019B-F549-A521-56AEF1345B12}"/>
              </a:ext>
            </a:extLst>
          </p:cNvPr>
          <p:cNvSpPr/>
          <p:nvPr/>
        </p:nvSpPr>
        <p:spPr>
          <a:xfrm>
            <a:off x="4508204" y="3163185"/>
            <a:ext cx="3175592" cy="531629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Single gear">
            <a:extLst>
              <a:ext uri="{FF2B5EF4-FFF2-40B4-BE49-F238E27FC236}">
                <a16:creationId xmlns:a16="http://schemas.microsoft.com/office/drawing/2014/main" id="{9550594D-5510-B447-8AAC-BA090D74F5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78995" y="1318435"/>
            <a:ext cx="4359349" cy="4359349"/>
          </a:xfrm>
          <a:prstGeom prst="rect">
            <a:avLst/>
          </a:prstGeom>
        </p:spPr>
      </p:pic>
      <p:pic>
        <p:nvPicPr>
          <p:cNvPr id="5" name="Graphic 4" descr="Help">
            <a:extLst>
              <a:ext uri="{FF2B5EF4-FFF2-40B4-BE49-F238E27FC236}">
                <a16:creationId xmlns:a16="http://schemas.microsoft.com/office/drawing/2014/main" id="{8E9E7B3C-E6D4-BC4C-9BFC-6A9F8C2A61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64879" y="2100943"/>
            <a:ext cx="1062242" cy="1062242"/>
          </a:xfrm>
          <a:prstGeom prst="rect">
            <a:avLst/>
          </a:prstGeom>
        </p:spPr>
      </p:pic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6A29D5AF-1428-534D-8097-AB71E32EB3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27548" y="2966988"/>
            <a:ext cx="1062242" cy="10622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50599A-3682-3C4B-A856-3C6741D8B0ED}"/>
              </a:ext>
            </a:extLst>
          </p:cNvPr>
          <p:cNvSpPr txBox="1"/>
          <p:nvPr/>
        </p:nvSpPr>
        <p:spPr>
          <a:xfrm>
            <a:off x="1998887" y="1814623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A1E7C2-7BFA-9D47-BDCF-A52EAA5D4A20}"/>
              </a:ext>
            </a:extLst>
          </p:cNvPr>
          <p:cNvSpPr txBox="1"/>
          <p:nvPr/>
        </p:nvSpPr>
        <p:spPr>
          <a:xfrm>
            <a:off x="4681382" y="3798397"/>
            <a:ext cx="282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A97908-E481-A740-8F94-66A953FF1050}"/>
              </a:ext>
            </a:extLst>
          </p:cNvPr>
          <p:cNvSpPr txBox="1"/>
          <p:nvPr/>
        </p:nvSpPr>
        <p:spPr>
          <a:xfrm>
            <a:off x="8362668" y="1318434"/>
            <a:ext cx="239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67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78656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17745</TotalTime>
  <Words>634</Words>
  <Application>Microsoft Macintosh PowerPoint</Application>
  <PresentationFormat>Widescreen</PresentationFormat>
  <Paragraphs>292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Chiller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Dix</dc:creator>
  <cp:lastModifiedBy>Chris Dix</cp:lastModifiedBy>
  <cp:revision>116</cp:revision>
  <dcterms:created xsi:type="dcterms:W3CDTF">2019-04-17T20:58:18Z</dcterms:created>
  <dcterms:modified xsi:type="dcterms:W3CDTF">2019-07-10T01:19:22Z</dcterms:modified>
</cp:coreProperties>
</file>