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61" r:id="rId7"/>
    <p:sldId id="272" r:id="rId8"/>
    <p:sldId id="262" r:id="rId9"/>
    <p:sldId id="263" r:id="rId10"/>
    <p:sldId id="268" r:id="rId11"/>
    <p:sldId id="269" r:id="rId12"/>
    <p:sldId id="270" r:id="rId13"/>
    <p:sldId id="265" r:id="rId14"/>
    <p:sldId id="266" r:id="rId15"/>
    <p:sldId id="267" r:id="rId16"/>
    <p:sldId id="26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3D088E-416C-4258-B7E1-BCCD1DFA4995}" type="datetimeFigureOut">
              <a:rPr lang="en-IN" smtClean="0"/>
              <a:t>25-03-2025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EA6A65-D8CE-45DA-A3EC-0773AB50E233}" type="slidenum">
              <a:rPr lang="en-IN" smtClean="0"/>
              <a:t>‹#›</a:t>
            </a:fld>
            <a:endParaRPr lang="en-IN"/>
          </a:p>
        </p:txBody>
      </p:sp>
    </p:spTree>
    <p:extLst>
      <p:ext uri="{BB962C8B-B14F-4D97-AF65-F5344CB8AC3E}">
        <p14:creationId xmlns:p14="http://schemas.microsoft.com/office/powerpoint/2010/main" val="23040936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0EA6A65-D8CE-45DA-A3EC-0773AB50E233}" type="slidenum">
              <a:rPr lang="en-IN" smtClean="0"/>
              <a:t>3</a:t>
            </a:fld>
            <a:endParaRPr lang="en-IN"/>
          </a:p>
        </p:txBody>
      </p:sp>
    </p:spTree>
    <p:extLst>
      <p:ext uri="{BB962C8B-B14F-4D97-AF65-F5344CB8AC3E}">
        <p14:creationId xmlns:p14="http://schemas.microsoft.com/office/powerpoint/2010/main" val="736579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7DB5F-8029-D6FC-A334-7F7B8832E9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1C8047A-01EB-757A-FA86-1C0B7DC313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CF2606C-A0E5-9A5B-95F9-E656B4DB285E}"/>
              </a:ext>
            </a:extLst>
          </p:cNvPr>
          <p:cNvSpPr>
            <a:spLocks noGrp="1"/>
          </p:cNvSpPr>
          <p:nvPr>
            <p:ph type="dt" sz="half" idx="10"/>
          </p:nvPr>
        </p:nvSpPr>
        <p:spPr/>
        <p:txBody>
          <a:bodyPr/>
          <a:lstStyle/>
          <a:p>
            <a:fld id="{636C1943-13B9-431D-8EF3-14B35C3D9590}" type="datetimeFigureOut">
              <a:rPr lang="en-IN" smtClean="0"/>
              <a:t>25-03-2025</a:t>
            </a:fld>
            <a:endParaRPr lang="en-IN"/>
          </a:p>
        </p:txBody>
      </p:sp>
      <p:sp>
        <p:nvSpPr>
          <p:cNvPr id="5" name="Footer Placeholder 4">
            <a:extLst>
              <a:ext uri="{FF2B5EF4-FFF2-40B4-BE49-F238E27FC236}">
                <a16:creationId xmlns:a16="http://schemas.microsoft.com/office/drawing/2014/main" id="{31BA8B9F-B7A2-E6FE-C543-BD9A546637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0AED7D-9DFE-32B9-70DA-8D4A57E40A65}"/>
              </a:ext>
            </a:extLst>
          </p:cNvPr>
          <p:cNvSpPr>
            <a:spLocks noGrp="1"/>
          </p:cNvSpPr>
          <p:nvPr>
            <p:ph type="sldNum" sz="quarter" idx="12"/>
          </p:nvPr>
        </p:nvSpPr>
        <p:spPr/>
        <p:txBody>
          <a:bodyPr/>
          <a:lstStyle/>
          <a:p>
            <a:fld id="{F7FAC028-B988-4E6F-A950-361AAFA1F711}" type="slidenum">
              <a:rPr lang="en-IN" smtClean="0"/>
              <a:t>‹#›</a:t>
            </a:fld>
            <a:endParaRPr lang="en-IN"/>
          </a:p>
        </p:txBody>
      </p:sp>
    </p:spTree>
    <p:extLst>
      <p:ext uri="{BB962C8B-B14F-4D97-AF65-F5344CB8AC3E}">
        <p14:creationId xmlns:p14="http://schemas.microsoft.com/office/powerpoint/2010/main" val="3157499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0FE0B-03E4-A471-6A1C-EEE772B9849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05112BC-B647-500E-0BF0-5B13C0F5C9A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0511DB-6B13-7314-2753-BEA243C4A414}"/>
              </a:ext>
            </a:extLst>
          </p:cNvPr>
          <p:cNvSpPr>
            <a:spLocks noGrp="1"/>
          </p:cNvSpPr>
          <p:nvPr>
            <p:ph type="dt" sz="half" idx="10"/>
          </p:nvPr>
        </p:nvSpPr>
        <p:spPr/>
        <p:txBody>
          <a:bodyPr/>
          <a:lstStyle/>
          <a:p>
            <a:fld id="{636C1943-13B9-431D-8EF3-14B35C3D9590}" type="datetimeFigureOut">
              <a:rPr lang="en-IN" smtClean="0"/>
              <a:t>25-03-2025</a:t>
            </a:fld>
            <a:endParaRPr lang="en-IN"/>
          </a:p>
        </p:txBody>
      </p:sp>
      <p:sp>
        <p:nvSpPr>
          <p:cNvPr id="5" name="Footer Placeholder 4">
            <a:extLst>
              <a:ext uri="{FF2B5EF4-FFF2-40B4-BE49-F238E27FC236}">
                <a16:creationId xmlns:a16="http://schemas.microsoft.com/office/drawing/2014/main" id="{5C3C8BCB-9BC7-8707-F185-C1C2712B1E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F53F84-4874-A99B-7830-4EECCE73C32B}"/>
              </a:ext>
            </a:extLst>
          </p:cNvPr>
          <p:cNvSpPr>
            <a:spLocks noGrp="1"/>
          </p:cNvSpPr>
          <p:nvPr>
            <p:ph type="sldNum" sz="quarter" idx="12"/>
          </p:nvPr>
        </p:nvSpPr>
        <p:spPr/>
        <p:txBody>
          <a:bodyPr/>
          <a:lstStyle/>
          <a:p>
            <a:fld id="{F7FAC028-B988-4E6F-A950-361AAFA1F711}" type="slidenum">
              <a:rPr lang="en-IN" smtClean="0"/>
              <a:t>‹#›</a:t>
            </a:fld>
            <a:endParaRPr lang="en-IN"/>
          </a:p>
        </p:txBody>
      </p:sp>
    </p:spTree>
    <p:extLst>
      <p:ext uri="{BB962C8B-B14F-4D97-AF65-F5344CB8AC3E}">
        <p14:creationId xmlns:p14="http://schemas.microsoft.com/office/powerpoint/2010/main" val="1912268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6A379B-0322-F7A4-E1F4-7EAA9C99383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2E4C420-D84A-DC61-6786-7896E896FD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30AD3E-5052-F882-18DA-48703C3D2A1D}"/>
              </a:ext>
            </a:extLst>
          </p:cNvPr>
          <p:cNvSpPr>
            <a:spLocks noGrp="1"/>
          </p:cNvSpPr>
          <p:nvPr>
            <p:ph type="dt" sz="half" idx="10"/>
          </p:nvPr>
        </p:nvSpPr>
        <p:spPr/>
        <p:txBody>
          <a:bodyPr/>
          <a:lstStyle/>
          <a:p>
            <a:fld id="{636C1943-13B9-431D-8EF3-14B35C3D9590}" type="datetimeFigureOut">
              <a:rPr lang="en-IN" smtClean="0"/>
              <a:t>25-03-2025</a:t>
            </a:fld>
            <a:endParaRPr lang="en-IN"/>
          </a:p>
        </p:txBody>
      </p:sp>
      <p:sp>
        <p:nvSpPr>
          <p:cNvPr id="5" name="Footer Placeholder 4">
            <a:extLst>
              <a:ext uri="{FF2B5EF4-FFF2-40B4-BE49-F238E27FC236}">
                <a16:creationId xmlns:a16="http://schemas.microsoft.com/office/drawing/2014/main" id="{FD97B48D-6AED-B37D-E2BA-B9EC6B9D2F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19FC1B-98A9-EC5E-44D0-1D3FAF66130E}"/>
              </a:ext>
            </a:extLst>
          </p:cNvPr>
          <p:cNvSpPr>
            <a:spLocks noGrp="1"/>
          </p:cNvSpPr>
          <p:nvPr>
            <p:ph type="sldNum" sz="quarter" idx="12"/>
          </p:nvPr>
        </p:nvSpPr>
        <p:spPr/>
        <p:txBody>
          <a:bodyPr/>
          <a:lstStyle/>
          <a:p>
            <a:fld id="{F7FAC028-B988-4E6F-A950-361AAFA1F711}" type="slidenum">
              <a:rPr lang="en-IN" smtClean="0"/>
              <a:t>‹#›</a:t>
            </a:fld>
            <a:endParaRPr lang="en-IN"/>
          </a:p>
        </p:txBody>
      </p:sp>
    </p:spTree>
    <p:extLst>
      <p:ext uri="{BB962C8B-B14F-4D97-AF65-F5344CB8AC3E}">
        <p14:creationId xmlns:p14="http://schemas.microsoft.com/office/powerpoint/2010/main" val="3597226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A2ADC-6901-3B0F-3F4E-0EB105AD4A5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96686FD-DA36-E584-A365-C5BEF036E3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39E78D-3F19-EEC1-53CD-91A3FBFA8AB8}"/>
              </a:ext>
            </a:extLst>
          </p:cNvPr>
          <p:cNvSpPr>
            <a:spLocks noGrp="1"/>
          </p:cNvSpPr>
          <p:nvPr>
            <p:ph type="dt" sz="half" idx="10"/>
          </p:nvPr>
        </p:nvSpPr>
        <p:spPr/>
        <p:txBody>
          <a:bodyPr/>
          <a:lstStyle/>
          <a:p>
            <a:fld id="{636C1943-13B9-431D-8EF3-14B35C3D9590}" type="datetimeFigureOut">
              <a:rPr lang="en-IN" smtClean="0"/>
              <a:t>25-03-2025</a:t>
            </a:fld>
            <a:endParaRPr lang="en-IN"/>
          </a:p>
        </p:txBody>
      </p:sp>
      <p:sp>
        <p:nvSpPr>
          <p:cNvPr id="5" name="Footer Placeholder 4">
            <a:extLst>
              <a:ext uri="{FF2B5EF4-FFF2-40B4-BE49-F238E27FC236}">
                <a16:creationId xmlns:a16="http://schemas.microsoft.com/office/drawing/2014/main" id="{4028F851-E126-B2B0-347A-EADC2BCF00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BF58F6-F7C5-FACC-B23D-EBDF79F74841}"/>
              </a:ext>
            </a:extLst>
          </p:cNvPr>
          <p:cNvSpPr>
            <a:spLocks noGrp="1"/>
          </p:cNvSpPr>
          <p:nvPr>
            <p:ph type="sldNum" sz="quarter" idx="12"/>
          </p:nvPr>
        </p:nvSpPr>
        <p:spPr/>
        <p:txBody>
          <a:bodyPr/>
          <a:lstStyle/>
          <a:p>
            <a:fld id="{F7FAC028-B988-4E6F-A950-361AAFA1F711}" type="slidenum">
              <a:rPr lang="en-IN" smtClean="0"/>
              <a:t>‹#›</a:t>
            </a:fld>
            <a:endParaRPr lang="en-IN"/>
          </a:p>
        </p:txBody>
      </p:sp>
    </p:spTree>
    <p:extLst>
      <p:ext uri="{BB962C8B-B14F-4D97-AF65-F5344CB8AC3E}">
        <p14:creationId xmlns:p14="http://schemas.microsoft.com/office/powerpoint/2010/main" val="2059774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05B8B-7FDA-E094-80D9-CD0A63FABE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B6C5794-3A05-1D85-CFDE-71E3B9AE35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54877E-72E0-5A7E-B85A-9A542F1468BF}"/>
              </a:ext>
            </a:extLst>
          </p:cNvPr>
          <p:cNvSpPr>
            <a:spLocks noGrp="1"/>
          </p:cNvSpPr>
          <p:nvPr>
            <p:ph type="dt" sz="half" idx="10"/>
          </p:nvPr>
        </p:nvSpPr>
        <p:spPr/>
        <p:txBody>
          <a:bodyPr/>
          <a:lstStyle/>
          <a:p>
            <a:fld id="{636C1943-13B9-431D-8EF3-14B35C3D9590}" type="datetimeFigureOut">
              <a:rPr lang="en-IN" smtClean="0"/>
              <a:t>25-03-2025</a:t>
            </a:fld>
            <a:endParaRPr lang="en-IN"/>
          </a:p>
        </p:txBody>
      </p:sp>
      <p:sp>
        <p:nvSpPr>
          <p:cNvPr id="5" name="Footer Placeholder 4">
            <a:extLst>
              <a:ext uri="{FF2B5EF4-FFF2-40B4-BE49-F238E27FC236}">
                <a16:creationId xmlns:a16="http://schemas.microsoft.com/office/drawing/2014/main" id="{7418E002-368A-90E9-A15A-6D2E2AAB5F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DC6524-54F7-5084-197B-80886997A6BD}"/>
              </a:ext>
            </a:extLst>
          </p:cNvPr>
          <p:cNvSpPr>
            <a:spLocks noGrp="1"/>
          </p:cNvSpPr>
          <p:nvPr>
            <p:ph type="sldNum" sz="quarter" idx="12"/>
          </p:nvPr>
        </p:nvSpPr>
        <p:spPr/>
        <p:txBody>
          <a:bodyPr/>
          <a:lstStyle/>
          <a:p>
            <a:fld id="{F7FAC028-B988-4E6F-A950-361AAFA1F711}" type="slidenum">
              <a:rPr lang="en-IN" smtClean="0"/>
              <a:t>‹#›</a:t>
            </a:fld>
            <a:endParaRPr lang="en-IN"/>
          </a:p>
        </p:txBody>
      </p:sp>
    </p:spTree>
    <p:extLst>
      <p:ext uri="{BB962C8B-B14F-4D97-AF65-F5344CB8AC3E}">
        <p14:creationId xmlns:p14="http://schemas.microsoft.com/office/powerpoint/2010/main" val="73240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9654C-BFAF-FCD5-6E19-F4DCA12432E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AF501B1-038B-E586-0D8F-658C803A05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7924BFC-F16A-7B8F-E1C7-1AD4390E848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1F74A53-F927-2BAF-4FE8-ACAAC6A9FE85}"/>
              </a:ext>
            </a:extLst>
          </p:cNvPr>
          <p:cNvSpPr>
            <a:spLocks noGrp="1"/>
          </p:cNvSpPr>
          <p:nvPr>
            <p:ph type="dt" sz="half" idx="10"/>
          </p:nvPr>
        </p:nvSpPr>
        <p:spPr/>
        <p:txBody>
          <a:bodyPr/>
          <a:lstStyle/>
          <a:p>
            <a:fld id="{636C1943-13B9-431D-8EF3-14B35C3D9590}" type="datetimeFigureOut">
              <a:rPr lang="en-IN" smtClean="0"/>
              <a:t>25-03-2025</a:t>
            </a:fld>
            <a:endParaRPr lang="en-IN"/>
          </a:p>
        </p:txBody>
      </p:sp>
      <p:sp>
        <p:nvSpPr>
          <p:cNvPr id="6" name="Footer Placeholder 5">
            <a:extLst>
              <a:ext uri="{FF2B5EF4-FFF2-40B4-BE49-F238E27FC236}">
                <a16:creationId xmlns:a16="http://schemas.microsoft.com/office/drawing/2014/main" id="{CBF51A57-5F06-A995-DAD1-4526DB5794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731759-1EF7-27A1-C40C-36315607C4D1}"/>
              </a:ext>
            </a:extLst>
          </p:cNvPr>
          <p:cNvSpPr>
            <a:spLocks noGrp="1"/>
          </p:cNvSpPr>
          <p:nvPr>
            <p:ph type="sldNum" sz="quarter" idx="12"/>
          </p:nvPr>
        </p:nvSpPr>
        <p:spPr/>
        <p:txBody>
          <a:bodyPr/>
          <a:lstStyle/>
          <a:p>
            <a:fld id="{F7FAC028-B988-4E6F-A950-361AAFA1F711}" type="slidenum">
              <a:rPr lang="en-IN" smtClean="0"/>
              <a:t>‹#›</a:t>
            </a:fld>
            <a:endParaRPr lang="en-IN"/>
          </a:p>
        </p:txBody>
      </p:sp>
    </p:spTree>
    <p:extLst>
      <p:ext uri="{BB962C8B-B14F-4D97-AF65-F5344CB8AC3E}">
        <p14:creationId xmlns:p14="http://schemas.microsoft.com/office/powerpoint/2010/main" val="1869196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95FEE-79B0-8FE0-09B5-ED06BE5DC35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25B4B53-424B-5D6C-5F48-99AC3998E5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5E680B-45BA-AD2D-1959-B98FF4E7E86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3BC8050-3CC3-AD01-8F8B-18BEB01CEB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F7F7A6-3B2F-C687-25CA-957906EF4D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10E0289-B1B6-E867-4075-AF42725AE6CC}"/>
              </a:ext>
            </a:extLst>
          </p:cNvPr>
          <p:cNvSpPr>
            <a:spLocks noGrp="1"/>
          </p:cNvSpPr>
          <p:nvPr>
            <p:ph type="dt" sz="half" idx="10"/>
          </p:nvPr>
        </p:nvSpPr>
        <p:spPr/>
        <p:txBody>
          <a:bodyPr/>
          <a:lstStyle/>
          <a:p>
            <a:fld id="{636C1943-13B9-431D-8EF3-14B35C3D9590}" type="datetimeFigureOut">
              <a:rPr lang="en-IN" smtClean="0"/>
              <a:t>25-03-2025</a:t>
            </a:fld>
            <a:endParaRPr lang="en-IN"/>
          </a:p>
        </p:txBody>
      </p:sp>
      <p:sp>
        <p:nvSpPr>
          <p:cNvPr id="8" name="Footer Placeholder 7">
            <a:extLst>
              <a:ext uri="{FF2B5EF4-FFF2-40B4-BE49-F238E27FC236}">
                <a16:creationId xmlns:a16="http://schemas.microsoft.com/office/drawing/2014/main" id="{175D0FB7-579B-9FE3-425B-2FC041AD095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FF571AC-7C9B-243C-9090-E5E1AF82A065}"/>
              </a:ext>
            </a:extLst>
          </p:cNvPr>
          <p:cNvSpPr>
            <a:spLocks noGrp="1"/>
          </p:cNvSpPr>
          <p:nvPr>
            <p:ph type="sldNum" sz="quarter" idx="12"/>
          </p:nvPr>
        </p:nvSpPr>
        <p:spPr/>
        <p:txBody>
          <a:bodyPr/>
          <a:lstStyle/>
          <a:p>
            <a:fld id="{F7FAC028-B988-4E6F-A950-361AAFA1F711}" type="slidenum">
              <a:rPr lang="en-IN" smtClean="0"/>
              <a:t>‹#›</a:t>
            </a:fld>
            <a:endParaRPr lang="en-IN"/>
          </a:p>
        </p:txBody>
      </p:sp>
    </p:spTree>
    <p:extLst>
      <p:ext uri="{BB962C8B-B14F-4D97-AF65-F5344CB8AC3E}">
        <p14:creationId xmlns:p14="http://schemas.microsoft.com/office/powerpoint/2010/main" val="1252548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198B9-8CB7-9995-6694-8B0C64973C6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A0E6971-1FB4-FB26-9490-F257ADF19ED8}"/>
              </a:ext>
            </a:extLst>
          </p:cNvPr>
          <p:cNvSpPr>
            <a:spLocks noGrp="1"/>
          </p:cNvSpPr>
          <p:nvPr>
            <p:ph type="dt" sz="half" idx="10"/>
          </p:nvPr>
        </p:nvSpPr>
        <p:spPr/>
        <p:txBody>
          <a:bodyPr/>
          <a:lstStyle/>
          <a:p>
            <a:fld id="{636C1943-13B9-431D-8EF3-14B35C3D9590}" type="datetimeFigureOut">
              <a:rPr lang="en-IN" smtClean="0"/>
              <a:t>25-03-2025</a:t>
            </a:fld>
            <a:endParaRPr lang="en-IN"/>
          </a:p>
        </p:txBody>
      </p:sp>
      <p:sp>
        <p:nvSpPr>
          <p:cNvPr id="4" name="Footer Placeholder 3">
            <a:extLst>
              <a:ext uri="{FF2B5EF4-FFF2-40B4-BE49-F238E27FC236}">
                <a16:creationId xmlns:a16="http://schemas.microsoft.com/office/drawing/2014/main" id="{895359F3-B8E4-7815-F17B-A9DCA8429E2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5964615-0BD2-5CDC-F2B8-B6084C702E37}"/>
              </a:ext>
            </a:extLst>
          </p:cNvPr>
          <p:cNvSpPr>
            <a:spLocks noGrp="1"/>
          </p:cNvSpPr>
          <p:nvPr>
            <p:ph type="sldNum" sz="quarter" idx="12"/>
          </p:nvPr>
        </p:nvSpPr>
        <p:spPr/>
        <p:txBody>
          <a:bodyPr/>
          <a:lstStyle/>
          <a:p>
            <a:fld id="{F7FAC028-B988-4E6F-A950-361AAFA1F711}" type="slidenum">
              <a:rPr lang="en-IN" smtClean="0"/>
              <a:t>‹#›</a:t>
            </a:fld>
            <a:endParaRPr lang="en-IN"/>
          </a:p>
        </p:txBody>
      </p:sp>
    </p:spTree>
    <p:extLst>
      <p:ext uri="{BB962C8B-B14F-4D97-AF65-F5344CB8AC3E}">
        <p14:creationId xmlns:p14="http://schemas.microsoft.com/office/powerpoint/2010/main" val="4081322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4BCD37-9D2A-23B8-316C-A524B6609FA9}"/>
              </a:ext>
            </a:extLst>
          </p:cNvPr>
          <p:cNvSpPr>
            <a:spLocks noGrp="1"/>
          </p:cNvSpPr>
          <p:nvPr>
            <p:ph type="dt" sz="half" idx="10"/>
          </p:nvPr>
        </p:nvSpPr>
        <p:spPr/>
        <p:txBody>
          <a:bodyPr/>
          <a:lstStyle/>
          <a:p>
            <a:fld id="{636C1943-13B9-431D-8EF3-14B35C3D9590}" type="datetimeFigureOut">
              <a:rPr lang="en-IN" smtClean="0"/>
              <a:t>25-03-2025</a:t>
            </a:fld>
            <a:endParaRPr lang="en-IN"/>
          </a:p>
        </p:txBody>
      </p:sp>
      <p:sp>
        <p:nvSpPr>
          <p:cNvPr id="3" name="Footer Placeholder 2">
            <a:extLst>
              <a:ext uri="{FF2B5EF4-FFF2-40B4-BE49-F238E27FC236}">
                <a16:creationId xmlns:a16="http://schemas.microsoft.com/office/drawing/2014/main" id="{FC3663EB-5332-2196-4563-CB8B79F26D2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DF9DC19-E3FD-79A3-8929-BDB7BCC1B907}"/>
              </a:ext>
            </a:extLst>
          </p:cNvPr>
          <p:cNvSpPr>
            <a:spLocks noGrp="1"/>
          </p:cNvSpPr>
          <p:nvPr>
            <p:ph type="sldNum" sz="quarter" idx="12"/>
          </p:nvPr>
        </p:nvSpPr>
        <p:spPr/>
        <p:txBody>
          <a:bodyPr/>
          <a:lstStyle/>
          <a:p>
            <a:fld id="{F7FAC028-B988-4E6F-A950-361AAFA1F711}" type="slidenum">
              <a:rPr lang="en-IN" smtClean="0"/>
              <a:t>‹#›</a:t>
            </a:fld>
            <a:endParaRPr lang="en-IN"/>
          </a:p>
        </p:txBody>
      </p:sp>
    </p:spTree>
    <p:extLst>
      <p:ext uri="{BB962C8B-B14F-4D97-AF65-F5344CB8AC3E}">
        <p14:creationId xmlns:p14="http://schemas.microsoft.com/office/powerpoint/2010/main" val="452371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7DC83-1412-F416-C4F2-F195DFC39E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63652D6-CF65-6DB6-6AA1-BF3AD2D9EE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59DD481-B913-1FE9-3CD3-C72E048035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AD3089-E6C9-B88B-7518-78498E001845}"/>
              </a:ext>
            </a:extLst>
          </p:cNvPr>
          <p:cNvSpPr>
            <a:spLocks noGrp="1"/>
          </p:cNvSpPr>
          <p:nvPr>
            <p:ph type="dt" sz="half" idx="10"/>
          </p:nvPr>
        </p:nvSpPr>
        <p:spPr/>
        <p:txBody>
          <a:bodyPr/>
          <a:lstStyle/>
          <a:p>
            <a:fld id="{636C1943-13B9-431D-8EF3-14B35C3D9590}" type="datetimeFigureOut">
              <a:rPr lang="en-IN" smtClean="0"/>
              <a:t>25-03-2025</a:t>
            </a:fld>
            <a:endParaRPr lang="en-IN"/>
          </a:p>
        </p:txBody>
      </p:sp>
      <p:sp>
        <p:nvSpPr>
          <p:cNvPr id="6" name="Footer Placeholder 5">
            <a:extLst>
              <a:ext uri="{FF2B5EF4-FFF2-40B4-BE49-F238E27FC236}">
                <a16:creationId xmlns:a16="http://schemas.microsoft.com/office/drawing/2014/main" id="{839BA331-8202-2D9A-630C-0E923751560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EF455A-6025-2BBD-608D-1FE1256942DA}"/>
              </a:ext>
            </a:extLst>
          </p:cNvPr>
          <p:cNvSpPr>
            <a:spLocks noGrp="1"/>
          </p:cNvSpPr>
          <p:nvPr>
            <p:ph type="sldNum" sz="quarter" idx="12"/>
          </p:nvPr>
        </p:nvSpPr>
        <p:spPr/>
        <p:txBody>
          <a:bodyPr/>
          <a:lstStyle/>
          <a:p>
            <a:fld id="{F7FAC028-B988-4E6F-A950-361AAFA1F711}" type="slidenum">
              <a:rPr lang="en-IN" smtClean="0"/>
              <a:t>‹#›</a:t>
            </a:fld>
            <a:endParaRPr lang="en-IN"/>
          </a:p>
        </p:txBody>
      </p:sp>
    </p:spTree>
    <p:extLst>
      <p:ext uri="{BB962C8B-B14F-4D97-AF65-F5344CB8AC3E}">
        <p14:creationId xmlns:p14="http://schemas.microsoft.com/office/powerpoint/2010/main" val="679345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C2827-7A4F-0311-0F8B-59A5224214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F01F433-68A2-F614-9DB7-F4D15EA1A8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E5FBD8F-0D98-2D1A-6A2F-1338E1E508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214268-6F96-702E-6F4A-351CAE13BDBD}"/>
              </a:ext>
            </a:extLst>
          </p:cNvPr>
          <p:cNvSpPr>
            <a:spLocks noGrp="1"/>
          </p:cNvSpPr>
          <p:nvPr>
            <p:ph type="dt" sz="half" idx="10"/>
          </p:nvPr>
        </p:nvSpPr>
        <p:spPr/>
        <p:txBody>
          <a:bodyPr/>
          <a:lstStyle/>
          <a:p>
            <a:fld id="{636C1943-13B9-431D-8EF3-14B35C3D9590}" type="datetimeFigureOut">
              <a:rPr lang="en-IN" smtClean="0"/>
              <a:t>25-03-2025</a:t>
            </a:fld>
            <a:endParaRPr lang="en-IN"/>
          </a:p>
        </p:txBody>
      </p:sp>
      <p:sp>
        <p:nvSpPr>
          <p:cNvPr id="6" name="Footer Placeholder 5">
            <a:extLst>
              <a:ext uri="{FF2B5EF4-FFF2-40B4-BE49-F238E27FC236}">
                <a16:creationId xmlns:a16="http://schemas.microsoft.com/office/drawing/2014/main" id="{337E79B8-2B1D-F710-E9A1-C73339D1C94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684AB5F-582A-9B78-2A28-29E19A4A7320}"/>
              </a:ext>
            </a:extLst>
          </p:cNvPr>
          <p:cNvSpPr>
            <a:spLocks noGrp="1"/>
          </p:cNvSpPr>
          <p:nvPr>
            <p:ph type="sldNum" sz="quarter" idx="12"/>
          </p:nvPr>
        </p:nvSpPr>
        <p:spPr/>
        <p:txBody>
          <a:bodyPr/>
          <a:lstStyle/>
          <a:p>
            <a:fld id="{F7FAC028-B988-4E6F-A950-361AAFA1F711}" type="slidenum">
              <a:rPr lang="en-IN" smtClean="0"/>
              <a:t>‹#›</a:t>
            </a:fld>
            <a:endParaRPr lang="en-IN"/>
          </a:p>
        </p:txBody>
      </p:sp>
    </p:spTree>
    <p:extLst>
      <p:ext uri="{BB962C8B-B14F-4D97-AF65-F5344CB8AC3E}">
        <p14:creationId xmlns:p14="http://schemas.microsoft.com/office/powerpoint/2010/main" val="1778503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1672FE-AF82-B0F3-EA34-7621B8BC76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44A2867-6FF1-FE7C-D8C5-62AF0123B0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0BCED4-7BAE-FB2F-D5F6-788E845077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6C1943-13B9-431D-8EF3-14B35C3D9590}" type="datetimeFigureOut">
              <a:rPr lang="en-IN" smtClean="0"/>
              <a:t>25-03-2025</a:t>
            </a:fld>
            <a:endParaRPr lang="en-IN"/>
          </a:p>
        </p:txBody>
      </p:sp>
      <p:sp>
        <p:nvSpPr>
          <p:cNvPr id="5" name="Footer Placeholder 4">
            <a:extLst>
              <a:ext uri="{FF2B5EF4-FFF2-40B4-BE49-F238E27FC236}">
                <a16:creationId xmlns:a16="http://schemas.microsoft.com/office/drawing/2014/main" id="{150D848A-B16E-5542-C88A-C7A86E9ABC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E6D39A1-0051-4E46-776D-EF19A33D3B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FAC028-B988-4E6F-A950-361AAFA1F711}" type="slidenum">
              <a:rPr lang="en-IN" smtClean="0"/>
              <a:t>‹#›</a:t>
            </a:fld>
            <a:endParaRPr lang="en-IN"/>
          </a:p>
        </p:txBody>
      </p:sp>
    </p:spTree>
    <p:extLst>
      <p:ext uri="{BB962C8B-B14F-4D97-AF65-F5344CB8AC3E}">
        <p14:creationId xmlns:p14="http://schemas.microsoft.com/office/powerpoint/2010/main" val="4098763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7B72E-54A2-8BFD-EF32-21AFF7FB9104}"/>
              </a:ext>
            </a:extLst>
          </p:cNvPr>
          <p:cNvSpPr>
            <a:spLocks noGrp="1"/>
          </p:cNvSpPr>
          <p:nvPr>
            <p:ph type="ctrTitle"/>
          </p:nvPr>
        </p:nvSpPr>
        <p:spPr>
          <a:xfrm>
            <a:off x="1919925" y="2158738"/>
            <a:ext cx="8748075" cy="569323"/>
          </a:xfrm>
        </p:spPr>
        <p:txBody>
          <a:bodyPr>
            <a:normAutofit/>
          </a:bodyPr>
          <a:lstStyle/>
          <a:p>
            <a:r>
              <a:rPr lang="en-IN" sz="3000" b="1" i="0" dirty="0">
                <a:latin typeface="Manrope"/>
              </a:rPr>
              <a:t>Smart Patient Health Monitoring System</a:t>
            </a:r>
            <a:endParaRPr lang="en-IN" sz="3000" dirty="0"/>
          </a:p>
        </p:txBody>
      </p:sp>
      <p:sp>
        <p:nvSpPr>
          <p:cNvPr id="3" name="Subtitle 2">
            <a:extLst>
              <a:ext uri="{FF2B5EF4-FFF2-40B4-BE49-F238E27FC236}">
                <a16:creationId xmlns:a16="http://schemas.microsoft.com/office/drawing/2014/main" id="{9FB708D4-27C3-3863-9223-8FD262E9529A}"/>
              </a:ext>
            </a:extLst>
          </p:cNvPr>
          <p:cNvSpPr>
            <a:spLocks noGrp="1"/>
          </p:cNvSpPr>
          <p:nvPr>
            <p:ph type="subTitle" idx="1"/>
          </p:nvPr>
        </p:nvSpPr>
        <p:spPr>
          <a:xfrm>
            <a:off x="1524000" y="2979868"/>
            <a:ext cx="9144000" cy="1655762"/>
          </a:xfrm>
        </p:spPr>
        <p:txBody>
          <a:bodyPr>
            <a:normAutofit/>
          </a:bodyPr>
          <a:lstStyle/>
          <a:p>
            <a:r>
              <a:rPr lang="en-IN" sz="2000" i="0" dirty="0">
                <a:effectLst/>
                <a:latin typeface="Manrope"/>
              </a:rPr>
              <a:t>Presented by:</a:t>
            </a:r>
          </a:p>
          <a:p>
            <a:r>
              <a:rPr lang="en-IN" sz="2000" i="0" dirty="0">
                <a:effectLst/>
                <a:latin typeface="Manrope"/>
              </a:rPr>
              <a:t>Sanskar Patil (B-840)</a:t>
            </a:r>
          </a:p>
          <a:p>
            <a:r>
              <a:rPr lang="en-IN" sz="2000" i="0" dirty="0">
                <a:effectLst/>
                <a:latin typeface="Manrope"/>
              </a:rPr>
              <a:t> Samarth Sawant (B-836)</a:t>
            </a:r>
          </a:p>
          <a:p>
            <a:r>
              <a:rPr lang="en-IN" sz="2000" i="0" dirty="0">
                <a:effectLst/>
                <a:latin typeface="Manrope"/>
              </a:rPr>
              <a:t> Rishikesh Patil (B-837)</a:t>
            </a:r>
            <a:endParaRPr lang="en-IN" sz="2000" dirty="0"/>
          </a:p>
          <a:p>
            <a:endParaRPr lang="en-IN" sz="2000" dirty="0"/>
          </a:p>
        </p:txBody>
      </p:sp>
      <p:pic>
        <p:nvPicPr>
          <p:cNvPr id="4" name="Picture 3">
            <a:extLst>
              <a:ext uri="{FF2B5EF4-FFF2-40B4-BE49-F238E27FC236}">
                <a16:creationId xmlns:a16="http://schemas.microsoft.com/office/drawing/2014/main" id="{88A49A9A-50FA-69FC-8A02-62897737A8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1467" y="428461"/>
            <a:ext cx="9069066" cy="1171739"/>
          </a:xfrm>
          <a:prstGeom prst="rect">
            <a:avLst/>
          </a:prstGeom>
        </p:spPr>
      </p:pic>
      <p:sp>
        <p:nvSpPr>
          <p:cNvPr id="5" name="Subtitle 2">
            <a:extLst>
              <a:ext uri="{FF2B5EF4-FFF2-40B4-BE49-F238E27FC236}">
                <a16:creationId xmlns:a16="http://schemas.microsoft.com/office/drawing/2014/main" id="{900CDFB0-B825-F1B8-021A-B894EE84CE0D}"/>
              </a:ext>
            </a:extLst>
          </p:cNvPr>
          <p:cNvSpPr txBox="1">
            <a:spLocks/>
          </p:cNvSpPr>
          <p:nvPr/>
        </p:nvSpPr>
        <p:spPr>
          <a:xfrm>
            <a:off x="1524000" y="5187417"/>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dirty="0">
                <a:latin typeface="Manrope"/>
              </a:rPr>
              <a:t>Under the supervision of:</a:t>
            </a:r>
          </a:p>
          <a:p>
            <a:r>
              <a:rPr lang="en-US" sz="2000" dirty="0">
                <a:latin typeface="Manrope"/>
              </a:rPr>
              <a:t>Prof. Kavita Rathi</a:t>
            </a:r>
            <a:endParaRPr lang="en-IN" sz="2000" dirty="0">
              <a:latin typeface="Manrope"/>
            </a:endParaRPr>
          </a:p>
        </p:txBody>
      </p:sp>
    </p:spTree>
    <p:extLst>
      <p:ext uri="{BB962C8B-B14F-4D97-AF65-F5344CB8AC3E}">
        <p14:creationId xmlns:p14="http://schemas.microsoft.com/office/powerpoint/2010/main" val="2055060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7B1A3-9591-F920-7B45-8D6BBA0140EB}"/>
              </a:ext>
            </a:extLst>
          </p:cNvPr>
          <p:cNvSpPr>
            <a:spLocks noGrp="1"/>
          </p:cNvSpPr>
          <p:nvPr>
            <p:ph type="title"/>
          </p:nvPr>
        </p:nvSpPr>
        <p:spPr>
          <a:xfrm>
            <a:off x="838200" y="365125"/>
            <a:ext cx="10515600" cy="483287"/>
          </a:xfrm>
        </p:spPr>
        <p:txBody>
          <a:bodyPr>
            <a:normAutofit/>
          </a:bodyPr>
          <a:lstStyle/>
          <a:p>
            <a:r>
              <a:rPr lang="en-IN" sz="2400" b="1" dirty="0">
                <a:latin typeface="Manrope"/>
              </a:rPr>
              <a:t>ECG Sensor (AD8232)</a:t>
            </a:r>
            <a:endParaRPr lang="en-IN" sz="2400" dirty="0"/>
          </a:p>
        </p:txBody>
      </p:sp>
      <p:sp>
        <p:nvSpPr>
          <p:cNvPr id="3" name="Content Placeholder 2">
            <a:extLst>
              <a:ext uri="{FF2B5EF4-FFF2-40B4-BE49-F238E27FC236}">
                <a16:creationId xmlns:a16="http://schemas.microsoft.com/office/drawing/2014/main" id="{3F3A3266-B87D-5934-2FA1-1F1E673E5079}"/>
              </a:ext>
            </a:extLst>
          </p:cNvPr>
          <p:cNvSpPr>
            <a:spLocks noGrp="1"/>
          </p:cNvSpPr>
          <p:nvPr>
            <p:ph idx="1"/>
          </p:nvPr>
        </p:nvSpPr>
        <p:spPr>
          <a:xfrm>
            <a:off x="838200" y="920651"/>
            <a:ext cx="10515600" cy="5572223"/>
          </a:xfrm>
        </p:spPr>
        <p:txBody>
          <a:bodyPr>
            <a:normAutofit/>
          </a:bodyPr>
          <a:lstStyle/>
          <a:p>
            <a:pPr marL="0" indent="0">
              <a:buNone/>
            </a:pPr>
            <a:r>
              <a:rPr lang="en-IN" sz="1600" dirty="0">
                <a:latin typeface="Manrope"/>
              </a:rPr>
              <a:t>Our ECG sensor monitors the electrical activity of the heart by measuring the ECG signal. In the simulation, the ECG values are generated to represent the patient’s heart rhythm and condition.</a:t>
            </a:r>
          </a:p>
          <a:p>
            <a:pPr marL="0" indent="0">
              <a:buNone/>
            </a:pPr>
            <a:r>
              <a:rPr lang="en-IN" sz="1600" dirty="0">
                <a:latin typeface="Manrope"/>
              </a:rPr>
              <a:t>Following are the reasons for using AD8232 ECG sensor in our project:</a:t>
            </a:r>
          </a:p>
          <a:p>
            <a:pPr marL="514350" indent="-514350">
              <a:buFont typeface="+mj-lt"/>
              <a:buAutoNum type="arabicPeriod"/>
            </a:pPr>
            <a:r>
              <a:rPr lang="en-IN" sz="1600" b="1" dirty="0">
                <a:latin typeface="Manrope"/>
              </a:rPr>
              <a:t>Compact and Easy to Use: </a:t>
            </a:r>
            <a:r>
              <a:rPr lang="en-IN" sz="1600" dirty="0">
                <a:latin typeface="Manrope"/>
              </a:rPr>
              <a:t>The AD8232 is small and easy to integrate into embedded systems, making it well-suited for projects requiring ECG monitoring. It comes in a compact package, which is ideal for wearable applications, portable health monitoring devices, and other compact devices.</a:t>
            </a:r>
          </a:p>
          <a:p>
            <a:pPr marL="514350" indent="-514350">
              <a:buFont typeface="+mj-lt"/>
              <a:buAutoNum type="arabicPeriod"/>
            </a:pPr>
            <a:r>
              <a:rPr lang="en-IN" sz="1600" b="1" dirty="0">
                <a:latin typeface="Manrope"/>
              </a:rPr>
              <a:t>High-Quality Signal Processing: </a:t>
            </a:r>
            <a:r>
              <a:rPr lang="en-IN" sz="1600" dirty="0">
                <a:latin typeface="Manrope"/>
              </a:rPr>
              <a:t>The sensor provides high-quality signal amplification and filtering, removing noise and interference from the raw ECG signal. This is critical for accurate heart rate detection and for monitoring the electrical activity in detail. </a:t>
            </a:r>
          </a:p>
          <a:p>
            <a:pPr marL="514350" indent="-514350">
              <a:buFont typeface="+mj-lt"/>
              <a:buAutoNum type="arabicPeriod"/>
            </a:pPr>
            <a:r>
              <a:rPr lang="en-IN" sz="1600" b="1" dirty="0">
                <a:latin typeface="Manrope"/>
              </a:rPr>
              <a:t>Real-Time Monitoring: </a:t>
            </a:r>
            <a:r>
              <a:rPr lang="en-IN" sz="1600" dirty="0">
                <a:latin typeface="Manrope"/>
              </a:rPr>
              <a:t>The sensor allows real-time monitoring of ECG signals, which is essential for detecting abnormal heart patterns (like arrhythmias) and providing timely feedback to healthcare professionals or users.</a:t>
            </a:r>
          </a:p>
          <a:p>
            <a:pPr marL="514350" indent="-514350">
              <a:buFont typeface="+mj-lt"/>
              <a:buAutoNum type="arabicPeriod"/>
            </a:pPr>
            <a:r>
              <a:rPr lang="en-IN" sz="1600" b="1" dirty="0">
                <a:latin typeface="Manrope"/>
              </a:rPr>
              <a:t>Support for Customizable Applications: </a:t>
            </a:r>
            <a:r>
              <a:rPr lang="en-IN" sz="1600" dirty="0">
                <a:latin typeface="Manrope"/>
              </a:rPr>
              <a:t>Because the AD8232 is often used with platforms like Arduino, it allows developers to create custom applications, whether it's a heart rate monitor, diagnostic tool, or part of a more comprehensive healthcare system.</a:t>
            </a:r>
          </a:p>
          <a:p>
            <a:pPr marL="514350" indent="-514350">
              <a:buFont typeface="+mj-lt"/>
              <a:buAutoNum type="arabicPeriod"/>
            </a:pPr>
            <a:endParaRPr lang="en-IN" sz="1600" dirty="0">
              <a:latin typeface="Manrope"/>
            </a:endParaRPr>
          </a:p>
          <a:p>
            <a:pPr marL="514350" indent="-514350">
              <a:buFont typeface="+mj-lt"/>
              <a:buAutoNum type="arabicPeriod"/>
            </a:pPr>
            <a:endParaRPr lang="en-IN" sz="1600" dirty="0">
              <a:latin typeface="Manrope"/>
            </a:endParaRPr>
          </a:p>
        </p:txBody>
      </p:sp>
    </p:spTree>
    <p:extLst>
      <p:ext uri="{BB962C8B-B14F-4D97-AF65-F5344CB8AC3E}">
        <p14:creationId xmlns:p14="http://schemas.microsoft.com/office/powerpoint/2010/main" val="507160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1E24E-CADC-F9AE-9D2F-A12F41F188AA}"/>
              </a:ext>
            </a:extLst>
          </p:cNvPr>
          <p:cNvSpPr>
            <a:spLocks noGrp="1"/>
          </p:cNvSpPr>
          <p:nvPr>
            <p:ph type="title"/>
          </p:nvPr>
        </p:nvSpPr>
        <p:spPr>
          <a:xfrm>
            <a:off x="838200" y="365125"/>
            <a:ext cx="10515600" cy="502141"/>
          </a:xfrm>
        </p:spPr>
        <p:txBody>
          <a:bodyPr>
            <a:normAutofit/>
          </a:bodyPr>
          <a:lstStyle/>
          <a:p>
            <a:r>
              <a:rPr lang="en-US" sz="2400" b="1" dirty="0">
                <a:latin typeface="Manrope"/>
              </a:rPr>
              <a:t>Web Application</a:t>
            </a:r>
            <a:endParaRPr lang="en-IN" sz="2400" b="1" dirty="0">
              <a:latin typeface="Manrope"/>
            </a:endParaRPr>
          </a:p>
        </p:txBody>
      </p:sp>
      <p:sp>
        <p:nvSpPr>
          <p:cNvPr id="3" name="Content Placeholder 2">
            <a:extLst>
              <a:ext uri="{FF2B5EF4-FFF2-40B4-BE49-F238E27FC236}">
                <a16:creationId xmlns:a16="http://schemas.microsoft.com/office/drawing/2014/main" id="{81D02626-3321-4361-B309-CE8975787D6C}"/>
              </a:ext>
            </a:extLst>
          </p:cNvPr>
          <p:cNvSpPr>
            <a:spLocks noGrp="1"/>
          </p:cNvSpPr>
          <p:nvPr>
            <p:ph idx="1"/>
          </p:nvPr>
        </p:nvSpPr>
        <p:spPr>
          <a:xfrm>
            <a:off x="838200" y="1005493"/>
            <a:ext cx="10515600" cy="4351338"/>
          </a:xfrm>
        </p:spPr>
        <p:txBody>
          <a:bodyPr>
            <a:normAutofit/>
          </a:bodyPr>
          <a:lstStyle/>
          <a:p>
            <a:pPr marL="0" indent="0">
              <a:buNone/>
            </a:pPr>
            <a:r>
              <a:rPr lang="en-IN" sz="1600" dirty="0">
                <a:latin typeface="Manrope"/>
              </a:rPr>
              <a:t>The React application provides a user-friendly interface to display the patient’s health data and live location. It consists of several pages, such as:</a:t>
            </a:r>
          </a:p>
          <a:p>
            <a:pPr marL="342900" indent="-342900">
              <a:buFont typeface="+mj-lt"/>
              <a:buAutoNum type="arabicPeriod"/>
            </a:pPr>
            <a:r>
              <a:rPr lang="en-IN" sz="1600" dirty="0">
                <a:latin typeface="Manrope"/>
              </a:rPr>
              <a:t>Patient Location: Displays the current GPS location of the patient on a map using real-time latitude and longitude coordinates.</a:t>
            </a:r>
          </a:p>
          <a:p>
            <a:pPr marL="342900" indent="-342900">
              <a:buFont typeface="+mj-lt"/>
              <a:buAutoNum type="arabicPeriod"/>
            </a:pPr>
            <a:r>
              <a:rPr lang="en-IN" sz="1600" dirty="0">
                <a:latin typeface="Manrope"/>
              </a:rPr>
              <a:t>Medical History: Tracks historical medical data of the patient, including past health records, vitals, and sensor data</a:t>
            </a:r>
          </a:p>
          <a:p>
            <a:pPr marL="342900" indent="-342900">
              <a:buFont typeface="+mj-lt"/>
              <a:buAutoNum type="arabicPeriod"/>
            </a:pPr>
            <a:r>
              <a:rPr lang="en-IN" sz="1600" dirty="0">
                <a:latin typeface="Manrope"/>
              </a:rPr>
              <a:t>Alerts: Shows any critical health alerts (e.g., abnormal vitals) triggered when sensor data exceeds certain thresholds. For example, an abnormal heart rate or SpO2 level will trigger an alert.</a:t>
            </a:r>
          </a:p>
          <a:p>
            <a:pPr marL="342900" indent="-342900">
              <a:buFont typeface="+mj-lt"/>
              <a:buAutoNum type="arabicPeriod"/>
            </a:pPr>
            <a:r>
              <a:rPr lang="en-IN" sz="1600" dirty="0">
                <a:latin typeface="Manrope"/>
              </a:rPr>
              <a:t>– Health Monitoring: Real-time health parameters like temperature, heart rate, ECG, and SpO2 are displayed and updated periodically. This allows healthcare providers to continuously monitor the patient’s vital signs. </a:t>
            </a:r>
          </a:p>
        </p:txBody>
      </p:sp>
    </p:spTree>
    <p:extLst>
      <p:ext uri="{BB962C8B-B14F-4D97-AF65-F5344CB8AC3E}">
        <p14:creationId xmlns:p14="http://schemas.microsoft.com/office/powerpoint/2010/main" val="1180809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91EC3-3781-84B2-B4AC-91FC6FCFA318}"/>
              </a:ext>
            </a:extLst>
          </p:cNvPr>
          <p:cNvSpPr>
            <a:spLocks noGrp="1"/>
          </p:cNvSpPr>
          <p:nvPr>
            <p:ph type="title"/>
          </p:nvPr>
        </p:nvSpPr>
        <p:spPr>
          <a:xfrm>
            <a:off x="838200" y="365125"/>
            <a:ext cx="10515600" cy="502141"/>
          </a:xfrm>
        </p:spPr>
        <p:txBody>
          <a:bodyPr>
            <a:normAutofit fontScale="90000"/>
          </a:bodyPr>
          <a:lstStyle/>
          <a:p>
            <a:r>
              <a:rPr lang="en-IN" sz="3000" b="1" u="sng" dirty="0">
                <a:latin typeface="Manrope"/>
              </a:rPr>
              <a:t>Future Scope</a:t>
            </a:r>
            <a:endParaRPr lang="en-IN" sz="3000" dirty="0"/>
          </a:p>
        </p:txBody>
      </p:sp>
      <p:sp>
        <p:nvSpPr>
          <p:cNvPr id="3" name="Content Placeholder 2">
            <a:extLst>
              <a:ext uri="{FF2B5EF4-FFF2-40B4-BE49-F238E27FC236}">
                <a16:creationId xmlns:a16="http://schemas.microsoft.com/office/drawing/2014/main" id="{DDDE5150-49F1-3147-9626-6E35140CA481}"/>
              </a:ext>
            </a:extLst>
          </p:cNvPr>
          <p:cNvSpPr>
            <a:spLocks noGrp="1"/>
          </p:cNvSpPr>
          <p:nvPr>
            <p:ph idx="1"/>
          </p:nvPr>
        </p:nvSpPr>
        <p:spPr>
          <a:xfrm>
            <a:off x="838200" y="970961"/>
            <a:ext cx="10515600" cy="5206002"/>
          </a:xfrm>
        </p:spPr>
        <p:txBody>
          <a:bodyPr>
            <a:normAutofit/>
          </a:bodyPr>
          <a:lstStyle/>
          <a:p>
            <a:r>
              <a:rPr lang="en-IN" sz="1600" b="1" dirty="0">
                <a:latin typeface="Manrope"/>
              </a:rPr>
              <a:t>Advanced Alert System with AI Integration: </a:t>
            </a:r>
            <a:r>
              <a:rPr lang="en-IN" sz="1600" dirty="0">
                <a:latin typeface="Manrope"/>
              </a:rPr>
              <a:t>The current alert system is based on threshold values for different health parameters. Future enhancements can incorporate Artificial Intelligence (AI) and Machine Learning (ML) to :</a:t>
            </a:r>
          </a:p>
          <a:p>
            <a:pPr marL="342900" indent="-342900">
              <a:buFont typeface="+mj-lt"/>
              <a:buAutoNum type="arabicPeriod"/>
            </a:pPr>
            <a:r>
              <a:rPr lang="en-IN" sz="1600" dirty="0">
                <a:latin typeface="Manrope"/>
              </a:rPr>
              <a:t>Detect patterns in a patient’s health data over time.</a:t>
            </a:r>
          </a:p>
          <a:p>
            <a:pPr marL="342900" indent="-342900">
              <a:buFont typeface="+mj-lt"/>
              <a:buAutoNum type="arabicPeriod"/>
            </a:pPr>
            <a:r>
              <a:rPr lang="en-IN" sz="1600" dirty="0">
                <a:latin typeface="Manrope"/>
              </a:rPr>
              <a:t>Predict potential health risks based on historical trends</a:t>
            </a:r>
          </a:p>
          <a:p>
            <a:pPr marL="342900" indent="-342900">
              <a:buFont typeface="+mj-lt"/>
              <a:buAutoNum type="arabicPeriod"/>
            </a:pPr>
            <a:r>
              <a:rPr lang="en-IN" sz="1600" dirty="0">
                <a:latin typeface="Manrope"/>
              </a:rPr>
              <a:t>Reduce false alarms by distinguishing between critical conditions and temporary fluctuations. </a:t>
            </a:r>
          </a:p>
          <a:p>
            <a:r>
              <a:rPr lang="en-IN" sz="1600" b="1" dirty="0">
                <a:latin typeface="Manrope"/>
              </a:rPr>
              <a:t>Cloud-Based Data Storage and Remote Access</a:t>
            </a:r>
            <a:r>
              <a:rPr lang="en-IN" sz="1600" dirty="0">
                <a:latin typeface="Manrope"/>
              </a:rPr>
              <a:t>: At present, patient data is managed on the frontend. A cloud-based infrastructure can be implemented to: </a:t>
            </a:r>
          </a:p>
          <a:p>
            <a:pPr marL="342900" indent="-342900">
              <a:buFont typeface="+mj-lt"/>
              <a:buAutoNum type="arabicPeriod"/>
            </a:pPr>
            <a:r>
              <a:rPr lang="en-IN" sz="1600" dirty="0">
                <a:latin typeface="Manrope"/>
              </a:rPr>
              <a:t>Store real-time patient data securely on cloud servers.</a:t>
            </a:r>
          </a:p>
          <a:p>
            <a:pPr marL="342900" indent="-342900">
              <a:buFont typeface="+mj-lt"/>
              <a:buAutoNum type="arabicPeriod"/>
            </a:pPr>
            <a:r>
              <a:rPr lang="en-IN" sz="1600" dirty="0">
                <a:latin typeface="Manrope"/>
              </a:rPr>
              <a:t>Enable healthcare providers to access patient history from any location. </a:t>
            </a:r>
          </a:p>
          <a:p>
            <a:pPr marL="342900" indent="-342900">
              <a:buFont typeface="+mj-lt"/>
              <a:buAutoNum type="arabicPeriod"/>
            </a:pPr>
            <a:r>
              <a:rPr lang="en-IN" sz="1600" dirty="0">
                <a:latin typeface="Manrope"/>
              </a:rPr>
              <a:t>Allow for data analysis and trend visualization over extended periods.</a:t>
            </a:r>
          </a:p>
          <a:p>
            <a:r>
              <a:rPr lang="en-IN" sz="1600" b="1" dirty="0">
                <a:latin typeface="Manrope"/>
              </a:rPr>
              <a:t>Mobile App Integration </a:t>
            </a:r>
            <a:r>
              <a:rPr lang="en-IN" sz="1600" dirty="0">
                <a:latin typeface="Manrope"/>
              </a:rPr>
              <a:t>: To improve accessibility, a mobile application can be developed alongside the web interface. This would allow: </a:t>
            </a:r>
          </a:p>
          <a:p>
            <a:pPr marL="342900" indent="-342900">
              <a:buFont typeface="+mj-lt"/>
              <a:buAutoNum type="arabicPeriod"/>
            </a:pPr>
            <a:r>
              <a:rPr lang="en-IN" sz="1600" dirty="0">
                <a:latin typeface="Manrope"/>
              </a:rPr>
              <a:t>Patients and caregivers to receive real-time alerts and notifications.</a:t>
            </a:r>
          </a:p>
          <a:p>
            <a:pPr marL="342900" indent="-342900">
              <a:buFont typeface="+mj-lt"/>
              <a:buAutoNum type="arabicPeriod"/>
            </a:pPr>
            <a:r>
              <a:rPr lang="en-IN" sz="1600" dirty="0">
                <a:latin typeface="Manrope"/>
              </a:rPr>
              <a:t>Doctors to monitor patient vitals remotely from their smartphones. </a:t>
            </a:r>
          </a:p>
          <a:p>
            <a:pPr marL="342900" indent="-342900">
              <a:buFont typeface="+mj-lt"/>
              <a:buAutoNum type="arabicPeriod"/>
            </a:pPr>
            <a:r>
              <a:rPr lang="en-IN" sz="1600" dirty="0">
                <a:latin typeface="Manrope"/>
              </a:rPr>
              <a:t>Location tracking via GPS to be more seamless and efficient.</a:t>
            </a:r>
            <a:endParaRPr lang="en-IN" sz="1600" b="1" dirty="0">
              <a:latin typeface="Manrope"/>
            </a:endParaRPr>
          </a:p>
        </p:txBody>
      </p:sp>
    </p:spTree>
    <p:extLst>
      <p:ext uri="{BB962C8B-B14F-4D97-AF65-F5344CB8AC3E}">
        <p14:creationId xmlns:p14="http://schemas.microsoft.com/office/powerpoint/2010/main" val="1158583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84D35-716D-2BBE-4DA7-1B64C7300055}"/>
              </a:ext>
            </a:extLst>
          </p:cNvPr>
          <p:cNvSpPr>
            <a:spLocks noGrp="1"/>
          </p:cNvSpPr>
          <p:nvPr>
            <p:ph type="title"/>
          </p:nvPr>
        </p:nvSpPr>
        <p:spPr>
          <a:xfrm>
            <a:off x="772212" y="0"/>
            <a:ext cx="10515600" cy="1325563"/>
          </a:xfrm>
        </p:spPr>
        <p:txBody>
          <a:bodyPr>
            <a:normAutofit/>
          </a:bodyPr>
          <a:lstStyle/>
          <a:p>
            <a:r>
              <a:rPr lang="en-IN" sz="3000" b="1" u="sng" dirty="0">
                <a:latin typeface="Manrope"/>
              </a:rPr>
              <a:t>Challenges and solutions</a:t>
            </a:r>
            <a:endParaRPr lang="en-IN" sz="3000" dirty="0"/>
          </a:p>
        </p:txBody>
      </p:sp>
      <p:sp>
        <p:nvSpPr>
          <p:cNvPr id="3" name="Content Placeholder 2">
            <a:extLst>
              <a:ext uri="{FF2B5EF4-FFF2-40B4-BE49-F238E27FC236}">
                <a16:creationId xmlns:a16="http://schemas.microsoft.com/office/drawing/2014/main" id="{AFDE7D23-EDF9-9F13-1ACB-E84B09B4E0D0}"/>
              </a:ext>
            </a:extLst>
          </p:cNvPr>
          <p:cNvSpPr>
            <a:spLocks noGrp="1"/>
          </p:cNvSpPr>
          <p:nvPr>
            <p:ph idx="1"/>
          </p:nvPr>
        </p:nvSpPr>
        <p:spPr>
          <a:xfrm>
            <a:off x="772212" y="1253330"/>
            <a:ext cx="10515600" cy="5213457"/>
          </a:xfrm>
        </p:spPr>
        <p:txBody>
          <a:bodyPr>
            <a:normAutofit/>
          </a:bodyPr>
          <a:lstStyle/>
          <a:p>
            <a:r>
              <a:rPr lang="en-IN" sz="1600" b="1" i="0" dirty="0">
                <a:effectLst/>
                <a:latin typeface="Manrope"/>
              </a:rPr>
              <a:t>Challenge: API Integration with Google Maps : </a:t>
            </a:r>
            <a:r>
              <a:rPr lang="en-IN" sz="1600" b="0" i="0" dirty="0">
                <a:effectLst/>
                <a:latin typeface="Manrope"/>
              </a:rPr>
              <a:t>Integrating the application with Google Maps API posed significant challenges in terms of functionality and performance. Ensuring seamless communication between our application and Google Maps was crucial for user experience.</a:t>
            </a:r>
            <a:r>
              <a:rPr lang="en-IN" sz="1600" dirty="0">
                <a:latin typeface="Manrope"/>
              </a:rPr>
              <a:t> </a:t>
            </a:r>
          </a:p>
          <a:p>
            <a:pPr marL="0" indent="0">
              <a:buNone/>
            </a:pPr>
            <a:r>
              <a:rPr lang="en-IN" sz="1600" b="1" dirty="0">
                <a:latin typeface="Manrope"/>
              </a:rPr>
              <a:t>      </a:t>
            </a:r>
            <a:r>
              <a:rPr lang="en-IN" sz="1600" b="1" i="0" dirty="0">
                <a:effectLst/>
                <a:latin typeface="Manrope"/>
              </a:rPr>
              <a:t>Solution: React-Google-Maps API : </a:t>
            </a:r>
            <a:r>
              <a:rPr lang="en-IN" sz="1600" b="0" i="0" dirty="0">
                <a:effectLst/>
                <a:latin typeface="Manrope"/>
              </a:rPr>
              <a:t>To address the integration challenges, we utilized the React-Google-Maps API, which       allowed for dynamic updates and enhanced interaction with map features. This solution significantly improved the responsiveness of map-related functionalities.</a:t>
            </a:r>
          </a:p>
          <a:p>
            <a:r>
              <a:rPr lang="en-IN" sz="1600" b="1" i="0" dirty="0">
                <a:effectLst/>
                <a:latin typeface="Manrope"/>
              </a:rPr>
              <a:t>Challenge: Simulating Real-time Sensor Data : </a:t>
            </a:r>
            <a:r>
              <a:rPr lang="en-IN" sz="1600" b="0" i="0" dirty="0">
                <a:effectLst/>
                <a:latin typeface="Manrope"/>
              </a:rPr>
              <a:t>Simulating real-time sensor data for testing purposes was another critical challenge. Accurate data representation was necessary to evaluate the system's performance under different scenarios.</a:t>
            </a:r>
          </a:p>
          <a:p>
            <a:pPr marL="0" indent="0">
              <a:buNone/>
            </a:pPr>
            <a:r>
              <a:rPr lang="en-IN" sz="1600" b="1" i="0" dirty="0">
                <a:effectLst/>
                <a:latin typeface="Manrope"/>
              </a:rPr>
              <a:t>      Solution: JavaScript Randomization for Test Cases</a:t>
            </a:r>
            <a:r>
              <a:rPr lang="en-IN" sz="1600" dirty="0">
                <a:latin typeface="Manrope"/>
              </a:rPr>
              <a:t> : </a:t>
            </a:r>
            <a:r>
              <a:rPr lang="en-IN" sz="1600" b="0" i="0" dirty="0">
                <a:effectLst/>
                <a:latin typeface="Manrope"/>
              </a:rPr>
              <a:t>To effectively simulate real-time sensor data, we implemented JavaScript randomization techniques. This approach allowed us to create varied test cases, ensuring robust testing of the application’s functionality.</a:t>
            </a:r>
          </a:p>
          <a:p>
            <a:r>
              <a:rPr lang="en-IN" sz="1600" b="1" i="0" dirty="0">
                <a:effectLst/>
                <a:latin typeface="Manrope"/>
              </a:rPr>
              <a:t>Challenge: Ensuring Real-time </a:t>
            </a:r>
            <a:r>
              <a:rPr lang="en-IN" sz="1600" b="1" i="0" dirty="0" err="1">
                <a:effectLst/>
                <a:latin typeface="Manrope"/>
              </a:rPr>
              <a:t>Notifications</a:t>
            </a:r>
            <a:r>
              <a:rPr lang="en-IN" sz="1600" b="0" i="0" dirty="0" err="1">
                <a:effectLst/>
                <a:latin typeface="Manrope"/>
              </a:rPr>
              <a:t>Real</a:t>
            </a:r>
            <a:r>
              <a:rPr lang="en-IN" sz="1600" b="0" i="0" dirty="0">
                <a:effectLst/>
                <a:latin typeface="Manrope"/>
              </a:rPr>
              <a:t>-time notifications were essential for user engagement and timely updates. However, maintaining the reliability of these notifications under fluctuating conditions proved to be challenging.</a:t>
            </a:r>
          </a:p>
          <a:p>
            <a:pPr marL="0" indent="0">
              <a:buNone/>
            </a:pPr>
            <a:r>
              <a:rPr lang="en-IN" sz="1600" b="1" dirty="0">
                <a:latin typeface="Manrope"/>
              </a:rPr>
              <a:t>     </a:t>
            </a:r>
            <a:r>
              <a:rPr lang="en-IN" sz="1600" b="1" i="0" dirty="0">
                <a:effectLst/>
                <a:latin typeface="Manrope"/>
              </a:rPr>
              <a:t>Solution: Backend Alert Triggers via Threshold Limits : </a:t>
            </a:r>
            <a:r>
              <a:rPr lang="en-IN" sz="1600" b="0" i="0" dirty="0">
                <a:effectLst/>
                <a:latin typeface="Manrope"/>
              </a:rPr>
              <a:t>To ensure timely notifications, we established backend alert triggers that activated based on predefined threshold limits. This solution allowed for immediate alerting when critical conditions were met, enhancing user response times.</a:t>
            </a:r>
          </a:p>
          <a:p>
            <a:endParaRPr lang="en-IN" sz="1600" b="1" i="0" dirty="0">
              <a:effectLst/>
              <a:latin typeface="Manrope"/>
            </a:endParaRPr>
          </a:p>
          <a:p>
            <a:endParaRPr lang="en-IN" sz="1600" dirty="0"/>
          </a:p>
        </p:txBody>
      </p:sp>
    </p:spTree>
    <p:extLst>
      <p:ext uri="{BB962C8B-B14F-4D97-AF65-F5344CB8AC3E}">
        <p14:creationId xmlns:p14="http://schemas.microsoft.com/office/powerpoint/2010/main" val="3426846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5A31177-1378-A6E3-06A6-63A4CB75E1B6}"/>
              </a:ext>
            </a:extLst>
          </p:cNvPr>
          <p:cNvSpPr>
            <a:spLocks noGrp="1"/>
          </p:cNvSpPr>
          <p:nvPr>
            <p:ph idx="1"/>
          </p:nvPr>
        </p:nvSpPr>
        <p:spPr>
          <a:xfrm>
            <a:off x="838200" y="365124"/>
            <a:ext cx="10515600" cy="5960261"/>
          </a:xfrm>
        </p:spPr>
        <p:txBody>
          <a:bodyPr>
            <a:normAutofit/>
          </a:bodyPr>
          <a:lstStyle/>
          <a:p>
            <a:r>
              <a:rPr lang="en-IN" sz="1600" b="1" dirty="0">
                <a:latin typeface="Manrope"/>
              </a:rPr>
              <a:t>Challenge: LCD Sensitivity and Visibility Issues</a:t>
            </a:r>
          </a:p>
          <a:p>
            <a:pPr>
              <a:buNone/>
            </a:pPr>
            <a:r>
              <a:rPr lang="en-IN" sz="1600" dirty="0">
                <a:latin typeface="Manrope"/>
              </a:rPr>
              <a:t>      The LCD sensitivity was too high, causing excessive brightness. This made it difficult to visualize data presented on the screen.</a:t>
            </a:r>
          </a:p>
          <a:p>
            <a:pPr>
              <a:buNone/>
            </a:pPr>
            <a:r>
              <a:rPr lang="en-IN" sz="1600" b="1" dirty="0">
                <a:latin typeface="Manrope"/>
              </a:rPr>
              <a:t>      Solution: Adjusting LCD Contrast and Brightness</a:t>
            </a:r>
            <a:br>
              <a:rPr lang="en-IN" sz="1600" dirty="0">
                <a:latin typeface="Manrope"/>
              </a:rPr>
            </a:br>
            <a:r>
              <a:rPr lang="en-IN" sz="1600" dirty="0">
                <a:latin typeface="Manrope"/>
              </a:rPr>
              <a:t>To counteract the brightness issue, we adjusted the LCD contrast settings and incorporated a resistor to fine-tune the display brightness, improving data visibility.</a:t>
            </a:r>
          </a:p>
          <a:p>
            <a:r>
              <a:rPr lang="en-IN" sz="1600" b="1" dirty="0">
                <a:latin typeface="Manrope"/>
              </a:rPr>
              <a:t>Challenge: Excessive Noise in ECG Sensor Data</a:t>
            </a:r>
          </a:p>
          <a:p>
            <a:pPr>
              <a:buNone/>
            </a:pPr>
            <a:r>
              <a:rPr lang="en-IN" sz="1600" dirty="0">
                <a:latin typeface="Manrope"/>
              </a:rPr>
              <a:t>      The ECG sensor data was highly noisy, affecting the accuracy of the readings.</a:t>
            </a:r>
          </a:p>
          <a:p>
            <a:pPr>
              <a:buNone/>
            </a:pPr>
            <a:r>
              <a:rPr lang="en-IN" sz="1600" b="1" dirty="0">
                <a:latin typeface="Manrope"/>
              </a:rPr>
              <a:t>      Solution: Noise Reduction Using a Resistor</a:t>
            </a:r>
            <a:br>
              <a:rPr lang="en-IN" sz="1600" dirty="0">
                <a:latin typeface="Manrope"/>
              </a:rPr>
            </a:br>
            <a:r>
              <a:rPr lang="en-IN" sz="1600" dirty="0">
                <a:latin typeface="Manrope"/>
              </a:rPr>
              <a:t>To minimize noise, we added a resistor between the Arduino’s </a:t>
            </a:r>
            <a:r>
              <a:rPr lang="en-IN" sz="1600" dirty="0" err="1">
                <a:latin typeface="Manrope"/>
              </a:rPr>
              <a:t>analog</a:t>
            </a:r>
            <a:r>
              <a:rPr lang="en-IN" sz="1600" dirty="0">
                <a:latin typeface="Manrope"/>
              </a:rPr>
              <a:t> input and the ECG sensor output. While initially a temporary fix, additional filtering components were introduced to completely eliminate noise.</a:t>
            </a:r>
          </a:p>
          <a:p>
            <a:r>
              <a:rPr lang="en-IN" sz="1600" b="1" dirty="0">
                <a:latin typeface="Manrope"/>
              </a:rPr>
              <a:t>Challenge: ECG Sensor Stability Issues</a:t>
            </a:r>
          </a:p>
          <a:p>
            <a:pPr>
              <a:buNone/>
            </a:pPr>
            <a:r>
              <a:rPr lang="en-IN" sz="1600" dirty="0">
                <a:latin typeface="Manrope"/>
              </a:rPr>
              <a:t>      The ECG sensor was unstable, leading to inconsistent data and fluctuations in readings.</a:t>
            </a:r>
          </a:p>
          <a:p>
            <a:pPr marL="0" indent="0">
              <a:buNone/>
            </a:pPr>
            <a:r>
              <a:rPr lang="en-IN" sz="1600" b="1" dirty="0">
                <a:latin typeface="Manrope"/>
              </a:rPr>
              <a:t>      Solution: Soldering and Secure Mounting</a:t>
            </a:r>
            <a:br>
              <a:rPr lang="en-IN" sz="1600" dirty="0">
                <a:latin typeface="Manrope"/>
              </a:rPr>
            </a:br>
            <a:r>
              <a:rPr lang="en-IN" sz="1600" dirty="0">
                <a:latin typeface="Manrope"/>
              </a:rPr>
              <a:t>      To improve stability, we soldered the ECG sensor connections properly and mounted it securely on a breadboard, ensuring        reliable and consistent data collection.</a:t>
            </a:r>
          </a:p>
          <a:p>
            <a:endParaRPr lang="en-IN" sz="1600" dirty="0">
              <a:latin typeface="Manrope"/>
            </a:endParaRPr>
          </a:p>
        </p:txBody>
      </p:sp>
    </p:spTree>
    <p:extLst>
      <p:ext uri="{BB962C8B-B14F-4D97-AF65-F5344CB8AC3E}">
        <p14:creationId xmlns:p14="http://schemas.microsoft.com/office/powerpoint/2010/main" val="96118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4E78B-BB95-BCE2-0EEF-F0AB987F8642}"/>
              </a:ext>
            </a:extLst>
          </p:cNvPr>
          <p:cNvSpPr>
            <a:spLocks noGrp="1"/>
          </p:cNvSpPr>
          <p:nvPr>
            <p:ph type="title"/>
          </p:nvPr>
        </p:nvSpPr>
        <p:spPr>
          <a:xfrm>
            <a:off x="1102150" y="311528"/>
            <a:ext cx="10515600" cy="621728"/>
          </a:xfrm>
        </p:spPr>
        <p:txBody>
          <a:bodyPr>
            <a:normAutofit/>
          </a:bodyPr>
          <a:lstStyle/>
          <a:p>
            <a:r>
              <a:rPr lang="en-IN" sz="3000" b="1" u="sng" dirty="0">
                <a:latin typeface="Manrope"/>
              </a:rPr>
              <a:t>Conclusion</a:t>
            </a:r>
            <a:endParaRPr lang="en-IN" sz="3000" dirty="0"/>
          </a:p>
        </p:txBody>
      </p:sp>
      <p:sp>
        <p:nvSpPr>
          <p:cNvPr id="3" name="Content Placeholder 2">
            <a:extLst>
              <a:ext uri="{FF2B5EF4-FFF2-40B4-BE49-F238E27FC236}">
                <a16:creationId xmlns:a16="http://schemas.microsoft.com/office/drawing/2014/main" id="{4010D534-1DE4-93C0-8E6A-F5651BF28777}"/>
              </a:ext>
            </a:extLst>
          </p:cNvPr>
          <p:cNvSpPr>
            <a:spLocks noGrp="1"/>
          </p:cNvSpPr>
          <p:nvPr>
            <p:ph idx="1"/>
          </p:nvPr>
        </p:nvSpPr>
        <p:spPr>
          <a:xfrm>
            <a:off x="838200" y="1253331"/>
            <a:ext cx="10515600" cy="4351338"/>
          </a:xfrm>
        </p:spPr>
        <p:txBody>
          <a:bodyPr>
            <a:noAutofit/>
          </a:bodyPr>
          <a:lstStyle/>
          <a:p>
            <a:r>
              <a:rPr lang="en-IN" sz="1600" b="1" dirty="0">
                <a:latin typeface="Manrope"/>
              </a:rPr>
              <a:t>Enhanced Patient Monitoring and Real-Time Alerts</a:t>
            </a:r>
            <a:r>
              <a:rPr lang="en-IN" sz="1600" dirty="0">
                <a:latin typeface="Manrope"/>
              </a:rPr>
              <a:t>: The Smart ICU system leverages IoT technology to provide continuous monitoring of vital signs, sending real-time alerts for any anomalies. This enables healthcare professionals to respond quickly, even remotely, improving patient care and safety.</a:t>
            </a:r>
          </a:p>
          <a:p>
            <a:r>
              <a:rPr lang="en-IN" sz="1600" b="1" dirty="0">
                <a:latin typeface="Manrope"/>
              </a:rPr>
              <a:t>Reduced Workload and Optimized System Efficiency</a:t>
            </a:r>
            <a:r>
              <a:rPr lang="en-IN" sz="1600" dirty="0">
                <a:latin typeface="Manrope"/>
              </a:rPr>
              <a:t>: By automating routine monitoring tasks, the system alleviates the administrative burden on healthcare staff, allowing them to focus on direct patient care. Efficient database management further reduces server load, optimizing system performance.</a:t>
            </a:r>
          </a:p>
        </p:txBody>
      </p:sp>
    </p:spTree>
    <p:extLst>
      <p:ext uri="{BB962C8B-B14F-4D97-AF65-F5344CB8AC3E}">
        <p14:creationId xmlns:p14="http://schemas.microsoft.com/office/powerpoint/2010/main" val="11437119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B322B-EE01-F29C-EDD9-3C2B3FF5EAE0}"/>
              </a:ext>
            </a:extLst>
          </p:cNvPr>
          <p:cNvSpPr>
            <a:spLocks noGrp="1"/>
          </p:cNvSpPr>
          <p:nvPr>
            <p:ph type="title"/>
          </p:nvPr>
        </p:nvSpPr>
        <p:spPr>
          <a:xfrm>
            <a:off x="838200" y="148308"/>
            <a:ext cx="10515600" cy="624689"/>
          </a:xfrm>
        </p:spPr>
        <p:txBody>
          <a:bodyPr>
            <a:normAutofit/>
          </a:bodyPr>
          <a:lstStyle/>
          <a:p>
            <a:r>
              <a:rPr lang="en-IN" sz="3000" b="1" i="0" u="sng" dirty="0">
                <a:effectLst/>
                <a:latin typeface="Manrope"/>
              </a:rPr>
              <a:t>References</a:t>
            </a:r>
            <a:endParaRPr lang="en-IN" sz="3000" b="1" u="sng" dirty="0"/>
          </a:p>
        </p:txBody>
      </p:sp>
      <p:sp>
        <p:nvSpPr>
          <p:cNvPr id="3" name="Content Placeholder 2">
            <a:extLst>
              <a:ext uri="{FF2B5EF4-FFF2-40B4-BE49-F238E27FC236}">
                <a16:creationId xmlns:a16="http://schemas.microsoft.com/office/drawing/2014/main" id="{0A366B64-C6FA-1880-EBA5-D91E970E922B}"/>
              </a:ext>
            </a:extLst>
          </p:cNvPr>
          <p:cNvSpPr>
            <a:spLocks noGrp="1"/>
          </p:cNvSpPr>
          <p:nvPr>
            <p:ph idx="1"/>
          </p:nvPr>
        </p:nvSpPr>
        <p:spPr>
          <a:xfrm>
            <a:off x="838200" y="1071480"/>
            <a:ext cx="10515600" cy="4351338"/>
          </a:xfrm>
        </p:spPr>
        <p:txBody>
          <a:bodyPr>
            <a:normAutofit/>
          </a:bodyPr>
          <a:lstStyle/>
          <a:p>
            <a:r>
              <a:rPr lang="en-IN" sz="1600" dirty="0">
                <a:latin typeface="Manrope"/>
              </a:rPr>
              <a:t>E. Al Alkeem et al., ”New secure healthcare system using cloud of things,” Springer Science+Business Media New York, 2017. Available at: https://www.researchgate.net/publication/316749947_New_ secure_healthcare_system_using_cloud_of_things </a:t>
            </a:r>
          </a:p>
          <a:p>
            <a:r>
              <a:rPr lang="en-IN" sz="1600" dirty="0">
                <a:latin typeface="Manrope"/>
              </a:rPr>
              <a:t>. Y. Kim, S. Lee, and S. Lee, ”Coexistence of ZigBee-based WBAN and </a:t>
            </a:r>
            <a:r>
              <a:rPr lang="en-IN" sz="1600" dirty="0" err="1">
                <a:latin typeface="Manrope"/>
              </a:rPr>
              <a:t>WiFi</a:t>
            </a:r>
            <a:r>
              <a:rPr lang="en-IN" sz="1600" dirty="0">
                <a:latin typeface="Manrope"/>
              </a:rPr>
              <a:t> for Health Telemonitoring Systems,” IEEE Journal of Biomedical and Health Informatics, DOI: 10.1109/JBHI.2014.2387867.</a:t>
            </a:r>
          </a:p>
          <a:p>
            <a:r>
              <a:rPr lang="en-IN" sz="1600" dirty="0">
                <a:latin typeface="Manrope"/>
              </a:rPr>
              <a:t>M. M. Baig and H. Gholamhosseini, ”Smart Health Monitoring Systems: An Overview of Design and Modelling,” Springer Science+Business Media New York, 2013.</a:t>
            </a:r>
          </a:p>
          <a:p>
            <a:r>
              <a:rPr lang="en-IN" sz="1600" dirty="0">
                <a:latin typeface="Manrope"/>
              </a:rPr>
              <a:t>S. M. Riazulislam et al., ”The Internet of Things for Health Care: A Comprehensive Survey,” IEEE Transactions, DOI: 10.1109/TDSC.2015.2406699. Available at: https://www.semanticscholar.org/paper/ The-Internet-of-Things-for-Health-Care%3AA-Survey-Islam-Kwak/ cddb22908f28a1636cbbdeb3a4f0e00f9cef05a9</a:t>
            </a:r>
          </a:p>
          <a:p>
            <a:r>
              <a:rPr lang="en-IN" sz="1600" dirty="0">
                <a:latin typeface="Manrope"/>
              </a:rPr>
              <a:t>A. Mdhaffar et al., ”IoT-based Health Monitoring via </a:t>
            </a:r>
            <a:r>
              <a:rPr lang="en-IN" sz="1600" dirty="0" err="1">
                <a:latin typeface="Manrope"/>
              </a:rPr>
              <a:t>LoRaWAN</a:t>
            </a:r>
            <a:r>
              <a:rPr lang="en-IN" sz="1600" dirty="0">
                <a:latin typeface="Manrope"/>
              </a:rPr>
              <a:t>,” IEEE EUROCON 2017. Available at: https://www.researchgate.net/publication/319169748_ IoT-</a:t>
            </a:r>
            <a:r>
              <a:rPr lang="en-IN" sz="1600" dirty="0" err="1">
                <a:latin typeface="Manrope"/>
              </a:rPr>
              <a:t>based_health_monitoring_via_LoRaWAN</a:t>
            </a:r>
            <a:endParaRPr lang="en-IN" sz="1600" dirty="0">
              <a:latin typeface="Manrope"/>
            </a:endParaRPr>
          </a:p>
          <a:p>
            <a:r>
              <a:rPr lang="en-IN" sz="1600" dirty="0">
                <a:latin typeface="Manrope"/>
              </a:rPr>
              <a:t>M. M. Masud et al., ”Resource-Aware Mobile-Based Health Monitoring,” 2015 IEEE. </a:t>
            </a:r>
          </a:p>
        </p:txBody>
      </p:sp>
    </p:spTree>
    <p:extLst>
      <p:ext uri="{BB962C8B-B14F-4D97-AF65-F5344CB8AC3E}">
        <p14:creationId xmlns:p14="http://schemas.microsoft.com/office/powerpoint/2010/main" val="3980791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FA0F4-B51A-B086-A0A1-838AFF841E79}"/>
              </a:ext>
            </a:extLst>
          </p:cNvPr>
          <p:cNvSpPr>
            <a:spLocks noGrp="1"/>
          </p:cNvSpPr>
          <p:nvPr>
            <p:ph type="title"/>
          </p:nvPr>
        </p:nvSpPr>
        <p:spPr/>
        <p:txBody>
          <a:bodyPr>
            <a:normAutofit/>
          </a:bodyPr>
          <a:lstStyle/>
          <a:p>
            <a:r>
              <a:rPr lang="en-IN" sz="3000" b="1" i="0" u="sng" dirty="0">
                <a:effectLst/>
                <a:latin typeface="Manrope"/>
              </a:rPr>
              <a:t>Introduction to Smart ICU System</a:t>
            </a:r>
            <a:endParaRPr lang="en-IN" sz="3000" dirty="0"/>
          </a:p>
        </p:txBody>
      </p:sp>
      <p:sp>
        <p:nvSpPr>
          <p:cNvPr id="3" name="Content Placeholder 2">
            <a:extLst>
              <a:ext uri="{FF2B5EF4-FFF2-40B4-BE49-F238E27FC236}">
                <a16:creationId xmlns:a16="http://schemas.microsoft.com/office/drawing/2014/main" id="{867AF85E-A1AD-D1A6-9A20-5A8D8F068E88}"/>
              </a:ext>
            </a:extLst>
          </p:cNvPr>
          <p:cNvSpPr>
            <a:spLocks noGrp="1"/>
          </p:cNvSpPr>
          <p:nvPr>
            <p:ph idx="1"/>
          </p:nvPr>
        </p:nvSpPr>
        <p:spPr/>
        <p:txBody>
          <a:bodyPr>
            <a:normAutofit/>
          </a:bodyPr>
          <a:lstStyle/>
          <a:p>
            <a:r>
              <a:rPr lang="en-IN" sz="1600" b="1" i="0" dirty="0">
                <a:effectLst/>
                <a:latin typeface="Manrope"/>
              </a:rPr>
              <a:t>IoT-based Patient Monitoring System: </a:t>
            </a:r>
            <a:r>
              <a:rPr lang="en-IN" sz="1600" b="0" i="0" dirty="0">
                <a:effectLst/>
                <a:latin typeface="Manrope"/>
              </a:rPr>
              <a:t>The Smart ICU system leverages Internet of Things (IoT) technology to monitor patients continuously, enhancing the quality of care and ensuring timely interventions.</a:t>
            </a:r>
          </a:p>
          <a:p>
            <a:r>
              <a:rPr lang="en-IN" sz="1600" b="1" i="0" dirty="0">
                <a:effectLst/>
                <a:latin typeface="Manrope"/>
              </a:rPr>
              <a:t>Real-Time Health Tracking:</a:t>
            </a:r>
            <a:r>
              <a:rPr lang="en-IN" sz="1600" b="1" dirty="0">
                <a:latin typeface="Manrope"/>
              </a:rPr>
              <a:t> </a:t>
            </a:r>
            <a:r>
              <a:rPr lang="en-IN" sz="1600" b="0" i="0" dirty="0">
                <a:effectLst/>
                <a:latin typeface="Manrope"/>
              </a:rPr>
              <a:t>This system provides real-time tracking of patient vitals, allowing healthcare professionals to respond quickly to any changes in a patient's condition.</a:t>
            </a:r>
          </a:p>
          <a:p>
            <a:r>
              <a:rPr lang="en-IN" sz="1600" b="1" i="0" dirty="0">
                <a:effectLst/>
                <a:latin typeface="Manrope"/>
              </a:rPr>
              <a:t>Automation of ICU Monitoring</a:t>
            </a:r>
            <a:r>
              <a:rPr lang="en-IN" sz="1600" b="1" dirty="0">
                <a:latin typeface="Manrope"/>
              </a:rPr>
              <a:t>: </a:t>
            </a:r>
            <a:r>
              <a:rPr lang="en-IN" sz="1600" b="0" i="0" dirty="0">
                <a:effectLst/>
                <a:latin typeface="Manrope"/>
              </a:rPr>
              <a:t>By automating the monitoring process, the Smart ICU system significantly reduces the dependency on manual observation, enabling staff to focus on direct patient care.</a:t>
            </a:r>
          </a:p>
          <a:p>
            <a:r>
              <a:rPr lang="en-IN" sz="1600" b="1" i="0" dirty="0">
                <a:effectLst/>
                <a:latin typeface="Manrope"/>
              </a:rPr>
              <a:t>Vital Data Collection through Sensors</a:t>
            </a:r>
            <a:r>
              <a:rPr lang="en-IN" sz="1600" b="1" dirty="0">
                <a:latin typeface="Manrope"/>
              </a:rPr>
              <a:t>: </a:t>
            </a:r>
            <a:r>
              <a:rPr lang="en-IN" sz="1600" b="0" i="0" dirty="0">
                <a:effectLst/>
                <a:latin typeface="Manrope"/>
              </a:rPr>
              <a:t>Advanced sensors collect and transmit vital signs such as heart rate, blood pressure, and oxygen levels, ensuring that healthcare teams have access to the most current data.</a:t>
            </a:r>
          </a:p>
          <a:p>
            <a:r>
              <a:rPr lang="en-IN" sz="1600" b="1" i="0" dirty="0">
                <a:effectLst/>
                <a:latin typeface="Manrope"/>
              </a:rPr>
              <a:t>Remote Monitoring Capability</a:t>
            </a:r>
            <a:r>
              <a:rPr lang="en-IN" sz="1600" b="1" dirty="0">
                <a:latin typeface="Manrope"/>
              </a:rPr>
              <a:t>: </a:t>
            </a:r>
            <a:r>
              <a:rPr lang="en-IN" sz="1600" b="0" i="0" dirty="0">
                <a:effectLst/>
                <a:latin typeface="Manrope"/>
              </a:rPr>
              <a:t>The system facilitates remote monitoring, allowing healthcare providers to oversee multiple patients from a centralized location, improving efficiency and response times.</a:t>
            </a:r>
          </a:p>
          <a:p>
            <a:r>
              <a:rPr lang="en-IN" sz="1600" b="1" i="0" dirty="0">
                <a:effectLst/>
                <a:latin typeface="Manrope"/>
              </a:rPr>
              <a:t>Instant Alerts for Abnormal Values: </a:t>
            </a:r>
            <a:r>
              <a:rPr lang="en-IN" sz="1600" b="0" i="0" dirty="0">
                <a:effectLst/>
                <a:latin typeface="Manrope"/>
              </a:rPr>
              <a:t>In case of abnormal values detected by the sensors, the system instantly alerts medical staff, ensuring immediate attention and care for patients in critical conditions.</a:t>
            </a:r>
          </a:p>
          <a:p>
            <a:pPr marL="0" indent="0">
              <a:buNone/>
            </a:pPr>
            <a:endParaRPr lang="en-IN" sz="1600" dirty="0"/>
          </a:p>
          <a:p>
            <a:endParaRPr lang="en-IN" sz="1600" dirty="0"/>
          </a:p>
        </p:txBody>
      </p:sp>
    </p:spTree>
    <p:extLst>
      <p:ext uri="{BB962C8B-B14F-4D97-AF65-F5344CB8AC3E}">
        <p14:creationId xmlns:p14="http://schemas.microsoft.com/office/powerpoint/2010/main" val="417750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3ED60-E540-2270-2902-BBB05DA44476}"/>
              </a:ext>
            </a:extLst>
          </p:cNvPr>
          <p:cNvSpPr>
            <a:spLocks noGrp="1"/>
          </p:cNvSpPr>
          <p:nvPr>
            <p:ph type="title"/>
          </p:nvPr>
        </p:nvSpPr>
        <p:spPr>
          <a:xfrm>
            <a:off x="640237" y="-153349"/>
            <a:ext cx="10515600" cy="888640"/>
          </a:xfrm>
        </p:spPr>
        <p:txBody>
          <a:bodyPr>
            <a:normAutofit/>
          </a:bodyPr>
          <a:lstStyle/>
          <a:p>
            <a:r>
              <a:rPr lang="en-IN" sz="3000" b="1" i="0" u="sng" dirty="0">
                <a:effectLst/>
                <a:latin typeface="Manrope"/>
              </a:rPr>
              <a:t>Literature Survey</a:t>
            </a:r>
            <a:endParaRPr lang="en-IN" sz="3000" dirty="0"/>
          </a:p>
        </p:txBody>
      </p:sp>
      <p:graphicFrame>
        <p:nvGraphicFramePr>
          <p:cNvPr id="4" name="Content Placeholder 3">
            <a:extLst>
              <a:ext uri="{FF2B5EF4-FFF2-40B4-BE49-F238E27FC236}">
                <a16:creationId xmlns:a16="http://schemas.microsoft.com/office/drawing/2014/main" id="{1CE42D87-A665-7FB9-7089-14C73F661D9D}"/>
              </a:ext>
            </a:extLst>
          </p:cNvPr>
          <p:cNvGraphicFramePr>
            <a:graphicFrameLocks noGrp="1"/>
          </p:cNvGraphicFramePr>
          <p:nvPr>
            <p:ph idx="1"/>
            <p:extLst>
              <p:ext uri="{D42A27DB-BD31-4B8C-83A1-F6EECF244321}">
                <p14:modId xmlns:p14="http://schemas.microsoft.com/office/powerpoint/2010/main" val="2734119650"/>
              </p:ext>
            </p:extLst>
          </p:nvPr>
        </p:nvGraphicFramePr>
        <p:xfrm>
          <a:off x="640237" y="735291"/>
          <a:ext cx="10515599" cy="4881880"/>
        </p:xfrm>
        <a:graphic>
          <a:graphicData uri="http://schemas.openxmlformats.org/drawingml/2006/table">
            <a:tbl>
              <a:tblPr firstRow="1" bandRow="1">
                <a:tableStyleId>{5940675A-B579-460E-94D1-54222C63F5DA}</a:tableStyleId>
              </a:tblPr>
              <a:tblGrid>
                <a:gridCol w="451839">
                  <a:extLst>
                    <a:ext uri="{9D8B030D-6E8A-4147-A177-3AD203B41FA5}">
                      <a16:colId xmlns:a16="http://schemas.microsoft.com/office/drawing/2014/main" val="2061228395"/>
                    </a:ext>
                  </a:extLst>
                </a:gridCol>
                <a:gridCol w="736724">
                  <a:extLst>
                    <a:ext uri="{9D8B030D-6E8A-4147-A177-3AD203B41FA5}">
                      <a16:colId xmlns:a16="http://schemas.microsoft.com/office/drawing/2014/main" val="4034164383"/>
                    </a:ext>
                  </a:extLst>
                </a:gridCol>
                <a:gridCol w="1745008">
                  <a:extLst>
                    <a:ext uri="{9D8B030D-6E8A-4147-A177-3AD203B41FA5}">
                      <a16:colId xmlns:a16="http://schemas.microsoft.com/office/drawing/2014/main" val="4256415820"/>
                    </a:ext>
                  </a:extLst>
                </a:gridCol>
                <a:gridCol w="3735004">
                  <a:extLst>
                    <a:ext uri="{9D8B030D-6E8A-4147-A177-3AD203B41FA5}">
                      <a16:colId xmlns:a16="http://schemas.microsoft.com/office/drawing/2014/main" val="2730676062"/>
                    </a:ext>
                  </a:extLst>
                </a:gridCol>
                <a:gridCol w="3847024">
                  <a:extLst>
                    <a:ext uri="{9D8B030D-6E8A-4147-A177-3AD203B41FA5}">
                      <a16:colId xmlns:a16="http://schemas.microsoft.com/office/drawing/2014/main" val="2583446859"/>
                    </a:ext>
                  </a:extLst>
                </a:gridCol>
              </a:tblGrid>
              <a:tr h="370840">
                <a:tc>
                  <a:txBody>
                    <a:bodyPr/>
                    <a:lstStyle/>
                    <a:p>
                      <a:r>
                        <a:rPr lang="en-US" sz="1600" dirty="0">
                          <a:latin typeface="Manrope"/>
                        </a:rPr>
                        <a:t>no</a:t>
                      </a:r>
                      <a:endParaRPr lang="en-IN" sz="1600" dirty="0">
                        <a:latin typeface="Manrope"/>
                      </a:endParaRPr>
                    </a:p>
                  </a:txBody>
                  <a:tcPr/>
                </a:tc>
                <a:tc>
                  <a:txBody>
                    <a:bodyPr/>
                    <a:lstStyle/>
                    <a:p>
                      <a:r>
                        <a:rPr lang="en-US" sz="1600" dirty="0">
                          <a:latin typeface="Manrope"/>
                        </a:rPr>
                        <a:t>Year</a:t>
                      </a:r>
                      <a:endParaRPr lang="en-IN" sz="1600" dirty="0">
                        <a:latin typeface="Manrope"/>
                      </a:endParaRPr>
                    </a:p>
                  </a:txBody>
                  <a:tcPr/>
                </a:tc>
                <a:tc>
                  <a:txBody>
                    <a:bodyPr/>
                    <a:lstStyle/>
                    <a:p>
                      <a:r>
                        <a:rPr lang="en-US" sz="1600" dirty="0">
                          <a:latin typeface="Manrope"/>
                        </a:rPr>
                        <a:t>Authors</a:t>
                      </a:r>
                      <a:endParaRPr lang="en-IN" sz="1600" dirty="0">
                        <a:latin typeface="Manrope"/>
                      </a:endParaRPr>
                    </a:p>
                  </a:txBody>
                  <a:tcPr/>
                </a:tc>
                <a:tc>
                  <a:txBody>
                    <a:bodyPr/>
                    <a:lstStyle/>
                    <a:p>
                      <a:r>
                        <a:rPr lang="en-US" sz="1600" dirty="0">
                          <a:latin typeface="Manrope"/>
                        </a:rPr>
                        <a:t>Main Principle</a:t>
                      </a:r>
                      <a:endParaRPr lang="en-IN" sz="1600" dirty="0">
                        <a:latin typeface="Manrope"/>
                      </a:endParaRPr>
                    </a:p>
                  </a:txBody>
                  <a:tcPr/>
                </a:tc>
                <a:tc>
                  <a:txBody>
                    <a:bodyPr/>
                    <a:lstStyle/>
                    <a:p>
                      <a:r>
                        <a:rPr lang="en-US" sz="1600" dirty="0">
                          <a:latin typeface="Manrope"/>
                        </a:rPr>
                        <a:t>Outcome</a:t>
                      </a:r>
                      <a:endParaRPr lang="en-IN" sz="1600" dirty="0">
                        <a:latin typeface="Manrope"/>
                      </a:endParaRPr>
                    </a:p>
                  </a:txBody>
                  <a:tcPr/>
                </a:tc>
                <a:extLst>
                  <a:ext uri="{0D108BD9-81ED-4DB2-BD59-A6C34878D82A}">
                    <a16:rowId xmlns:a16="http://schemas.microsoft.com/office/drawing/2014/main" val="1286367121"/>
                  </a:ext>
                </a:extLst>
              </a:tr>
              <a:tr h="370840">
                <a:tc>
                  <a:txBody>
                    <a:bodyPr/>
                    <a:lstStyle/>
                    <a:p>
                      <a:r>
                        <a:rPr lang="en-US" sz="1600" dirty="0">
                          <a:latin typeface="Manrope"/>
                        </a:rPr>
                        <a:t>1</a:t>
                      </a:r>
                      <a:endParaRPr lang="en-IN" sz="1600" dirty="0">
                        <a:latin typeface="Manrope"/>
                      </a:endParaRPr>
                    </a:p>
                  </a:txBody>
                  <a:tcPr/>
                </a:tc>
                <a:tc>
                  <a:txBody>
                    <a:bodyPr/>
                    <a:lstStyle/>
                    <a:p>
                      <a:r>
                        <a:rPr lang="en-US" sz="1600" dirty="0">
                          <a:latin typeface="Manrope"/>
                        </a:rPr>
                        <a:t>2017</a:t>
                      </a:r>
                      <a:endParaRPr lang="en-IN" sz="1600" dirty="0">
                        <a:latin typeface="Manrope"/>
                      </a:endParaRPr>
                    </a:p>
                  </a:txBody>
                  <a:tcPr/>
                </a:tc>
                <a:tc>
                  <a:txBody>
                    <a:bodyPr/>
                    <a:lstStyle/>
                    <a:p>
                      <a:r>
                        <a:rPr lang="en-IN" sz="1600" dirty="0">
                          <a:latin typeface="Manrope"/>
                        </a:rPr>
                        <a:t>Al Alkeem et al</a:t>
                      </a:r>
                    </a:p>
                  </a:txBody>
                  <a:tcPr/>
                </a:tc>
                <a:tc>
                  <a:txBody>
                    <a:bodyPr/>
                    <a:lstStyle/>
                    <a:p>
                      <a:r>
                        <a:rPr lang="en-IN" sz="1600" dirty="0">
                          <a:latin typeface="Manrope"/>
                        </a:rPr>
                        <a:t>Introduced a new secure healthcare system utilizing the Cloud of Things (</a:t>
                      </a:r>
                      <a:r>
                        <a:rPr lang="en-IN" sz="1600" dirty="0" err="1">
                          <a:latin typeface="Manrope"/>
                        </a:rPr>
                        <a:t>CoT</a:t>
                      </a:r>
                      <a:r>
                        <a:rPr lang="en-IN" sz="1600" dirty="0">
                          <a:latin typeface="Manrope"/>
                        </a:rPr>
                        <a:t>).</a:t>
                      </a:r>
                    </a:p>
                  </a:txBody>
                  <a:tcPr/>
                </a:tc>
                <a:tc>
                  <a:txBody>
                    <a:bodyPr/>
                    <a:lstStyle/>
                    <a:p>
                      <a:r>
                        <a:rPr lang="en-IN" sz="1600" dirty="0">
                          <a:latin typeface="Manrope"/>
                        </a:rPr>
                        <a:t> We understood the integration of cloud computing and IoT technologies to ensure secure and efficient health data management </a:t>
                      </a:r>
                    </a:p>
                  </a:txBody>
                  <a:tcPr/>
                </a:tc>
                <a:extLst>
                  <a:ext uri="{0D108BD9-81ED-4DB2-BD59-A6C34878D82A}">
                    <a16:rowId xmlns:a16="http://schemas.microsoft.com/office/drawing/2014/main" val="4023943739"/>
                  </a:ext>
                </a:extLst>
              </a:tr>
              <a:tr h="370840">
                <a:tc>
                  <a:txBody>
                    <a:bodyPr/>
                    <a:lstStyle/>
                    <a:p>
                      <a:r>
                        <a:rPr lang="en-US" sz="1600" dirty="0">
                          <a:latin typeface="Manrope"/>
                        </a:rPr>
                        <a:t>2</a:t>
                      </a:r>
                      <a:endParaRPr lang="en-IN" sz="1600" dirty="0">
                        <a:latin typeface="Manrope"/>
                      </a:endParaRPr>
                    </a:p>
                  </a:txBody>
                  <a:tcPr/>
                </a:tc>
                <a:tc>
                  <a:txBody>
                    <a:bodyPr/>
                    <a:lstStyle/>
                    <a:p>
                      <a:r>
                        <a:rPr lang="en-US" sz="1600" dirty="0">
                          <a:latin typeface="Manrope"/>
                        </a:rPr>
                        <a:t>2014</a:t>
                      </a:r>
                      <a:endParaRPr lang="en-IN" sz="1600" dirty="0">
                        <a:latin typeface="Manrope"/>
                      </a:endParaRPr>
                    </a:p>
                  </a:txBody>
                  <a:tcPr/>
                </a:tc>
                <a:tc>
                  <a:txBody>
                    <a:bodyPr/>
                    <a:lstStyle/>
                    <a:p>
                      <a:r>
                        <a:rPr lang="en-IN" sz="1600" dirty="0">
                          <a:latin typeface="Manrope"/>
                        </a:rPr>
                        <a:t>Kim et al</a:t>
                      </a:r>
                    </a:p>
                  </a:txBody>
                  <a:tcPr/>
                </a:tc>
                <a:tc>
                  <a:txBody>
                    <a:bodyPr/>
                    <a:lstStyle/>
                    <a:p>
                      <a:r>
                        <a:rPr lang="en-IN" sz="1600" dirty="0">
                          <a:latin typeface="Manrope"/>
                        </a:rPr>
                        <a:t>Investigated the coexistence of ZigBee-based Wireless Body Area Networks (WBANs) and </a:t>
                      </a:r>
                      <a:r>
                        <a:rPr lang="en-IN" sz="1600" dirty="0" err="1">
                          <a:latin typeface="Manrope"/>
                        </a:rPr>
                        <a:t>WiFi</a:t>
                      </a:r>
                      <a:r>
                        <a:rPr lang="en-IN" sz="1600" dirty="0">
                          <a:latin typeface="Manrope"/>
                        </a:rPr>
                        <a:t> for health telemonitoring systems. </a:t>
                      </a:r>
                    </a:p>
                  </a:txBody>
                  <a:tcPr/>
                </a:tc>
                <a:tc>
                  <a:txBody>
                    <a:bodyPr/>
                    <a:lstStyle/>
                    <a:p>
                      <a:r>
                        <a:rPr lang="en-IN" sz="1600" dirty="0">
                          <a:latin typeface="Manrope"/>
                        </a:rPr>
                        <a:t>Realized the addressing interference issues and optimizing network performance to facilitate reliable health data transmission</a:t>
                      </a:r>
                    </a:p>
                  </a:txBody>
                  <a:tcPr/>
                </a:tc>
                <a:extLst>
                  <a:ext uri="{0D108BD9-81ED-4DB2-BD59-A6C34878D82A}">
                    <a16:rowId xmlns:a16="http://schemas.microsoft.com/office/drawing/2014/main" val="723802826"/>
                  </a:ext>
                </a:extLst>
              </a:tr>
              <a:tr h="370840">
                <a:tc>
                  <a:txBody>
                    <a:bodyPr/>
                    <a:lstStyle/>
                    <a:p>
                      <a:r>
                        <a:rPr lang="en-US" sz="1600" dirty="0">
                          <a:latin typeface="Manrope"/>
                        </a:rPr>
                        <a:t>3</a:t>
                      </a:r>
                      <a:endParaRPr lang="en-IN" sz="1600" dirty="0">
                        <a:latin typeface="Manrope"/>
                      </a:endParaRPr>
                    </a:p>
                  </a:txBody>
                  <a:tcPr/>
                </a:tc>
                <a:tc>
                  <a:txBody>
                    <a:bodyPr/>
                    <a:lstStyle/>
                    <a:p>
                      <a:r>
                        <a:rPr lang="en-US" sz="1600" dirty="0">
                          <a:latin typeface="Manrope"/>
                        </a:rPr>
                        <a:t>2013</a:t>
                      </a:r>
                      <a:endParaRPr lang="en-IN" sz="1600" dirty="0">
                        <a:latin typeface="Manrope"/>
                      </a:endParaRPr>
                    </a:p>
                  </a:txBody>
                  <a:tcPr/>
                </a:tc>
                <a:tc>
                  <a:txBody>
                    <a:bodyPr/>
                    <a:lstStyle/>
                    <a:p>
                      <a:r>
                        <a:rPr lang="en-IN" sz="1600" dirty="0">
                          <a:latin typeface="Manrope"/>
                        </a:rPr>
                        <a:t>Baig and Gholamhosseini</a:t>
                      </a:r>
                    </a:p>
                  </a:txBody>
                  <a:tcPr/>
                </a:tc>
                <a:tc>
                  <a:txBody>
                    <a:bodyPr/>
                    <a:lstStyle/>
                    <a:p>
                      <a:r>
                        <a:rPr lang="en-IN" sz="1600" dirty="0">
                          <a:latin typeface="Manrope"/>
                        </a:rPr>
                        <a:t>Provided an overview of smart health monitoring systems, emphasizing design principles and </a:t>
                      </a:r>
                      <a:r>
                        <a:rPr lang="en-IN" sz="1600" dirty="0" err="1">
                          <a:latin typeface="Manrope"/>
                        </a:rPr>
                        <a:t>modeling</a:t>
                      </a:r>
                      <a:r>
                        <a:rPr lang="en-IN" sz="1600" dirty="0">
                          <a:latin typeface="Manrope"/>
                        </a:rPr>
                        <a:t> techniques. </a:t>
                      </a:r>
                    </a:p>
                  </a:txBody>
                  <a:tcPr/>
                </a:tc>
                <a:tc>
                  <a:txBody>
                    <a:bodyPr/>
                    <a:lstStyle/>
                    <a:p>
                      <a:r>
                        <a:rPr lang="en-IN" sz="1600" dirty="0">
                          <a:latin typeface="Manrope"/>
                        </a:rPr>
                        <a:t>Their study outlined various components and functionalities of these systems, highlighting their potential in improving healthcare outcomes</a:t>
                      </a:r>
                    </a:p>
                  </a:txBody>
                  <a:tcPr/>
                </a:tc>
                <a:extLst>
                  <a:ext uri="{0D108BD9-81ED-4DB2-BD59-A6C34878D82A}">
                    <a16:rowId xmlns:a16="http://schemas.microsoft.com/office/drawing/2014/main" val="3970713557"/>
                  </a:ext>
                </a:extLst>
              </a:tr>
              <a:tr h="370840">
                <a:tc>
                  <a:txBody>
                    <a:bodyPr/>
                    <a:lstStyle/>
                    <a:p>
                      <a:r>
                        <a:rPr lang="en-US" sz="1600" dirty="0">
                          <a:latin typeface="Manrope"/>
                        </a:rPr>
                        <a:t>4</a:t>
                      </a:r>
                      <a:endParaRPr lang="en-IN" sz="1600" dirty="0">
                        <a:latin typeface="Manrope"/>
                      </a:endParaRPr>
                    </a:p>
                  </a:txBody>
                  <a:tcPr/>
                </a:tc>
                <a:tc>
                  <a:txBody>
                    <a:bodyPr/>
                    <a:lstStyle/>
                    <a:p>
                      <a:r>
                        <a:rPr lang="en-US" sz="1600" dirty="0">
                          <a:latin typeface="Manrope"/>
                        </a:rPr>
                        <a:t>2015</a:t>
                      </a:r>
                      <a:endParaRPr lang="en-IN" sz="1600" dirty="0">
                        <a:latin typeface="Manrope"/>
                      </a:endParaRPr>
                    </a:p>
                  </a:txBody>
                  <a:tcPr/>
                </a:tc>
                <a:tc>
                  <a:txBody>
                    <a:bodyPr/>
                    <a:lstStyle/>
                    <a:p>
                      <a:r>
                        <a:rPr lang="en-IN" sz="1600" dirty="0">
                          <a:latin typeface="Manrope"/>
                        </a:rPr>
                        <a:t>Riazulislam et al.</a:t>
                      </a:r>
                    </a:p>
                  </a:txBody>
                  <a:tcPr/>
                </a:tc>
                <a:tc>
                  <a:txBody>
                    <a:bodyPr/>
                    <a:lstStyle/>
                    <a:p>
                      <a:r>
                        <a:rPr lang="en-IN" sz="1600" dirty="0">
                          <a:latin typeface="Manrope"/>
                        </a:rPr>
                        <a:t>Conducted a comprehensive survey on the Internet of Things (IoT) for healthcare.</a:t>
                      </a:r>
                    </a:p>
                  </a:txBody>
                  <a:tcPr/>
                </a:tc>
                <a:tc>
                  <a:txBody>
                    <a:bodyPr/>
                    <a:lstStyle/>
                    <a:p>
                      <a:r>
                        <a:rPr lang="en-IN" sz="1600" dirty="0">
                          <a:latin typeface="Manrope"/>
                        </a:rPr>
                        <a:t>We studied various IoT applications, including remote patient monitoring, wearable devices, and healthcare analytics, underscoring the transformative impact of IoT in the healthcare domain </a:t>
                      </a:r>
                    </a:p>
                  </a:txBody>
                  <a:tcPr/>
                </a:tc>
                <a:extLst>
                  <a:ext uri="{0D108BD9-81ED-4DB2-BD59-A6C34878D82A}">
                    <a16:rowId xmlns:a16="http://schemas.microsoft.com/office/drawing/2014/main" val="1699858271"/>
                  </a:ext>
                </a:extLst>
              </a:tr>
            </a:tbl>
          </a:graphicData>
        </a:graphic>
      </p:graphicFrame>
    </p:spTree>
    <p:extLst>
      <p:ext uri="{BB962C8B-B14F-4D97-AF65-F5344CB8AC3E}">
        <p14:creationId xmlns:p14="http://schemas.microsoft.com/office/powerpoint/2010/main" val="1696583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60554-9E14-BE29-C23F-D12041A2C2BE}"/>
              </a:ext>
            </a:extLst>
          </p:cNvPr>
          <p:cNvSpPr>
            <a:spLocks noGrp="1"/>
          </p:cNvSpPr>
          <p:nvPr>
            <p:ph type="title"/>
          </p:nvPr>
        </p:nvSpPr>
        <p:spPr>
          <a:xfrm>
            <a:off x="838200" y="18255"/>
            <a:ext cx="10515600" cy="1325563"/>
          </a:xfrm>
        </p:spPr>
        <p:txBody>
          <a:bodyPr>
            <a:normAutofit/>
          </a:bodyPr>
          <a:lstStyle/>
          <a:p>
            <a:r>
              <a:rPr lang="en-IN" sz="3000" b="1" i="0" u="sng" dirty="0">
                <a:effectLst/>
                <a:latin typeface="Manrope"/>
              </a:rPr>
              <a:t>Problem Statement</a:t>
            </a:r>
            <a:endParaRPr lang="en-IN" sz="3000" dirty="0"/>
          </a:p>
        </p:txBody>
      </p:sp>
      <p:sp>
        <p:nvSpPr>
          <p:cNvPr id="3" name="Content Placeholder 2">
            <a:extLst>
              <a:ext uri="{FF2B5EF4-FFF2-40B4-BE49-F238E27FC236}">
                <a16:creationId xmlns:a16="http://schemas.microsoft.com/office/drawing/2014/main" id="{77FA602E-E3BE-C4FF-26D6-0BB4BFEAD7F1}"/>
              </a:ext>
            </a:extLst>
          </p:cNvPr>
          <p:cNvSpPr>
            <a:spLocks noGrp="1"/>
          </p:cNvSpPr>
          <p:nvPr>
            <p:ph idx="1"/>
          </p:nvPr>
        </p:nvSpPr>
        <p:spPr>
          <a:xfrm>
            <a:off x="838200" y="1253331"/>
            <a:ext cx="10515600" cy="4351338"/>
          </a:xfrm>
        </p:spPr>
        <p:txBody>
          <a:bodyPr>
            <a:normAutofit/>
          </a:bodyPr>
          <a:lstStyle/>
          <a:p>
            <a:r>
              <a:rPr lang="en-IN" sz="1600" b="1" dirty="0">
                <a:latin typeface="Manrope"/>
              </a:rPr>
              <a:t>Inefficiencies and Risks in Manual Monitoring</a:t>
            </a:r>
            <a:r>
              <a:rPr lang="en-IN" sz="1600" dirty="0">
                <a:latin typeface="Manrope"/>
              </a:rPr>
              <a:t>: Traditional ICUs rely heavily on manual monitoring, leading to delays in detecting critical patient conditions, increased risk of human error, and potential fatalities due to missed or delayed responses.</a:t>
            </a:r>
          </a:p>
          <a:p>
            <a:r>
              <a:rPr lang="en-IN" sz="1600" b="1" dirty="0">
                <a:latin typeface="Manrope"/>
              </a:rPr>
              <a:t>Overburdened Healthcare Staff and Lack of Remote Access</a:t>
            </a:r>
            <a:r>
              <a:rPr lang="en-IN" sz="1600" dirty="0">
                <a:latin typeface="Manrope"/>
              </a:rPr>
              <a:t>: Healthcare professionals face overwhelming workloads, limiting their ability to monitor multiple patients effectively, while the absence of remote monitoring hinders timely interventions, further jeopardizing patient safety.</a:t>
            </a:r>
          </a:p>
        </p:txBody>
      </p:sp>
    </p:spTree>
    <p:extLst>
      <p:ext uri="{BB962C8B-B14F-4D97-AF65-F5344CB8AC3E}">
        <p14:creationId xmlns:p14="http://schemas.microsoft.com/office/powerpoint/2010/main" val="1844407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12841-B672-5187-9841-2DF09F2FC254}"/>
              </a:ext>
            </a:extLst>
          </p:cNvPr>
          <p:cNvSpPr>
            <a:spLocks noGrp="1"/>
          </p:cNvSpPr>
          <p:nvPr>
            <p:ph type="title"/>
          </p:nvPr>
        </p:nvSpPr>
        <p:spPr/>
        <p:txBody>
          <a:bodyPr>
            <a:normAutofit/>
          </a:bodyPr>
          <a:lstStyle/>
          <a:p>
            <a:r>
              <a:rPr lang="en-IN" sz="3000" b="1" i="0" u="sng" dirty="0">
                <a:effectLst/>
                <a:latin typeface="Manrope"/>
              </a:rPr>
              <a:t>Objectives</a:t>
            </a:r>
            <a:endParaRPr lang="en-IN" sz="3000" dirty="0"/>
          </a:p>
        </p:txBody>
      </p:sp>
      <p:sp>
        <p:nvSpPr>
          <p:cNvPr id="3" name="Content Placeholder 2">
            <a:extLst>
              <a:ext uri="{FF2B5EF4-FFF2-40B4-BE49-F238E27FC236}">
                <a16:creationId xmlns:a16="http://schemas.microsoft.com/office/drawing/2014/main" id="{41E1C9F6-D987-28CF-AA88-0890A56626D1}"/>
              </a:ext>
            </a:extLst>
          </p:cNvPr>
          <p:cNvSpPr>
            <a:spLocks noGrp="1"/>
          </p:cNvSpPr>
          <p:nvPr>
            <p:ph idx="1"/>
          </p:nvPr>
        </p:nvSpPr>
        <p:spPr/>
        <p:txBody>
          <a:bodyPr>
            <a:normAutofit/>
          </a:bodyPr>
          <a:lstStyle/>
          <a:p>
            <a:pPr algn="l">
              <a:buFont typeface="Arial" panose="020B0604020202020204" pitchFamily="34" charset="0"/>
              <a:buChar char="•"/>
            </a:pPr>
            <a:r>
              <a:rPr lang="en-IN" sz="1600" b="1" i="0" dirty="0">
                <a:effectLst/>
                <a:latin typeface="Manrope"/>
              </a:rPr>
              <a:t>Real-time Monitoring :</a:t>
            </a:r>
            <a:r>
              <a:rPr lang="en-IN" sz="1600" b="0" i="0" dirty="0">
                <a:effectLst/>
                <a:latin typeface="Manrope"/>
              </a:rPr>
              <a:t> Implement continuous tracking of vital parameters such as Heart Rate (HR), Blood Oxygen Saturation (SpO2), and Temperature to ensure immediate response capabilities.</a:t>
            </a:r>
          </a:p>
          <a:p>
            <a:pPr algn="l">
              <a:buFont typeface="Arial" panose="020B0604020202020204" pitchFamily="34" charset="0"/>
              <a:buChar char="•"/>
            </a:pPr>
            <a:r>
              <a:rPr lang="en-IN" sz="1600" b="1" i="0" dirty="0">
                <a:effectLst/>
                <a:latin typeface="Manrope"/>
              </a:rPr>
              <a:t>Automated Alerts :</a:t>
            </a:r>
            <a:r>
              <a:rPr lang="en-IN" sz="1600" b="1" dirty="0">
                <a:latin typeface="Manrope"/>
              </a:rPr>
              <a:t> </a:t>
            </a:r>
            <a:r>
              <a:rPr lang="en-IN" sz="1600" b="0" i="0" dirty="0">
                <a:effectLst/>
                <a:latin typeface="Manrope"/>
              </a:rPr>
              <a:t>Establish a notification system that automatically informs medical staff when vital parameters exceed predefined thresholds, ensuring rapid intervention.</a:t>
            </a:r>
          </a:p>
          <a:p>
            <a:pPr algn="l">
              <a:buFont typeface="Arial" panose="020B0604020202020204" pitchFamily="34" charset="0"/>
              <a:buChar char="•"/>
            </a:pPr>
            <a:r>
              <a:rPr lang="en-IN" sz="1600" b="1" i="0" dirty="0">
                <a:effectLst/>
                <a:latin typeface="Manrope"/>
              </a:rPr>
              <a:t>Remote Access </a:t>
            </a:r>
            <a:r>
              <a:rPr lang="en-IN" sz="1600" b="1" dirty="0">
                <a:latin typeface="Manrope"/>
              </a:rPr>
              <a:t>: </a:t>
            </a:r>
            <a:r>
              <a:rPr lang="en-IN" sz="1600" b="0" i="0" dirty="0">
                <a:effectLst/>
                <a:latin typeface="Manrope"/>
              </a:rPr>
              <a:t>Enable cloud-based access for doctors, allowing healthcare professionals to monitor patients from anywhere, facilitating timely decisions and interventions.</a:t>
            </a:r>
          </a:p>
          <a:p>
            <a:r>
              <a:rPr lang="en-IN" sz="1600" b="1" i="0" dirty="0">
                <a:effectLst/>
                <a:latin typeface="Manrope"/>
              </a:rPr>
              <a:t>Predictive Analytics </a:t>
            </a:r>
            <a:r>
              <a:rPr lang="en-IN" sz="1600" b="1" dirty="0">
                <a:latin typeface="Manrope"/>
              </a:rPr>
              <a:t>: </a:t>
            </a:r>
            <a:r>
              <a:rPr lang="en-IN" sz="1600" b="0" i="0" dirty="0">
                <a:effectLst/>
                <a:latin typeface="Manrope"/>
              </a:rPr>
              <a:t>Leverage AI-driven analysis to identify potential health risks early, enhancing proactive healthcare management and improving patient outcomes.</a:t>
            </a:r>
          </a:p>
          <a:p>
            <a:r>
              <a:rPr lang="en-IN" sz="1600" b="1" i="0" dirty="0">
                <a:effectLst/>
                <a:latin typeface="Manrope"/>
              </a:rPr>
              <a:t>Secure Data Management : </a:t>
            </a:r>
            <a:r>
              <a:rPr lang="en-IN" sz="1600" b="0" i="0" dirty="0">
                <a:effectLst/>
                <a:latin typeface="Manrope"/>
              </a:rPr>
              <a:t>Implement robust data management practices to ensure compliance with healthcare regulations, safeguarding patient information and ensuring privacy.</a:t>
            </a:r>
          </a:p>
          <a:p>
            <a:endParaRPr lang="en-IN" sz="1600" dirty="0"/>
          </a:p>
        </p:txBody>
      </p:sp>
    </p:spTree>
    <p:extLst>
      <p:ext uri="{BB962C8B-B14F-4D97-AF65-F5344CB8AC3E}">
        <p14:creationId xmlns:p14="http://schemas.microsoft.com/office/powerpoint/2010/main" val="1228790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49C76-C78B-8251-B60F-59F92ACC16E8}"/>
              </a:ext>
            </a:extLst>
          </p:cNvPr>
          <p:cNvSpPr>
            <a:spLocks noGrp="1"/>
          </p:cNvSpPr>
          <p:nvPr>
            <p:ph type="title"/>
          </p:nvPr>
        </p:nvSpPr>
        <p:spPr>
          <a:xfrm>
            <a:off x="838200" y="-200484"/>
            <a:ext cx="10515600" cy="1325563"/>
          </a:xfrm>
        </p:spPr>
        <p:txBody>
          <a:bodyPr>
            <a:normAutofit/>
          </a:bodyPr>
          <a:lstStyle/>
          <a:p>
            <a:r>
              <a:rPr lang="en-IN" sz="3200" b="1" i="0" u="sng" dirty="0">
                <a:effectLst/>
                <a:latin typeface="Manrope"/>
              </a:rPr>
              <a:t>Flowchart of System </a:t>
            </a:r>
            <a:r>
              <a:rPr lang="en-IN" sz="3200" b="1" u="sng" dirty="0">
                <a:latin typeface="Manrope"/>
              </a:rPr>
              <a:t>Architecture</a:t>
            </a:r>
            <a:endParaRPr lang="en-IN" sz="3000" dirty="0"/>
          </a:p>
        </p:txBody>
      </p:sp>
      <p:sp>
        <p:nvSpPr>
          <p:cNvPr id="3" name="Content Placeholder 2">
            <a:extLst>
              <a:ext uri="{FF2B5EF4-FFF2-40B4-BE49-F238E27FC236}">
                <a16:creationId xmlns:a16="http://schemas.microsoft.com/office/drawing/2014/main" id="{379FE9F9-6627-90B1-AC25-F29CA57B5286}"/>
              </a:ext>
            </a:extLst>
          </p:cNvPr>
          <p:cNvSpPr>
            <a:spLocks noGrp="1"/>
          </p:cNvSpPr>
          <p:nvPr>
            <p:ph idx="1"/>
          </p:nvPr>
        </p:nvSpPr>
        <p:spPr>
          <a:xfrm flipV="1">
            <a:off x="8248454" y="6176962"/>
            <a:ext cx="3105346" cy="129569"/>
          </a:xfrm>
        </p:spPr>
        <p:txBody>
          <a:bodyPr>
            <a:normAutofit fontScale="25000" lnSpcReduction="20000"/>
          </a:bodyPr>
          <a:lstStyle/>
          <a:p>
            <a:r>
              <a:rPr lang="en-US" dirty="0"/>
              <a:t>.</a:t>
            </a:r>
            <a:endParaRPr lang="en-IN" dirty="0"/>
          </a:p>
        </p:txBody>
      </p:sp>
      <p:sp>
        <p:nvSpPr>
          <p:cNvPr id="17" name="Arrow: Right 16">
            <a:extLst>
              <a:ext uri="{FF2B5EF4-FFF2-40B4-BE49-F238E27FC236}">
                <a16:creationId xmlns:a16="http://schemas.microsoft.com/office/drawing/2014/main" id="{03439BE4-711E-7622-BCC5-0F1ECD6A0638}"/>
              </a:ext>
            </a:extLst>
          </p:cNvPr>
          <p:cNvSpPr/>
          <p:nvPr/>
        </p:nvSpPr>
        <p:spPr>
          <a:xfrm>
            <a:off x="3233394" y="1979629"/>
            <a:ext cx="499620" cy="273377"/>
          </a:xfrm>
          <a:prstGeom prst="rightArrow">
            <a:avLst/>
          </a:prstGeom>
          <a:ln>
            <a:solidFill>
              <a:schemeClr val="tx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Right 17">
            <a:extLst>
              <a:ext uri="{FF2B5EF4-FFF2-40B4-BE49-F238E27FC236}">
                <a16:creationId xmlns:a16="http://schemas.microsoft.com/office/drawing/2014/main" id="{30D6B284-1ED5-D731-D5FF-EB40386B21BA}"/>
              </a:ext>
            </a:extLst>
          </p:cNvPr>
          <p:cNvSpPr/>
          <p:nvPr/>
        </p:nvSpPr>
        <p:spPr>
          <a:xfrm>
            <a:off x="6026869" y="1979627"/>
            <a:ext cx="578177" cy="273377"/>
          </a:xfrm>
          <a:prstGeom prst="rightArrow">
            <a:avLst/>
          </a:prstGeom>
          <a:ln>
            <a:solidFill>
              <a:schemeClr val="tx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Arrow: Right 18">
            <a:extLst>
              <a:ext uri="{FF2B5EF4-FFF2-40B4-BE49-F238E27FC236}">
                <a16:creationId xmlns:a16="http://schemas.microsoft.com/office/drawing/2014/main" id="{04F89E0D-1004-093C-EE8B-54BE849E7F82}"/>
              </a:ext>
            </a:extLst>
          </p:cNvPr>
          <p:cNvSpPr/>
          <p:nvPr/>
        </p:nvSpPr>
        <p:spPr>
          <a:xfrm>
            <a:off x="8908330" y="1979627"/>
            <a:ext cx="471340" cy="273377"/>
          </a:xfrm>
          <a:prstGeom prst="rightArrow">
            <a:avLst/>
          </a:prstGeom>
          <a:ln>
            <a:solidFill>
              <a:schemeClr val="tx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Arrow: Down 19">
            <a:extLst>
              <a:ext uri="{FF2B5EF4-FFF2-40B4-BE49-F238E27FC236}">
                <a16:creationId xmlns:a16="http://schemas.microsoft.com/office/drawing/2014/main" id="{711B7068-0528-8AEF-5CC1-B53485CB44CE}"/>
              </a:ext>
            </a:extLst>
          </p:cNvPr>
          <p:cNvSpPr/>
          <p:nvPr/>
        </p:nvSpPr>
        <p:spPr>
          <a:xfrm>
            <a:off x="10416619" y="2894029"/>
            <a:ext cx="348791" cy="534971"/>
          </a:xfrm>
          <a:prstGeom prst="downArrow">
            <a:avLst/>
          </a:prstGeom>
          <a:ln>
            <a:solidFill>
              <a:schemeClr val="tx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Right 20">
            <a:extLst>
              <a:ext uri="{FF2B5EF4-FFF2-40B4-BE49-F238E27FC236}">
                <a16:creationId xmlns:a16="http://schemas.microsoft.com/office/drawing/2014/main" id="{F7301535-A6CD-0FD9-0499-B7D68A520527}"/>
              </a:ext>
            </a:extLst>
          </p:cNvPr>
          <p:cNvSpPr/>
          <p:nvPr/>
        </p:nvSpPr>
        <p:spPr>
          <a:xfrm rot="10800000">
            <a:off x="8908329" y="3987542"/>
            <a:ext cx="490192" cy="405352"/>
          </a:xfrm>
          <a:prstGeom prst="rightArrow">
            <a:avLst/>
          </a:prstGeom>
          <a:ln>
            <a:solidFill>
              <a:schemeClr val="tx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Right 21">
            <a:extLst>
              <a:ext uri="{FF2B5EF4-FFF2-40B4-BE49-F238E27FC236}">
                <a16:creationId xmlns:a16="http://schemas.microsoft.com/office/drawing/2014/main" id="{4B63CEF9-F3A7-58A3-D659-54B749118F6D}"/>
              </a:ext>
            </a:extLst>
          </p:cNvPr>
          <p:cNvSpPr/>
          <p:nvPr/>
        </p:nvSpPr>
        <p:spPr>
          <a:xfrm rot="10800000">
            <a:off x="6026869" y="3974976"/>
            <a:ext cx="630809" cy="405352"/>
          </a:xfrm>
          <a:prstGeom prst="rightArrow">
            <a:avLst/>
          </a:prstGeom>
          <a:ln>
            <a:solidFill>
              <a:schemeClr val="tx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38D7BC3C-0336-BDFE-452D-D4BD7F3C9A7F}"/>
              </a:ext>
            </a:extLst>
          </p:cNvPr>
          <p:cNvSpPr/>
          <p:nvPr/>
        </p:nvSpPr>
        <p:spPr>
          <a:xfrm>
            <a:off x="923827" y="1564849"/>
            <a:ext cx="2168165" cy="1102937"/>
          </a:xfrm>
          <a:prstGeom prst="rect">
            <a:avLst/>
          </a:prstGeom>
          <a:solidFill>
            <a:schemeClr val="bg1"/>
          </a:solidFill>
          <a:ln>
            <a:solidFill>
              <a:schemeClr val="tx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collection from sensors</a:t>
            </a:r>
            <a:endParaRPr lang="en-IN" dirty="0">
              <a:solidFill>
                <a:schemeClr val="tx1"/>
              </a:solidFill>
            </a:endParaRPr>
          </a:p>
        </p:txBody>
      </p:sp>
      <p:sp>
        <p:nvSpPr>
          <p:cNvPr id="24" name="Rectangle 23">
            <a:extLst>
              <a:ext uri="{FF2B5EF4-FFF2-40B4-BE49-F238E27FC236}">
                <a16:creationId xmlns:a16="http://schemas.microsoft.com/office/drawing/2014/main" id="{5D366057-3B28-32FB-D42F-D3CE2E3BF2CF}"/>
              </a:ext>
            </a:extLst>
          </p:cNvPr>
          <p:cNvSpPr/>
          <p:nvPr/>
        </p:nvSpPr>
        <p:spPr>
          <a:xfrm>
            <a:off x="3874416" y="1564848"/>
            <a:ext cx="1948206" cy="1102937"/>
          </a:xfrm>
          <a:prstGeom prst="rect">
            <a:avLst/>
          </a:prstGeom>
          <a:solidFill>
            <a:schemeClr val="bg1"/>
          </a:solidFill>
          <a:ln>
            <a:solidFill>
              <a:schemeClr val="tx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processing by Arduino mega 2560</a:t>
            </a:r>
            <a:endParaRPr lang="en-IN" dirty="0">
              <a:solidFill>
                <a:schemeClr val="tx1"/>
              </a:solidFill>
            </a:endParaRPr>
          </a:p>
        </p:txBody>
      </p:sp>
      <p:sp>
        <p:nvSpPr>
          <p:cNvPr id="25" name="Rectangle 24">
            <a:extLst>
              <a:ext uri="{FF2B5EF4-FFF2-40B4-BE49-F238E27FC236}">
                <a16:creationId xmlns:a16="http://schemas.microsoft.com/office/drawing/2014/main" id="{6DA79222-3D32-8075-9BB7-D8AC5C210638}"/>
              </a:ext>
            </a:extLst>
          </p:cNvPr>
          <p:cNvSpPr/>
          <p:nvPr/>
        </p:nvSpPr>
        <p:spPr>
          <a:xfrm>
            <a:off x="6809293" y="1564846"/>
            <a:ext cx="1948206" cy="1102937"/>
          </a:xfrm>
          <a:prstGeom prst="rect">
            <a:avLst/>
          </a:prstGeom>
          <a:solidFill>
            <a:schemeClr val="bg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Wireless Data Transmission via </a:t>
            </a:r>
            <a:r>
              <a:rPr lang="en-US" dirty="0" err="1">
                <a:solidFill>
                  <a:schemeClr val="tx1"/>
                </a:solidFill>
              </a:rPr>
              <a:t>WiFi</a:t>
            </a:r>
            <a:endParaRPr lang="en-IN" dirty="0">
              <a:solidFill>
                <a:schemeClr val="tx1"/>
              </a:solidFill>
            </a:endParaRPr>
          </a:p>
        </p:txBody>
      </p:sp>
      <p:sp>
        <p:nvSpPr>
          <p:cNvPr id="26" name="Rectangle 25">
            <a:extLst>
              <a:ext uri="{FF2B5EF4-FFF2-40B4-BE49-F238E27FC236}">
                <a16:creationId xmlns:a16="http://schemas.microsoft.com/office/drawing/2014/main" id="{469C8D75-7C07-E77E-77ED-DEC5255EE520}"/>
              </a:ext>
            </a:extLst>
          </p:cNvPr>
          <p:cNvSpPr/>
          <p:nvPr/>
        </p:nvSpPr>
        <p:spPr>
          <a:xfrm>
            <a:off x="9587060" y="1564846"/>
            <a:ext cx="1948206" cy="1102937"/>
          </a:xfrm>
          <a:prstGeom prst="rect">
            <a:avLst/>
          </a:prstGeom>
          <a:solidFill>
            <a:schemeClr val="bg1"/>
          </a:solidFill>
          <a:ln>
            <a:solidFill>
              <a:schemeClr val="tx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Cloud Database Storage</a:t>
            </a:r>
            <a:endParaRPr lang="en-IN" dirty="0">
              <a:solidFill>
                <a:schemeClr val="tx1"/>
              </a:solidFill>
            </a:endParaRPr>
          </a:p>
        </p:txBody>
      </p:sp>
      <p:sp>
        <p:nvSpPr>
          <p:cNvPr id="27" name="Rectangle 26">
            <a:extLst>
              <a:ext uri="{FF2B5EF4-FFF2-40B4-BE49-F238E27FC236}">
                <a16:creationId xmlns:a16="http://schemas.microsoft.com/office/drawing/2014/main" id="{EF45D22B-F3BF-8A7F-8FFD-BFE696AE3F56}"/>
              </a:ext>
            </a:extLst>
          </p:cNvPr>
          <p:cNvSpPr/>
          <p:nvPr/>
        </p:nvSpPr>
        <p:spPr>
          <a:xfrm>
            <a:off x="9587060" y="3648173"/>
            <a:ext cx="1948206" cy="1102937"/>
          </a:xfrm>
          <a:prstGeom prst="rect">
            <a:avLst/>
          </a:prstGeom>
          <a:solidFill>
            <a:schemeClr val="bg1"/>
          </a:solidFill>
          <a:ln>
            <a:solidFill>
              <a:schemeClr val="tx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Backend data processing and analysis</a:t>
            </a:r>
            <a:endParaRPr lang="en-IN" dirty="0">
              <a:solidFill>
                <a:schemeClr val="tx1"/>
              </a:solidFill>
            </a:endParaRPr>
          </a:p>
        </p:txBody>
      </p:sp>
      <p:sp>
        <p:nvSpPr>
          <p:cNvPr id="28" name="Rectangle 27">
            <a:extLst>
              <a:ext uri="{FF2B5EF4-FFF2-40B4-BE49-F238E27FC236}">
                <a16:creationId xmlns:a16="http://schemas.microsoft.com/office/drawing/2014/main" id="{CDCF1A57-154F-9C36-BED0-4136EF53A9AE}"/>
              </a:ext>
            </a:extLst>
          </p:cNvPr>
          <p:cNvSpPr/>
          <p:nvPr/>
        </p:nvSpPr>
        <p:spPr>
          <a:xfrm>
            <a:off x="6809293" y="3648173"/>
            <a:ext cx="1948206" cy="1187778"/>
          </a:xfrm>
          <a:prstGeom prst="rect">
            <a:avLst/>
          </a:prstGeom>
          <a:solidFill>
            <a:schemeClr val="bg1"/>
          </a:solidFill>
          <a:ln>
            <a:solidFill>
              <a:schemeClr val="tx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Frontend Data Display</a:t>
            </a:r>
            <a:endParaRPr lang="en-IN" dirty="0">
              <a:solidFill>
                <a:schemeClr val="tx1"/>
              </a:solidFill>
            </a:endParaRPr>
          </a:p>
        </p:txBody>
      </p:sp>
      <p:sp>
        <p:nvSpPr>
          <p:cNvPr id="29" name="Rectangle 28">
            <a:extLst>
              <a:ext uri="{FF2B5EF4-FFF2-40B4-BE49-F238E27FC236}">
                <a16:creationId xmlns:a16="http://schemas.microsoft.com/office/drawing/2014/main" id="{9BCDB1BB-43EC-4E16-A304-ABC1CEFBF6CA}"/>
              </a:ext>
            </a:extLst>
          </p:cNvPr>
          <p:cNvSpPr/>
          <p:nvPr/>
        </p:nvSpPr>
        <p:spPr>
          <a:xfrm>
            <a:off x="3874416" y="3648173"/>
            <a:ext cx="1948206" cy="1102937"/>
          </a:xfrm>
          <a:prstGeom prst="rect">
            <a:avLst/>
          </a:prstGeom>
          <a:solidFill>
            <a:schemeClr val="bg1"/>
          </a:solidFill>
          <a:ln>
            <a:solidFill>
              <a:schemeClr val="tx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Alert mechanism via SMS and Email</a:t>
            </a:r>
            <a:endParaRPr lang="en-IN" dirty="0">
              <a:solidFill>
                <a:schemeClr val="tx1"/>
              </a:solidFill>
            </a:endParaRPr>
          </a:p>
        </p:txBody>
      </p:sp>
    </p:spTree>
    <p:extLst>
      <p:ext uri="{BB962C8B-B14F-4D97-AF65-F5344CB8AC3E}">
        <p14:creationId xmlns:p14="http://schemas.microsoft.com/office/powerpoint/2010/main" val="2362673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AD332-7B38-3294-CFFC-A943089F65E9}"/>
              </a:ext>
            </a:extLst>
          </p:cNvPr>
          <p:cNvSpPr>
            <a:spLocks noGrp="1"/>
          </p:cNvSpPr>
          <p:nvPr>
            <p:ph type="title"/>
          </p:nvPr>
        </p:nvSpPr>
        <p:spPr>
          <a:xfrm>
            <a:off x="838200" y="444106"/>
            <a:ext cx="10515600" cy="473861"/>
          </a:xfrm>
        </p:spPr>
        <p:txBody>
          <a:bodyPr>
            <a:normAutofit fontScale="90000"/>
          </a:bodyPr>
          <a:lstStyle/>
          <a:p>
            <a:r>
              <a:rPr lang="en-IN" sz="3000" b="1" i="0" u="sng" dirty="0">
                <a:effectLst/>
                <a:latin typeface="Manrope"/>
              </a:rPr>
              <a:t>Hardware Setup</a:t>
            </a:r>
            <a:endParaRPr lang="en-IN" sz="3000" dirty="0"/>
          </a:p>
        </p:txBody>
      </p:sp>
      <p:pic>
        <p:nvPicPr>
          <p:cNvPr id="5" name="Picture 4">
            <a:extLst>
              <a:ext uri="{FF2B5EF4-FFF2-40B4-BE49-F238E27FC236}">
                <a16:creationId xmlns:a16="http://schemas.microsoft.com/office/drawing/2014/main" id="{108767E4-53A4-06FD-4274-CF9DE33EDB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3551767" y="477353"/>
            <a:ext cx="5088464" cy="6784619"/>
          </a:xfrm>
          <a:prstGeom prst="rect">
            <a:avLst/>
          </a:prstGeom>
        </p:spPr>
      </p:pic>
    </p:spTree>
    <p:extLst>
      <p:ext uri="{BB962C8B-B14F-4D97-AF65-F5344CB8AC3E}">
        <p14:creationId xmlns:p14="http://schemas.microsoft.com/office/powerpoint/2010/main" val="2298908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289AC-B3EA-C4C2-4BC0-36779B6BC028}"/>
              </a:ext>
            </a:extLst>
          </p:cNvPr>
          <p:cNvSpPr>
            <a:spLocks noGrp="1"/>
          </p:cNvSpPr>
          <p:nvPr>
            <p:ph type="title"/>
          </p:nvPr>
        </p:nvSpPr>
        <p:spPr>
          <a:xfrm>
            <a:off x="990600" y="699156"/>
            <a:ext cx="10515600" cy="528500"/>
          </a:xfrm>
        </p:spPr>
        <p:txBody>
          <a:bodyPr>
            <a:normAutofit/>
          </a:bodyPr>
          <a:lstStyle/>
          <a:p>
            <a:r>
              <a:rPr lang="en-IN" sz="2400" b="1" i="0" dirty="0">
                <a:effectLst/>
                <a:latin typeface="Manrope"/>
              </a:rPr>
              <a:t>ARDUINO MEGA 2560</a:t>
            </a:r>
            <a:endParaRPr lang="en-IN" sz="2400" dirty="0"/>
          </a:p>
        </p:txBody>
      </p:sp>
      <p:sp>
        <p:nvSpPr>
          <p:cNvPr id="3" name="Content Placeholder 2">
            <a:extLst>
              <a:ext uri="{FF2B5EF4-FFF2-40B4-BE49-F238E27FC236}">
                <a16:creationId xmlns:a16="http://schemas.microsoft.com/office/drawing/2014/main" id="{6441A8A0-32A3-B31D-7AC0-08C64A5E51FA}"/>
              </a:ext>
            </a:extLst>
          </p:cNvPr>
          <p:cNvSpPr>
            <a:spLocks noGrp="1"/>
          </p:cNvSpPr>
          <p:nvPr>
            <p:ph idx="1"/>
          </p:nvPr>
        </p:nvSpPr>
        <p:spPr>
          <a:xfrm>
            <a:off x="838200" y="1343818"/>
            <a:ext cx="10515600" cy="5273798"/>
          </a:xfrm>
        </p:spPr>
        <p:txBody>
          <a:bodyPr>
            <a:normAutofit/>
          </a:bodyPr>
          <a:lstStyle/>
          <a:p>
            <a:pPr marL="0" indent="0">
              <a:buNone/>
            </a:pPr>
            <a:r>
              <a:rPr lang="en-IN" sz="1600" b="1" dirty="0">
                <a:latin typeface="Manrope"/>
              </a:rPr>
              <a:t>Arduino Mega 2560</a:t>
            </a:r>
            <a:r>
              <a:rPr lang="en-IN" sz="1600" dirty="0">
                <a:latin typeface="Manrope"/>
              </a:rPr>
              <a:t>: Acts as the central processing unit in the system. It simulates various sensors like heart rate, body temperature, and other health metrics. It communicates with the sensors (real or simulated), collects data, and transmits it for processing or visualization.</a:t>
            </a:r>
          </a:p>
          <a:p>
            <a:pPr marL="0" indent="0">
              <a:buNone/>
            </a:pPr>
            <a:r>
              <a:rPr lang="en-IN" sz="1600" dirty="0">
                <a:latin typeface="Manrope"/>
              </a:rPr>
              <a:t>The </a:t>
            </a:r>
            <a:r>
              <a:rPr lang="en-IN" sz="1600" b="1" dirty="0">
                <a:latin typeface="Manrope"/>
              </a:rPr>
              <a:t>Arduino Mega 2560</a:t>
            </a:r>
            <a:r>
              <a:rPr lang="en-IN" sz="1600" dirty="0">
                <a:latin typeface="Manrope"/>
              </a:rPr>
              <a:t> offers several advantages over the </a:t>
            </a:r>
            <a:r>
              <a:rPr lang="en-IN" sz="1600" b="1" dirty="0">
                <a:latin typeface="Manrope"/>
              </a:rPr>
              <a:t>Arduino Uno</a:t>
            </a:r>
            <a:r>
              <a:rPr lang="en-IN" sz="1600" dirty="0">
                <a:latin typeface="Manrope"/>
              </a:rPr>
              <a:t>, making it a better choice for our project. Here are some advantages Arduino Mega holds over Arduino UNO:</a:t>
            </a:r>
          </a:p>
          <a:p>
            <a:pPr>
              <a:buFont typeface="+mj-lt"/>
              <a:buAutoNum type="arabicPeriod"/>
            </a:pPr>
            <a:r>
              <a:rPr lang="en-IN" sz="1600" b="1" dirty="0">
                <a:latin typeface="Manrope"/>
              </a:rPr>
              <a:t>More I/O Pins</a:t>
            </a:r>
            <a:r>
              <a:rPr lang="en-IN" sz="1600" dirty="0">
                <a:latin typeface="Manrope"/>
              </a:rPr>
              <a:t>: The Arduino Mega 2560 has 54 digital input/output pins (compared to the Uno’s 14), and 16 </a:t>
            </a:r>
            <a:r>
              <a:rPr lang="en-IN" sz="1600" dirty="0" err="1">
                <a:latin typeface="Manrope"/>
              </a:rPr>
              <a:t>analog</a:t>
            </a:r>
            <a:r>
              <a:rPr lang="en-IN" sz="1600" dirty="0">
                <a:latin typeface="Manrope"/>
              </a:rPr>
              <a:t> inputs (compared to the Uno’s 6). This is beneficial if your project involves many sensors, actuators, or other peripherals that require multiple connections.</a:t>
            </a:r>
          </a:p>
          <a:p>
            <a:pPr>
              <a:buFont typeface="+mj-lt"/>
              <a:buAutoNum type="arabicPeriod"/>
            </a:pPr>
            <a:r>
              <a:rPr lang="en-IN" sz="1600" b="1" dirty="0">
                <a:latin typeface="Manrope"/>
              </a:rPr>
              <a:t>Higher Memory (RAM and Flash)</a:t>
            </a:r>
            <a:r>
              <a:rPr lang="en-IN" sz="1600" dirty="0">
                <a:latin typeface="Manrope"/>
              </a:rPr>
              <a:t>: The Mega 2560 has 8 KB of SRAM and 256 KB of flash memory (compared to the Uno’s 2 KB of SRAM and 32 KB of flash). This allows the Mega to handle more complex code, larger programs, and better data processing, making it suitable for more advanced applications.</a:t>
            </a:r>
          </a:p>
          <a:p>
            <a:pPr>
              <a:buFont typeface="+mj-lt"/>
              <a:buAutoNum type="arabicPeriod"/>
            </a:pPr>
            <a:r>
              <a:rPr lang="en-IN" sz="1600" b="1" dirty="0">
                <a:latin typeface="Manrope"/>
              </a:rPr>
              <a:t>More Serial Communication Ports</a:t>
            </a:r>
            <a:r>
              <a:rPr lang="en-IN" sz="1600" dirty="0">
                <a:latin typeface="Manrope"/>
              </a:rPr>
              <a:t>: The Mega 2560 has 4 hardware UARTs (serial ports), which means you can connect and communicate with multiple devices (such as GPS modules, Bluetooth modules, or other serial devices) simultaneously without relying on software-based serial communication.</a:t>
            </a:r>
          </a:p>
          <a:p>
            <a:pPr>
              <a:buFont typeface="+mj-lt"/>
              <a:buAutoNum type="arabicPeriod"/>
            </a:pPr>
            <a:r>
              <a:rPr lang="en-IN" sz="1600" b="1" dirty="0">
                <a:latin typeface="Manrope"/>
              </a:rPr>
              <a:t>More Processing Power</a:t>
            </a:r>
            <a:r>
              <a:rPr lang="en-IN" sz="1600" dirty="0">
                <a:latin typeface="Manrope"/>
              </a:rPr>
              <a:t>: The Mega 2560 runs at 16 MHz, just like the Uno, but the extra memory and more I/O pins make it more efficient for handling larger tasks, multitasking, or running more complex algorithms.</a:t>
            </a:r>
          </a:p>
          <a:p>
            <a:pPr>
              <a:buFont typeface="+mj-lt"/>
              <a:buAutoNum type="arabicPeriod"/>
            </a:pPr>
            <a:r>
              <a:rPr lang="en-IN" sz="1600" b="1" dirty="0">
                <a:latin typeface="Manrope"/>
              </a:rPr>
              <a:t>More External Peripherals</a:t>
            </a:r>
            <a:r>
              <a:rPr lang="en-IN" sz="1600" dirty="0">
                <a:latin typeface="Manrope"/>
              </a:rPr>
              <a:t>: With the increased number of pins and I/O capabilities, you can connect more external peripherals directly to the board without the need for extra multiplexers or shields, which simplifies circuit design and wiring.</a:t>
            </a:r>
          </a:p>
          <a:p>
            <a:pPr marL="0" indent="0">
              <a:buNone/>
            </a:pPr>
            <a:endParaRPr lang="en-IN" sz="1600" dirty="0">
              <a:latin typeface="Manrope"/>
            </a:endParaRPr>
          </a:p>
        </p:txBody>
      </p:sp>
      <p:sp>
        <p:nvSpPr>
          <p:cNvPr id="4" name="Title 1">
            <a:extLst>
              <a:ext uri="{FF2B5EF4-FFF2-40B4-BE49-F238E27FC236}">
                <a16:creationId xmlns:a16="http://schemas.microsoft.com/office/drawing/2014/main" id="{267FC2F9-076E-9897-C65F-161394F95CCA}"/>
              </a:ext>
            </a:extLst>
          </p:cNvPr>
          <p:cNvSpPr txBox="1">
            <a:spLocks/>
          </p:cNvSpPr>
          <p:nvPr/>
        </p:nvSpPr>
        <p:spPr>
          <a:xfrm>
            <a:off x="990600" y="170656"/>
            <a:ext cx="10515600" cy="5285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000" b="1" u="sng" dirty="0">
                <a:latin typeface="Manrope"/>
              </a:rPr>
              <a:t>Methodology</a:t>
            </a:r>
            <a:endParaRPr lang="en-IN" sz="3000" dirty="0"/>
          </a:p>
        </p:txBody>
      </p:sp>
    </p:spTree>
    <p:extLst>
      <p:ext uri="{BB962C8B-B14F-4D97-AF65-F5344CB8AC3E}">
        <p14:creationId xmlns:p14="http://schemas.microsoft.com/office/powerpoint/2010/main" val="1204714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6516BB9-62A8-D2ED-C3F4-50D24C37FA5A}"/>
              </a:ext>
            </a:extLst>
          </p:cNvPr>
          <p:cNvSpPr>
            <a:spLocks noGrp="1"/>
          </p:cNvSpPr>
          <p:nvPr>
            <p:ph idx="1"/>
          </p:nvPr>
        </p:nvSpPr>
        <p:spPr>
          <a:xfrm>
            <a:off x="632586" y="801785"/>
            <a:ext cx="10926827" cy="5828399"/>
          </a:xfrm>
        </p:spPr>
        <p:txBody>
          <a:bodyPr>
            <a:normAutofit/>
          </a:bodyPr>
          <a:lstStyle/>
          <a:p>
            <a:pPr marL="0" indent="0">
              <a:buNone/>
            </a:pPr>
            <a:r>
              <a:rPr lang="en-IN" sz="1600" dirty="0">
                <a:latin typeface="Manrope"/>
              </a:rPr>
              <a:t>This display is used to show critical health information to the healthcare provider or patient on-site, such as heart rate, body temperature, and patient status. In the simulation, this is simulated using the frontend, as the LCD is replaced by dynamic displays (e.g., React UI). </a:t>
            </a:r>
          </a:p>
          <a:p>
            <a:pPr marL="0" indent="0">
              <a:buNone/>
            </a:pPr>
            <a:r>
              <a:rPr lang="en-IN" sz="1600" dirty="0">
                <a:latin typeface="Manrope"/>
              </a:rPr>
              <a:t>Here are the reasons for using a </a:t>
            </a:r>
            <a:r>
              <a:rPr lang="en-IN" sz="1600" b="1" dirty="0">
                <a:latin typeface="Manrope"/>
              </a:rPr>
              <a:t>16x2 LCD</a:t>
            </a:r>
            <a:r>
              <a:rPr lang="en-IN" sz="1600" dirty="0">
                <a:latin typeface="Manrope"/>
              </a:rPr>
              <a:t> in our project and its advantages:</a:t>
            </a:r>
          </a:p>
          <a:p>
            <a:pPr marL="342900" indent="-342900">
              <a:buFont typeface="+mj-lt"/>
              <a:buAutoNum type="arabicPeriod"/>
            </a:pPr>
            <a:r>
              <a:rPr lang="en-IN" sz="1600" b="1" dirty="0">
                <a:latin typeface="Manrope"/>
              </a:rPr>
              <a:t>Simple Text Display</a:t>
            </a:r>
            <a:r>
              <a:rPr lang="en-IN" sz="1600" dirty="0">
                <a:latin typeface="Manrope"/>
              </a:rPr>
              <a:t>: The </a:t>
            </a:r>
            <a:r>
              <a:rPr lang="en-IN" sz="1600" b="1" dirty="0">
                <a:latin typeface="Manrope"/>
              </a:rPr>
              <a:t>16x2 LCD</a:t>
            </a:r>
            <a:r>
              <a:rPr lang="en-IN" sz="1600" dirty="0">
                <a:latin typeface="Manrope"/>
              </a:rPr>
              <a:t> can display 16 characters per line and has two lines, which is ideal for displaying simple, easy-to-read text such as sensor values, system status, or menu options. It’s a straightforward way to show feedback or information to the user.</a:t>
            </a:r>
          </a:p>
          <a:p>
            <a:pPr marL="342900" indent="-342900">
              <a:buFont typeface="+mj-lt"/>
              <a:buAutoNum type="arabicPeriod"/>
            </a:pPr>
            <a:r>
              <a:rPr lang="en-IN" sz="1600" b="1" dirty="0">
                <a:latin typeface="Manrope"/>
              </a:rPr>
              <a:t>Low Power </a:t>
            </a:r>
            <a:r>
              <a:rPr lang="en-IN" sz="1600" b="1" dirty="0" err="1">
                <a:latin typeface="Manrope"/>
              </a:rPr>
              <a:t>Consumption</a:t>
            </a:r>
            <a:r>
              <a:rPr lang="en-IN" sz="1600" dirty="0" err="1">
                <a:latin typeface="Manrope"/>
              </a:rPr>
              <a:t>:Compared</a:t>
            </a:r>
            <a:r>
              <a:rPr lang="en-IN" sz="1600" dirty="0">
                <a:latin typeface="Manrope"/>
              </a:rPr>
              <a:t> to more complex displays like TFT or OLED, the </a:t>
            </a:r>
            <a:r>
              <a:rPr lang="en-IN" sz="1600" b="1" dirty="0">
                <a:latin typeface="Manrope"/>
              </a:rPr>
              <a:t>16x2 LCD</a:t>
            </a:r>
            <a:r>
              <a:rPr lang="en-IN" sz="1600" dirty="0">
                <a:latin typeface="Manrope"/>
              </a:rPr>
              <a:t> uses significantly less power, making it well-suited for battery-powered or energy-efficient applications. This ensures longer operating times without needing to recharge or replace batteries frequently.</a:t>
            </a:r>
          </a:p>
          <a:p>
            <a:pPr marL="342900" indent="-342900">
              <a:buFont typeface="+mj-lt"/>
              <a:buAutoNum type="arabicPeriod"/>
            </a:pPr>
            <a:r>
              <a:rPr lang="en-IN" sz="1600" b="1" dirty="0" err="1">
                <a:latin typeface="Manrope"/>
              </a:rPr>
              <a:t>Cost-Effective</a:t>
            </a:r>
            <a:r>
              <a:rPr lang="en-IN" sz="1600" dirty="0" err="1">
                <a:latin typeface="Manrope"/>
              </a:rPr>
              <a:t>:The</a:t>
            </a:r>
            <a:r>
              <a:rPr lang="en-IN" sz="1600" dirty="0">
                <a:latin typeface="Manrope"/>
              </a:rPr>
              <a:t> </a:t>
            </a:r>
            <a:r>
              <a:rPr lang="en-IN" sz="1600" b="1" dirty="0">
                <a:latin typeface="Manrope"/>
              </a:rPr>
              <a:t>16x2 LCD</a:t>
            </a:r>
            <a:r>
              <a:rPr lang="en-IN" sz="1600" dirty="0">
                <a:latin typeface="Manrope"/>
              </a:rPr>
              <a:t> is inexpensive and widely available, making it an affordable solution for many projects where you need to display basic text information. Its affordability makes it an ideal choice for budget-conscious projects or prototypes.</a:t>
            </a:r>
          </a:p>
          <a:p>
            <a:pPr marL="342900" indent="-342900">
              <a:buFont typeface="+mj-lt"/>
              <a:buAutoNum type="arabicPeriod"/>
            </a:pPr>
            <a:r>
              <a:rPr lang="en-IN" sz="1600" b="1" dirty="0">
                <a:latin typeface="Manrope"/>
              </a:rPr>
              <a:t>Ease of Integration</a:t>
            </a:r>
            <a:r>
              <a:rPr lang="en-IN" sz="1600" dirty="0">
                <a:latin typeface="Manrope"/>
              </a:rPr>
              <a:t>:The </a:t>
            </a:r>
            <a:r>
              <a:rPr lang="en-IN" sz="1600" b="1" dirty="0">
                <a:latin typeface="Manrope"/>
              </a:rPr>
              <a:t>16x2 LCD</a:t>
            </a:r>
            <a:r>
              <a:rPr lang="en-IN" sz="1600" dirty="0">
                <a:latin typeface="Manrope"/>
              </a:rPr>
              <a:t> is very easy to interface with microcontrollers (like Arduino or Raspberry Pi) via common communication protocols (such as I2C or parallel). Many libraries (like the </a:t>
            </a:r>
            <a:r>
              <a:rPr lang="en-IN" sz="1600" dirty="0" err="1">
                <a:latin typeface="Manrope"/>
              </a:rPr>
              <a:t>LiquidCrystal</a:t>
            </a:r>
            <a:r>
              <a:rPr lang="en-IN" sz="1600" dirty="0">
                <a:latin typeface="Manrope"/>
              </a:rPr>
              <a:t> library for Arduino) make it simple to control the display and manage text output.</a:t>
            </a:r>
          </a:p>
          <a:p>
            <a:pPr marL="342900" indent="-342900">
              <a:buFont typeface="+mj-lt"/>
              <a:buAutoNum type="arabicPeriod"/>
            </a:pPr>
            <a:r>
              <a:rPr lang="en-IN" sz="1600" b="1" dirty="0">
                <a:latin typeface="Manrope"/>
              </a:rPr>
              <a:t>Backlight </a:t>
            </a:r>
            <a:r>
              <a:rPr lang="en-IN" sz="1600" b="1" dirty="0" err="1">
                <a:latin typeface="Manrope"/>
              </a:rPr>
              <a:t>Feature</a:t>
            </a:r>
            <a:r>
              <a:rPr lang="en-IN" sz="1600" dirty="0" err="1">
                <a:latin typeface="Manrope"/>
              </a:rPr>
              <a:t>:Many</a:t>
            </a:r>
            <a:r>
              <a:rPr lang="en-IN" sz="1600" dirty="0">
                <a:latin typeface="Manrope"/>
              </a:rPr>
              <a:t> </a:t>
            </a:r>
            <a:r>
              <a:rPr lang="en-IN" sz="1600" b="1" dirty="0">
                <a:latin typeface="Manrope"/>
              </a:rPr>
              <a:t>16x2 LCD</a:t>
            </a:r>
            <a:r>
              <a:rPr lang="en-IN" sz="1600" dirty="0">
                <a:latin typeface="Manrope"/>
              </a:rPr>
              <a:t> modules come with a built-in backlight, making it easier to read the display in low-light environments. This feature enhances visibility and user experience, especially in indoor or dimly lit settings.</a:t>
            </a:r>
          </a:p>
        </p:txBody>
      </p:sp>
      <p:sp>
        <p:nvSpPr>
          <p:cNvPr id="2" name="Title 1">
            <a:extLst>
              <a:ext uri="{FF2B5EF4-FFF2-40B4-BE49-F238E27FC236}">
                <a16:creationId xmlns:a16="http://schemas.microsoft.com/office/drawing/2014/main" id="{73558EFD-22B2-1BA3-4AFB-E48A826E3C67}"/>
              </a:ext>
            </a:extLst>
          </p:cNvPr>
          <p:cNvSpPr>
            <a:spLocks noGrp="1"/>
          </p:cNvSpPr>
          <p:nvPr>
            <p:ph type="title"/>
          </p:nvPr>
        </p:nvSpPr>
        <p:spPr>
          <a:xfrm>
            <a:off x="632586" y="227816"/>
            <a:ext cx="10515600" cy="528500"/>
          </a:xfrm>
        </p:spPr>
        <p:txBody>
          <a:bodyPr>
            <a:normAutofit/>
          </a:bodyPr>
          <a:lstStyle/>
          <a:p>
            <a:r>
              <a:rPr lang="en-IN" sz="2400" b="1" dirty="0">
                <a:latin typeface="Manrope"/>
              </a:rPr>
              <a:t>16x2 LCD:</a:t>
            </a:r>
          </a:p>
        </p:txBody>
      </p:sp>
    </p:spTree>
    <p:extLst>
      <p:ext uri="{BB962C8B-B14F-4D97-AF65-F5344CB8AC3E}">
        <p14:creationId xmlns:p14="http://schemas.microsoft.com/office/powerpoint/2010/main" val="18236086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TotalTime>
  <Words>2591</Words>
  <Application>Microsoft Office PowerPoint</Application>
  <PresentationFormat>Widescreen</PresentationFormat>
  <Paragraphs>129</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Manrope</vt:lpstr>
      <vt:lpstr>Office Theme</vt:lpstr>
      <vt:lpstr>Smart Patient Health Monitoring System</vt:lpstr>
      <vt:lpstr>Introduction to Smart ICU System</vt:lpstr>
      <vt:lpstr>Literature Survey</vt:lpstr>
      <vt:lpstr>Problem Statement</vt:lpstr>
      <vt:lpstr>Objectives</vt:lpstr>
      <vt:lpstr>Flowchart of System Architecture</vt:lpstr>
      <vt:lpstr>Hardware Setup</vt:lpstr>
      <vt:lpstr>ARDUINO MEGA 2560</vt:lpstr>
      <vt:lpstr>16x2 LCD:</vt:lpstr>
      <vt:lpstr>ECG Sensor (AD8232)</vt:lpstr>
      <vt:lpstr>Web Application</vt:lpstr>
      <vt:lpstr>Future Scope</vt:lpstr>
      <vt:lpstr>Challenges and solutions</vt:lpstr>
      <vt:lpstr>PowerPoint Presentation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sanskar patil</dc:creator>
  <cp:lastModifiedBy>sanskar patil</cp:lastModifiedBy>
  <cp:revision>5</cp:revision>
  <dcterms:created xsi:type="dcterms:W3CDTF">2025-03-21T09:08:50Z</dcterms:created>
  <dcterms:modified xsi:type="dcterms:W3CDTF">2025-03-25T04:44:53Z</dcterms:modified>
</cp:coreProperties>
</file>