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9" r:id="rId4"/>
    <p:sldId id="260" r:id="rId5"/>
    <p:sldId id="261" r:id="rId6"/>
    <p:sldId id="258"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11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D9B819-DCAA-9145-CC28-3461F837087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C24005B-AB89-024A-FCBF-F02B3FCAA9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259034-D204-43CF-9429-F48730FFF650}" type="datetimeFigureOut">
              <a:rPr lang="en-IN" smtClean="0"/>
              <a:t>21-03-2025</a:t>
            </a:fld>
            <a:endParaRPr lang="en-IN"/>
          </a:p>
        </p:txBody>
      </p:sp>
      <p:sp>
        <p:nvSpPr>
          <p:cNvPr id="4" name="Footer Placeholder 3">
            <a:extLst>
              <a:ext uri="{FF2B5EF4-FFF2-40B4-BE49-F238E27FC236}">
                <a16:creationId xmlns:a16="http://schemas.microsoft.com/office/drawing/2014/main" id="{6253A9B1-C60A-FED0-F2C7-C8F512D872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C93A708-1644-7EF7-2CC0-61B73DBE24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24F21D-44F8-45F7-891F-228B3AFC7D2C}" type="slidenum">
              <a:rPr lang="en-IN" smtClean="0"/>
              <a:t>‹#›</a:t>
            </a:fld>
            <a:endParaRPr lang="en-IN"/>
          </a:p>
        </p:txBody>
      </p:sp>
    </p:spTree>
    <p:extLst>
      <p:ext uri="{BB962C8B-B14F-4D97-AF65-F5344CB8AC3E}">
        <p14:creationId xmlns:p14="http://schemas.microsoft.com/office/powerpoint/2010/main" val="211194907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86903B-7975-43C9-924A-3FA765969FD5}" type="datetimeFigureOut">
              <a:rPr lang="en-IN" smtClean="0"/>
              <a:t>21-03-2025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E11165-FE8B-4EA6-9922-97F4E44A0576}" type="slidenum">
              <a:rPr lang="en-IN" smtClean="0"/>
              <a:t>‹#›</a:t>
            </a:fld>
            <a:endParaRPr lang="en-IN"/>
          </a:p>
        </p:txBody>
      </p:sp>
    </p:spTree>
    <p:extLst>
      <p:ext uri="{BB962C8B-B14F-4D97-AF65-F5344CB8AC3E}">
        <p14:creationId xmlns:p14="http://schemas.microsoft.com/office/powerpoint/2010/main" val="418864238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0C01-8F11-1DDD-A271-6740A362F0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DADE03-FE44-42A8-2EA0-67F298A4B5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76DE1B-1859-6C13-5210-50964FE74E87}"/>
              </a:ext>
            </a:extLst>
          </p:cNvPr>
          <p:cNvSpPr>
            <a:spLocks noGrp="1"/>
          </p:cNvSpPr>
          <p:nvPr>
            <p:ph type="dt" sz="half" idx="10"/>
          </p:nvPr>
        </p:nvSpPr>
        <p:spPr/>
        <p:txBody>
          <a:bodyPr/>
          <a:lstStyle/>
          <a:p>
            <a:fld id="{17A34C39-F130-485A-A2B2-3C8A44B04F5B}" type="datetimeFigureOut">
              <a:rPr lang="en-IN" smtClean="0"/>
              <a:t>21-03-2025</a:t>
            </a:fld>
            <a:endParaRPr lang="en-IN"/>
          </a:p>
        </p:txBody>
      </p:sp>
      <p:sp>
        <p:nvSpPr>
          <p:cNvPr id="5" name="Footer Placeholder 4">
            <a:extLst>
              <a:ext uri="{FF2B5EF4-FFF2-40B4-BE49-F238E27FC236}">
                <a16:creationId xmlns:a16="http://schemas.microsoft.com/office/drawing/2014/main" id="{CE2C4A14-3576-C213-8601-E4F5DE1698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695BFA-8F39-F757-8B2E-6C624A9E7F2C}"/>
              </a:ext>
            </a:extLst>
          </p:cNvPr>
          <p:cNvSpPr>
            <a:spLocks noGrp="1"/>
          </p:cNvSpPr>
          <p:nvPr>
            <p:ph type="sldNum" sz="quarter" idx="12"/>
          </p:nvPr>
        </p:nvSpPr>
        <p:spPr/>
        <p:txBody>
          <a:bodyPr/>
          <a:lstStyle/>
          <a:p>
            <a:fld id="{F413D576-AB6E-49D3-9856-0E91AF9337F2}" type="slidenum">
              <a:rPr lang="en-IN" smtClean="0"/>
              <a:t>‹#›</a:t>
            </a:fld>
            <a:endParaRPr lang="en-IN"/>
          </a:p>
        </p:txBody>
      </p:sp>
    </p:spTree>
    <p:extLst>
      <p:ext uri="{BB962C8B-B14F-4D97-AF65-F5344CB8AC3E}">
        <p14:creationId xmlns:p14="http://schemas.microsoft.com/office/powerpoint/2010/main" val="3683762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8BE5-25FA-D86B-398C-5620A699AC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20159F-481D-40DC-AEB1-46A75AAC1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D07C7F-0E6F-7AD1-4E2B-05DD24731D8B}"/>
              </a:ext>
            </a:extLst>
          </p:cNvPr>
          <p:cNvSpPr>
            <a:spLocks noGrp="1"/>
          </p:cNvSpPr>
          <p:nvPr>
            <p:ph type="dt" sz="half" idx="10"/>
          </p:nvPr>
        </p:nvSpPr>
        <p:spPr/>
        <p:txBody>
          <a:bodyPr/>
          <a:lstStyle/>
          <a:p>
            <a:fld id="{17A34C39-F130-485A-A2B2-3C8A44B04F5B}" type="datetimeFigureOut">
              <a:rPr lang="en-IN" smtClean="0"/>
              <a:t>21-03-2025</a:t>
            </a:fld>
            <a:endParaRPr lang="en-IN"/>
          </a:p>
        </p:txBody>
      </p:sp>
      <p:sp>
        <p:nvSpPr>
          <p:cNvPr id="5" name="Footer Placeholder 4">
            <a:extLst>
              <a:ext uri="{FF2B5EF4-FFF2-40B4-BE49-F238E27FC236}">
                <a16:creationId xmlns:a16="http://schemas.microsoft.com/office/drawing/2014/main" id="{0EF41A32-51D9-801A-38BF-311B21124A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B1FC7D-F96C-1A07-646D-4544340DC69C}"/>
              </a:ext>
            </a:extLst>
          </p:cNvPr>
          <p:cNvSpPr>
            <a:spLocks noGrp="1"/>
          </p:cNvSpPr>
          <p:nvPr>
            <p:ph type="sldNum" sz="quarter" idx="12"/>
          </p:nvPr>
        </p:nvSpPr>
        <p:spPr/>
        <p:txBody>
          <a:bodyPr/>
          <a:lstStyle/>
          <a:p>
            <a:fld id="{F413D576-AB6E-49D3-9856-0E91AF9337F2}" type="slidenum">
              <a:rPr lang="en-IN" smtClean="0"/>
              <a:t>‹#›</a:t>
            </a:fld>
            <a:endParaRPr lang="en-IN"/>
          </a:p>
        </p:txBody>
      </p:sp>
    </p:spTree>
    <p:extLst>
      <p:ext uri="{BB962C8B-B14F-4D97-AF65-F5344CB8AC3E}">
        <p14:creationId xmlns:p14="http://schemas.microsoft.com/office/powerpoint/2010/main" val="375067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AFFD85-428C-89F7-5FC9-A143B2ACF0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9AE2BE-F543-F736-6CD1-983A48563A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40A8D8-9D2A-493D-6764-FF1F682B0B03}"/>
              </a:ext>
            </a:extLst>
          </p:cNvPr>
          <p:cNvSpPr>
            <a:spLocks noGrp="1"/>
          </p:cNvSpPr>
          <p:nvPr>
            <p:ph type="dt" sz="half" idx="10"/>
          </p:nvPr>
        </p:nvSpPr>
        <p:spPr/>
        <p:txBody>
          <a:bodyPr/>
          <a:lstStyle/>
          <a:p>
            <a:fld id="{17A34C39-F130-485A-A2B2-3C8A44B04F5B}" type="datetimeFigureOut">
              <a:rPr lang="en-IN" smtClean="0"/>
              <a:t>21-03-2025</a:t>
            </a:fld>
            <a:endParaRPr lang="en-IN"/>
          </a:p>
        </p:txBody>
      </p:sp>
      <p:sp>
        <p:nvSpPr>
          <p:cNvPr id="5" name="Footer Placeholder 4">
            <a:extLst>
              <a:ext uri="{FF2B5EF4-FFF2-40B4-BE49-F238E27FC236}">
                <a16:creationId xmlns:a16="http://schemas.microsoft.com/office/drawing/2014/main" id="{31E57377-6DFC-AA30-83F4-478C2C4249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CE22C1-326F-48B0-F008-1E4A475F8EFD}"/>
              </a:ext>
            </a:extLst>
          </p:cNvPr>
          <p:cNvSpPr>
            <a:spLocks noGrp="1"/>
          </p:cNvSpPr>
          <p:nvPr>
            <p:ph type="sldNum" sz="quarter" idx="12"/>
          </p:nvPr>
        </p:nvSpPr>
        <p:spPr/>
        <p:txBody>
          <a:bodyPr/>
          <a:lstStyle/>
          <a:p>
            <a:fld id="{F413D576-AB6E-49D3-9856-0E91AF9337F2}" type="slidenum">
              <a:rPr lang="en-IN" smtClean="0"/>
              <a:t>‹#›</a:t>
            </a:fld>
            <a:endParaRPr lang="en-IN"/>
          </a:p>
        </p:txBody>
      </p:sp>
    </p:spTree>
    <p:extLst>
      <p:ext uri="{BB962C8B-B14F-4D97-AF65-F5344CB8AC3E}">
        <p14:creationId xmlns:p14="http://schemas.microsoft.com/office/powerpoint/2010/main" val="639074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4A423-F55D-29E7-A3CF-FEE0B80019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0D313E-13EE-FCE9-90FF-CB0F46750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C6E76-A5DB-5BA1-B50F-2188AA48AB63}"/>
              </a:ext>
            </a:extLst>
          </p:cNvPr>
          <p:cNvSpPr>
            <a:spLocks noGrp="1"/>
          </p:cNvSpPr>
          <p:nvPr>
            <p:ph type="dt" sz="half" idx="10"/>
          </p:nvPr>
        </p:nvSpPr>
        <p:spPr/>
        <p:txBody>
          <a:bodyPr/>
          <a:lstStyle/>
          <a:p>
            <a:fld id="{17A34C39-F130-485A-A2B2-3C8A44B04F5B}" type="datetimeFigureOut">
              <a:rPr lang="en-IN" smtClean="0"/>
              <a:t>21-03-2025</a:t>
            </a:fld>
            <a:endParaRPr lang="en-IN"/>
          </a:p>
        </p:txBody>
      </p:sp>
      <p:sp>
        <p:nvSpPr>
          <p:cNvPr id="5" name="Footer Placeholder 4">
            <a:extLst>
              <a:ext uri="{FF2B5EF4-FFF2-40B4-BE49-F238E27FC236}">
                <a16:creationId xmlns:a16="http://schemas.microsoft.com/office/drawing/2014/main" id="{6FD01801-865D-BDAC-4238-4F1755D7DE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AAA34E-4E6B-D287-CD0F-828955FEB04C}"/>
              </a:ext>
            </a:extLst>
          </p:cNvPr>
          <p:cNvSpPr>
            <a:spLocks noGrp="1"/>
          </p:cNvSpPr>
          <p:nvPr>
            <p:ph type="sldNum" sz="quarter" idx="12"/>
          </p:nvPr>
        </p:nvSpPr>
        <p:spPr/>
        <p:txBody>
          <a:bodyPr/>
          <a:lstStyle/>
          <a:p>
            <a:fld id="{F413D576-AB6E-49D3-9856-0E91AF9337F2}" type="slidenum">
              <a:rPr lang="en-IN" smtClean="0"/>
              <a:t>‹#›</a:t>
            </a:fld>
            <a:endParaRPr lang="en-IN"/>
          </a:p>
        </p:txBody>
      </p:sp>
    </p:spTree>
    <p:extLst>
      <p:ext uri="{BB962C8B-B14F-4D97-AF65-F5344CB8AC3E}">
        <p14:creationId xmlns:p14="http://schemas.microsoft.com/office/powerpoint/2010/main" val="962080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3F338-9299-2279-CF88-7179505CFC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EE72FC-C900-0CF1-22D5-A4D4593392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CB5D61-3444-7884-CF1D-58491DEE2C5A}"/>
              </a:ext>
            </a:extLst>
          </p:cNvPr>
          <p:cNvSpPr>
            <a:spLocks noGrp="1"/>
          </p:cNvSpPr>
          <p:nvPr>
            <p:ph type="dt" sz="half" idx="10"/>
          </p:nvPr>
        </p:nvSpPr>
        <p:spPr/>
        <p:txBody>
          <a:bodyPr/>
          <a:lstStyle/>
          <a:p>
            <a:fld id="{17A34C39-F130-485A-A2B2-3C8A44B04F5B}" type="datetimeFigureOut">
              <a:rPr lang="en-IN" smtClean="0"/>
              <a:t>21-03-2025</a:t>
            </a:fld>
            <a:endParaRPr lang="en-IN"/>
          </a:p>
        </p:txBody>
      </p:sp>
      <p:sp>
        <p:nvSpPr>
          <p:cNvPr id="5" name="Footer Placeholder 4">
            <a:extLst>
              <a:ext uri="{FF2B5EF4-FFF2-40B4-BE49-F238E27FC236}">
                <a16:creationId xmlns:a16="http://schemas.microsoft.com/office/drawing/2014/main" id="{DB0A0558-8568-4960-F2DB-E7D0B14ADB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523F31-A32E-45FF-D436-DA6E5B11DFC0}"/>
              </a:ext>
            </a:extLst>
          </p:cNvPr>
          <p:cNvSpPr>
            <a:spLocks noGrp="1"/>
          </p:cNvSpPr>
          <p:nvPr>
            <p:ph type="sldNum" sz="quarter" idx="12"/>
          </p:nvPr>
        </p:nvSpPr>
        <p:spPr/>
        <p:txBody>
          <a:bodyPr/>
          <a:lstStyle/>
          <a:p>
            <a:fld id="{F413D576-AB6E-49D3-9856-0E91AF9337F2}" type="slidenum">
              <a:rPr lang="en-IN" smtClean="0"/>
              <a:t>‹#›</a:t>
            </a:fld>
            <a:endParaRPr lang="en-IN"/>
          </a:p>
        </p:txBody>
      </p:sp>
    </p:spTree>
    <p:extLst>
      <p:ext uri="{BB962C8B-B14F-4D97-AF65-F5344CB8AC3E}">
        <p14:creationId xmlns:p14="http://schemas.microsoft.com/office/powerpoint/2010/main" val="3782775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7F93E-F96F-4747-E0D3-673A7D2F1C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AF3A7C-EB59-B0F3-06CA-9418AFAC31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71B383-1B24-2EF5-BC33-E44FCCFACF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1E16F8-5CF4-5F2C-3B4B-86EEFD4E893E}"/>
              </a:ext>
            </a:extLst>
          </p:cNvPr>
          <p:cNvSpPr>
            <a:spLocks noGrp="1"/>
          </p:cNvSpPr>
          <p:nvPr>
            <p:ph type="dt" sz="half" idx="10"/>
          </p:nvPr>
        </p:nvSpPr>
        <p:spPr/>
        <p:txBody>
          <a:bodyPr/>
          <a:lstStyle/>
          <a:p>
            <a:fld id="{17A34C39-F130-485A-A2B2-3C8A44B04F5B}" type="datetimeFigureOut">
              <a:rPr lang="en-IN" smtClean="0"/>
              <a:t>21-03-2025</a:t>
            </a:fld>
            <a:endParaRPr lang="en-IN"/>
          </a:p>
        </p:txBody>
      </p:sp>
      <p:sp>
        <p:nvSpPr>
          <p:cNvPr id="6" name="Footer Placeholder 5">
            <a:extLst>
              <a:ext uri="{FF2B5EF4-FFF2-40B4-BE49-F238E27FC236}">
                <a16:creationId xmlns:a16="http://schemas.microsoft.com/office/drawing/2014/main" id="{25F89DEF-55E4-504F-9D89-09A4406B2C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595C13-863F-7CFA-481B-0506EE37F303}"/>
              </a:ext>
            </a:extLst>
          </p:cNvPr>
          <p:cNvSpPr>
            <a:spLocks noGrp="1"/>
          </p:cNvSpPr>
          <p:nvPr>
            <p:ph type="sldNum" sz="quarter" idx="12"/>
          </p:nvPr>
        </p:nvSpPr>
        <p:spPr/>
        <p:txBody>
          <a:bodyPr/>
          <a:lstStyle/>
          <a:p>
            <a:fld id="{F413D576-AB6E-49D3-9856-0E91AF9337F2}" type="slidenum">
              <a:rPr lang="en-IN" smtClean="0"/>
              <a:t>‹#›</a:t>
            </a:fld>
            <a:endParaRPr lang="en-IN"/>
          </a:p>
        </p:txBody>
      </p:sp>
    </p:spTree>
    <p:extLst>
      <p:ext uri="{BB962C8B-B14F-4D97-AF65-F5344CB8AC3E}">
        <p14:creationId xmlns:p14="http://schemas.microsoft.com/office/powerpoint/2010/main" val="362679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9B9A-D888-05C2-35CA-C9D4DAB5F5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C65F7E-A841-F39D-FA78-DB9D7E867C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537B23-042E-0D5D-444B-B2A0B2A2E9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B69FA0-10ED-72BB-AA3D-38008F1B6D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34A8C9-013B-33DC-5F6B-9EA8FC2BDA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F093CC-7742-1A68-4E2B-E89DC1964033}"/>
              </a:ext>
            </a:extLst>
          </p:cNvPr>
          <p:cNvSpPr>
            <a:spLocks noGrp="1"/>
          </p:cNvSpPr>
          <p:nvPr>
            <p:ph type="dt" sz="half" idx="10"/>
          </p:nvPr>
        </p:nvSpPr>
        <p:spPr/>
        <p:txBody>
          <a:bodyPr/>
          <a:lstStyle/>
          <a:p>
            <a:fld id="{17A34C39-F130-485A-A2B2-3C8A44B04F5B}" type="datetimeFigureOut">
              <a:rPr lang="en-IN" smtClean="0"/>
              <a:t>21-03-2025</a:t>
            </a:fld>
            <a:endParaRPr lang="en-IN"/>
          </a:p>
        </p:txBody>
      </p:sp>
      <p:sp>
        <p:nvSpPr>
          <p:cNvPr id="8" name="Footer Placeholder 7">
            <a:extLst>
              <a:ext uri="{FF2B5EF4-FFF2-40B4-BE49-F238E27FC236}">
                <a16:creationId xmlns:a16="http://schemas.microsoft.com/office/drawing/2014/main" id="{33911E00-500C-523E-D205-47266237D2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5C92D6-5BDE-2930-437E-7029C0A51A51}"/>
              </a:ext>
            </a:extLst>
          </p:cNvPr>
          <p:cNvSpPr>
            <a:spLocks noGrp="1"/>
          </p:cNvSpPr>
          <p:nvPr>
            <p:ph type="sldNum" sz="quarter" idx="12"/>
          </p:nvPr>
        </p:nvSpPr>
        <p:spPr/>
        <p:txBody>
          <a:bodyPr/>
          <a:lstStyle/>
          <a:p>
            <a:fld id="{F413D576-AB6E-49D3-9856-0E91AF9337F2}" type="slidenum">
              <a:rPr lang="en-IN" smtClean="0"/>
              <a:t>‹#›</a:t>
            </a:fld>
            <a:endParaRPr lang="en-IN"/>
          </a:p>
        </p:txBody>
      </p:sp>
    </p:spTree>
    <p:extLst>
      <p:ext uri="{BB962C8B-B14F-4D97-AF65-F5344CB8AC3E}">
        <p14:creationId xmlns:p14="http://schemas.microsoft.com/office/powerpoint/2010/main" val="3580973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E3264-AF51-CD90-711E-2F1612E036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256E25-9152-E929-16C2-D39D36F5FD45}"/>
              </a:ext>
            </a:extLst>
          </p:cNvPr>
          <p:cNvSpPr>
            <a:spLocks noGrp="1"/>
          </p:cNvSpPr>
          <p:nvPr>
            <p:ph type="dt" sz="half" idx="10"/>
          </p:nvPr>
        </p:nvSpPr>
        <p:spPr/>
        <p:txBody>
          <a:bodyPr/>
          <a:lstStyle/>
          <a:p>
            <a:fld id="{17A34C39-F130-485A-A2B2-3C8A44B04F5B}" type="datetimeFigureOut">
              <a:rPr lang="en-IN" smtClean="0"/>
              <a:t>21-03-2025</a:t>
            </a:fld>
            <a:endParaRPr lang="en-IN"/>
          </a:p>
        </p:txBody>
      </p:sp>
      <p:sp>
        <p:nvSpPr>
          <p:cNvPr id="4" name="Footer Placeholder 3">
            <a:extLst>
              <a:ext uri="{FF2B5EF4-FFF2-40B4-BE49-F238E27FC236}">
                <a16:creationId xmlns:a16="http://schemas.microsoft.com/office/drawing/2014/main" id="{2FD90089-0641-80CA-DA6A-6C4295C1F2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7AE9EE-38F1-D198-41CA-FADFBBC8B68D}"/>
              </a:ext>
            </a:extLst>
          </p:cNvPr>
          <p:cNvSpPr>
            <a:spLocks noGrp="1"/>
          </p:cNvSpPr>
          <p:nvPr>
            <p:ph type="sldNum" sz="quarter" idx="12"/>
          </p:nvPr>
        </p:nvSpPr>
        <p:spPr/>
        <p:txBody>
          <a:bodyPr/>
          <a:lstStyle/>
          <a:p>
            <a:fld id="{F413D576-AB6E-49D3-9856-0E91AF9337F2}" type="slidenum">
              <a:rPr lang="en-IN" smtClean="0"/>
              <a:t>‹#›</a:t>
            </a:fld>
            <a:endParaRPr lang="en-IN"/>
          </a:p>
        </p:txBody>
      </p:sp>
    </p:spTree>
    <p:extLst>
      <p:ext uri="{BB962C8B-B14F-4D97-AF65-F5344CB8AC3E}">
        <p14:creationId xmlns:p14="http://schemas.microsoft.com/office/powerpoint/2010/main" val="1639635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85524C-2A31-6498-AE38-13A2BD097FDF}"/>
              </a:ext>
            </a:extLst>
          </p:cNvPr>
          <p:cNvSpPr>
            <a:spLocks noGrp="1"/>
          </p:cNvSpPr>
          <p:nvPr>
            <p:ph type="dt" sz="half" idx="10"/>
          </p:nvPr>
        </p:nvSpPr>
        <p:spPr/>
        <p:txBody>
          <a:bodyPr/>
          <a:lstStyle/>
          <a:p>
            <a:fld id="{17A34C39-F130-485A-A2B2-3C8A44B04F5B}" type="datetimeFigureOut">
              <a:rPr lang="en-IN" smtClean="0"/>
              <a:t>21-03-2025</a:t>
            </a:fld>
            <a:endParaRPr lang="en-IN"/>
          </a:p>
        </p:txBody>
      </p:sp>
      <p:sp>
        <p:nvSpPr>
          <p:cNvPr id="3" name="Footer Placeholder 2">
            <a:extLst>
              <a:ext uri="{FF2B5EF4-FFF2-40B4-BE49-F238E27FC236}">
                <a16:creationId xmlns:a16="http://schemas.microsoft.com/office/drawing/2014/main" id="{76403CB7-9E06-4D91-E7EF-E192CA48C3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BE956C-D179-E649-3F42-CB4DF9A55EF3}"/>
              </a:ext>
            </a:extLst>
          </p:cNvPr>
          <p:cNvSpPr>
            <a:spLocks noGrp="1"/>
          </p:cNvSpPr>
          <p:nvPr>
            <p:ph type="sldNum" sz="quarter" idx="12"/>
          </p:nvPr>
        </p:nvSpPr>
        <p:spPr/>
        <p:txBody>
          <a:bodyPr/>
          <a:lstStyle/>
          <a:p>
            <a:fld id="{F413D576-AB6E-49D3-9856-0E91AF9337F2}" type="slidenum">
              <a:rPr lang="en-IN" smtClean="0"/>
              <a:t>‹#›</a:t>
            </a:fld>
            <a:endParaRPr lang="en-IN"/>
          </a:p>
        </p:txBody>
      </p:sp>
    </p:spTree>
    <p:extLst>
      <p:ext uri="{BB962C8B-B14F-4D97-AF65-F5344CB8AC3E}">
        <p14:creationId xmlns:p14="http://schemas.microsoft.com/office/powerpoint/2010/main" val="1335804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708BD-7BA2-B9A3-152D-3688B2CD65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3ADC4F-784F-1C42-22BC-EDE99CC457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43F4A0-5284-6B22-D125-F525C0E067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D9675-61AE-35E6-397E-464F8E85AE97}"/>
              </a:ext>
            </a:extLst>
          </p:cNvPr>
          <p:cNvSpPr>
            <a:spLocks noGrp="1"/>
          </p:cNvSpPr>
          <p:nvPr>
            <p:ph type="dt" sz="half" idx="10"/>
          </p:nvPr>
        </p:nvSpPr>
        <p:spPr/>
        <p:txBody>
          <a:bodyPr/>
          <a:lstStyle/>
          <a:p>
            <a:fld id="{17A34C39-F130-485A-A2B2-3C8A44B04F5B}" type="datetimeFigureOut">
              <a:rPr lang="en-IN" smtClean="0"/>
              <a:t>21-03-2025</a:t>
            </a:fld>
            <a:endParaRPr lang="en-IN"/>
          </a:p>
        </p:txBody>
      </p:sp>
      <p:sp>
        <p:nvSpPr>
          <p:cNvPr id="6" name="Footer Placeholder 5">
            <a:extLst>
              <a:ext uri="{FF2B5EF4-FFF2-40B4-BE49-F238E27FC236}">
                <a16:creationId xmlns:a16="http://schemas.microsoft.com/office/drawing/2014/main" id="{692144CA-51EC-EBD6-BF9F-CEB481689D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1C4135-9ED4-6CC3-3B73-C48CB0D9629F}"/>
              </a:ext>
            </a:extLst>
          </p:cNvPr>
          <p:cNvSpPr>
            <a:spLocks noGrp="1"/>
          </p:cNvSpPr>
          <p:nvPr>
            <p:ph type="sldNum" sz="quarter" idx="12"/>
          </p:nvPr>
        </p:nvSpPr>
        <p:spPr/>
        <p:txBody>
          <a:bodyPr/>
          <a:lstStyle/>
          <a:p>
            <a:fld id="{F413D576-AB6E-49D3-9856-0E91AF9337F2}" type="slidenum">
              <a:rPr lang="en-IN" smtClean="0"/>
              <a:t>‹#›</a:t>
            </a:fld>
            <a:endParaRPr lang="en-IN"/>
          </a:p>
        </p:txBody>
      </p:sp>
    </p:spTree>
    <p:extLst>
      <p:ext uri="{BB962C8B-B14F-4D97-AF65-F5344CB8AC3E}">
        <p14:creationId xmlns:p14="http://schemas.microsoft.com/office/powerpoint/2010/main" val="1612876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07CA-6861-0B06-5887-F0197F2B03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DA8FC2-17FD-9150-49EA-BF42D5635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F35D43-023F-C6AD-982C-D829F8450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75728F-19F7-6700-095C-D9D6320BCD20}"/>
              </a:ext>
            </a:extLst>
          </p:cNvPr>
          <p:cNvSpPr>
            <a:spLocks noGrp="1"/>
          </p:cNvSpPr>
          <p:nvPr>
            <p:ph type="dt" sz="half" idx="10"/>
          </p:nvPr>
        </p:nvSpPr>
        <p:spPr/>
        <p:txBody>
          <a:bodyPr/>
          <a:lstStyle/>
          <a:p>
            <a:fld id="{17A34C39-F130-485A-A2B2-3C8A44B04F5B}" type="datetimeFigureOut">
              <a:rPr lang="en-IN" smtClean="0"/>
              <a:t>21-03-2025</a:t>
            </a:fld>
            <a:endParaRPr lang="en-IN"/>
          </a:p>
        </p:txBody>
      </p:sp>
      <p:sp>
        <p:nvSpPr>
          <p:cNvPr id="6" name="Footer Placeholder 5">
            <a:extLst>
              <a:ext uri="{FF2B5EF4-FFF2-40B4-BE49-F238E27FC236}">
                <a16:creationId xmlns:a16="http://schemas.microsoft.com/office/drawing/2014/main" id="{90A0F907-2144-FF7A-3DA6-5547DE1B6B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EBCC60-EA60-8845-04CA-63F5D55C779F}"/>
              </a:ext>
            </a:extLst>
          </p:cNvPr>
          <p:cNvSpPr>
            <a:spLocks noGrp="1"/>
          </p:cNvSpPr>
          <p:nvPr>
            <p:ph type="sldNum" sz="quarter" idx="12"/>
          </p:nvPr>
        </p:nvSpPr>
        <p:spPr/>
        <p:txBody>
          <a:bodyPr/>
          <a:lstStyle/>
          <a:p>
            <a:fld id="{F413D576-AB6E-49D3-9856-0E91AF9337F2}" type="slidenum">
              <a:rPr lang="en-IN" smtClean="0"/>
              <a:t>‹#›</a:t>
            </a:fld>
            <a:endParaRPr lang="en-IN"/>
          </a:p>
        </p:txBody>
      </p:sp>
    </p:spTree>
    <p:extLst>
      <p:ext uri="{BB962C8B-B14F-4D97-AF65-F5344CB8AC3E}">
        <p14:creationId xmlns:p14="http://schemas.microsoft.com/office/powerpoint/2010/main" val="34494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E17DA5-009E-1F8D-0937-A5A4AAC49E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21AF3D-DD6F-D34E-CBCD-D27C07F243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3F4F95-F04D-E182-DAC8-CC5E06EADE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A34C39-F130-485A-A2B2-3C8A44B04F5B}" type="datetimeFigureOut">
              <a:rPr lang="en-IN" smtClean="0"/>
              <a:t>21-03-2025</a:t>
            </a:fld>
            <a:endParaRPr lang="en-IN"/>
          </a:p>
        </p:txBody>
      </p:sp>
      <p:sp>
        <p:nvSpPr>
          <p:cNvPr id="5" name="Footer Placeholder 4">
            <a:extLst>
              <a:ext uri="{FF2B5EF4-FFF2-40B4-BE49-F238E27FC236}">
                <a16:creationId xmlns:a16="http://schemas.microsoft.com/office/drawing/2014/main" id="{76B84298-3028-FBD6-482C-42610A0CFF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3A3316-B600-B0CC-D605-900E0A6C9C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3D576-AB6E-49D3-9856-0E91AF9337F2}" type="slidenum">
              <a:rPr lang="en-IN" smtClean="0"/>
              <a:t>‹#›</a:t>
            </a:fld>
            <a:endParaRPr lang="en-IN"/>
          </a:p>
        </p:txBody>
      </p:sp>
    </p:spTree>
    <p:extLst>
      <p:ext uri="{BB962C8B-B14F-4D97-AF65-F5344CB8AC3E}">
        <p14:creationId xmlns:p14="http://schemas.microsoft.com/office/powerpoint/2010/main" val="52162521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D3EB3-B290-1AC7-9696-FC0AAD20BFD3}"/>
              </a:ext>
            </a:extLst>
          </p:cNvPr>
          <p:cNvSpPr>
            <a:spLocks noGrp="1"/>
          </p:cNvSpPr>
          <p:nvPr>
            <p:ph type="ctrTitle"/>
          </p:nvPr>
        </p:nvSpPr>
        <p:spPr>
          <a:xfrm>
            <a:off x="1486533" y="2168688"/>
            <a:ext cx="9144000" cy="1087274"/>
          </a:xfrm>
          <a:solidFill>
            <a:srgbClr val="001110">
              <a:alpha val="62000"/>
            </a:srgbClr>
          </a:solidFill>
        </p:spPr>
        <p:txBody>
          <a:bodyPr>
            <a:normAutofit/>
          </a:bodyPr>
          <a:lstStyle/>
          <a:p>
            <a:r>
              <a:rPr lang="en-IN" sz="4000" b="1" i="0" u="sng" dirty="0">
                <a:effectLst>
                  <a:outerShdw blurRad="38100" dist="38100" dir="2700000" algn="tl">
                    <a:srgbClr val="000000">
                      <a:alpha val="43137"/>
                    </a:srgbClr>
                  </a:outerShdw>
                </a:effectLst>
                <a:latin typeface="Manrope"/>
              </a:rPr>
              <a:t>Smart Patient Health Monitoring System</a:t>
            </a:r>
            <a:endParaRPr lang="en-IN" sz="4000" b="1" u="sng" dirty="0">
              <a:effectLst>
                <a:outerShdw blurRad="38100" dist="38100" dir="2700000" algn="tl">
                  <a:srgbClr val="000000">
                    <a:alpha val="43137"/>
                  </a:srgbClr>
                </a:outerShdw>
              </a:effectLst>
              <a:latin typeface="Sans Serif Collection" panose="020B0502040504020204" pitchFamily="34" charset="0"/>
              <a:ea typeface="Sans Serif Collection" panose="020B0502040504020204" pitchFamily="34" charset="0"/>
              <a:cs typeface="Sans Serif Collection" panose="020B0502040504020204" pitchFamily="34" charset="0"/>
            </a:endParaRPr>
          </a:p>
        </p:txBody>
      </p:sp>
      <p:sp>
        <p:nvSpPr>
          <p:cNvPr id="3" name="Subtitle 2">
            <a:extLst>
              <a:ext uri="{FF2B5EF4-FFF2-40B4-BE49-F238E27FC236}">
                <a16:creationId xmlns:a16="http://schemas.microsoft.com/office/drawing/2014/main" id="{E2A39FCA-F5E9-E18C-650B-B5786BA0864F}"/>
              </a:ext>
            </a:extLst>
          </p:cNvPr>
          <p:cNvSpPr>
            <a:spLocks noGrp="1"/>
          </p:cNvSpPr>
          <p:nvPr>
            <p:ph type="subTitle" idx="1"/>
          </p:nvPr>
        </p:nvSpPr>
        <p:spPr>
          <a:xfrm>
            <a:off x="1486533" y="3602039"/>
            <a:ext cx="9144000" cy="1655762"/>
          </a:xfrm>
          <a:solidFill>
            <a:srgbClr val="001110">
              <a:alpha val="62000"/>
            </a:srgbClr>
          </a:solidFill>
        </p:spPr>
        <p:txBody>
          <a:bodyPr>
            <a:normAutofit lnSpcReduction="10000"/>
          </a:bodyPr>
          <a:lstStyle/>
          <a:p>
            <a:r>
              <a:rPr lang="en-IN" i="0" dirty="0">
                <a:effectLst/>
                <a:latin typeface="Manrope"/>
              </a:rPr>
              <a:t>Presented by:</a:t>
            </a:r>
          </a:p>
          <a:p>
            <a:r>
              <a:rPr lang="en-IN" i="0" dirty="0">
                <a:effectLst/>
                <a:latin typeface="Manrope"/>
              </a:rPr>
              <a:t>Sanskar Patil (B-840)</a:t>
            </a:r>
          </a:p>
          <a:p>
            <a:r>
              <a:rPr lang="en-IN" i="0" dirty="0">
                <a:effectLst/>
                <a:latin typeface="Manrope"/>
              </a:rPr>
              <a:t> Samarth Sawant (B-836)</a:t>
            </a:r>
          </a:p>
          <a:p>
            <a:r>
              <a:rPr lang="en-IN" i="0" dirty="0">
                <a:effectLst/>
                <a:latin typeface="Manrope"/>
              </a:rPr>
              <a:t> Rishikesh Patil (B-837)</a:t>
            </a:r>
            <a:endParaRPr lang="en-IN" dirty="0"/>
          </a:p>
        </p:txBody>
      </p:sp>
      <p:pic>
        <p:nvPicPr>
          <p:cNvPr id="32" name="Picture 31">
            <a:extLst>
              <a:ext uri="{FF2B5EF4-FFF2-40B4-BE49-F238E27FC236}">
                <a16:creationId xmlns:a16="http://schemas.microsoft.com/office/drawing/2014/main" id="{45E7E5EA-F4AA-D2FA-3929-F140034434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467" y="428461"/>
            <a:ext cx="9069066" cy="1171739"/>
          </a:xfrm>
          <a:prstGeom prst="rect">
            <a:avLst/>
          </a:prstGeom>
        </p:spPr>
      </p:pic>
    </p:spTree>
    <p:extLst>
      <p:ext uri="{BB962C8B-B14F-4D97-AF65-F5344CB8AC3E}">
        <p14:creationId xmlns:p14="http://schemas.microsoft.com/office/powerpoint/2010/main" val="356364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E2614-C96B-B675-C541-5D5643D2D366}"/>
              </a:ext>
            </a:extLst>
          </p:cNvPr>
          <p:cNvSpPr>
            <a:spLocks noGrp="1"/>
          </p:cNvSpPr>
          <p:nvPr>
            <p:ph type="title"/>
          </p:nvPr>
        </p:nvSpPr>
        <p:spPr>
          <a:xfrm>
            <a:off x="838200" y="365125"/>
            <a:ext cx="10515600" cy="663575"/>
          </a:xfrm>
          <a:solidFill>
            <a:srgbClr val="001110">
              <a:alpha val="62000"/>
            </a:srgbClr>
          </a:solidFill>
        </p:spPr>
        <p:txBody>
          <a:bodyPr>
            <a:normAutofit/>
          </a:bodyPr>
          <a:lstStyle/>
          <a:p>
            <a:pPr algn="ctr"/>
            <a:r>
              <a:rPr lang="en-IN" sz="2400" b="1" i="0" u="sng" dirty="0">
                <a:effectLst/>
                <a:latin typeface="Manrope"/>
              </a:rPr>
              <a:t>Challenges &amp; Solutions</a:t>
            </a:r>
            <a:endParaRPr lang="en-IN" sz="2400" b="1" u="sng" dirty="0"/>
          </a:p>
        </p:txBody>
      </p:sp>
      <p:sp>
        <p:nvSpPr>
          <p:cNvPr id="3" name="Content Placeholder 2">
            <a:extLst>
              <a:ext uri="{FF2B5EF4-FFF2-40B4-BE49-F238E27FC236}">
                <a16:creationId xmlns:a16="http://schemas.microsoft.com/office/drawing/2014/main" id="{91995143-06EA-E04F-2426-570C4B247E55}"/>
              </a:ext>
            </a:extLst>
          </p:cNvPr>
          <p:cNvSpPr>
            <a:spLocks noGrp="1"/>
          </p:cNvSpPr>
          <p:nvPr>
            <p:ph idx="1"/>
          </p:nvPr>
        </p:nvSpPr>
        <p:spPr>
          <a:xfrm>
            <a:off x="838200" y="1028700"/>
            <a:ext cx="10515600" cy="5148263"/>
          </a:xfrm>
          <a:solidFill>
            <a:srgbClr val="001110">
              <a:alpha val="62000"/>
            </a:srgbClr>
          </a:solidFill>
        </p:spPr>
        <p:txBody>
          <a:bodyPr>
            <a:normAutofit/>
          </a:bodyPr>
          <a:lstStyle/>
          <a:p>
            <a:r>
              <a:rPr lang="en-IN" sz="1600" b="1" i="0" dirty="0">
                <a:solidFill>
                  <a:srgbClr val="181C24"/>
                </a:solidFill>
                <a:effectLst/>
                <a:latin typeface="Manrope"/>
              </a:rPr>
              <a:t>Challenge: API Integration with Google Maps : </a:t>
            </a:r>
            <a:r>
              <a:rPr lang="en-IN" sz="1600" b="0" i="0" dirty="0">
                <a:effectLst/>
                <a:latin typeface="Manrope"/>
              </a:rPr>
              <a:t>Integrating the application with Google Maps API posed significant challenges in terms of functionality and performance. Ensuring seamless communication between our application and Google Maps was crucial for user experience.</a:t>
            </a:r>
            <a:r>
              <a:rPr lang="en-IN" sz="1600" dirty="0">
                <a:latin typeface="Manrope"/>
              </a:rPr>
              <a:t> </a:t>
            </a:r>
          </a:p>
          <a:p>
            <a:r>
              <a:rPr lang="en-IN" sz="1600" b="1" i="0" dirty="0">
                <a:solidFill>
                  <a:srgbClr val="181C24"/>
                </a:solidFill>
                <a:effectLst/>
                <a:latin typeface="Manrope"/>
              </a:rPr>
              <a:t>Solution: React-Google-Maps API : </a:t>
            </a:r>
            <a:r>
              <a:rPr lang="en-IN" sz="1600" b="0" i="0" dirty="0">
                <a:effectLst/>
                <a:latin typeface="Manrope"/>
              </a:rPr>
              <a:t>To address the integration challenges, we utilized the React-Google-Maps API, which allowed for dynamic updates and enhanced interaction with map features. This solution significantly improved the responsiveness of map-related functionalities.</a:t>
            </a:r>
          </a:p>
          <a:p>
            <a:r>
              <a:rPr lang="en-IN" sz="1600" b="1" i="0" dirty="0">
                <a:solidFill>
                  <a:srgbClr val="181C24"/>
                </a:solidFill>
                <a:effectLst/>
                <a:latin typeface="Manrope"/>
              </a:rPr>
              <a:t>Challenge: Simulating Real-time Sensor Data : </a:t>
            </a:r>
            <a:r>
              <a:rPr lang="en-IN" sz="1600" b="0" i="0" dirty="0">
                <a:effectLst/>
                <a:latin typeface="Manrope"/>
              </a:rPr>
              <a:t>Simulating real-time sensor data for testing purposes was another critical challenge. Accurate data representation was necessary to evaluate the system's performance under different scenarios.</a:t>
            </a:r>
          </a:p>
          <a:p>
            <a:r>
              <a:rPr lang="en-IN" sz="1600" b="1" i="0" dirty="0">
                <a:solidFill>
                  <a:srgbClr val="181C24"/>
                </a:solidFill>
                <a:effectLst/>
                <a:latin typeface="Manrope"/>
              </a:rPr>
              <a:t>Solution: JavaScript Randomization for Test Cases</a:t>
            </a:r>
            <a:r>
              <a:rPr lang="en-IN" sz="1600" dirty="0">
                <a:solidFill>
                  <a:srgbClr val="181C24"/>
                </a:solidFill>
                <a:latin typeface="Manrope"/>
              </a:rPr>
              <a:t> : </a:t>
            </a:r>
            <a:r>
              <a:rPr lang="en-IN" sz="1600" b="0" i="0" dirty="0">
                <a:effectLst/>
                <a:latin typeface="Manrope"/>
              </a:rPr>
              <a:t>To effectively simulate real-time sensor data, we implemented JavaScript randomization techniques. This approach allowed us to create varied test cases, ensuring robust testing of the application’s functionality.</a:t>
            </a:r>
          </a:p>
          <a:p>
            <a:r>
              <a:rPr lang="en-IN" sz="1600" b="1" i="0" dirty="0">
                <a:solidFill>
                  <a:srgbClr val="181C24"/>
                </a:solidFill>
                <a:effectLst/>
                <a:latin typeface="Manrope"/>
              </a:rPr>
              <a:t>Challenge: Ensuring Real-time </a:t>
            </a:r>
            <a:r>
              <a:rPr lang="en-IN" sz="1600" b="1" i="0" dirty="0" err="1">
                <a:solidFill>
                  <a:srgbClr val="181C24"/>
                </a:solidFill>
                <a:effectLst/>
                <a:latin typeface="Manrope"/>
              </a:rPr>
              <a:t>Notifications</a:t>
            </a:r>
            <a:r>
              <a:rPr lang="en-IN" sz="1600" b="0" i="0" dirty="0" err="1">
                <a:effectLst/>
                <a:latin typeface="Manrope"/>
              </a:rPr>
              <a:t>Real</a:t>
            </a:r>
            <a:r>
              <a:rPr lang="en-IN" sz="1600" b="0" i="0" dirty="0">
                <a:effectLst/>
                <a:latin typeface="Manrope"/>
              </a:rPr>
              <a:t>-time notifications were essential for user engagement and timely updates. However, maintaining the reliability of these notifications under fluctuating conditions proved to be challenging.</a:t>
            </a:r>
          </a:p>
          <a:p>
            <a:r>
              <a:rPr lang="en-IN" sz="1600" b="1" i="0" dirty="0">
                <a:solidFill>
                  <a:srgbClr val="181C24"/>
                </a:solidFill>
                <a:effectLst/>
                <a:latin typeface="Manrope"/>
              </a:rPr>
              <a:t>Solution: Backend Alert Triggers via Threshold Limits : </a:t>
            </a:r>
            <a:r>
              <a:rPr lang="en-IN" sz="1600" b="0" i="0" dirty="0">
                <a:effectLst/>
                <a:latin typeface="Manrope"/>
              </a:rPr>
              <a:t>To ensure timely notifications, we established backend alert triggers that activated based on predefined threshold limits. This solution allowed for immediate alerting when critical conditions were met, enhancing user response times.</a:t>
            </a:r>
          </a:p>
          <a:p>
            <a:endParaRPr lang="en-IN" sz="1600" b="1" i="0" dirty="0">
              <a:solidFill>
                <a:srgbClr val="181C24"/>
              </a:solidFill>
              <a:effectLst/>
              <a:latin typeface="Manrope"/>
            </a:endParaRPr>
          </a:p>
        </p:txBody>
      </p:sp>
    </p:spTree>
    <p:extLst>
      <p:ext uri="{BB962C8B-B14F-4D97-AF65-F5344CB8AC3E}">
        <p14:creationId xmlns:p14="http://schemas.microsoft.com/office/powerpoint/2010/main" val="1445496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3DB9C-20FE-1B4C-E039-6EE93A07DB73}"/>
              </a:ext>
            </a:extLst>
          </p:cNvPr>
          <p:cNvSpPr>
            <a:spLocks noGrp="1"/>
          </p:cNvSpPr>
          <p:nvPr>
            <p:ph type="title"/>
          </p:nvPr>
        </p:nvSpPr>
        <p:spPr>
          <a:xfrm>
            <a:off x="838200" y="365125"/>
            <a:ext cx="10515600" cy="624689"/>
          </a:xfrm>
          <a:solidFill>
            <a:srgbClr val="001110">
              <a:alpha val="62000"/>
            </a:srgbClr>
          </a:solidFill>
        </p:spPr>
        <p:txBody>
          <a:bodyPr>
            <a:normAutofit/>
          </a:bodyPr>
          <a:lstStyle/>
          <a:p>
            <a:pPr algn="ctr"/>
            <a:r>
              <a:rPr lang="en-IN" sz="2400" b="1" i="0" u="sng" dirty="0">
                <a:effectLst/>
                <a:latin typeface="Manrope"/>
              </a:rPr>
              <a:t>Future Enhancements</a:t>
            </a:r>
            <a:endParaRPr lang="en-IN" sz="2400" b="1" u="sng" dirty="0"/>
          </a:p>
        </p:txBody>
      </p:sp>
      <p:sp>
        <p:nvSpPr>
          <p:cNvPr id="3" name="Content Placeholder 2">
            <a:extLst>
              <a:ext uri="{FF2B5EF4-FFF2-40B4-BE49-F238E27FC236}">
                <a16:creationId xmlns:a16="http://schemas.microsoft.com/office/drawing/2014/main" id="{737B7B4F-AECD-3ECB-7687-93CDCB512F8D}"/>
              </a:ext>
            </a:extLst>
          </p:cNvPr>
          <p:cNvSpPr>
            <a:spLocks noGrp="1"/>
          </p:cNvSpPr>
          <p:nvPr>
            <p:ph idx="1"/>
          </p:nvPr>
        </p:nvSpPr>
        <p:spPr>
          <a:xfrm>
            <a:off x="838200" y="1112363"/>
            <a:ext cx="10515600" cy="5064600"/>
          </a:xfrm>
          <a:solidFill>
            <a:srgbClr val="001110">
              <a:alpha val="62000"/>
            </a:srgbClr>
          </a:solidFill>
        </p:spPr>
        <p:txBody>
          <a:bodyPr>
            <a:normAutofit/>
          </a:bodyPr>
          <a:lstStyle/>
          <a:p>
            <a:r>
              <a:rPr lang="en-IN" sz="1600" b="1" i="0" dirty="0">
                <a:effectLst/>
                <a:latin typeface="Manrope"/>
              </a:rPr>
              <a:t>Integration of Real Sensors instead of simulations : </a:t>
            </a:r>
            <a:r>
              <a:rPr lang="en-IN" sz="1600" b="0" i="0" dirty="0">
                <a:effectLst/>
                <a:latin typeface="Manrope"/>
              </a:rPr>
              <a:t>By utilizing actual sensors, we can achieve more accurate data collection and analysis, enhancing the reliability of patient monitoring systems. This shift from simulations allows for real-time data capture, leading to improved health outcomes.</a:t>
            </a:r>
          </a:p>
          <a:p>
            <a:r>
              <a:rPr lang="en-IN" sz="1600" b="1" i="0" dirty="0">
                <a:effectLst/>
                <a:latin typeface="Manrope"/>
              </a:rPr>
              <a:t>AI-driven Predictive Analytics for early health risk detection : </a:t>
            </a:r>
            <a:r>
              <a:rPr lang="en-IN" sz="1600" b="0" i="0" dirty="0">
                <a:effectLst/>
                <a:latin typeface="Manrope"/>
              </a:rPr>
              <a:t>Implementing AI algorithms will enable healthcare providers to identify potential health risks before they escalate. This proactive approach can significantly reduce emergency cases and improve patient management through timely interventions.</a:t>
            </a:r>
          </a:p>
          <a:p>
            <a:r>
              <a:rPr lang="en-IN" sz="1600" b="1" i="0" dirty="0">
                <a:effectLst/>
                <a:latin typeface="Manrope"/>
              </a:rPr>
              <a:t>Mobile App Development for monitoring on smartphones : </a:t>
            </a:r>
            <a:r>
              <a:rPr lang="en-IN" sz="1600" b="0" i="0" dirty="0">
                <a:effectLst/>
                <a:latin typeface="Manrope"/>
              </a:rPr>
              <a:t>Developing mobile applications will empower patients to monitor their health metrics conveniently from their smartphones. This accessibility fosters greater patient engagement and allows for personalized health management.</a:t>
            </a:r>
          </a:p>
          <a:p>
            <a:r>
              <a:rPr lang="en-IN" sz="1600" b="1" i="0" dirty="0">
                <a:effectLst/>
                <a:latin typeface="Manrope"/>
              </a:rPr>
              <a:t>Cloud-Based Data Storage for seamless hospital integration : </a:t>
            </a:r>
            <a:r>
              <a:rPr lang="en-IN" sz="1600" b="0" i="0" dirty="0">
                <a:effectLst/>
                <a:latin typeface="Manrope"/>
              </a:rPr>
              <a:t>Adopting cloud technology for data storage ensures that patient information is securely accessible across different healthcare facilities. This integration facilitates improved collaboration among healthcare providers and enhances overall patient care.</a:t>
            </a:r>
          </a:p>
          <a:p>
            <a:r>
              <a:rPr lang="en-IN" sz="1600" b="1" i="0" dirty="0">
                <a:effectLst/>
                <a:latin typeface="Manrope"/>
              </a:rPr>
              <a:t>IoT Wearable Connectivity to enhance patient mobility : </a:t>
            </a:r>
            <a:r>
              <a:rPr lang="en-IN" sz="1600" b="0" i="0" dirty="0">
                <a:effectLst/>
                <a:latin typeface="Manrope"/>
              </a:rPr>
              <a:t>Integrating IoT wearable devices into patient care can significantly improve mobility and monitoring capabilities. These devices can track vital signs and activity levels, allowing for continuous health tracking and immediate response to any abnormalities.</a:t>
            </a:r>
          </a:p>
          <a:p>
            <a:endParaRPr lang="en-IN" sz="1600" dirty="0"/>
          </a:p>
        </p:txBody>
      </p:sp>
    </p:spTree>
    <p:extLst>
      <p:ext uri="{BB962C8B-B14F-4D97-AF65-F5344CB8AC3E}">
        <p14:creationId xmlns:p14="http://schemas.microsoft.com/office/powerpoint/2010/main" val="1710595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F5561-5C40-8B08-27CA-4A4300AF34DE}"/>
              </a:ext>
            </a:extLst>
          </p:cNvPr>
          <p:cNvSpPr>
            <a:spLocks noGrp="1"/>
          </p:cNvSpPr>
          <p:nvPr>
            <p:ph type="title"/>
          </p:nvPr>
        </p:nvSpPr>
        <p:spPr>
          <a:xfrm>
            <a:off x="838200" y="365126"/>
            <a:ext cx="10515600" cy="586982"/>
          </a:xfrm>
          <a:solidFill>
            <a:srgbClr val="001110">
              <a:alpha val="62000"/>
            </a:srgbClr>
          </a:solidFill>
        </p:spPr>
        <p:txBody>
          <a:bodyPr>
            <a:normAutofit/>
          </a:bodyPr>
          <a:lstStyle/>
          <a:p>
            <a:pPr algn="ctr"/>
            <a:r>
              <a:rPr lang="en-IN" sz="2400" b="1" i="0" u="sng" dirty="0">
                <a:effectLst/>
                <a:latin typeface="Manrope"/>
              </a:rPr>
              <a:t>Conclusion</a:t>
            </a:r>
            <a:endParaRPr lang="en-IN" sz="2400" b="1" u="sng" dirty="0"/>
          </a:p>
        </p:txBody>
      </p:sp>
      <p:sp>
        <p:nvSpPr>
          <p:cNvPr id="3" name="Content Placeholder 2">
            <a:extLst>
              <a:ext uri="{FF2B5EF4-FFF2-40B4-BE49-F238E27FC236}">
                <a16:creationId xmlns:a16="http://schemas.microsoft.com/office/drawing/2014/main" id="{EC54B3A3-F312-7167-C7E5-4A62D45509D8}"/>
              </a:ext>
            </a:extLst>
          </p:cNvPr>
          <p:cNvSpPr>
            <a:spLocks noGrp="1"/>
          </p:cNvSpPr>
          <p:nvPr>
            <p:ph idx="1"/>
          </p:nvPr>
        </p:nvSpPr>
        <p:spPr>
          <a:xfrm>
            <a:off x="838200" y="1133475"/>
            <a:ext cx="10515600" cy="5043488"/>
          </a:xfrm>
          <a:solidFill>
            <a:srgbClr val="001110">
              <a:alpha val="62000"/>
            </a:srgbClr>
          </a:solidFill>
        </p:spPr>
        <p:txBody>
          <a:bodyPr>
            <a:normAutofit/>
          </a:bodyPr>
          <a:lstStyle/>
          <a:p>
            <a:r>
              <a:rPr lang="en-IN" sz="1600" b="1" i="0" dirty="0">
                <a:effectLst/>
                <a:latin typeface="Manrope"/>
              </a:rPr>
              <a:t>Smart ICU system enhances patient monitoring using IoT : </a:t>
            </a:r>
            <a:r>
              <a:rPr lang="en-IN" sz="1600" b="0" i="0" dirty="0">
                <a:effectLst/>
                <a:latin typeface="Manrope"/>
              </a:rPr>
              <a:t>The integration of Internet of Things (IoT) technology in Smart ICU systems revolutionizes the way patient monitoring is conducted. By utilizing connected devices, healthcare professionals can continuously track vital signs and health metrics, ensuring timely interventions.</a:t>
            </a:r>
          </a:p>
          <a:p>
            <a:r>
              <a:rPr lang="en-IN" sz="1600" b="1" i="0" dirty="0">
                <a:effectLst/>
                <a:latin typeface="Manrope"/>
              </a:rPr>
              <a:t>Provides real-time vitals, alerts, and remote access for medical staff : </a:t>
            </a:r>
            <a:r>
              <a:rPr lang="en-IN" sz="1600" b="0" i="0" dirty="0">
                <a:effectLst/>
                <a:latin typeface="Manrope"/>
              </a:rPr>
              <a:t>The system offers real-time data on patients' vital signs, enabling medical staff to receive immediate alerts for any anomalies. This capability allows healthcare providers to respond swiftly, even from remote locations, enhancing patient care and safety.</a:t>
            </a:r>
          </a:p>
          <a:p>
            <a:r>
              <a:rPr lang="en-IN" sz="1600" b="1" i="0" dirty="0">
                <a:effectLst/>
                <a:latin typeface="Manrope"/>
              </a:rPr>
              <a:t>Reduces workload on healthcare professionals : </a:t>
            </a:r>
            <a:r>
              <a:rPr lang="en-IN" sz="1600" b="0" i="0" dirty="0">
                <a:effectLst/>
                <a:latin typeface="Manrope"/>
              </a:rPr>
              <a:t>By automating routine monitoring tasks, the Smart ICU system significantly decreases the administrative burden on healthcare professionals. This reduction in workload allows staff to focus on direct patient care and critical decision-making.</a:t>
            </a:r>
          </a:p>
          <a:p>
            <a:r>
              <a:rPr lang="en-IN" sz="1600" b="1" i="0" dirty="0">
                <a:effectLst/>
                <a:latin typeface="Manrope"/>
              </a:rPr>
              <a:t>Future developments will improve scalability and AI integration : </a:t>
            </a:r>
            <a:r>
              <a:rPr lang="en-IN" sz="1600" b="0" i="0" dirty="0">
                <a:effectLst/>
                <a:latin typeface="Manrope"/>
              </a:rPr>
              <a:t>Looking ahead, advancements in technology are expected to enhance the scalability of Smart ICU systems and further integrate artificial intelligence. These improvements will optimize resource allocation and patient outcomes, paving the way for more efficient healthcare delivery.</a:t>
            </a:r>
          </a:p>
          <a:p>
            <a:endParaRPr lang="en-IN" sz="1600" dirty="0"/>
          </a:p>
        </p:txBody>
      </p:sp>
    </p:spTree>
    <p:extLst>
      <p:ext uri="{BB962C8B-B14F-4D97-AF65-F5344CB8AC3E}">
        <p14:creationId xmlns:p14="http://schemas.microsoft.com/office/powerpoint/2010/main" val="313907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82C25-B579-D8C7-3A0E-16A29CB6A56D}"/>
              </a:ext>
            </a:extLst>
          </p:cNvPr>
          <p:cNvSpPr>
            <a:spLocks noGrp="1"/>
          </p:cNvSpPr>
          <p:nvPr>
            <p:ph type="title"/>
          </p:nvPr>
        </p:nvSpPr>
        <p:spPr/>
        <p:txBody>
          <a:bodyPr>
            <a:normAutofit/>
          </a:bodyPr>
          <a:lstStyle/>
          <a:p>
            <a:pPr algn="ctr"/>
            <a:r>
              <a:rPr lang="en-IN" sz="2400" b="1" i="0" u="sng" dirty="0">
                <a:effectLst/>
                <a:latin typeface="Manrope"/>
              </a:rPr>
              <a:t>Hardware Setup</a:t>
            </a:r>
            <a:endParaRPr lang="en-IN" sz="2400" dirty="0"/>
          </a:p>
        </p:txBody>
      </p:sp>
      <p:sp>
        <p:nvSpPr>
          <p:cNvPr id="3" name="Content Placeholder 2">
            <a:extLst>
              <a:ext uri="{FF2B5EF4-FFF2-40B4-BE49-F238E27FC236}">
                <a16:creationId xmlns:a16="http://schemas.microsoft.com/office/drawing/2014/main" id="{6F1A4B5F-9460-01F7-C3CC-7E347C8B99B5}"/>
              </a:ext>
            </a:extLst>
          </p:cNvPr>
          <p:cNvSpPr>
            <a:spLocks noGrp="1"/>
          </p:cNvSpPr>
          <p:nvPr>
            <p:ph idx="1"/>
          </p:nvPr>
        </p:nvSpPr>
        <p:spPr/>
        <p:txBody>
          <a:bodyPr>
            <a:normAutofit/>
          </a:bodyPr>
          <a:lstStyle/>
          <a:p>
            <a:r>
              <a:rPr lang="en-US" sz="2400" dirty="0"/>
              <a:t>Initialized Arduino Mega 2560 </a:t>
            </a:r>
          </a:p>
          <a:p>
            <a:r>
              <a:rPr lang="en-US" sz="2400" dirty="0"/>
              <a:t>Initialized </a:t>
            </a:r>
            <a:r>
              <a:rPr lang="en-US" sz="2400" dirty="0" err="1"/>
              <a:t>Wifi</a:t>
            </a:r>
            <a:r>
              <a:rPr lang="en-US" sz="2400" dirty="0"/>
              <a:t> module to be able to send sensor data to backend </a:t>
            </a:r>
            <a:r>
              <a:rPr lang="en-US" sz="2400" dirty="0" err="1"/>
              <a:t>api</a:t>
            </a:r>
            <a:endParaRPr lang="en-US" sz="2400" dirty="0"/>
          </a:p>
          <a:p>
            <a:r>
              <a:rPr lang="en-US" sz="2400" dirty="0"/>
              <a:t>Initialized heart rate sensor and successfully obtained </a:t>
            </a:r>
            <a:r>
              <a:rPr lang="en-US" sz="2400" dirty="0" err="1"/>
              <a:t>ecg</a:t>
            </a:r>
            <a:r>
              <a:rPr lang="en-US" sz="2400" dirty="0"/>
              <a:t> in real-time </a:t>
            </a:r>
          </a:p>
          <a:p>
            <a:r>
              <a:rPr lang="en-US" sz="2400" dirty="0"/>
              <a:t>Initialized LCD12 module and presented the </a:t>
            </a:r>
            <a:r>
              <a:rPr lang="en-US" sz="2400" dirty="0" err="1"/>
              <a:t>ecg</a:t>
            </a:r>
            <a:r>
              <a:rPr lang="en-US" sz="2400" dirty="0"/>
              <a:t> data in real time on the lcd screen</a:t>
            </a:r>
          </a:p>
          <a:p>
            <a:pPr marL="0" indent="0">
              <a:buNone/>
            </a:pPr>
            <a:endParaRPr lang="en-IN" sz="2400" dirty="0"/>
          </a:p>
        </p:txBody>
      </p:sp>
    </p:spTree>
    <p:extLst>
      <p:ext uri="{BB962C8B-B14F-4D97-AF65-F5344CB8AC3E}">
        <p14:creationId xmlns:p14="http://schemas.microsoft.com/office/powerpoint/2010/main" val="758968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D3A9A-C3F2-DC06-FCC2-EFE0DC7D608C}"/>
              </a:ext>
            </a:extLst>
          </p:cNvPr>
          <p:cNvSpPr>
            <a:spLocks noGrp="1"/>
          </p:cNvSpPr>
          <p:nvPr>
            <p:ph type="title"/>
          </p:nvPr>
        </p:nvSpPr>
        <p:spPr/>
        <p:txBody>
          <a:bodyPr>
            <a:normAutofit/>
          </a:bodyPr>
          <a:lstStyle/>
          <a:p>
            <a:pPr algn="ctr"/>
            <a:r>
              <a:rPr lang="en-IN" sz="2400" b="1" i="0" u="sng" dirty="0">
                <a:effectLst/>
                <a:latin typeface="Manrope"/>
              </a:rPr>
              <a:t>Hardware Setup Challenges</a:t>
            </a:r>
            <a:endParaRPr lang="en-IN" sz="2400" dirty="0"/>
          </a:p>
        </p:txBody>
      </p:sp>
      <p:sp>
        <p:nvSpPr>
          <p:cNvPr id="3" name="Content Placeholder 2">
            <a:extLst>
              <a:ext uri="{FF2B5EF4-FFF2-40B4-BE49-F238E27FC236}">
                <a16:creationId xmlns:a16="http://schemas.microsoft.com/office/drawing/2014/main" id="{11742F22-8967-B811-10B1-A44F0D80211E}"/>
              </a:ext>
            </a:extLst>
          </p:cNvPr>
          <p:cNvSpPr>
            <a:spLocks noGrp="1"/>
          </p:cNvSpPr>
          <p:nvPr>
            <p:ph idx="1"/>
          </p:nvPr>
        </p:nvSpPr>
        <p:spPr/>
        <p:txBody>
          <a:bodyPr>
            <a:normAutofit/>
          </a:bodyPr>
          <a:lstStyle/>
          <a:p>
            <a:r>
              <a:rPr lang="en-US" sz="1600" dirty="0"/>
              <a:t>LCD sensitivity was too high which caused greater brightness on the lcd screen. That made us unable to visualize data presented on lcd screen</a:t>
            </a:r>
          </a:p>
          <a:p>
            <a:r>
              <a:rPr lang="en-US" sz="1600" dirty="0"/>
              <a:t>Too much noise was found in the data extracted from </a:t>
            </a:r>
            <a:r>
              <a:rPr lang="en-US" sz="1600" dirty="0" err="1"/>
              <a:t>ecg</a:t>
            </a:r>
            <a:r>
              <a:rPr lang="en-US" sz="1600" dirty="0"/>
              <a:t> sensor.</a:t>
            </a:r>
          </a:p>
          <a:p>
            <a:r>
              <a:rPr lang="en-US" sz="1600" dirty="0"/>
              <a:t>In order to keep noise at minimal we implemented a resistor between the analog input of Arduino and the </a:t>
            </a:r>
            <a:r>
              <a:rPr lang="en-US" sz="1600" dirty="0" err="1"/>
              <a:t>ecg</a:t>
            </a:r>
            <a:r>
              <a:rPr lang="en-US" sz="1600" dirty="0"/>
              <a:t> sensor output.</a:t>
            </a:r>
            <a:r>
              <a:rPr lang="en-IN" sz="1600" dirty="0"/>
              <a:t> While this was a temporary solution as we added other components the noise eliminated.</a:t>
            </a:r>
          </a:p>
          <a:p>
            <a:r>
              <a:rPr lang="en-IN" sz="1600" dirty="0"/>
              <a:t>ECG sensor was not stable which caused inconsistency in data appeared. Fixing </a:t>
            </a:r>
            <a:r>
              <a:rPr lang="en-IN" sz="1600" dirty="0" err="1"/>
              <a:t>ecg</a:t>
            </a:r>
            <a:r>
              <a:rPr lang="en-IN" sz="1600" dirty="0"/>
              <a:t> sensor </a:t>
            </a:r>
            <a:r>
              <a:rPr lang="en-IN" sz="1600" dirty="0" err="1"/>
              <a:t>usaing</a:t>
            </a:r>
            <a:r>
              <a:rPr lang="en-IN" sz="1600" dirty="0"/>
              <a:t> </a:t>
            </a:r>
            <a:r>
              <a:rPr lang="en-IN" sz="1600" dirty="0" err="1"/>
              <a:t>soildering</a:t>
            </a:r>
            <a:r>
              <a:rPr lang="en-IN" sz="1600" dirty="0"/>
              <a:t> and then mounting it on a breadboard.</a:t>
            </a:r>
          </a:p>
          <a:p>
            <a:pPr marL="0" indent="0">
              <a:buNone/>
            </a:pPr>
            <a:endParaRPr lang="en-US" sz="1600" dirty="0"/>
          </a:p>
        </p:txBody>
      </p:sp>
    </p:spTree>
    <p:extLst>
      <p:ext uri="{BB962C8B-B14F-4D97-AF65-F5344CB8AC3E}">
        <p14:creationId xmlns:p14="http://schemas.microsoft.com/office/powerpoint/2010/main" val="3960673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8DBC-F128-915F-5533-129E8CF08737}"/>
              </a:ext>
            </a:extLst>
          </p:cNvPr>
          <p:cNvSpPr>
            <a:spLocks noGrp="1"/>
          </p:cNvSpPr>
          <p:nvPr>
            <p:ph type="title"/>
          </p:nvPr>
        </p:nvSpPr>
        <p:spPr/>
        <p:txBody>
          <a:bodyPr>
            <a:normAutofit/>
          </a:bodyPr>
          <a:lstStyle/>
          <a:p>
            <a:r>
              <a:rPr lang="en-US" sz="2400" dirty="0"/>
              <a:t>Software </a:t>
            </a:r>
            <a:r>
              <a:rPr lang="en-US" sz="2400"/>
              <a:t>setup challenges</a:t>
            </a:r>
            <a:endParaRPr lang="en-IN" sz="2400"/>
          </a:p>
        </p:txBody>
      </p:sp>
      <p:sp>
        <p:nvSpPr>
          <p:cNvPr id="3" name="Content Placeholder 2">
            <a:extLst>
              <a:ext uri="{FF2B5EF4-FFF2-40B4-BE49-F238E27FC236}">
                <a16:creationId xmlns:a16="http://schemas.microsoft.com/office/drawing/2014/main" id="{585D8AEC-9693-5397-78AF-6AA8BDE2546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1809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BA04-BA13-715E-09BD-23AE3885FA7A}"/>
              </a:ext>
            </a:extLst>
          </p:cNvPr>
          <p:cNvSpPr>
            <a:spLocks noGrp="1"/>
          </p:cNvSpPr>
          <p:nvPr>
            <p:ph type="title"/>
          </p:nvPr>
        </p:nvSpPr>
        <p:spPr>
          <a:xfrm>
            <a:off x="838200" y="365125"/>
            <a:ext cx="10515600" cy="737811"/>
          </a:xfrm>
          <a:solidFill>
            <a:srgbClr val="001110">
              <a:alpha val="62000"/>
            </a:srgbClr>
          </a:solidFill>
        </p:spPr>
        <p:txBody>
          <a:bodyPr>
            <a:normAutofit/>
          </a:bodyPr>
          <a:lstStyle/>
          <a:p>
            <a:pPr algn="ctr"/>
            <a:r>
              <a:rPr lang="en-IN" sz="2400" b="1" i="0" u="sng" dirty="0">
                <a:effectLst/>
                <a:latin typeface="Manrope"/>
              </a:rPr>
              <a:t>Introduction to Smart ICU System</a:t>
            </a:r>
            <a:endParaRPr lang="en-IN" sz="2400" b="1" u="sng" dirty="0"/>
          </a:p>
        </p:txBody>
      </p:sp>
      <p:sp>
        <p:nvSpPr>
          <p:cNvPr id="3" name="Content Placeholder 2">
            <a:extLst>
              <a:ext uri="{FF2B5EF4-FFF2-40B4-BE49-F238E27FC236}">
                <a16:creationId xmlns:a16="http://schemas.microsoft.com/office/drawing/2014/main" id="{1E685005-8A93-C772-361D-AD7423C40936}"/>
              </a:ext>
            </a:extLst>
          </p:cNvPr>
          <p:cNvSpPr>
            <a:spLocks noGrp="1"/>
          </p:cNvSpPr>
          <p:nvPr>
            <p:ph idx="1"/>
          </p:nvPr>
        </p:nvSpPr>
        <p:spPr>
          <a:xfrm>
            <a:off x="838200" y="1291472"/>
            <a:ext cx="10515600" cy="4885491"/>
          </a:xfrm>
          <a:solidFill>
            <a:srgbClr val="001110">
              <a:alpha val="62000"/>
            </a:srgbClr>
          </a:solidFill>
        </p:spPr>
        <p:txBody>
          <a:bodyPr>
            <a:normAutofit/>
          </a:bodyPr>
          <a:lstStyle/>
          <a:p>
            <a:r>
              <a:rPr lang="en-IN" sz="1600" b="1" i="0" dirty="0">
                <a:effectLst/>
                <a:latin typeface="Manrope"/>
              </a:rPr>
              <a:t>IoT-based Patient Monitoring System: </a:t>
            </a:r>
            <a:r>
              <a:rPr lang="en-IN" sz="1600" b="0" i="0" dirty="0">
                <a:effectLst/>
                <a:latin typeface="Manrope"/>
              </a:rPr>
              <a:t>The Smart ICU system leverages Internet of Things (IoT) technology to monitor patients continuously, enhancing the quality of care and ensuring timely interventions.</a:t>
            </a:r>
          </a:p>
          <a:p>
            <a:r>
              <a:rPr lang="en-IN" sz="1600" b="1" i="0" dirty="0">
                <a:effectLst/>
                <a:latin typeface="Manrope"/>
              </a:rPr>
              <a:t>Real-Time Health Tracking:</a:t>
            </a:r>
            <a:r>
              <a:rPr lang="en-IN" sz="1600" b="1" dirty="0">
                <a:latin typeface="Manrope"/>
              </a:rPr>
              <a:t> </a:t>
            </a:r>
            <a:r>
              <a:rPr lang="en-IN" sz="1600" b="0" i="0" dirty="0">
                <a:effectLst/>
                <a:latin typeface="Manrope"/>
              </a:rPr>
              <a:t>This system provides real-time tracking of patient vitals, allowing healthcare professionals to respond quickly to any changes in a patient's condition.</a:t>
            </a:r>
          </a:p>
          <a:p>
            <a:r>
              <a:rPr lang="en-IN" sz="1600" b="1" i="0" dirty="0">
                <a:effectLst/>
                <a:latin typeface="Manrope"/>
              </a:rPr>
              <a:t>Automation of ICU Monitoring</a:t>
            </a:r>
            <a:r>
              <a:rPr lang="en-IN" sz="1600" b="1" dirty="0">
                <a:latin typeface="Manrope"/>
              </a:rPr>
              <a:t>: </a:t>
            </a:r>
            <a:r>
              <a:rPr lang="en-IN" sz="1600" b="0" i="0" dirty="0">
                <a:effectLst/>
                <a:latin typeface="Manrope"/>
              </a:rPr>
              <a:t>By automating the monitoring process, the Smart ICU system significantly reduces the dependency on manual observation, enabling staff to focus on direct patient care.</a:t>
            </a:r>
          </a:p>
          <a:p>
            <a:r>
              <a:rPr lang="en-IN" sz="1600" b="1" i="0" dirty="0">
                <a:effectLst/>
                <a:latin typeface="Manrope"/>
              </a:rPr>
              <a:t>Vital Data Collection through Sensors</a:t>
            </a:r>
            <a:r>
              <a:rPr lang="en-IN" sz="1600" b="1" dirty="0">
                <a:latin typeface="Manrope"/>
              </a:rPr>
              <a:t>: </a:t>
            </a:r>
            <a:r>
              <a:rPr lang="en-IN" sz="1600" b="0" i="0" dirty="0">
                <a:effectLst/>
                <a:latin typeface="Manrope"/>
              </a:rPr>
              <a:t>Advanced sensors collect and transmit vital signs such as heart rate, blood pressure, and oxygen levels, ensuring that healthcare teams have access to the most current data.</a:t>
            </a:r>
          </a:p>
          <a:p>
            <a:r>
              <a:rPr lang="en-IN" sz="1600" b="1" i="0" dirty="0">
                <a:effectLst/>
                <a:latin typeface="Manrope"/>
              </a:rPr>
              <a:t>Remote Monitoring Capability</a:t>
            </a:r>
            <a:r>
              <a:rPr lang="en-IN" sz="1600" b="1" dirty="0">
                <a:latin typeface="Manrope"/>
              </a:rPr>
              <a:t>: </a:t>
            </a:r>
            <a:r>
              <a:rPr lang="en-IN" sz="1600" b="0" i="0" dirty="0">
                <a:effectLst/>
                <a:latin typeface="Manrope"/>
              </a:rPr>
              <a:t>The system facilitates remote monitoring, allowing healthcare providers to oversee multiple patients from a centralized location, improving efficiency and response times.</a:t>
            </a:r>
          </a:p>
          <a:p>
            <a:r>
              <a:rPr lang="en-IN" sz="1600" b="1" i="0" dirty="0">
                <a:effectLst/>
                <a:latin typeface="Manrope"/>
              </a:rPr>
              <a:t>Instant Alerts for Abnormal Values: </a:t>
            </a:r>
            <a:r>
              <a:rPr lang="en-IN" sz="1600" b="0" i="0" dirty="0">
                <a:effectLst/>
                <a:latin typeface="Manrope"/>
              </a:rPr>
              <a:t>In case of abnormal values detected by the sensors, the system instantly alerts medical staff, ensuring immediate attention and care for patients in critical conditions.</a:t>
            </a:r>
          </a:p>
          <a:p>
            <a:pPr marL="0" indent="0">
              <a:buNone/>
            </a:pPr>
            <a:endParaRPr lang="en-IN" sz="1600" dirty="0"/>
          </a:p>
        </p:txBody>
      </p:sp>
    </p:spTree>
    <p:extLst>
      <p:ext uri="{BB962C8B-B14F-4D97-AF65-F5344CB8AC3E}">
        <p14:creationId xmlns:p14="http://schemas.microsoft.com/office/powerpoint/2010/main" val="234542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910B1-6ADD-E7A8-D529-D812146CA2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8A8C82-C35C-737B-A772-EABF026E5910}"/>
              </a:ext>
            </a:extLst>
          </p:cNvPr>
          <p:cNvSpPr>
            <a:spLocks noGrp="1"/>
          </p:cNvSpPr>
          <p:nvPr>
            <p:ph type="title"/>
          </p:nvPr>
        </p:nvSpPr>
        <p:spPr>
          <a:xfrm>
            <a:off x="838200" y="365125"/>
            <a:ext cx="10515600" cy="737811"/>
          </a:xfrm>
          <a:solidFill>
            <a:srgbClr val="001110">
              <a:alpha val="62000"/>
            </a:srgbClr>
          </a:solidFill>
        </p:spPr>
        <p:txBody>
          <a:bodyPr>
            <a:normAutofit/>
          </a:bodyPr>
          <a:lstStyle/>
          <a:p>
            <a:pPr algn="ctr"/>
            <a:r>
              <a:rPr lang="en-IN" sz="2400" b="1" i="0" u="sng" dirty="0">
                <a:effectLst/>
                <a:latin typeface="Manrope"/>
              </a:rPr>
              <a:t>Problem Statement</a:t>
            </a:r>
            <a:endParaRPr lang="en-IN" sz="2400" b="1" u="sng" dirty="0"/>
          </a:p>
        </p:txBody>
      </p:sp>
      <p:sp>
        <p:nvSpPr>
          <p:cNvPr id="3" name="Content Placeholder 2">
            <a:extLst>
              <a:ext uri="{FF2B5EF4-FFF2-40B4-BE49-F238E27FC236}">
                <a16:creationId xmlns:a16="http://schemas.microsoft.com/office/drawing/2014/main" id="{B7285AD2-60A3-39BA-BA0A-6D87B7E9C0B4}"/>
              </a:ext>
            </a:extLst>
          </p:cNvPr>
          <p:cNvSpPr>
            <a:spLocks noGrp="1"/>
          </p:cNvSpPr>
          <p:nvPr>
            <p:ph idx="1"/>
          </p:nvPr>
        </p:nvSpPr>
        <p:spPr>
          <a:xfrm>
            <a:off x="838200" y="1291472"/>
            <a:ext cx="10515600" cy="4885491"/>
          </a:xfrm>
          <a:solidFill>
            <a:srgbClr val="001110">
              <a:alpha val="62000"/>
            </a:srgbClr>
          </a:solidFill>
        </p:spPr>
        <p:txBody>
          <a:bodyPr>
            <a:normAutofit/>
          </a:bodyPr>
          <a:lstStyle/>
          <a:p>
            <a:r>
              <a:rPr lang="en-IN" sz="1600" b="1" i="0" dirty="0">
                <a:effectLst/>
                <a:latin typeface="Manrope"/>
              </a:rPr>
              <a:t>Manual Monitoring in ICUs : </a:t>
            </a:r>
            <a:r>
              <a:rPr lang="en-IN" sz="1600" b="0" i="0" dirty="0">
                <a:effectLst/>
                <a:latin typeface="Manrope"/>
              </a:rPr>
              <a:t>Traditional Intensive Care Units (ICUs) heavily depend on manual monitoring, which can be time-consuming and prone to human error. This reliance on manual processes can lead to significant delays in response times, jeopardizing patient safety.</a:t>
            </a:r>
          </a:p>
          <a:p>
            <a:pPr algn="l">
              <a:buFont typeface="Arial" panose="020B0604020202020204" pitchFamily="34" charset="0"/>
              <a:buChar char="•"/>
            </a:pPr>
            <a:r>
              <a:rPr lang="en-IN" sz="1600" b="1" i="0" dirty="0">
                <a:effectLst/>
                <a:latin typeface="Manrope"/>
              </a:rPr>
              <a:t>Delayed Detection Risks :</a:t>
            </a:r>
            <a:r>
              <a:rPr lang="en-IN" sz="1600" b="1" dirty="0">
                <a:latin typeface="Manrope"/>
              </a:rPr>
              <a:t> </a:t>
            </a:r>
            <a:r>
              <a:rPr lang="en-IN" sz="1600" b="0" i="0" dirty="0">
                <a:effectLst/>
                <a:latin typeface="Manrope"/>
              </a:rPr>
              <a:t>The delay in detecting critical conditions due to manual monitoring can result in severe health implications for patients. Rapid deterioration of a patient’s condition may go unnoticed, leading to complications or even fatalities.</a:t>
            </a:r>
          </a:p>
          <a:p>
            <a:pPr algn="l">
              <a:buFont typeface="Arial" panose="020B0604020202020204" pitchFamily="34" charset="0"/>
              <a:buChar char="•"/>
            </a:pPr>
            <a:r>
              <a:rPr lang="en-IN" sz="1600" b="1" i="0" dirty="0">
                <a:effectLst/>
                <a:latin typeface="Manrope"/>
              </a:rPr>
              <a:t>Overburdened Healthcare Staff </a:t>
            </a:r>
            <a:r>
              <a:rPr lang="en-IN" sz="1600" b="1" dirty="0">
                <a:latin typeface="Manrope"/>
              </a:rPr>
              <a:t>: </a:t>
            </a:r>
            <a:r>
              <a:rPr lang="en-IN" sz="1600" b="0" i="0" dirty="0">
                <a:effectLst/>
                <a:latin typeface="Manrope"/>
              </a:rPr>
              <a:t>Healthcare professionals in ICUs often face overwhelming workloads, tasked with monitoring multiple patients simultaneously. This can lead to burnout and decreased vigilance, further increasing the risk of missed alerts for deteriorating patients.</a:t>
            </a:r>
          </a:p>
          <a:p>
            <a:pPr algn="l">
              <a:buFont typeface="Arial" panose="020B0604020202020204" pitchFamily="34" charset="0"/>
              <a:buChar char="•"/>
            </a:pPr>
            <a:r>
              <a:rPr lang="en-IN" sz="1600" b="1" i="0" dirty="0">
                <a:effectLst/>
                <a:latin typeface="Manrope"/>
              </a:rPr>
              <a:t>Lack of Remote Monitoring </a:t>
            </a:r>
            <a:r>
              <a:rPr lang="en-IN" sz="1600" b="1" dirty="0">
                <a:latin typeface="Manrope"/>
              </a:rPr>
              <a:t>: </a:t>
            </a:r>
            <a:r>
              <a:rPr lang="en-IN" sz="1600" b="0" i="0" dirty="0">
                <a:effectLst/>
                <a:latin typeface="Manrope"/>
              </a:rPr>
              <a:t>Without the capability for remote access to patient vitals, timely interventions become difficult. Healthcare providers are hindered in their ability to respond quickly to changes in patient conditions, which is crucial in critical care settings.</a:t>
            </a:r>
          </a:p>
        </p:txBody>
      </p:sp>
    </p:spTree>
    <p:extLst>
      <p:ext uri="{BB962C8B-B14F-4D97-AF65-F5344CB8AC3E}">
        <p14:creationId xmlns:p14="http://schemas.microsoft.com/office/powerpoint/2010/main" val="4164393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9F645-7E84-EE12-9EE1-72CD44C1D9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2FC233-CA6F-B669-2C02-DA27AE1721B2}"/>
              </a:ext>
            </a:extLst>
          </p:cNvPr>
          <p:cNvSpPr>
            <a:spLocks noGrp="1"/>
          </p:cNvSpPr>
          <p:nvPr>
            <p:ph type="title"/>
          </p:nvPr>
        </p:nvSpPr>
        <p:spPr>
          <a:xfrm>
            <a:off x="838200" y="365125"/>
            <a:ext cx="10515600" cy="737811"/>
          </a:xfrm>
          <a:solidFill>
            <a:srgbClr val="001110">
              <a:alpha val="62000"/>
            </a:srgbClr>
          </a:solidFill>
        </p:spPr>
        <p:txBody>
          <a:bodyPr>
            <a:normAutofit/>
          </a:bodyPr>
          <a:lstStyle/>
          <a:p>
            <a:pPr algn="ctr"/>
            <a:r>
              <a:rPr lang="en-IN" sz="2400" b="1" i="0" u="sng" dirty="0">
                <a:effectLst/>
                <a:latin typeface="Manrope"/>
              </a:rPr>
              <a:t>Objectives</a:t>
            </a:r>
            <a:endParaRPr lang="en-IN" sz="2400" b="1" u="sng" dirty="0"/>
          </a:p>
        </p:txBody>
      </p:sp>
      <p:sp>
        <p:nvSpPr>
          <p:cNvPr id="3" name="Content Placeholder 2">
            <a:extLst>
              <a:ext uri="{FF2B5EF4-FFF2-40B4-BE49-F238E27FC236}">
                <a16:creationId xmlns:a16="http://schemas.microsoft.com/office/drawing/2014/main" id="{4B590398-F65C-9811-A376-095F4258F501}"/>
              </a:ext>
            </a:extLst>
          </p:cNvPr>
          <p:cNvSpPr>
            <a:spLocks noGrp="1"/>
          </p:cNvSpPr>
          <p:nvPr>
            <p:ph idx="1"/>
          </p:nvPr>
        </p:nvSpPr>
        <p:spPr>
          <a:xfrm>
            <a:off x="838200" y="1291472"/>
            <a:ext cx="10515600" cy="4885491"/>
          </a:xfrm>
          <a:solidFill>
            <a:srgbClr val="001110">
              <a:alpha val="62000"/>
            </a:srgbClr>
          </a:solidFill>
        </p:spPr>
        <p:txBody>
          <a:bodyPr>
            <a:normAutofit/>
          </a:bodyPr>
          <a:lstStyle/>
          <a:p>
            <a:pPr algn="l">
              <a:buFont typeface="Arial" panose="020B0604020202020204" pitchFamily="34" charset="0"/>
              <a:buChar char="•"/>
            </a:pPr>
            <a:r>
              <a:rPr lang="en-IN" sz="1600" b="1" i="0" dirty="0">
                <a:effectLst/>
                <a:latin typeface="Manrope"/>
              </a:rPr>
              <a:t>Real-time Monitoring :</a:t>
            </a:r>
            <a:r>
              <a:rPr lang="en-IN" sz="1600" b="0" i="0" dirty="0">
                <a:effectLst/>
                <a:latin typeface="Manrope"/>
              </a:rPr>
              <a:t> Implement continuous tracking of vital parameters such as Heart Rate (HR), Blood Oxygen Saturation (SpO2), and Temperature to ensure immediate response capabilities.</a:t>
            </a:r>
          </a:p>
          <a:p>
            <a:pPr algn="l">
              <a:buFont typeface="Arial" panose="020B0604020202020204" pitchFamily="34" charset="0"/>
              <a:buChar char="•"/>
            </a:pPr>
            <a:r>
              <a:rPr lang="en-IN" sz="1600" b="1" i="0" dirty="0">
                <a:effectLst/>
                <a:latin typeface="Manrope"/>
              </a:rPr>
              <a:t>Automated Alerts :</a:t>
            </a:r>
            <a:r>
              <a:rPr lang="en-IN" sz="1600" b="1" dirty="0">
                <a:latin typeface="Manrope"/>
              </a:rPr>
              <a:t> </a:t>
            </a:r>
            <a:r>
              <a:rPr lang="en-IN" sz="1600" b="0" i="0" dirty="0">
                <a:effectLst/>
                <a:latin typeface="Manrope"/>
              </a:rPr>
              <a:t>Establish a notification system that automatically informs medical staff when vital parameters exceed predefined thresholds, ensuring rapid intervention.</a:t>
            </a:r>
          </a:p>
          <a:p>
            <a:pPr algn="l">
              <a:buFont typeface="Arial" panose="020B0604020202020204" pitchFamily="34" charset="0"/>
              <a:buChar char="•"/>
            </a:pPr>
            <a:r>
              <a:rPr lang="en-IN" sz="1600" b="1" i="0" dirty="0">
                <a:effectLst/>
                <a:latin typeface="Manrope"/>
              </a:rPr>
              <a:t>Remote Access </a:t>
            </a:r>
            <a:r>
              <a:rPr lang="en-IN" sz="1600" b="1" dirty="0">
                <a:latin typeface="Manrope"/>
              </a:rPr>
              <a:t>: </a:t>
            </a:r>
            <a:r>
              <a:rPr lang="en-IN" sz="1600" b="0" i="0" dirty="0">
                <a:effectLst/>
                <a:latin typeface="Manrope"/>
              </a:rPr>
              <a:t>Enable cloud-based access for doctors, allowing healthcare professionals to monitor patients from anywhere, facilitating timely decisions and interventions.</a:t>
            </a:r>
          </a:p>
          <a:p>
            <a:r>
              <a:rPr lang="en-IN" sz="1600" b="1" i="0" dirty="0">
                <a:effectLst/>
                <a:latin typeface="Manrope"/>
              </a:rPr>
              <a:t>Predictive Analytics </a:t>
            </a:r>
            <a:r>
              <a:rPr lang="en-IN" sz="1600" b="1" dirty="0">
                <a:latin typeface="Manrope"/>
              </a:rPr>
              <a:t>: </a:t>
            </a:r>
            <a:r>
              <a:rPr lang="en-IN" sz="1600" b="0" i="0" dirty="0">
                <a:effectLst/>
                <a:latin typeface="Manrope"/>
              </a:rPr>
              <a:t>Leverage AI-driven analysis to identify potential health risks early, enhancing proactive healthcare management and improving patient outcomes.</a:t>
            </a:r>
          </a:p>
          <a:p>
            <a:r>
              <a:rPr lang="en-IN" sz="1600" b="1" i="0" dirty="0">
                <a:effectLst/>
                <a:latin typeface="Manrope"/>
              </a:rPr>
              <a:t>Secure Data Management : </a:t>
            </a:r>
            <a:r>
              <a:rPr lang="en-IN" sz="1600" b="0" i="0" dirty="0">
                <a:effectLst/>
                <a:latin typeface="Manrope"/>
              </a:rPr>
              <a:t>Implement robust data management practices to ensure compliance with healthcare regulations, safeguarding patient information and ensuring privacy.</a:t>
            </a:r>
          </a:p>
        </p:txBody>
      </p:sp>
    </p:spTree>
    <p:extLst>
      <p:ext uri="{BB962C8B-B14F-4D97-AF65-F5344CB8AC3E}">
        <p14:creationId xmlns:p14="http://schemas.microsoft.com/office/powerpoint/2010/main" val="508223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CF002-DC23-256F-22CD-F6AAEF431A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2C69A7-A568-D75E-DEDA-A87E0D651C1E}"/>
              </a:ext>
            </a:extLst>
          </p:cNvPr>
          <p:cNvSpPr>
            <a:spLocks noGrp="1"/>
          </p:cNvSpPr>
          <p:nvPr>
            <p:ph type="title"/>
          </p:nvPr>
        </p:nvSpPr>
        <p:spPr>
          <a:xfrm>
            <a:off x="377073" y="365125"/>
            <a:ext cx="11425286" cy="737811"/>
          </a:xfrm>
          <a:solidFill>
            <a:srgbClr val="001110">
              <a:alpha val="62000"/>
            </a:srgbClr>
          </a:solidFill>
        </p:spPr>
        <p:txBody>
          <a:bodyPr>
            <a:normAutofit/>
          </a:bodyPr>
          <a:lstStyle/>
          <a:p>
            <a:pPr algn="ctr"/>
            <a:r>
              <a:rPr lang="en-IN" sz="2400" b="1" i="0" u="sng" dirty="0">
                <a:effectLst/>
                <a:latin typeface="Manrope"/>
              </a:rPr>
              <a:t>System Architecture</a:t>
            </a:r>
            <a:endParaRPr lang="en-IN" sz="2400" b="1" u="sng" dirty="0"/>
          </a:p>
        </p:txBody>
      </p:sp>
      <p:sp>
        <p:nvSpPr>
          <p:cNvPr id="3" name="Content Placeholder 2">
            <a:extLst>
              <a:ext uri="{FF2B5EF4-FFF2-40B4-BE49-F238E27FC236}">
                <a16:creationId xmlns:a16="http://schemas.microsoft.com/office/drawing/2014/main" id="{7BC170FC-9155-FEA4-77AC-C1FF77EF4744}"/>
              </a:ext>
            </a:extLst>
          </p:cNvPr>
          <p:cNvSpPr>
            <a:spLocks noGrp="1"/>
          </p:cNvSpPr>
          <p:nvPr>
            <p:ph idx="1"/>
          </p:nvPr>
        </p:nvSpPr>
        <p:spPr>
          <a:xfrm>
            <a:off x="377073" y="1291472"/>
            <a:ext cx="11425286" cy="5201403"/>
          </a:xfrm>
          <a:solidFill>
            <a:srgbClr val="001110">
              <a:alpha val="62000"/>
            </a:srgbClr>
          </a:solidFill>
        </p:spPr>
        <p:txBody>
          <a:bodyPr>
            <a:normAutofit/>
          </a:bodyPr>
          <a:lstStyle/>
          <a:p>
            <a:pPr marL="342900" indent="-342900">
              <a:buFont typeface="+mj-lt"/>
              <a:buAutoNum type="arabicPeriod"/>
            </a:pPr>
            <a:r>
              <a:rPr lang="en-IN" sz="1600" b="0" i="0" dirty="0">
                <a:effectLst/>
                <a:latin typeface="Manrope"/>
              </a:rPr>
              <a:t>Communication Mechanism : The system utilizes an Arduino Mega 2560 as the central controller, which interfaces with various sensors to monitor critical health metrics. The sensors include Heart Rate, SpO2 (blood oxygen saturation), Temperature, and ECG (electrocardiogram) sensors. Additionally, an LCD is integrated for local display of vitals, and an Alarm System is in place to alert users of any anomalies.</a:t>
            </a:r>
          </a:p>
          <a:p>
            <a:pPr marL="342900" indent="-342900">
              <a:buFont typeface="+mj-lt"/>
              <a:buAutoNum type="arabicPeriod"/>
            </a:pPr>
            <a:r>
              <a:rPr lang="en-IN" sz="1600" b="0" i="0" dirty="0">
                <a:effectLst/>
                <a:latin typeface="Manrope"/>
              </a:rPr>
              <a:t>Frontend Dashboard : The backend of the system employs cloud storage solutions such as Firebase, AWS, or MongoDB. These platforms provide scalable data storage and processing capabilities, allowing for efficient handling of large volumes of health data and ensuring data availability and security.</a:t>
            </a:r>
          </a:p>
          <a:p>
            <a:pPr marL="342900" indent="-342900">
              <a:buFont typeface="+mj-lt"/>
              <a:buAutoNum type="arabicPeriod"/>
            </a:pPr>
            <a:r>
              <a:rPr lang="en-IN" sz="1600" b="0" i="0" dirty="0">
                <a:effectLst/>
                <a:latin typeface="Manrope"/>
              </a:rPr>
              <a:t>Hardware Components: Data collected from the sensors is transmitted to a backend server using either a Wi-Fi or GSM module. This dual communication capability ensures that data can be sent in real-time, enhancing the system's responsiveness and reliability.</a:t>
            </a:r>
          </a:p>
          <a:p>
            <a:pPr marL="342900" indent="-342900">
              <a:buFont typeface="+mj-lt"/>
              <a:buAutoNum type="arabicPeriod"/>
            </a:pPr>
            <a:r>
              <a:rPr lang="en-IN" sz="1600" b="0" i="0" dirty="0">
                <a:effectLst/>
                <a:latin typeface="Manrope"/>
              </a:rPr>
              <a:t>Backend Infrastructure: A web-based dashboard is designed to present real-time vitals and alerts to users. This intuitive interface allows healthcare providers and users to monitor health metrics conveniently, facilitating timely interventions when necessary.</a:t>
            </a:r>
          </a:p>
        </p:txBody>
      </p:sp>
    </p:spTree>
    <p:extLst>
      <p:ext uri="{BB962C8B-B14F-4D97-AF65-F5344CB8AC3E}">
        <p14:creationId xmlns:p14="http://schemas.microsoft.com/office/powerpoint/2010/main" val="1270600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31EBF-3DCD-5AC9-479F-87B77726EC49}"/>
              </a:ext>
            </a:extLst>
          </p:cNvPr>
          <p:cNvSpPr>
            <a:spLocks noGrp="1"/>
          </p:cNvSpPr>
          <p:nvPr>
            <p:ph type="title"/>
          </p:nvPr>
        </p:nvSpPr>
        <p:spPr>
          <a:xfrm>
            <a:off x="838199" y="365125"/>
            <a:ext cx="10829925" cy="671823"/>
          </a:xfrm>
          <a:solidFill>
            <a:srgbClr val="001110">
              <a:alpha val="62000"/>
            </a:srgbClr>
          </a:solidFill>
        </p:spPr>
        <p:txBody>
          <a:bodyPr>
            <a:normAutofit/>
          </a:bodyPr>
          <a:lstStyle/>
          <a:p>
            <a:pPr algn="ctr"/>
            <a:r>
              <a:rPr lang="en-IN" sz="2400" b="1" i="0" u="sng" dirty="0">
                <a:effectLst/>
                <a:latin typeface="Manrope"/>
              </a:rPr>
              <a:t>Flowchart of System Process</a:t>
            </a:r>
            <a:endParaRPr lang="en-IN" sz="2400" b="1" u="sng" dirty="0"/>
          </a:p>
        </p:txBody>
      </p:sp>
      <p:sp>
        <p:nvSpPr>
          <p:cNvPr id="4" name="Rectangle 3">
            <a:extLst>
              <a:ext uri="{FF2B5EF4-FFF2-40B4-BE49-F238E27FC236}">
                <a16:creationId xmlns:a16="http://schemas.microsoft.com/office/drawing/2014/main" id="{64153580-1DD2-C138-4420-D827C8F0EAAB}"/>
              </a:ext>
            </a:extLst>
          </p:cNvPr>
          <p:cNvSpPr/>
          <p:nvPr/>
        </p:nvSpPr>
        <p:spPr>
          <a:xfrm>
            <a:off x="923827" y="1564849"/>
            <a:ext cx="2168165" cy="1102937"/>
          </a:xfrm>
          <a:prstGeom prst="rect">
            <a:avLst/>
          </a:prstGeom>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collection from sensors</a:t>
            </a:r>
            <a:endParaRPr lang="en-IN" dirty="0"/>
          </a:p>
        </p:txBody>
      </p:sp>
      <p:sp>
        <p:nvSpPr>
          <p:cNvPr id="5" name="Arrow: Right 4">
            <a:extLst>
              <a:ext uri="{FF2B5EF4-FFF2-40B4-BE49-F238E27FC236}">
                <a16:creationId xmlns:a16="http://schemas.microsoft.com/office/drawing/2014/main" id="{6C48E9EF-53B8-A635-6930-0602155C595B}"/>
              </a:ext>
            </a:extLst>
          </p:cNvPr>
          <p:cNvSpPr/>
          <p:nvPr/>
        </p:nvSpPr>
        <p:spPr>
          <a:xfrm>
            <a:off x="3233394" y="1979629"/>
            <a:ext cx="499620" cy="273377"/>
          </a:xfrm>
          <a:prstGeom prst="rightArrow">
            <a:avLst/>
          </a:prstGeom>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18E2D62-78F1-94F8-F6E3-B014E9681B9B}"/>
              </a:ext>
            </a:extLst>
          </p:cNvPr>
          <p:cNvSpPr/>
          <p:nvPr/>
        </p:nvSpPr>
        <p:spPr>
          <a:xfrm>
            <a:off x="3874416" y="1564848"/>
            <a:ext cx="1948206" cy="1102937"/>
          </a:xfrm>
          <a:prstGeom prst="rect">
            <a:avLst/>
          </a:prstGeom>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processing by Arduino mega 2560</a:t>
            </a:r>
            <a:endParaRPr lang="en-IN" dirty="0"/>
          </a:p>
        </p:txBody>
      </p:sp>
      <p:sp>
        <p:nvSpPr>
          <p:cNvPr id="7" name="Arrow: Right 6">
            <a:extLst>
              <a:ext uri="{FF2B5EF4-FFF2-40B4-BE49-F238E27FC236}">
                <a16:creationId xmlns:a16="http://schemas.microsoft.com/office/drawing/2014/main" id="{69950824-3CB1-0170-7070-EF8EC2376F3B}"/>
              </a:ext>
            </a:extLst>
          </p:cNvPr>
          <p:cNvSpPr/>
          <p:nvPr/>
        </p:nvSpPr>
        <p:spPr>
          <a:xfrm>
            <a:off x="6026869" y="1979627"/>
            <a:ext cx="578177" cy="273377"/>
          </a:xfrm>
          <a:prstGeom prst="rightArrow">
            <a:avLst/>
          </a:prstGeom>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3A3E741-74DE-3FB4-0375-3E92A3052C20}"/>
              </a:ext>
            </a:extLst>
          </p:cNvPr>
          <p:cNvSpPr/>
          <p:nvPr/>
        </p:nvSpPr>
        <p:spPr>
          <a:xfrm>
            <a:off x="6809293" y="1564846"/>
            <a:ext cx="1948206" cy="1102937"/>
          </a:xfrm>
          <a:prstGeom prst="rect">
            <a:avLst/>
          </a:prstGeom>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Wireless Data Transmission via </a:t>
            </a:r>
            <a:r>
              <a:rPr lang="en-US" dirty="0" err="1"/>
              <a:t>WiFi</a:t>
            </a:r>
            <a:endParaRPr lang="en-IN" dirty="0"/>
          </a:p>
        </p:txBody>
      </p:sp>
      <p:sp>
        <p:nvSpPr>
          <p:cNvPr id="9" name="Arrow: Right 8">
            <a:extLst>
              <a:ext uri="{FF2B5EF4-FFF2-40B4-BE49-F238E27FC236}">
                <a16:creationId xmlns:a16="http://schemas.microsoft.com/office/drawing/2014/main" id="{F42D950D-2EF2-4F99-C242-12489935D825}"/>
              </a:ext>
            </a:extLst>
          </p:cNvPr>
          <p:cNvSpPr/>
          <p:nvPr/>
        </p:nvSpPr>
        <p:spPr>
          <a:xfrm>
            <a:off x="8908330" y="1979627"/>
            <a:ext cx="471340" cy="273377"/>
          </a:xfrm>
          <a:prstGeom prst="rightArrow">
            <a:avLst/>
          </a:prstGeom>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C75A3BF5-64D8-E1E1-1AFB-1CBFCDBC7937}"/>
              </a:ext>
            </a:extLst>
          </p:cNvPr>
          <p:cNvSpPr/>
          <p:nvPr/>
        </p:nvSpPr>
        <p:spPr>
          <a:xfrm>
            <a:off x="9587060" y="1564846"/>
            <a:ext cx="1948206" cy="1102937"/>
          </a:xfrm>
          <a:prstGeom prst="rect">
            <a:avLst/>
          </a:prstGeom>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Cloud Database Storage</a:t>
            </a:r>
            <a:endParaRPr lang="en-IN" dirty="0"/>
          </a:p>
        </p:txBody>
      </p:sp>
      <p:sp>
        <p:nvSpPr>
          <p:cNvPr id="11" name="Arrow: Down 10">
            <a:extLst>
              <a:ext uri="{FF2B5EF4-FFF2-40B4-BE49-F238E27FC236}">
                <a16:creationId xmlns:a16="http://schemas.microsoft.com/office/drawing/2014/main" id="{834BA5B5-3765-F583-C992-01547C8D23DA}"/>
              </a:ext>
            </a:extLst>
          </p:cNvPr>
          <p:cNvSpPr/>
          <p:nvPr/>
        </p:nvSpPr>
        <p:spPr>
          <a:xfrm>
            <a:off x="10416619" y="2894029"/>
            <a:ext cx="348791" cy="534971"/>
          </a:xfrm>
          <a:prstGeom prst="downArrow">
            <a:avLst/>
          </a:prstGeom>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21A9A837-C22B-A2C5-4F4B-077DF2DAD738}"/>
              </a:ext>
            </a:extLst>
          </p:cNvPr>
          <p:cNvSpPr/>
          <p:nvPr/>
        </p:nvSpPr>
        <p:spPr>
          <a:xfrm>
            <a:off x="9587060" y="3648173"/>
            <a:ext cx="1948206" cy="1102937"/>
          </a:xfrm>
          <a:prstGeom prst="rect">
            <a:avLst/>
          </a:prstGeom>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Backend data processing and analysis</a:t>
            </a:r>
            <a:endParaRPr lang="en-IN" dirty="0"/>
          </a:p>
        </p:txBody>
      </p:sp>
      <p:sp>
        <p:nvSpPr>
          <p:cNvPr id="14" name="Arrow: Right 13">
            <a:extLst>
              <a:ext uri="{FF2B5EF4-FFF2-40B4-BE49-F238E27FC236}">
                <a16:creationId xmlns:a16="http://schemas.microsoft.com/office/drawing/2014/main" id="{CAAE4469-EDE3-206B-5CD6-EB3B209CE511}"/>
              </a:ext>
            </a:extLst>
          </p:cNvPr>
          <p:cNvSpPr/>
          <p:nvPr/>
        </p:nvSpPr>
        <p:spPr>
          <a:xfrm rot="10800000">
            <a:off x="8908329" y="3987542"/>
            <a:ext cx="490192" cy="405352"/>
          </a:xfrm>
          <a:prstGeom prst="rightArrow">
            <a:avLst/>
          </a:prstGeom>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07B2438A-DFEE-9F91-5F41-8F63EEF520F2}"/>
              </a:ext>
            </a:extLst>
          </p:cNvPr>
          <p:cNvSpPr/>
          <p:nvPr/>
        </p:nvSpPr>
        <p:spPr>
          <a:xfrm>
            <a:off x="6809293" y="3648173"/>
            <a:ext cx="1948206" cy="1187778"/>
          </a:xfrm>
          <a:prstGeom prst="rect">
            <a:avLst/>
          </a:prstGeom>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Frontend Data Display</a:t>
            </a:r>
            <a:endParaRPr lang="en-IN" dirty="0"/>
          </a:p>
        </p:txBody>
      </p:sp>
      <p:sp>
        <p:nvSpPr>
          <p:cNvPr id="16" name="Arrow: Right 15">
            <a:extLst>
              <a:ext uri="{FF2B5EF4-FFF2-40B4-BE49-F238E27FC236}">
                <a16:creationId xmlns:a16="http://schemas.microsoft.com/office/drawing/2014/main" id="{D3E57FF2-E44E-DB19-E74F-4AC909A3E2D5}"/>
              </a:ext>
            </a:extLst>
          </p:cNvPr>
          <p:cNvSpPr/>
          <p:nvPr/>
        </p:nvSpPr>
        <p:spPr>
          <a:xfrm rot="10800000">
            <a:off x="6026869" y="3974976"/>
            <a:ext cx="630809" cy="405352"/>
          </a:xfrm>
          <a:prstGeom prst="rightArrow">
            <a:avLst/>
          </a:prstGeom>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EBD20F93-5921-8DD3-023A-3A896F829B8E}"/>
              </a:ext>
            </a:extLst>
          </p:cNvPr>
          <p:cNvSpPr/>
          <p:nvPr/>
        </p:nvSpPr>
        <p:spPr>
          <a:xfrm>
            <a:off x="3874416" y="3648173"/>
            <a:ext cx="1948206" cy="1102937"/>
          </a:xfrm>
          <a:prstGeom prst="rect">
            <a:avLst/>
          </a:prstGeom>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Alert mechanism via SMS and Email</a:t>
            </a:r>
            <a:endParaRPr lang="en-IN" dirty="0"/>
          </a:p>
        </p:txBody>
      </p:sp>
      <p:sp>
        <p:nvSpPr>
          <p:cNvPr id="20" name="Rectangle 19">
            <a:extLst>
              <a:ext uri="{FF2B5EF4-FFF2-40B4-BE49-F238E27FC236}">
                <a16:creationId xmlns:a16="http://schemas.microsoft.com/office/drawing/2014/main" id="{13A00D27-B34B-7B58-AC2C-B8F02185EF2D}"/>
              </a:ext>
            </a:extLst>
          </p:cNvPr>
          <p:cNvSpPr/>
          <p:nvPr/>
        </p:nvSpPr>
        <p:spPr>
          <a:xfrm>
            <a:off x="838200" y="1266825"/>
            <a:ext cx="10829925" cy="4076700"/>
          </a:xfrm>
          <a:prstGeom prst="rect">
            <a:avLst/>
          </a:prstGeom>
          <a:solidFill>
            <a:srgbClr val="001110">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41399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9F8FB-9991-47BD-0F6E-7004E4861D74}"/>
              </a:ext>
            </a:extLst>
          </p:cNvPr>
          <p:cNvSpPr>
            <a:spLocks noGrp="1"/>
          </p:cNvSpPr>
          <p:nvPr>
            <p:ph type="title"/>
          </p:nvPr>
        </p:nvSpPr>
        <p:spPr>
          <a:xfrm>
            <a:off x="838200" y="365125"/>
            <a:ext cx="10515600" cy="389019"/>
          </a:xfrm>
          <a:solidFill>
            <a:srgbClr val="001110">
              <a:alpha val="62000"/>
            </a:srgbClr>
          </a:solidFill>
        </p:spPr>
        <p:txBody>
          <a:bodyPr>
            <a:normAutofit fontScale="90000"/>
          </a:bodyPr>
          <a:lstStyle/>
          <a:p>
            <a:pPr algn="ctr"/>
            <a:r>
              <a:rPr lang="en-IN" sz="2400" b="1" i="0" u="sng" dirty="0">
                <a:effectLst/>
                <a:latin typeface="Manrope"/>
              </a:rPr>
              <a:t>Components &amp; Technologies</a:t>
            </a:r>
            <a:endParaRPr lang="en-IN" sz="2400" b="1" u="sng" dirty="0"/>
          </a:p>
        </p:txBody>
      </p:sp>
      <p:sp>
        <p:nvSpPr>
          <p:cNvPr id="3" name="Content Placeholder 2">
            <a:extLst>
              <a:ext uri="{FF2B5EF4-FFF2-40B4-BE49-F238E27FC236}">
                <a16:creationId xmlns:a16="http://schemas.microsoft.com/office/drawing/2014/main" id="{E2E17F4C-2E46-E689-DC6B-125DE3C53929}"/>
              </a:ext>
            </a:extLst>
          </p:cNvPr>
          <p:cNvSpPr>
            <a:spLocks noGrp="1"/>
          </p:cNvSpPr>
          <p:nvPr>
            <p:ph idx="1"/>
          </p:nvPr>
        </p:nvSpPr>
        <p:spPr>
          <a:xfrm>
            <a:off x="838200" y="904973"/>
            <a:ext cx="10515600" cy="5271990"/>
          </a:xfrm>
          <a:solidFill>
            <a:srgbClr val="001110">
              <a:alpha val="62000"/>
            </a:srgbClr>
          </a:solidFill>
        </p:spPr>
        <p:txBody>
          <a:bodyPr>
            <a:normAutofit/>
          </a:bodyPr>
          <a:lstStyle/>
          <a:p>
            <a:r>
              <a:rPr lang="en-IN" sz="1600" b="1" i="0" dirty="0">
                <a:solidFill>
                  <a:srgbClr val="181C24"/>
                </a:solidFill>
                <a:effectLst/>
                <a:latin typeface="Manrope"/>
              </a:rPr>
              <a:t>Hardware Components : </a:t>
            </a:r>
            <a:r>
              <a:rPr lang="en-IN" sz="1600" b="0" i="0" dirty="0">
                <a:effectLst/>
                <a:latin typeface="Manrope"/>
              </a:rPr>
              <a:t>The project utilizes various hardware components essential for capturing vital health metrics. The Arduino Mega 2560 serves as the central processing unit, interfacing with ECG, SpO2, temperature, and gas sensors. An alarm system is integrated to enhance safety and alert users in case of any anomalies.</a:t>
            </a:r>
          </a:p>
          <a:p>
            <a:r>
              <a:rPr lang="en-IN" sz="1600" b="1" i="0" dirty="0">
                <a:solidFill>
                  <a:srgbClr val="181C24"/>
                </a:solidFill>
                <a:effectLst/>
                <a:latin typeface="Manrope"/>
              </a:rPr>
              <a:t>Software Programming Languages : </a:t>
            </a:r>
            <a:r>
              <a:rPr lang="en-IN" sz="1600" b="0" i="0" dirty="0">
                <a:effectLst/>
                <a:latin typeface="Manrope"/>
              </a:rPr>
              <a:t>The software development for this project employs C/C++ and Python programming languages. C/C++ is utilized for low-level hardware interactions, while Python is used for data analysis and higher-level application logic, enabling robust functionality.</a:t>
            </a:r>
          </a:p>
          <a:p>
            <a:r>
              <a:rPr lang="en-IN" sz="1600" b="1" i="0" dirty="0">
                <a:solidFill>
                  <a:srgbClr val="181C24"/>
                </a:solidFill>
                <a:effectLst/>
                <a:latin typeface="Manrope"/>
              </a:rPr>
              <a:t>Database Solutions : </a:t>
            </a:r>
            <a:r>
              <a:rPr lang="en-IN" sz="1600" b="0" i="0" dirty="0">
                <a:effectLst/>
                <a:latin typeface="Manrope"/>
              </a:rPr>
              <a:t>Data storage and management are facilitated through Firebase and MongoDB. Firebase provides real-time data synchronization and easy integration with mobile applications, while MongoDB offers flexible data structures for complex queries and scalability.</a:t>
            </a:r>
          </a:p>
          <a:p>
            <a:r>
              <a:rPr lang="en-IN" sz="1600" b="1" i="0" dirty="0">
                <a:solidFill>
                  <a:srgbClr val="181C24"/>
                </a:solidFill>
                <a:effectLst/>
                <a:latin typeface="Manrope"/>
              </a:rPr>
              <a:t>Frontend Development Tools : </a:t>
            </a:r>
            <a:r>
              <a:rPr lang="en-IN" sz="1600" b="0" i="0" dirty="0">
                <a:effectLst/>
                <a:latin typeface="Manrope"/>
              </a:rPr>
              <a:t>The user interface is developed using ReactJS, which allows for the creation of dynamic and responsive web applications. Additionally, the Google Maps API is incorporated to provide geographic context for the data being </a:t>
            </a:r>
            <a:r>
              <a:rPr lang="en-IN" sz="1600" b="0" i="0" dirty="0" err="1">
                <a:effectLst/>
                <a:latin typeface="Manrope"/>
              </a:rPr>
              <a:t>analyzed</a:t>
            </a:r>
            <a:r>
              <a:rPr lang="en-IN" sz="1600" b="0" i="0" dirty="0">
                <a:effectLst/>
                <a:latin typeface="Manrope"/>
              </a:rPr>
              <a:t>, enhancing user experience.</a:t>
            </a:r>
          </a:p>
          <a:p>
            <a:r>
              <a:rPr lang="en-IN" sz="1600" b="1" i="0" dirty="0">
                <a:solidFill>
                  <a:srgbClr val="181C24"/>
                </a:solidFill>
                <a:effectLst/>
                <a:latin typeface="Manrope"/>
              </a:rPr>
              <a:t>Communication Protocols : </a:t>
            </a:r>
            <a:r>
              <a:rPr lang="en-IN" sz="1600" b="0" i="0" dirty="0">
                <a:effectLst/>
                <a:latin typeface="Manrope"/>
              </a:rPr>
              <a:t>The system employs Wi-Fi and HTTP requests for communication between the device and cloud services. This enables seamless data transmission and remote access to health metrics, ensuring users can monitor their health effectively from anywhere.</a:t>
            </a:r>
          </a:p>
          <a:p>
            <a:endParaRPr lang="en-IN" sz="1600" dirty="0"/>
          </a:p>
        </p:txBody>
      </p:sp>
    </p:spTree>
    <p:extLst>
      <p:ext uri="{BB962C8B-B14F-4D97-AF65-F5344CB8AC3E}">
        <p14:creationId xmlns:p14="http://schemas.microsoft.com/office/powerpoint/2010/main" val="355749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414F-76B3-2D2A-E1EE-7385A417BCA2}"/>
              </a:ext>
            </a:extLst>
          </p:cNvPr>
          <p:cNvSpPr>
            <a:spLocks noGrp="1"/>
          </p:cNvSpPr>
          <p:nvPr>
            <p:ph type="title"/>
          </p:nvPr>
        </p:nvSpPr>
        <p:spPr>
          <a:xfrm>
            <a:off x="838200" y="365126"/>
            <a:ext cx="10515600" cy="558702"/>
          </a:xfrm>
          <a:solidFill>
            <a:srgbClr val="001110">
              <a:alpha val="62000"/>
            </a:srgbClr>
          </a:solidFill>
        </p:spPr>
        <p:txBody>
          <a:bodyPr>
            <a:normAutofit/>
          </a:bodyPr>
          <a:lstStyle/>
          <a:p>
            <a:pPr algn="ctr"/>
            <a:r>
              <a:rPr lang="en-IN" sz="2400" b="1" i="0" u="sng" dirty="0">
                <a:effectLst/>
                <a:latin typeface="Manrope"/>
              </a:rPr>
              <a:t>Dashboard &amp; Features</a:t>
            </a:r>
            <a:endParaRPr lang="en-IN" sz="2400" b="1" u="sng" dirty="0"/>
          </a:p>
        </p:txBody>
      </p:sp>
      <p:sp>
        <p:nvSpPr>
          <p:cNvPr id="3" name="Content Placeholder 2">
            <a:extLst>
              <a:ext uri="{FF2B5EF4-FFF2-40B4-BE49-F238E27FC236}">
                <a16:creationId xmlns:a16="http://schemas.microsoft.com/office/drawing/2014/main" id="{96704AE0-16E6-A54A-A4D1-033EA96CFE3C}"/>
              </a:ext>
            </a:extLst>
          </p:cNvPr>
          <p:cNvSpPr>
            <a:spLocks noGrp="1"/>
          </p:cNvSpPr>
          <p:nvPr>
            <p:ph idx="1"/>
          </p:nvPr>
        </p:nvSpPr>
        <p:spPr>
          <a:xfrm>
            <a:off x="838200" y="1112363"/>
            <a:ext cx="10515600" cy="5064600"/>
          </a:xfrm>
          <a:solidFill>
            <a:srgbClr val="001110">
              <a:alpha val="62000"/>
            </a:srgbClr>
          </a:solidFill>
        </p:spPr>
        <p:txBody>
          <a:bodyPr>
            <a:normAutofit/>
          </a:bodyPr>
          <a:lstStyle/>
          <a:p>
            <a:r>
              <a:rPr lang="en-IN" sz="1600" b="1" i="0" dirty="0">
                <a:solidFill>
                  <a:srgbClr val="181C24"/>
                </a:solidFill>
                <a:effectLst/>
                <a:latin typeface="Manrope"/>
              </a:rPr>
              <a:t>Real-time ECG Monitoring : </a:t>
            </a:r>
            <a:r>
              <a:rPr lang="en-IN" sz="1600" b="0" i="0" dirty="0">
                <a:effectLst/>
                <a:latin typeface="Manrope"/>
              </a:rPr>
              <a:t>The dashboard provides continuous ECG monitoring, allowing healthcare professionals to track the patient's heart rhythm in real-time, which aids in early detection of potential cardiac issues.</a:t>
            </a:r>
          </a:p>
          <a:p>
            <a:r>
              <a:rPr lang="en-IN" sz="1600" b="1" i="0" dirty="0">
                <a:solidFill>
                  <a:srgbClr val="181C24"/>
                </a:solidFill>
                <a:effectLst/>
                <a:latin typeface="Manrope"/>
              </a:rPr>
              <a:t>Heart Rate Tracking : </a:t>
            </a:r>
            <a:r>
              <a:rPr lang="en-IN" sz="1600" b="0" i="0" dirty="0">
                <a:effectLst/>
                <a:latin typeface="Manrope"/>
              </a:rPr>
              <a:t>Heart rate is displayed prominently on the dashboard, enabling immediate assessment of the patient's cardiovascular health and quick response to any abnormalities.</a:t>
            </a:r>
          </a:p>
          <a:p>
            <a:r>
              <a:rPr lang="en-IN" sz="1600" b="1" i="0" dirty="0">
                <a:solidFill>
                  <a:srgbClr val="181C24"/>
                </a:solidFill>
                <a:effectLst/>
                <a:latin typeface="Manrope"/>
              </a:rPr>
              <a:t>Temperature Monitoring : </a:t>
            </a:r>
            <a:r>
              <a:rPr lang="en-IN" sz="1600" b="0" i="0" dirty="0">
                <a:effectLst/>
                <a:latin typeface="Manrope"/>
              </a:rPr>
              <a:t>The dashboard includes real-time temperature readings, ensuring that any signs of fever or hypothermia are promptly identified and addressed.</a:t>
            </a:r>
          </a:p>
          <a:p>
            <a:r>
              <a:rPr lang="en-IN" sz="1600" b="1" i="0" dirty="0">
                <a:solidFill>
                  <a:srgbClr val="181C24"/>
                </a:solidFill>
                <a:effectLst/>
                <a:latin typeface="Manrope"/>
              </a:rPr>
              <a:t>SpO2 Levels Display : </a:t>
            </a:r>
            <a:r>
              <a:rPr lang="en-IN" sz="1600" b="0" i="0" dirty="0">
                <a:effectLst/>
                <a:latin typeface="Manrope"/>
              </a:rPr>
              <a:t>Saturation of peripheral oxygen (SpO2) levels are displayed, providing critical information about the patient's respiratory health and oxygenation status.</a:t>
            </a:r>
          </a:p>
          <a:p>
            <a:r>
              <a:rPr lang="en-IN" sz="1600" b="1" i="0" dirty="0">
                <a:solidFill>
                  <a:srgbClr val="181C24"/>
                </a:solidFill>
                <a:effectLst/>
                <a:latin typeface="Manrope"/>
              </a:rPr>
              <a:t>Alerts for Abnormal Conditions : </a:t>
            </a:r>
            <a:r>
              <a:rPr lang="en-IN" sz="1600" b="0" i="0" dirty="0">
                <a:effectLst/>
                <a:latin typeface="Manrope"/>
              </a:rPr>
              <a:t>Automated alerts are triggered for any abnormal readings, ensuring that medical staff can act quickly in emergencies to improve patient outcomes.</a:t>
            </a:r>
          </a:p>
          <a:p>
            <a:r>
              <a:rPr lang="en-IN" sz="1600" b="1" i="0" dirty="0">
                <a:solidFill>
                  <a:srgbClr val="181C24"/>
                </a:solidFill>
                <a:effectLst/>
                <a:latin typeface="Manrope"/>
              </a:rPr>
              <a:t>Patient GPS Location Tracking : </a:t>
            </a:r>
            <a:r>
              <a:rPr lang="en-IN" sz="1600" b="0" i="0" dirty="0">
                <a:effectLst/>
                <a:latin typeface="Manrope"/>
              </a:rPr>
              <a:t>The dashboard integrates GPS location tracking, allowing healthcare professionals to monitor the patient's location in real-time via Google Maps, enhancing safety and security.</a:t>
            </a:r>
          </a:p>
          <a:p>
            <a:r>
              <a:rPr lang="en-IN" sz="1600" b="1" i="0" dirty="0">
                <a:solidFill>
                  <a:srgbClr val="181C24"/>
                </a:solidFill>
                <a:effectLst/>
                <a:latin typeface="Manrope"/>
              </a:rPr>
              <a:t>Access to Medical History Records : </a:t>
            </a:r>
            <a:r>
              <a:rPr lang="en-IN" sz="1600" b="0" i="0" dirty="0">
                <a:effectLst/>
                <a:latin typeface="Manrope"/>
              </a:rPr>
              <a:t>Comprehensive medical history records are accessible through the dashboard, enabling healthcare providers to make informed decisions based on the patient's past health data.</a:t>
            </a:r>
          </a:p>
          <a:p>
            <a:endParaRPr lang="en-IN" sz="1600" dirty="0"/>
          </a:p>
        </p:txBody>
      </p:sp>
    </p:spTree>
    <p:extLst>
      <p:ext uri="{BB962C8B-B14F-4D97-AF65-F5344CB8AC3E}">
        <p14:creationId xmlns:p14="http://schemas.microsoft.com/office/powerpoint/2010/main" val="886888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2011-5D20-A8B5-F555-D187D5CFBB66}"/>
              </a:ext>
            </a:extLst>
          </p:cNvPr>
          <p:cNvSpPr>
            <a:spLocks noGrp="1"/>
          </p:cNvSpPr>
          <p:nvPr>
            <p:ph type="title"/>
          </p:nvPr>
        </p:nvSpPr>
        <p:spPr>
          <a:xfrm>
            <a:off x="838200" y="365125"/>
            <a:ext cx="10515600" cy="520995"/>
          </a:xfrm>
          <a:solidFill>
            <a:srgbClr val="001110">
              <a:alpha val="62000"/>
            </a:srgbClr>
          </a:solidFill>
        </p:spPr>
        <p:txBody>
          <a:bodyPr>
            <a:normAutofit/>
          </a:bodyPr>
          <a:lstStyle/>
          <a:p>
            <a:pPr algn="ctr"/>
            <a:r>
              <a:rPr lang="en-IN" sz="2400" b="1" i="0" u="sng" dirty="0">
                <a:effectLst/>
                <a:latin typeface="Manrope"/>
              </a:rPr>
              <a:t>Testing &amp; Validation</a:t>
            </a:r>
            <a:endParaRPr lang="en-IN" sz="2400" b="1" u="sng" dirty="0"/>
          </a:p>
        </p:txBody>
      </p:sp>
      <p:sp>
        <p:nvSpPr>
          <p:cNvPr id="3" name="Content Placeholder 2">
            <a:extLst>
              <a:ext uri="{FF2B5EF4-FFF2-40B4-BE49-F238E27FC236}">
                <a16:creationId xmlns:a16="http://schemas.microsoft.com/office/drawing/2014/main" id="{781EAFDA-BD23-155F-AB3A-A24161F95C75}"/>
              </a:ext>
            </a:extLst>
          </p:cNvPr>
          <p:cNvSpPr>
            <a:spLocks noGrp="1"/>
          </p:cNvSpPr>
          <p:nvPr>
            <p:ph idx="1"/>
          </p:nvPr>
        </p:nvSpPr>
        <p:spPr>
          <a:xfrm>
            <a:off x="838200" y="1074656"/>
            <a:ext cx="10515600" cy="5102307"/>
          </a:xfrm>
          <a:solidFill>
            <a:srgbClr val="001110">
              <a:alpha val="62000"/>
            </a:srgbClr>
          </a:solidFill>
        </p:spPr>
        <p:txBody>
          <a:bodyPr>
            <a:normAutofit/>
          </a:bodyPr>
          <a:lstStyle/>
          <a:p>
            <a:r>
              <a:rPr lang="en-IN" sz="1600" b="1" i="0" dirty="0">
                <a:effectLst/>
                <a:latin typeface="Manrope"/>
              </a:rPr>
              <a:t>Sensor Data Accuracy : </a:t>
            </a:r>
            <a:r>
              <a:rPr lang="en-IN" sz="1600" b="0" i="0" dirty="0">
                <a:effectLst/>
                <a:latin typeface="Manrope"/>
              </a:rPr>
              <a:t>The accuracy of sensor data is crucial in healthcare monitoring systems. This accuracy has been verified through the use of simulated test cases, ensuring that the sensors provide reliable and precise data for patient vitals.</a:t>
            </a:r>
          </a:p>
          <a:p>
            <a:r>
              <a:rPr lang="en-IN" sz="1600" b="1" i="0" dirty="0">
                <a:effectLst/>
                <a:latin typeface="Manrope"/>
              </a:rPr>
              <a:t>GPS Tracking : </a:t>
            </a:r>
            <a:r>
              <a:rPr lang="en-IN" sz="1600" b="0" i="0" dirty="0">
                <a:effectLst/>
                <a:latin typeface="Manrope"/>
              </a:rPr>
              <a:t>The system implements GPS tracking capabilities that provide real-time updates every 5 seconds. This feature allows healthcare providers to monitor the location of patients and respond promptly to emergencies.</a:t>
            </a:r>
          </a:p>
          <a:p>
            <a:r>
              <a:rPr lang="en-IN" sz="1600" b="1" i="0" dirty="0">
                <a:effectLst/>
                <a:latin typeface="Manrope"/>
              </a:rPr>
              <a:t>Alert System : </a:t>
            </a:r>
            <a:r>
              <a:rPr lang="en-IN" sz="1600" b="0" i="0" dirty="0">
                <a:effectLst/>
                <a:latin typeface="Manrope"/>
              </a:rPr>
              <a:t>An alert system is in place to notify healthcare professionals instantly when abnormal vital signs are detected. This rapid notification process is critical for timely intervention and patient safety.</a:t>
            </a:r>
          </a:p>
          <a:p>
            <a:r>
              <a:rPr lang="en-IN" sz="1600" b="1" i="0" dirty="0">
                <a:effectLst/>
                <a:latin typeface="Manrope"/>
              </a:rPr>
              <a:t>User Interface : </a:t>
            </a:r>
            <a:r>
              <a:rPr lang="en-IN" sz="1600" b="0" i="0" dirty="0">
                <a:effectLst/>
                <a:latin typeface="Manrope"/>
              </a:rPr>
              <a:t>The user interface of the monitoring system is designed to be responsive and user-friendly. This seamless monitoring experience enhances the efficiency of healthcare providers in managing patient data.</a:t>
            </a:r>
          </a:p>
          <a:p>
            <a:endParaRPr lang="en-IN" sz="1600" dirty="0"/>
          </a:p>
        </p:txBody>
      </p:sp>
    </p:spTree>
    <p:extLst>
      <p:ext uri="{BB962C8B-B14F-4D97-AF65-F5344CB8AC3E}">
        <p14:creationId xmlns:p14="http://schemas.microsoft.com/office/powerpoint/2010/main" val="2194163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2125</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Manrope</vt:lpstr>
      <vt:lpstr>Sans Serif Collection</vt:lpstr>
      <vt:lpstr>Office Theme</vt:lpstr>
      <vt:lpstr>Smart Patient Health Monitoring System</vt:lpstr>
      <vt:lpstr>Introduction to Smart ICU System</vt:lpstr>
      <vt:lpstr>Problem Statement</vt:lpstr>
      <vt:lpstr>Objectives</vt:lpstr>
      <vt:lpstr>System Architecture</vt:lpstr>
      <vt:lpstr>Flowchart of System Process</vt:lpstr>
      <vt:lpstr>Components &amp; Technologies</vt:lpstr>
      <vt:lpstr>Dashboard &amp; Features</vt:lpstr>
      <vt:lpstr>Testing &amp; Validation</vt:lpstr>
      <vt:lpstr>Challenges &amp; Solutions</vt:lpstr>
      <vt:lpstr>Future Enhancements</vt:lpstr>
      <vt:lpstr>Conclusion</vt:lpstr>
      <vt:lpstr>Hardware Setup</vt:lpstr>
      <vt:lpstr>Hardware Setup Challenges</vt:lpstr>
      <vt:lpstr>Software setup 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sanskar patil</dc:creator>
  <cp:lastModifiedBy>sanskar patil</cp:lastModifiedBy>
  <cp:revision>2</cp:revision>
  <dcterms:created xsi:type="dcterms:W3CDTF">2025-02-03T08:11:47Z</dcterms:created>
  <dcterms:modified xsi:type="dcterms:W3CDTF">2025-03-21T08:11:50Z</dcterms:modified>
</cp:coreProperties>
</file>