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76" r:id="rId8"/>
    <p:sldId id="262" r:id="rId9"/>
    <p:sldId id="263" r:id="rId10"/>
    <p:sldId id="268" r:id="rId11"/>
    <p:sldId id="269" r:id="rId12"/>
    <p:sldId id="273" r:id="rId13"/>
    <p:sldId id="274" r:id="rId14"/>
    <p:sldId id="275" r:id="rId15"/>
    <p:sldId id="271" r:id="rId16"/>
    <p:sldId id="272" r:id="rId17"/>
    <p:sldId id="270" r:id="rId18"/>
    <p:sldId id="265" r:id="rId19"/>
    <p:sldId id="267"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3D088E-416C-4258-B7E1-BCCD1DFA4995}" type="datetimeFigureOut">
              <a:rPr lang="en-IN" smtClean="0"/>
              <a:t>28-04-2025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EA6A65-D8CE-45DA-A3EC-0773AB50E233}" type="slidenum">
              <a:rPr lang="en-IN" smtClean="0"/>
              <a:t>‹#›</a:t>
            </a:fld>
            <a:endParaRPr lang="en-IN"/>
          </a:p>
        </p:txBody>
      </p:sp>
    </p:spTree>
    <p:extLst>
      <p:ext uri="{BB962C8B-B14F-4D97-AF65-F5344CB8AC3E}">
        <p14:creationId xmlns:p14="http://schemas.microsoft.com/office/powerpoint/2010/main" val="2304093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EA6A65-D8CE-45DA-A3EC-0773AB50E233}" type="slidenum">
              <a:rPr lang="en-IN" smtClean="0"/>
              <a:t>3</a:t>
            </a:fld>
            <a:endParaRPr lang="en-IN"/>
          </a:p>
        </p:txBody>
      </p:sp>
    </p:spTree>
    <p:extLst>
      <p:ext uri="{BB962C8B-B14F-4D97-AF65-F5344CB8AC3E}">
        <p14:creationId xmlns:p14="http://schemas.microsoft.com/office/powerpoint/2010/main" val="736579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7DB5F-8029-D6FC-A334-7F7B8832E9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C8047A-01EB-757A-FA86-1C0B7DC313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F2606C-A0E5-9A5B-95F9-E656B4DB285E}"/>
              </a:ext>
            </a:extLst>
          </p:cNvPr>
          <p:cNvSpPr>
            <a:spLocks noGrp="1"/>
          </p:cNvSpPr>
          <p:nvPr>
            <p:ph type="dt" sz="half" idx="10"/>
          </p:nvPr>
        </p:nvSpPr>
        <p:spPr/>
        <p:txBody>
          <a:bodyPr/>
          <a:lstStyle/>
          <a:p>
            <a:fld id="{636C1943-13B9-431D-8EF3-14B35C3D9590}" type="datetimeFigureOut">
              <a:rPr lang="en-IN" smtClean="0"/>
              <a:t>28-04-2025</a:t>
            </a:fld>
            <a:endParaRPr lang="en-IN"/>
          </a:p>
        </p:txBody>
      </p:sp>
      <p:sp>
        <p:nvSpPr>
          <p:cNvPr id="5" name="Footer Placeholder 4">
            <a:extLst>
              <a:ext uri="{FF2B5EF4-FFF2-40B4-BE49-F238E27FC236}">
                <a16:creationId xmlns:a16="http://schemas.microsoft.com/office/drawing/2014/main" id="{31BA8B9F-B7A2-E6FE-C543-BD9A546637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0AED7D-9DFE-32B9-70DA-8D4A57E40A65}"/>
              </a:ext>
            </a:extLst>
          </p:cNvPr>
          <p:cNvSpPr>
            <a:spLocks noGrp="1"/>
          </p:cNvSpPr>
          <p:nvPr>
            <p:ph type="sldNum" sz="quarter" idx="12"/>
          </p:nvPr>
        </p:nvSpPr>
        <p:spPr/>
        <p:txBody>
          <a:bodyPr/>
          <a:lstStyle/>
          <a:p>
            <a:fld id="{F7FAC028-B988-4E6F-A950-361AAFA1F711}" type="slidenum">
              <a:rPr lang="en-IN" smtClean="0"/>
              <a:t>‹#›</a:t>
            </a:fld>
            <a:endParaRPr lang="en-IN"/>
          </a:p>
        </p:txBody>
      </p:sp>
    </p:spTree>
    <p:extLst>
      <p:ext uri="{BB962C8B-B14F-4D97-AF65-F5344CB8AC3E}">
        <p14:creationId xmlns:p14="http://schemas.microsoft.com/office/powerpoint/2010/main" val="3157499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0FE0B-03E4-A471-6A1C-EEE772B984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5112BC-B647-500E-0BF0-5B13C0F5C9A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0511DB-6B13-7314-2753-BEA243C4A414}"/>
              </a:ext>
            </a:extLst>
          </p:cNvPr>
          <p:cNvSpPr>
            <a:spLocks noGrp="1"/>
          </p:cNvSpPr>
          <p:nvPr>
            <p:ph type="dt" sz="half" idx="10"/>
          </p:nvPr>
        </p:nvSpPr>
        <p:spPr/>
        <p:txBody>
          <a:bodyPr/>
          <a:lstStyle/>
          <a:p>
            <a:fld id="{636C1943-13B9-431D-8EF3-14B35C3D9590}" type="datetimeFigureOut">
              <a:rPr lang="en-IN" smtClean="0"/>
              <a:t>28-04-2025</a:t>
            </a:fld>
            <a:endParaRPr lang="en-IN"/>
          </a:p>
        </p:txBody>
      </p:sp>
      <p:sp>
        <p:nvSpPr>
          <p:cNvPr id="5" name="Footer Placeholder 4">
            <a:extLst>
              <a:ext uri="{FF2B5EF4-FFF2-40B4-BE49-F238E27FC236}">
                <a16:creationId xmlns:a16="http://schemas.microsoft.com/office/drawing/2014/main" id="{5C3C8BCB-9BC7-8707-F185-C1C2712B1E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F53F84-4874-A99B-7830-4EECCE73C32B}"/>
              </a:ext>
            </a:extLst>
          </p:cNvPr>
          <p:cNvSpPr>
            <a:spLocks noGrp="1"/>
          </p:cNvSpPr>
          <p:nvPr>
            <p:ph type="sldNum" sz="quarter" idx="12"/>
          </p:nvPr>
        </p:nvSpPr>
        <p:spPr/>
        <p:txBody>
          <a:bodyPr/>
          <a:lstStyle/>
          <a:p>
            <a:fld id="{F7FAC028-B988-4E6F-A950-361AAFA1F711}" type="slidenum">
              <a:rPr lang="en-IN" smtClean="0"/>
              <a:t>‹#›</a:t>
            </a:fld>
            <a:endParaRPr lang="en-IN"/>
          </a:p>
        </p:txBody>
      </p:sp>
    </p:spTree>
    <p:extLst>
      <p:ext uri="{BB962C8B-B14F-4D97-AF65-F5344CB8AC3E}">
        <p14:creationId xmlns:p14="http://schemas.microsoft.com/office/powerpoint/2010/main" val="1912268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6A379B-0322-F7A4-E1F4-7EAA9C99383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2E4C420-D84A-DC61-6786-7896E896FDB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30AD3E-5052-F882-18DA-48703C3D2A1D}"/>
              </a:ext>
            </a:extLst>
          </p:cNvPr>
          <p:cNvSpPr>
            <a:spLocks noGrp="1"/>
          </p:cNvSpPr>
          <p:nvPr>
            <p:ph type="dt" sz="half" idx="10"/>
          </p:nvPr>
        </p:nvSpPr>
        <p:spPr/>
        <p:txBody>
          <a:bodyPr/>
          <a:lstStyle/>
          <a:p>
            <a:fld id="{636C1943-13B9-431D-8EF3-14B35C3D9590}" type="datetimeFigureOut">
              <a:rPr lang="en-IN" smtClean="0"/>
              <a:t>28-04-2025</a:t>
            </a:fld>
            <a:endParaRPr lang="en-IN"/>
          </a:p>
        </p:txBody>
      </p:sp>
      <p:sp>
        <p:nvSpPr>
          <p:cNvPr id="5" name="Footer Placeholder 4">
            <a:extLst>
              <a:ext uri="{FF2B5EF4-FFF2-40B4-BE49-F238E27FC236}">
                <a16:creationId xmlns:a16="http://schemas.microsoft.com/office/drawing/2014/main" id="{FD97B48D-6AED-B37D-E2BA-B9EC6B9D2F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19FC1B-98A9-EC5E-44D0-1D3FAF66130E}"/>
              </a:ext>
            </a:extLst>
          </p:cNvPr>
          <p:cNvSpPr>
            <a:spLocks noGrp="1"/>
          </p:cNvSpPr>
          <p:nvPr>
            <p:ph type="sldNum" sz="quarter" idx="12"/>
          </p:nvPr>
        </p:nvSpPr>
        <p:spPr/>
        <p:txBody>
          <a:bodyPr/>
          <a:lstStyle/>
          <a:p>
            <a:fld id="{F7FAC028-B988-4E6F-A950-361AAFA1F711}" type="slidenum">
              <a:rPr lang="en-IN" smtClean="0"/>
              <a:t>‹#›</a:t>
            </a:fld>
            <a:endParaRPr lang="en-IN"/>
          </a:p>
        </p:txBody>
      </p:sp>
    </p:spTree>
    <p:extLst>
      <p:ext uri="{BB962C8B-B14F-4D97-AF65-F5344CB8AC3E}">
        <p14:creationId xmlns:p14="http://schemas.microsoft.com/office/powerpoint/2010/main" val="3597226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A2ADC-6901-3B0F-3F4E-0EB105AD4A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6686FD-DA36-E584-A365-C5BEF036E3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39E78D-3F19-EEC1-53CD-91A3FBFA8AB8}"/>
              </a:ext>
            </a:extLst>
          </p:cNvPr>
          <p:cNvSpPr>
            <a:spLocks noGrp="1"/>
          </p:cNvSpPr>
          <p:nvPr>
            <p:ph type="dt" sz="half" idx="10"/>
          </p:nvPr>
        </p:nvSpPr>
        <p:spPr/>
        <p:txBody>
          <a:bodyPr/>
          <a:lstStyle/>
          <a:p>
            <a:fld id="{636C1943-13B9-431D-8EF3-14B35C3D9590}" type="datetimeFigureOut">
              <a:rPr lang="en-IN" smtClean="0"/>
              <a:t>28-04-2025</a:t>
            </a:fld>
            <a:endParaRPr lang="en-IN"/>
          </a:p>
        </p:txBody>
      </p:sp>
      <p:sp>
        <p:nvSpPr>
          <p:cNvPr id="5" name="Footer Placeholder 4">
            <a:extLst>
              <a:ext uri="{FF2B5EF4-FFF2-40B4-BE49-F238E27FC236}">
                <a16:creationId xmlns:a16="http://schemas.microsoft.com/office/drawing/2014/main" id="{4028F851-E126-B2B0-347A-EADC2BCF00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BF58F6-F7C5-FACC-B23D-EBDF79F74841}"/>
              </a:ext>
            </a:extLst>
          </p:cNvPr>
          <p:cNvSpPr>
            <a:spLocks noGrp="1"/>
          </p:cNvSpPr>
          <p:nvPr>
            <p:ph type="sldNum" sz="quarter" idx="12"/>
          </p:nvPr>
        </p:nvSpPr>
        <p:spPr/>
        <p:txBody>
          <a:bodyPr/>
          <a:lstStyle/>
          <a:p>
            <a:fld id="{F7FAC028-B988-4E6F-A950-361AAFA1F711}" type="slidenum">
              <a:rPr lang="en-IN" smtClean="0"/>
              <a:t>‹#›</a:t>
            </a:fld>
            <a:endParaRPr lang="en-IN"/>
          </a:p>
        </p:txBody>
      </p:sp>
    </p:spTree>
    <p:extLst>
      <p:ext uri="{BB962C8B-B14F-4D97-AF65-F5344CB8AC3E}">
        <p14:creationId xmlns:p14="http://schemas.microsoft.com/office/powerpoint/2010/main" val="2059774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05B8B-7FDA-E094-80D9-CD0A63FABE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6C5794-3A05-1D85-CFDE-71E3B9AE35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54877E-72E0-5A7E-B85A-9A542F1468BF}"/>
              </a:ext>
            </a:extLst>
          </p:cNvPr>
          <p:cNvSpPr>
            <a:spLocks noGrp="1"/>
          </p:cNvSpPr>
          <p:nvPr>
            <p:ph type="dt" sz="half" idx="10"/>
          </p:nvPr>
        </p:nvSpPr>
        <p:spPr/>
        <p:txBody>
          <a:bodyPr/>
          <a:lstStyle/>
          <a:p>
            <a:fld id="{636C1943-13B9-431D-8EF3-14B35C3D9590}" type="datetimeFigureOut">
              <a:rPr lang="en-IN" smtClean="0"/>
              <a:t>28-04-2025</a:t>
            </a:fld>
            <a:endParaRPr lang="en-IN"/>
          </a:p>
        </p:txBody>
      </p:sp>
      <p:sp>
        <p:nvSpPr>
          <p:cNvPr id="5" name="Footer Placeholder 4">
            <a:extLst>
              <a:ext uri="{FF2B5EF4-FFF2-40B4-BE49-F238E27FC236}">
                <a16:creationId xmlns:a16="http://schemas.microsoft.com/office/drawing/2014/main" id="{7418E002-368A-90E9-A15A-6D2E2AAB5F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DC6524-54F7-5084-197B-80886997A6BD}"/>
              </a:ext>
            </a:extLst>
          </p:cNvPr>
          <p:cNvSpPr>
            <a:spLocks noGrp="1"/>
          </p:cNvSpPr>
          <p:nvPr>
            <p:ph type="sldNum" sz="quarter" idx="12"/>
          </p:nvPr>
        </p:nvSpPr>
        <p:spPr/>
        <p:txBody>
          <a:bodyPr/>
          <a:lstStyle/>
          <a:p>
            <a:fld id="{F7FAC028-B988-4E6F-A950-361AAFA1F711}" type="slidenum">
              <a:rPr lang="en-IN" smtClean="0"/>
              <a:t>‹#›</a:t>
            </a:fld>
            <a:endParaRPr lang="en-IN"/>
          </a:p>
        </p:txBody>
      </p:sp>
    </p:spTree>
    <p:extLst>
      <p:ext uri="{BB962C8B-B14F-4D97-AF65-F5344CB8AC3E}">
        <p14:creationId xmlns:p14="http://schemas.microsoft.com/office/powerpoint/2010/main" val="73240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9654C-BFAF-FCD5-6E19-F4DCA12432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F501B1-038B-E586-0D8F-658C803A05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7924BFC-F16A-7B8F-E1C7-1AD4390E84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F74A53-F927-2BAF-4FE8-ACAAC6A9FE85}"/>
              </a:ext>
            </a:extLst>
          </p:cNvPr>
          <p:cNvSpPr>
            <a:spLocks noGrp="1"/>
          </p:cNvSpPr>
          <p:nvPr>
            <p:ph type="dt" sz="half" idx="10"/>
          </p:nvPr>
        </p:nvSpPr>
        <p:spPr/>
        <p:txBody>
          <a:bodyPr/>
          <a:lstStyle/>
          <a:p>
            <a:fld id="{636C1943-13B9-431D-8EF3-14B35C3D9590}" type="datetimeFigureOut">
              <a:rPr lang="en-IN" smtClean="0"/>
              <a:t>28-04-2025</a:t>
            </a:fld>
            <a:endParaRPr lang="en-IN"/>
          </a:p>
        </p:txBody>
      </p:sp>
      <p:sp>
        <p:nvSpPr>
          <p:cNvPr id="6" name="Footer Placeholder 5">
            <a:extLst>
              <a:ext uri="{FF2B5EF4-FFF2-40B4-BE49-F238E27FC236}">
                <a16:creationId xmlns:a16="http://schemas.microsoft.com/office/drawing/2014/main" id="{CBF51A57-5F06-A995-DAD1-4526DB5794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731759-1EF7-27A1-C40C-36315607C4D1}"/>
              </a:ext>
            </a:extLst>
          </p:cNvPr>
          <p:cNvSpPr>
            <a:spLocks noGrp="1"/>
          </p:cNvSpPr>
          <p:nvPr>
            <p:ph type="sldNum" sz="quarter" idx="12"/>
          </p:nvPr>
        </p:nvSpPr>
        <p:spPr/>
        <p:txBody>
          <a:bodyPr/>
          <a:lstStyle/>
          <a:p>
            <a:fld id="{F7FAC028-B988-4E6F-A950-361AAFA1F711}" type="slidenum">
              <a:rPr lang="en-IN" smtClean="0"/>
              <a:t>‹#›</a:t>
            </a:fld>
            <a:endParaRPr lang="en-IN"/>
          </a:p>
        </p:txBody>
      </p:sp>
    </p:spTree>
    <p:extLst>
      <p:ext uri="{BB962C8B-B14F-4D97-AF65-F5344CB8AC3E}">
        <p14:creationId xmlns:p14="http://schemas.microsoft.com/office/powerpoint/2010/main" val="1869196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95FEE-79B0-8FE0-09B5-ED06BE5DC35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5B4B53-424B-5D6C-5F48-99AC3998E5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5E680B-45BA-AD2D-1959-B98FF4E7E8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3BC8050-3CC3-AD01-8F8B-18BEB01CEB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F7F7A6-3B2F-C687-25CA-957906EF4D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10E0289-B1B6-E867-4075-AF42725AE6CC}"/>
              </a:ext>
            </a:extLst>
          </p:cNvPr>
          <p:cNvSpPr>
            <a:spLocks noGrp="1"/>
          </p:cNvSpPr>
          <p:nvPr>
            <p:ph type="dt" sz="half" idx="10"/>
          </p:nvPr>
        </p:nvSpPr>
        <p:spPr/>
        <p:txBody>
          <a:bodyPr/>
          <a:lstStyle/>
          <a:p>
            <a:fld id="{636C1943-13B9-431D-8EF3-14B35C3D9590}" type="datetimeFigureOut">
              <a:rPr lang="en-IN" smtClean="0"/>
              <a:t>28-04-2025</a:t>
            </a:fld>
            <a:endParaRPr lang="en-IN"/>
          </a:p>
        </p:txBody>
      </p:sp>
      <p:sp>
        <p:nvSpPr>
          <p:cNvPr id="8" name="Footer Placeholder 7">
            <a:extLst>
              <a:ext uri="{FF2B5EF4-FFF2-40B4-BE49-F238E27FC236}">
                <a16:creationId xmlns:a16="http://schemas.microsoft.com/office/drawing/2014/main" id="{175D0FB7-579B-9FE3-425B-2FC041AD09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F571AC-7C9B-243C-9090-E5E1AF82A065}"/>
              </a:ext>
            </a:extLst>
          </p:cNvPr>
          <p:cNvSpPr>
            <a:spLocks noGrp="1"/>
          </p:cNvSpPr>
          <p:nvPr>
            <p:ph type="sldNum" sz="quarter" idx="12"/>
          </p:nvPr>
        </p:nvSpPr>
        <p:spPr/>
        <p:txBody>
          <a:bodyPr/>
          <a:lstStyle/>
          <a:p>
            <a:fld id="{F7FAC028-B988-4E6F-A950-361AAFA1F711}" type="slidenum">
              <a:rPr lang="en-IN" smtClean="0"/>
              <a:t>‹#›</a:t>
            </a:fld>
            <a:endParaRPr lang="en-IN"/>
          </a:p>
        </p:txBody>
      </p:sp>
    </p:spTree>
    <p:extLst>
      <p:ext uri="{BB962C8B-B14F-4D97-AF65-F5344CB8AC3E}">
        <p14:creationId xmlns:p14="http://schemas.microsoft.com/office/powerpoint/2010/main" val="1252548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98B9-8CB7-9995-6694-8B0C64973C6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A0E6971-1FB4-FB26-9490-F257ADF19ED8}"/>
              </a:ext>
            </a:extLst>
          </p:cNvPr>
          <p:cNvSpPr>
            <a:spLocks noGrp="1"/>
          </p:cNvSpPr>
          <p:nvPr>
            <p:ph type="dt" sz="half" idx="10"/>
          </p:nvPr>
        </p:nvSpPr>
        <p:spPr/>
        <p:txBody>
          <a:bodyPr/>
          <a:lstStyle/>
          <a:p>
            <a:fld id="{636C1943-13B9-431D-8EF3-14B35C3D9590}" type="datetimeFigureOut">
              <a:rPr lang="en-IN" smtClean="0"/>
              <a:t>28-04-2025</a:t>
            </a:fld>
            <a:endParaRPr lang="en-IN"/>
          </a:p>
        </p:txBody>
      </p:sp>
      <p:sp>
        <p:nvSpPr>
          <p:cNvPr id="4" name="Footer Placeholder 3">
            <a:extLst>
              <a:ext uri="{FF2B5EF4-FFF2-40B4-BE49-F238E27FC236}">
                <a16:creationId xmlns:a16="http://schemas.microsoft.com/office/drawing/2014/main" id="{895359F3-B8E4-7815-F17B-A9DCA8429E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964615-0BD2-5CDC-F2B8-B6084C702E37}"/>
              </a:ext>
            </a:extLst>
          </p:cNvPr>
          <p:cNvSpPr>
            <a:spLocks noGrp="1"/>
          </p:cNvSpPr>
          <p:nvPr>
            <p:ph type="sldNum" sz="quarter" idx="12"/>
          </p:nvPr>
        </p:nvSpPr>
        <p:spPr/>
        <p:txBody>
          <a:bodyPr/>
          <a:lstStyle/>
          <a:p>
            <a:fld id="{F7FAC028-B988-4E6F-A950-361AAFA1F711}" type="slidenum">
              <a:rPr lang="en-IN" smtClean="0"/>
              <a:t>‹#›</a:t>
            </a:fld>
            <a:endParaRPr lang="en-IN"/>
          </a:p>
        </p:txBody>
      </p:sp>
    </p:spTree>
    <p:extLst>
      <p:ext uri="{BB962C8B-B14F-4D97-AF65-F5344CB8AC3E}">
        <p14:creationId xmlns:p14="http://schemas.microsoft.com/office/powerpoint/2010/main" val="408132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4BCD37-9D2A-23B8-316C-A524B6609FA9}"/>
              </a:ext>
            </a:extLst>
          </p:cNvPr>
          <p:cNvSpPr>
            <a:spLocks noGrp="1"/>
          </p:cNvSpPr>
          <p:nvPr>
            <p:ph type="dt" sz="half" idx="10"/>
          </p:nvPr>
        </p:nvSpPr>
        <p:spPr/>
        <p:txBody>
          <a:bodyPr/>
          <a:lstStyle/>
          <a:p>
            <a:fld id="{636C1943-13B9-431D-8EF3-14B35C3D9590}" type="datetimeFigureOut">
              <a:rPr lang="en-IN" smtClean="0"/>
              <a:t>28-04-2025</a:t>
            </a:fld>
            <a:endParaRPr lang="en-IN"/>
          </a:p>
        </p:txBody>
      </p:sp>
      <p:sp>
        <p:nvSpPr>
          <p:cNvPr id="3" name="Footer Placeholder 2">
            <a:extLst>
              <a:ext uri="{FF2B5EF4-FFF2-40B4-BE49-F238E27FC236}">
                <a16:creationId xmlns:a16="http://schemas.microsoft.com/office/drawing/2014/main" id="{FC3663EB-5332-2196-4563-CB8B79F26D2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DF9DC19-E3FD-79A3-8929-BDB7BCC1B907}"/>
              </a:ext>
            </a:extLst>
          </p:cNvPr>
          <p:cNvSpPr>
            <a:spLocks noGrp="1"/>
          </p:cNvSpPr>
          <p:nvPr>
            <p:ph type="sldNum" sz="quarter" idx="12"/>
          </p:nvPr>
        </p:nvSpPr>
        <p:spPr/>
        <p:txBody>
          <a:bodyPr/>
          <a:lstStyle/>
          <a:p>
            <a:fld id="{F7FAC028-B988-4E6F-A950-361AAFA1F711}" type="slidenum">
              <a:rPr lang="en-IN" smtClean="0"/>
              <a:t>‹#›</a:t>
            </a:fld>
            <a:endParaRPr lang="en-IN"/>
          </a:p>
        </p:txBody>
      </p:sp>
    </p:spTree>
    <p:extLst>
      <p:ext uri="{BB962C8B-B14F-4D97-AF65-F5344CB8AC3E}">
        <p14:creationId xmlns:p14="http://schemas.microsoft.com/office/powerpoint/2010/main" val="452371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7DC83-1412-F416-C4F2-F195DFC39E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3652D6-CF65-6DB6-6AA1-BF3AD2D9EE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9DD481-B913-1FE9-3CD3-C72E048035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AD3089-E6C9-B88B-7518-78498E001845}"/>
              </a:ext>
            </a:extLst>
          </p:cNvPr>
          <p:cNvSpPr>
            <a:spLocks noGrp="1"/>
          </p:cNvSpPr>
          <p:nvPr>
            <p:ph type="dt" sz="half" idx="10"/>
          </p:nvPr>
        </p:nvSpPr>
        <p:spPr/>
        <p:txBody>
          <a:bodyPr/>
          <a:lstStyle/>
          <a:p>
            <a:fld id="{636C1943-13B9-431D-8EF3-14B35C3D9590}" type="datetimeFigureOut">
              <a:rPr lang="en-IN" smtClean="0"/>
              <a:t>28-04-2025</a:t>
            </a:fld>
            <a:endParaRPr lang="en-IN"/>
          </a:p>
        </p:txBody>
      </p:sp>
      <p:sp>
        <p:nvSpPr>
          <p:cNvPr id="6" name="Footer Placeholder 5">
            <a:extLst>
              <a:ext uri="{FF2B5EF4-FFF2-40B4-BE49-F238E27FC236}">
                <a16:creationId xmlns:a16="http://schemas.microsoft.com/office/drawing/2014/main" id="{839BA331-8202-2D9A-630C-0E92375156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EF455A-6025-2BBD-608D-1FE1256942DA}"/>
              </a:ext>
            </a:extLst>
          </p:cNvPr>
          <p:cNvSpPr>
            <a:spLocks noGrp="1"/>
          </p:cNvSpPr>
          <p:nvPr>
            <p:ph type="sldNum" sz="quarter" idx="12"/>
          </p:nvPr>
        </p:nvSpPr>
        <p:spPr/>
        <p:txBody>
          <a:bodyPr/>
          <a:lstStyle/>
          <a:p>
            <a:fld id="{F7FAC028-B988-4E6F-A950-361AAFA1F711}" type="slidenum">
              <a:rPr lang="en-IN" smtClean="0"/>
              <a:t>‹#›</a:t>
            </a:fld>
            <a:endParaRPr lang="en-IN"/>
          </a:p>
        </p:txBody>
      </p:sp>
    </p:spTree>
    <p:extLst>
      <p:ext uri="{BB962C8B-B14F-4D97-AF65-F5344CB8AC3E}">
        <p14:creationId xmlns:p14="http://schemas.microsoft.com/office/powerpoint/2010/main" val="679345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C2827-7A4F-0311-0F8B-59A5224214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F01F433-68A2-F614-9DB7-F4D15EA1A8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E5FBD8F-0D98-2D1A-6A2F-1338E1E508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214268-6F96-702E-6F4A-351CAE13BDBD}"/>
              </a:ext>
            </a:extLst>
          </p:cNvPr>
          <p:cNvSpPr>
            <a:spLocks noGrp="1"/>
          </p:cNvSpPr>
          <p:nvPr>
            <p:ph type="dt" sz="half" idx="10"/>
          </p:nvPr>
        </p:nvSpPr>
        <p:spPr/>
        <p:txBody>
          <a:bodyPr/>
          <a:lstStyle/>
          <a:p>
            <a:fld id="{636C1943-13B9-431D-8EF3-14B35C3D9590}" type="datetimeFigureOut">
              <a:rPr lang="en-IN" smtClean="0"/>
              <a:t>28-04-2025</a:t>
            </a:fld>
            <a:endParaRPr lang="en-IN"/>
          </a:p>
        </p:txBody>
      </p:sp>
      <p:sp>
        <p:nvSpPr>
          <p:cNvPr id="6" name="Footer Placeholder 5">
            <a:extLst>
              <a:ext uri="{FF2B5EF4-FFF2-40B4-BE49-F238E27FC236}">
                <a16:creationId xmlns:a16="http://schemas.microsoft.com/office/drawing/2014/main" id="{337E79B8-2B1D-F710-E9A1-C73339D1C9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84AB5F-582A-9B78-2A28-29E19A4A7320}"/>
              </a:ext>
            </a:extLst>
          </p:cNvPr>
          <p:cNvSpPr>
            <a:spLocks noGrp="1"/>
          </p:cNvSpPr>
          <p:nvPr>
            <p:ph type="sldNum" sz="quarter" idx="12"/>
          </p:nvPr>
        </p:nvSpPr>
        <p:spPr/>
        <p:txBody>
          <a:bodyPr/>
          <a:lstStyle/>
          <a:p>
            <a:fld id="{F7FAC028-B988-4E6F-A950-361AAFA1F711}" type="slidenum">
              <a:rPr lang="en-IN" smtClean="0"/>
              <a:t>‹#›</a:t>
            </a:fld>
            <a:endParaRPr lang="en-IN"/>
          </a:p>
        </p:txBody>
      </p:sp>
    </p:spTree>
    <p:extLst>
      <p:ext uri="{BB962C8B-B14F-4D97-AF65-F5344CB8AC3E}">
        <p14:creationId xmlns:p14="http://schemas.microsoft.com/office/powerpoint/2010/main" val="1778503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1672FE-AF82-B0F3-EA34-7621B8BC76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4A2867-6FF1-FE7C-D8C5-62AF0123B0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0BCED4-7BAE-FB2F-D5F6-788E84507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6C1943-13B9-431D-8EF3-14B35C3D9590}" type="datetimeFigureOut">
              <a:rPr lang="en-IN" smtClean="0"/>
              <a:t>28-04-2025</a:t>
            </a:fld>
            <a:endParaRPr lang="en-IN"/>
          </a:p>
        </p:txBody>
      </p:sp>
      <p:sp>
        <p:nvSpPr>
          <p:cNvPr id="5" name="Footer Placeholder 4">
            <a:extLst>
              <a:ext uri="{FF2B5EF4-FFF2-40B4-BE49-F238E27FC236}">
                <a16:creationId xmlns:a16="http://schemas.microsoft.com/office/drawing/2014/main" id="{150D848A-B16E-5542-C88A-C7A86E9ABC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E6D39A1-0051-4E46-776D-EF19A33D3B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FAC028-B988-4E6F-A950-361AAFA1F711}" type="slidenum">
              <a:rPr lang="en-IN" smtClean="0"/>
              <a:t>‹#›</a:t>
            </a:fld>
            <a:endParaRPr lang="en-IN"/>
          </a:p>
        </p:txBody>
      </p:sp>
    </p:spTree>
    <p:extLst>
      <p:ext uri="{BB962C8B-B14F-4D97-AF65-F5344CB8AC3E}">
        <p14:creationId xmlns:p14="http://schemas.microsoft.com/office/powerpoint/2010/main" val="4098763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7B72E-54A2-8BFD-EF32-21AFF7FB9104}"/>
              </a:ext>
            </a:extLst>
          </p:cNvPr>
          <p:cNvSpPr>
            <a:spLocks noGrp="1"/>
          </p:cNvSpPr>
          <p:nvPr>
            <p:ph type="ctrTitle"/>
          </p:nvPr>
        </p:nvSpPr>
        <p:spPr>
          <a:xfrm>
            <a:off x="1759429" y="2158738"/>
            <a:ext cx="8748075" cy="569323"/>
          </a:xfrm>
        </p:spPr>
        <p:txBody>
          <a:bodyPr>
            <a:normAutofit/>
          </a:bodyPr>
          <a:lstStyle/>
          <a:p>
            <a:r>
              <a:rPr lang="en-IN" sz="3000" b="1" i="0" dirty="0">
                <a:latin typeface="Times New Roman" panose="02020603050405020304" pitchFamily="18" charset="0"/>
                <a:cs typeface="Times New Roman" panose="02020603050405020304" pitchFamily="18" charset="0"/>
              </a:rPr>
              <a:t>Smart Health Monitoring System</a:t>
            </a:r>
            <a:endParaRPr lang="en-IN" sz="3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FB708D4-27C3-3863-9223-8FD262E9529A}"/>
              </a:ext>
            </a:extLst>
          </p:cNvPr>
          <p:cNvSpPr>
            <a:spLocks noGrp="1"/>
          </p:cNvSpPr>
          <p:nvPr>
            <p:ph type="subTitle" idx="1"/>
          </p:nvPr>
        </p:nvSpPr>
        <p:spPr>
          <a:xfrm>
            <a:off x="1486533" y="2900355"/>
            <a:ext cx="9144000" cy="1655762"/>
          </a:xfrm>
        </p:spPr>
        <p:txBody>
          <a:bodyPr>
            <a:normAutofit fontScale="92500" lnSpcReduction="20000"/>
          </a:bodyPr>
          <a:lstStyle/>
          <a:p>
            <a:r>
              <a:rPr lang="en-IN" sz="2000" i="0" dirty="0">
                <a:effectLst/>
                <a:latin typeface="Times New Roman" panose="02020603050405020304" pitchFamily="18" charset="0"/>
                <a:cs typeface="Times New Roman" panose="02020603050405020304" pitchFamily="18" charset="0"/>
              </a:rPr>
              <a:t>Presented by:</a:t>
            </a:r>
          </a:p>
          <a:p>
            <a:r>
              <a:rPr lang="en-IN" sz="2000" i="0" dirty="0">
                <a:effectLst/>
                <a:latin typeface="Times New Roman" panose="02020603050405020304" pitchFamily="18" charset="0"/>
                <a:cs typeface="Times New Roman" panose="02020603050405020304" pitchFamily="18" charset="0"/>
              </a:rPr>
              <a:t>Sanskar Patil (B-840)</a:t>
            </a:r>
          </a:p>
          <a:p>
            <a:r>
              <a:rPr lang="en-IN" sz="2000" i="0" dirty="0">
                <a:effectLst/>
                <a:latin typeface="Times New Roman" panose="02020603050405020304" pitchFamily="18" charset="0"/>
                <a:cs typeface="Times New Roman" panose="02020603050405020304" pitchFamily="18" charset="0"/>
              </a:rPr>
              <a:t> Samarth Sawant (B-836)</a:t>
            </a:r>
          </a:p>
          <a:p>
            <a:r>
              <a:rPr lang="en-IN" sz="2000" i="0" dirty="0">
                <a:effectLst/>
                <a:latin typeface="Times New Roman" panose="02020603050405020304" pitchFamily="18" charset="0"/>
                <a:cs typeface="Times New Roman" panose="02020603050405020304" pitchFamily="18" charset="0"/>
              </a:rPr>
              <a:t> Rishikesh Patil (B-837) </a:t>
            </a:r>
          </a:p>
          <a:p>
            <a:r>
              <a:rPr lang="en-IN" sz="2000" dirty="0">
                <a:latin typeface="Times New Roman" panose="02020603050405020304" pitchFamily="18" charset="0"/>
                <a:cs typeface="Times New Roman" panose="02020603050405020304" pitchFamily="18" charset="0"/>
              </a:rPr>
              <a:t>Harsh Singh (B-829)</a:t>
            </a:r>
            <a:endParaRPr lang="en-IN" sz="2000" i="0" dirty="0">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8A49A9A-50FA-69FC-8A02-62897737A8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9429" y="355699"/>
            <a:ext cx="9069066" cy="1171739"/>
          </a:xfrm>
          <a:prstGeom prst="rect">
            <a:avLst/>
          </a:prstGeom>
        </p:spPr>
      </p:pic>
      <p:sp>
        <p:nvSpPr>
          <p:cNvPr id="5" name="Subtitle 2">
            <a:extLst>
              <a:ext uri="{FF2B5EF4-FFF2-40B4-BE49-F238E27FC236}">
                <a16:creationId xmlns:a16="http://schemas.microsoft.com/office/drawing/2014/main" id="{900CDFB0-B825-F1B8-021A-B894EE84CE0D}"/>
              </a:ext>
            </a:extLst>
          </p:cNvPr>
          <p:cNvSpPr txBox="1">
            <a:spLocks/>
          </p:cNvSpPr>
          <p:nvPr/>
        </p:nvSpPr>
        <p:spPr>
          <a:xfrm>
            <a:off x="1524000" y="5187417"/>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Under the supervision of:</a:t>
            </a:r>
          </a:p>
          <a:p>
            <a:r>
              <a:rPr lang="en-US" sz="2000" dirty="0">
                <a:latin typeface="Times New Roman" panose="02020603050405020304" pitchFamily="18" charset="0"/>
                <a:cs typeface="Times New Roman" panose="02020603050405020304" pitchFamily="18" charset="0"/>
              </a:rPr>
              <a:t>Prof. Kavita Rathi</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5060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3A3266-B87D-5934-2FA1-1F1E673E5079}"/>
              </a:ext>
            </a:extLst>
          </p:cNvPr>
          <p:cNvSpPr>
            <a:spLocks noGrp="1"/>
          </p:cNvSpPr>
          <p:nvPr>
            <p:ph idx="1"/>
          </p:nvPr>
        </p:nvSpPr>
        <p:spPr>
          <a:xfrm>
            <a:off x="838200" y="571859"/>
            <a:ext cx="10515600" cy="5572223"/>
          </a:xfrm>
        </p:spPr>
        <p:txBody>
          <a:bodyPr>
            <a:normAutofit lnSpcReduction="10000"/>
          </a:bodyPr>
          <a:lstStyle/>
          <a:p>
            <a:pPr marL="342900" indent="-342900">
              <a:buFont typeface="+mj-lt"/>
              <a:buAutoNum type="arabicPeriod" startAt="6"/>
            </a:pPr>
            <a:r>
              <a:rPr lang="en-IN" sz="1600" b="1" dirty="0">
                <a:latin typeface="Times New Roman" panose="02020603050405020304" pitchFamily="18" charset="0"/>
                <a:cs typeface="Times New Roman" panose="02020603050405020304" pitchFamily="18" charset="0"/>
              </a:rPr>
              <a:t>SpO2 Sensor (MAX30100 / MAX30102):</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Our SpO2 sensor monitors blood oxygen saturation (SpO2) and pulse rate by measuring the amount of oxygenated and deoxygenated haemoglobin in the blood through photoplethysmography (PPG). In the simulation, the SpO2 and pulse rate values are generated to reflect the patient's respiratory condition and circulatory health.</a:t>
            </a:r>
          </a:p>
          <a:p>
            <a:pPr lvl="1">
              <a:buNone/>
            </a:pPr>
            <a:r>
              <a:rPr lang="en-IN" sz="1600" dirty="0">
                <a:latin typeface="Times New Roman" panose="02020603050405020304" pitchFamily="18" charset="0"/>
                <a:cs typeface="Times New Roman" panose="02020603050405020304" pitchFamily="18" charset="0"/>
              </a:rPr>
              <a:t>Following are the reasons for using the MAX30100 / MAX30102 SpO2 sensor in our project:</a:t>
            </a:r>
          </a:p>
          <a:p>
            <a:pPr lvl="1">
              <a:buNone/>
            </a:pPr>
            <a:r>
              <a:rPr lang="en-IN" sz="1600" b="1" dirty="0">
                <a:latin typeface="Times New Roman" panose="02020603050405020304" pitchFamily="18" charset="0"/>
                <a:cs typeface="Times New Roman" panose="02020603050405020304" pitchFamily="18" charset="0"/>
              </a:rPr>
              <a:t>Compact and Easy to Use:</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The MAX30100 and MAX30102 sensors are integrated pulse oximetry and heart-rate monitor modules in a compact package, making them ideal for wearable devices and portable health monitoring systems. Their small footprint simplifies integration into embedded systems.</a:t>
            </a:r>
          </a:p>
          <a:p>
            <a:pPr lvl="1">
              <a:buNone/>
            </a:pPr>
            <a:r>
              <a:rPr lang="en-IN" sz="1600" b="1" dirty="0">
                <a:latin typeface="Times New Roman" panose="02020603050405020304" pitchFamily="18" charset="0"/>
                <a:cs typeface="Times New Roman" panose="02020603050405020304" pitchFamily="18" charset="0"/>
              </a:rPr>
              <a:t>Accurate Optical Measurement: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These sensors use high-sensitivity photodetectors, red and infrared LEDs to accurately measure SpO2 and heart rate, even in low-perfusion conditions. This ensures reliable data collection for critical health monitoring.</a:t>
            </a:r>
          </a:p>
          <a:p>
            <a:pPr lvl="1">
              <a:buNone/>
            </a:pPr>
            <a:r>
              <a:rPr lang="en-IN" sz="1600" b="1" dirty="0">
                <a:latin typeface="Times New Roman" panose="02020603050405020304" pitchFamily="18" charset="0"/>
                <a:cs typeface="Times New Roman" panose="02020603050405020304" pitchFamily="18" charset="0"/>
              </a:rPr>
              <a:t>Low Power Consumption:</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Designed for mobile and battery-powered devices, the MAX30100/30102 operate with minimal power, enabling continuous monitoring without significantly draining the power supply — ideal for long-term use in wearable and remote monitoring applications.</a:t>
            </a:r>
          </a:p>
          <a:p>
            <a:pPr lvl="1"/>
            <a:r>
              <a:rPr lang="en-IN" sz="1600" b="1" dirty="0"/>
              <a:t>Real-Time Monitoring:</a:t>
            </a:r>
            <a:br>
              <a:rPr lang="en-IN" sz="1600" dirty="0"/>
            </a:br>
            <a:r>
              <a:rPr lang="en-IN" sz="1600" dirty="0"/>
              <a:t>The sensor provides real-time pulse oximetry and heart rate data, which is crucial for monitoring respiratory and cardiovascular health. This allows early detection of hypoxemia or abnormal pulse rates, improving response times for medical intervention.</a:t>
            </a:r>
          </a:p>
          <a:p>
            <a:pPr lvl="1"/>
            <a:r>
              <a:rPr lang="en-IN" sz="1600" b="1" dirty="0"/>
              <a:t>Support for Customizable Applications:</a:t>
            </a:r>
            <a:br>
              <a:rPr lang="en-IN" sz="1600" dirty="0"/>
            </a:br>
            <a:r>
              <a:rPr lang="en-IN" sz="1600" dirty="0"/>
              <a:t>With support for platforms like Arduino and Raspberry Pi, the MAX30100 / MAX30102 enables developers to build custom healthcare applications — from simple oximeters to advanced wellness tracking systems — tailored to specific user needs.</a:t>
            </a:r>
          </a:p>
          <a:p>
            <a:pPr marL="457200" lvl="1" indent="0">
              <a:buNone/>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716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E24E-CADC-F9AE-9D2F-A12F41F188AA}"/>
              </a:ext>
            </a:extLst>
          </p:cNvPr>
          <p:cNvSpPr>
            <a:spLocks noGrp="1"/>
          </p:cNvSpPr>
          <p:nvPr>
            <p:ph type="title"/>
          </p:nvPr>
        </p:nvSpPr>
        <p:spPr>
          <a:xfrm>
            <a:off x="838200" y="365125"/>
            <a:ext cx="10515600" cy="502141"/>
          </a:xfrm>
        </p:spPr>
        <p:txBody>
          <a:bodyPr>
            <a:noAutofit/>
          </a:bodyPr>
          <a:lstStyle/>
          <a:p>
            <a:r>
              <a:rPr lang="en-US" sz="3000" b="1" dirty="0">
                <a:latin typeface="Times New Roman" panose="02020603050405020304" pitchFamily="18" charset="0"/>
                <a:cs typeface="Times New Roman" panose="02020603050405020304" pitchFamily="18" charset="0"/>
              </a:rPr>
              <a:t>Web Application</a:t>
            </a:r>
            <a:endParaRPr lang="en-IN" sz="3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D02626-3321-4361-B309-CE8975787D6C}"/>
              </a:ext>
            </a:extLst>
          </p:cNvPr>
          <p:cNvSpPr>
            <a:spLocks noGrp="1"/>
          </p:cNvSpPr>
          <p:nvPr>
            <p:ph idx="1"/>
          </p:nvPr>
        </p:nvSpPr>
        <p:spPr>
          <a:xfrm>
            <a:off x="838200" y="1253331"/>
            <a:ext cx="10515600" cy="4351338"/>
          </a:xfrm>
        </p:spPr>
        <p:txBody>
          <a:bodyPr>
            <a:noAutofit/>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React Front-End: </a:t>
            </a:r>
            <a:r>
              <a:rPr lang="en-IN" sz="1600" dirty="0">
                <a:latin typeface="Times New Roman" panose="02020603050405020304" pitchFamily="18" charset="0"/>
                <a:cs typeface="Times New Roman" panose="02020603050405020304" pitchFamily="18" charset="0"/>
              </a:rPr>
              <a:t>The frontend of our Smart Health Monitor is developed using </a:t>
            </a:r>
            <a:r>
              <a:rPr lang="en-IN" sz="1600" b="1" dirty="0">
                <a:latin typeface="Times New Roman" panose="02020603050405020304" pitchFamily="18" charset="0"/>
                <a:cs typeface="Times New Roman" panose="02020603050405020304" pitchFamily="18" charset="0"/>
              </a:rPr>
              <a:t>React</a:t>
            </a:r>
            <a:r>
              <a:rPr lang="en-IN" sz="1600" dirty="0">
                <a:latin typeface="Times New Roman" panose="02020603050405020304" pitchFamily="18" charset="0"/>
                <a:cs typeface="Times New Roman" panose="02020603050405020304" pitchFamily="18" charset="0"/>
              </a:rPr>
              <a:t>, a modern JavaScript library for building responsive and interactive user interfaces. It serves as the primary interface for users and healthcare providers to visualize and interact with real-time health data.</a:t>
            </a:r>
          </a:p>
          <a:p>
            <a:pPr lvl="1"/>
            <a:r>
              <a:rPr lang="en-IN" sz="1600" b="1" dirty="0">
                <a:latin typeface="Times New Roman" panose="02020603050405020304" pitchFamily="18" charset="0"/>
                <a:cs typeface="Times New Roman" panose="02020603050405020304" pitchFamily="18" charset="0"/>
              </a:rPr>
              <a:t>Real-Time Data Visualization:</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Displays ECG, SpO2, and heart rate data in real-time using dynamic charts and live updates. This allows users to monitor their health status instantly and intuitively.</a:t>
            </a:r>
          </a:p>
          <a:p>
            <a:pPr lvl="1"/>
            <a:r>
              <a:rPr lang="en-IN" sz="1600" b="1" dirty="0">
                <a:latin typeface="Times New Roman" panose="02020603050405020304" pitchFamily="18" charset="0"/>
                <a:cs typeface="Times New Roman" panose="02020603050405020304" pitchFamily="18" charset="0"/>
              </a:rPr>
              <a:t>Responsive and User-Friendly Design:</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Built with responsiveness in mind, the interface works seamlessly across desktops, tablets, and smartphones, making it accessible anytime, anywhere.</a:t>
            </a:r>
          </a:p>
          <a:p>
            <a:pPr lvl="1"/>
            <a:r>
              <a:rPr lang="en-IN" sz="1600" b="1" dirty="0">
                <a:latin typeface="Times New Roman" panose="02020603050405020304" pitchFamily="18" charset="0"/>
                <a:cs typeface="Times New Roman" panose="02020603050405020304" pitchFamily="18" charset="0"/>
              </a:rPr>
              <a:t>Data Integration:</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Uses REST APIs or WebSocket connections to fetch live sensor data from the backend or microcontroller, ensuring real-time synchronization between hardware and frontend.</a:t>
            </a:r>
          </a:p>
          <a:p>
            <a:pPr lvl="1"/>
            <a:r>
              <a:rPr lang="en-IN" sz="1600" b="1" dirty="0">
                <a:latin typeface="Times New Roman" panose="02020603050405020304" pitchFamily="18" charset="0"/>
                <a:cs typeface="Times New Roman" panose="02020603050405020304" pitchFamily="18" charset="0"/>
              </a:rPr>
              <a:t>Alerts and Notifications:</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Provides visual alerts and notifications for abnormal health readings (e.g., low SpO2 or irregular ECG), helping users take timely actions.</a:t>
            </a:r>
            <a:r>
              <a:rPr lang="en-IN" sz="1600" b="1" dirty="0">
                <a:latin typeface="Times New Roman" panose="02020603050405020304" pitchFamily="18" charset="0"/>
                <a:cs typeface="Times New Roman" panose="02020603050405020304" pitchFamily="18" charset="0"/>
              </a:rPr>
              <a:t> Health History and Logs:</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Includes features to display historical health trends using charts, allowing users or doctors to track progress over time.</a:t>
            </a:r>
            <a:endParaRPr lang="en-US" sz="1600" dirty="0">
              <a:latin typeface="Times New Roman" panose="02020603050405020304" pitchFamily="18" charset="0"/>
              <a:cs typeface="Times New Roman" panose="02020603050405020304" pitchFamily="18" charset="0"/>
            </a:endParaRPr>
          </a:p>
          <a:p>
            <a:pPr marL="0" indent="0">
              <a:buNone/>
            </a:pPr>
            <a:r>
              <a:rPr lang="en-US" sz="1600" dirty="0">
                <a:latin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0809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352991-11EB-E447-F749-AF3FCB9842CC}"/>
              </a:ext>
            </a:extLst>
          </p:cNvPr>
          <p:cNvSpPr>
            <a:spLocks noGrp="1"/>
          </p:cNvSpPr>
          <p:nvPr>
            <p:ph idx="1"/>
          </p:nvPr>
        </p:nvSpPr>
        <p:spPr>
          <a:xfrm>
            <a:off x="838200" y="688156"/>
            <a:ext cx="10515600" cy="5495827"/>
          </a:xfrm>
        </p:spPr>
        <p:txBody>
          <a:bodyPr>
            <a:normAutofit/>
          </a:bodyPr>
          <a:lstStyle/>
          <a:p>
            <a:pPr marL="514350" indent="-514350">
              <a:buFont typeface="+mj-lt"/>
              <a:buAutoNum type="arabicPeriod" startAt="2"/>
            </a:pPr>
            <a:r>
              <a:rPr lang="en-US" sz="1600" dirty="0" err="1">
                <a:latin typeface="Times New Roman" panose="02020603050405020304" pitchFamily="18" charset="0"/>
                <a:cs typeface="Times New Roman" panose="02020603050405020304" pitchFamily="18" charset="0"/>
              </a:rPr>
              <a:t>Node.Js</a:t>
            </a:r>
            <a:r>
              <a:rPr lang="en-US" sz="1600" dirty="0">
                <a:latin typeface="Times New Roman" panose="02020603050405020304" pitchFamily="18" charset="0"/>
                <a:cs typeface="Times New Roman" panose="02020603050405020304" pitchFamily="18" charset="0"/>
              </a:rPr>
              <a:t> backend: </a:t>
            </a:r>
            <a:r>
              <a:rPr lang="en-IN" sz="1600" dirty="0">
                <a:latin typeface="Times New Roman" panose="02020603050405020304" pitchFamily="18" charset="0"/>
                <a:cs typeface="Times New Roman" panose="02020603050405020304" pitchFamily="18" charset="0"/>
              </a:rPr>
              <a:t>The backend of our Smart Health Monitor is built using </a:t>
            </a:r>
            <a:r>
              <a:rPr lang="en-IN" sz="1600" b="1" dirty="0">
                <a:latin typeface="Times New Roman" panose="02020603050405020304" pitchFamily="18" charset="0"/>
                <a:cs typeface="Times New Roman" panose="02020603050405020304" pitchFamily="18" charset="0"/>
              </a:rPr>
              <a:t>Node.js</a:t>
            </a:r>
            <a:r>
              <a:rPr lang="en-IN" sz="1600" dirty="0">
                <a:latin typeface="Times New Roman" panose="02020603050405020304" pitchFamily="18" charset="0"/>
                <a:cs typeface="Times New Roman" panose="02020603050405020304" pitchFamily="18" charset="0"/>
              </a:rPr>
              <a:t>, enabling efficient, real-time data handling and communication between the frontend interface and sensor hardware.</a:t>
            </a:r>
          </a:p>
          <a:p>
            <a:pPr lvl="1"/>
            <a:r>
              <a:rPr lang="en-IN" sz="1600" b="1" dirty="0">
                <a:latin typeface="Times New Roman" panose="02020603050405020304" pitchFamily="18" charset="0"/>
                <a:cs typeface="Times New Roman" panose="02020603050405020304" pitchFamily="18" charset="0"/>
              </a:rPr>
              <a:t>Real-Time Data Handling:</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Node.js excels at handling asynchronous events, making it ideal for receiving continuous streams of health data (e.g., ECG, SpO2) from sensors via serial communication or network protocols.</a:t>
            </a:r>
          </a:p>
          <a:p>
            <a:pPr lvl="1"/>
            <a:r>
              <a:rPr lang="en-IN" sz="1600" b="1" dirty="0">
                <a:latin typeface="Times New Roman" panose="02020603050405020304" pitchFamily="18" charset="0"/>
                <a:cs typeface="Times New Roman" panose="02020603050405020304" pitchFamily="18" charset="0"/>
              </a:rPr>
              <a:t>API Development (REST &amp; WebSocket):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The backend exposes RESTful APIs for fetching health records and uses </a:t>
            </a:r>
            <a:r>
              <a:rPr lang="en-IN" sz="1600" b="1" dirty="0" err="1">
                <a:latin typeface="Times New Roman" panose="02020603050405020304" pitchFamily="18" charset="0"/>
                <a:cs typeface="Times New Roman" panose="02020603050405020304" pitchFamily="18" charset="0"/>
              </a:rPr>
              <a:t>WebSockets</a:t>
            </a:r>
            <a:r>
              <a:rPr lang="en-IN" sz="1600" dirty="0">
                <a:latin typeface="Times New Roman" panose="02020603050405020304" pitchFamily="18" charset="0"/>
                <a:cs typeface="Times New Roman" panose="02020603050405020304" pitchFamily="18" charset="0"/>
              </a:rPr>
              <a:t> for pushing live sensor data to the React frontend in real time, ensuring a smooth and responsive user experience.</a:t>
            </a:r>
          </a:p>
          <a:p>
            <a:pPr lvl="1"/>
            <a:r>
              <a:rPr lang="en-IN" sz="1600" b="1" dirty="0">
                <a:latin typeface="Times New Roman" panose="02020603050405020304" pitchFamily="18" charset="0"/>
                <a:cs typeface="Times New Roman" panose="02020603050405020304" pitchFamily="18" charset="0"/>
              </a:rPr>
              <a:t>Data Storage &amp; Logging:</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Integrates with a database (e.g., MongoDB or MySQL) to store historical data, enabling health trend analysis and future reference. Data is timestamped and categorized for each patient/user.</a:t>
            </a:r>
          </a:p>
          <a:p>
            <a:pPr lvl="1"/>
            <a:r>
              <a:rPr lang="en-IN" sz="1600" b="1" dirty="0">
                <a:latin typeface="Times New Roman" panose="02020603050405020304" pitchFamily="18" charset="0"/>
                <a:cs typeface="Times New Roman" panose="02020603050405020304" pitchFamily="18" charset="0"/>
              </a:rPr>
              <a:t>Alert Logic &amp; Threshold Monitoring:</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Implements backend logic to monitor incoming data against predefined thresholds. If abnormal values are detected (e.g., low oxygen levels, irregular heartbeat), it triggers alerts to notify the user or provider.</a:t>
            </a:r>
          </a:p>
          <a:p>
            <a:pPr lvl="1"/>
            <a:r>
              <a:rPr lang="en-IN" sz="1600" b="1" dirty="0">
                <a:latin typeface="Times New Roman" panose="02020603050405020304" pitchFamily="18" charset="0"/>
                <a:cs typeface="Times New Roman" panose="02020603050405020304" pitchFamily="18" charset="0"/>
              </a:rPr>
              <a:t>Secure &amp; Scalable Architecture:</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Built using Express.js for routing and middleware, the backend ensures secure API endpoints and supports easy scaling as the system grows in functionality or user base.</a:t>
            </a:r>
          </a:p>
          <a:p>
            <a:pPr lvl="1"/>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8302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967B7B-7A14-6B6E-6DB7-47E432EDB7FD}"/>
              </a:ext>
            </a:extLst>
          </p:cNvPr>
          <p:cNvSpPr>
            <a:spLocks noGrp="1"/>
          </p:cNvSpPr>
          <p:nvPr>
            <p:ph idx="1"/>
          </p:nvPr>
        </p:nvSpPr>
        <p:spPr>
          <a:xfrm>
            <a:off x="838200" y="772998"/>
            <a:ext cx="10515600" cy="5403965"/>
          </a:xfrm>
        </p:spPr>
        <p:txBody>
          <a:bodyPr>
            <a:normAutofit/>
          </a:bodyPr>
          <a:lstStyle/>
          <a:p>
            <a:pPr marL="514350" indent="-514350">
              <a:buFont typeface="+mj-lt"/>
              <a:buAutoNum type="arabicPeriod" startAt="3"/>
            </a:pPr>
            <a:r>
              <a:rPr lang="en-IN" sz="1600" dirty="0">
                <a:latin typeface="Times New Roman" panose="02020603050405020304" pitchFamily="18" charset="0"/>
                <a:cs typeface="Times New Roman" panose="02020603050405020304" pitchFamily="18" charset="0"/>
              </a:rPr>
              <a:t>Real-Time Data Streaming: Socket.IO: To enable </a:t>
            </a:r>
            <a:r>
              <a:rPr lang="en-IN" sz="1600" b="1" dirty="0">
                <a:latin typeface="Times New Roman" panose="02020603050405020304" pitchFamily="18" charset="0"/>
                <a:cs typeface="Times New Roman" panose="02020603050405020304" pitchFamily="18" charset="0"/>
              </a:rPr>
              <a:t>live updates</a:t>
            </a:r>
            <a:r>
              <a:rPr lang="en-IN" sz="1600" dirty="0">
                <a:latin typeface="Times New Roman" panose="02020603050405020304" pitchFamily="18" charset="0"/>
                <a:cs typeface="Times New Roman" panose="02020603050405020304" pitchFamily="18" charset="0"/>
              </a:rPr>
              <a:t> of sensor data (ECG, SpO2, temperature, and humidity), our system uses </a:t>
            </a:r>
            <a:r>
              <a:rPr lang="en-IN" sz="1600" b="1" dirty="0">
                <a:latin typeface="Times New Roman" panose="02020603050405020304" pitchFamily="18" charset="0"/>
                <a:cs typeface="Times New Roman" panose="02020603050405020304" pitchFamily="18" charset="0"/>
              </a:rPr>
              <a:t>Socket.IO</a:t>
            </a:r>
            <a:r>
              <a:rPr lang="en-IN" sz="1600" dirty="0">
                <a:latin typeface="Times New Roman" panose="02020603050405020304" pitchFamily="18" charset="0"/>
                <a:cs typeface="Times New Roman" panose="02020603050405020304" pitchFamily="18" charset="0"/>
              </a:rPr>
              <a:t>, a real-time, event-based communication library built on </a:t>
            </a:r>
            <a:r>
              <a:rPr lang="en-IN" sz="1600" dirty="0" err="1">
                <a:latin typeface="Times New Roman" panose="02020603050405020304" pitchFamily="18" charset="0"/>
                <a:cs typeface="Times New Roman" panose="02020603050405020304" pitchFamily="18" charset="0"/>
              </a:rPr>
              <a:t>WebSockets</a:t>
            </a:r>
            <a:r>
              <a:rPr lang="en-IN" sz="1600" dirty="0">
                <a:latin typeface="Times New Roman" panose="02020603050405020304" pitchFamily="18" charset="0"/>
                <a:cs typeface="Times New Roman" panose="02020603050405020304" pitchFamily="18" charset="0"/>
              </a:rPr>
              <a:t>.</a:t>
            </a:r>
          </a:p>
          <a:p>
            <a:pPr lvl="1"/>
            <a:r>
              <a:rPr lang="en-IN" sz="1600" dirty="0">
                <a:latin typeface="Times New Roman" panose="02020603050405020304" pitchFamily="18" charset="0"/>
                <a:cs typeface="Times New Roman" panose="02020603050405020304" pitchFamily="18" charset="0"/>
              </a:rPr>
              <a:t>Socket.IO enables low-latency, bidirectional communication between the </a:t>
            </a:r>
            <a:r>
              <a:rPr lang="en-IN" sz="1600" b="1" dirty="0">
                <a:latin typeface="Times New Roman" panose="02020603050405020304" pitchFamily="18" charset="0"/>
                <a:cs typeface="Times New Roman" panose="02020603050405020304" pitchFamily="18" charset="0"/>
              </a:rPr>
              <a:t>Node.js backend</a:t>
            </a:r>
            <a:r>
              <a:rPr lang="en-IN" sz="1600" dirty="0">
                <a:latin typeface="Times New Roman" panose="02020603050405020304" pitchFamily="18" charset="0"/>
                <a:cs typeface="Times New Roman" panose="02020603050405020304" pitchFamily="18" charset="0"/>
              </a:rPr>
              <a:t> and the </a:t>
            </a:r>
            <a:r>
              <a:rPr lang="en-IN" sz="1600" b="1" dirty="0">
                <a:latin typeface="Times New Roman" panose="02020603050405020304" pitchFamily="18" charset="0"/>
                <a:cs typeface="Times New Roman" panose="02020603050405020304" pitchFamily="18" charset="0"/>
              </a:rPr>
              <a:t>React frontend</a:t>
            </a:r>
            <a:r>
              <a:rPr lang="en-IN" sz="1600" dirty="0">
                <a:latin typeface="Times New Roman" panose="02020603050405020304" pitchFamily="18" charset="0"/>
                <a:cs typeface="Times New Roman" panose="02020603050405020304" pitchFamily="18" charset="0"/>
              </a:rPr>
              <a:t>, allowing sensor data to be pushed to the user interface the moment it's received.</a:t>
            </a:r>
          </a:p>
          <a:p>
            <a:pPr lvl="1"/>
            <a:r>
              <a:rPr lang="en-IN" sz="1600" b="1" dirty="0">
                <a:latin typeface="Times New Roman" panose="02020603050405020304" pitchFamily="18" charset="0"/>
                <a:cs typeface="Times New Roman" panose="02020603050405020304" pitchFamily="18" charset="0"/>
              </a:rPr>
              <a:t>Efficient ECG Streaming:</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ECG data is often high-frequency and continuous. Socket.IO efficiently transmits this data in chunks, ensuring the ECG graph updates in real time without noticeable delay or performance loss.</a:t>
            </a:r>
          </a:p>
          <a:p>
            <a:pPr lvl="1"/>
            <a:r>
              <a:rPr lang="en-IN" sz="1600" b="1" dirty="0">
                <a:latin typeface="Times New Roman" panose="02020603050405020304" pitchFamily="18" charset="0"/>
                <a:cs typeface="Times New Roman" panose="02020603050405020304" pitchFamily="18" charset="0"/>
              </a:rPr>
              <a:t>Live Environmental Monitoring:</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Temperature and humidity readings are sent at regular intervals, keeping the display current and enabling immediate awareness of any environmental changes.</a:t>
            </a:r>
          </a:p>
          <a:p>
            <a:pPr lvl="1"/>
            <a:r>
              <a:rPr lang="en-IN" sz="1600" b="1" dirty="0">
                <a:latin typeface="Times New Roman" panose="02020603050405020304" pitchFamily="18" charset="0"/>
                <a:cs typeface="Times New Roman" panose="02020603050405020304" pitchFamily="18" charset="0"/>
              </a:rPr>
              <a:t>Multi-Sensor Support:</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Different sensor data streams (ECG, SpO2, temperature, humidity) are managed through </a:t>
            </a:r>
            <a:r>
              <a:rPr lang="en-IN" sz="1600" b="1" dirty="0">
                <a:latin typeface="Times New Roman" panose="02020603050405020304" pitchFamily="18" charset="0"/>
                <a:cs typeface="Times New Roman" panose="02020603050405020304" pitchFamily="18" charset="0"/>
              </a:rPr>
              <a:t>separate socket events</a:t>
            </a:r>
            <a:r>
              <a:rPr lang="en-IN" sz="1600" dirty="0">
                <a:latin typeface="Times New Roman" panose="02020603050405020304" pitchFamily="18" charset="0"/>
                <a:cs typeface="Times New Roman" panose="02020603050405020304" pitchFamily="18" charset="0"/>
              </a:rPr>
              <a:t>, ensuring clean, organized communication channels and modular frontend updates.</a:t>
            </a:r>
          </a:p>
          <a:p>
            <a:pPr lvl="1"/>
            <a:r>
              <a:rPr lang="en-IN" sz="1600" b="1" dirty="0">
                <a:latin typeface="Times New Roman" panose="02020603050405020304" pitchFamily="18" charset="0"/>
                <a:cs typeface="Times New Roman" panose="02020603050405020304" pitchFamily="18" charset="0"/>
              </a:rPr>
              <a:t>Improved User Experience:</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Live updates remove the need for page refreshes or polling mechanisms, resulting in a smooth, responsive interface — especially critical for real-time health monitoring.</a:t>
            </a:r>
          </a:p>
        </p:txBody>
      </p:sp>
    </p:spTree>
    <p:extLst>
      <p:ext uri="{BB962C8B-B14F-4D97-AF65-F5344CB8AC3E}">
        <p14:creationId xmlns:p14="http://schemas.microsoft.com/office/powerpoint/2010/main" val="3552429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C57365-71CB-FFBB-EA9D-4E96956FB926}"/>
              </a:ext>
            </a:extLst>
          </p:cNvPr>
          <p:cNvSpPr>
            <a:spLocks noGrp="1"/>
          </p:cNvSpPr>
          <p:nvPr>
            <p:ph idx="1"/>
          </p:nvPr>
        </p:nvSpPr>
        <p:spPr>
          <a:xfrm>
            <a:off x="838200" y="650875"/>
            <a:ext cx="10515600" cy="5526088"/>
          </a:xfrm>
        </p:spPr>
        <p:txBody>
          <a:bodyPr>
            <a:normAutofit/>
          </a:bodyPr>
          <a:lstStyle/>
          <a:p>
            <a:pPr marL="514350" indent="-514350">
              <a:buFont typeface="+mj-lt"/>
              <a:buAutoNum type="arabicPeriod" startAt="4"/>
            </a:pPr>
            <a:r>
              <a:rPr lang="en-IN" sz="1600" dirty="0">
                <a:latin typeface="Times New Roman" panose="02020603050405020304" pitchFamily="18" charset="0"/>
                <a:cs typeface="Times New Roman" panose="02020603050405020304" pitchFamily="18" charset="0"/>
              </a:rPr>
              <a:t>Redis &amp; Docker: Fast In-Memory Caching with Scalable Deployment: To enhance performance and scalability, we use </a:t>
            </a:r>
            <a:r>
              <a:rPr lang="en-IN" sz="1600" b="1" dirty="0">
                <a:latin typeface="Times New Roman" panose="02020603050405020304" pitchFamily="18" charset="0"/>
                <a:cs typeface="Times New Roman" panose="02020603050405020304" pitchFamily="18" charset="0"/>
              </a:rPr>
              <a:t>Redis</a:t>
            </a:r>
            <a:r>
              <a:rPr lang="en-IN" sz="1600" dirty="0">
                <a:latin typeface="Times New Roman" panose="02020603050405020304" pitchFamily="18" charset="0"/>
                <a:cs typeface="Times New Roman" panose="02020603050405020304" pitchFamily="18" charset="0"/>
              </a:rPr>
              <a:t> as an in-memory caching solution, containerized using </a:t>
            </a:r>
            <a:r>
              <a:rPr lang="en-IN" sz="1600" b="1" dirty="0">
                <a:latin typeface="Times New Roman" panose="02020603050405020304" pitchFamily="18" charset="0"/>
                <a:cs typeface="Times New Roman" panose="02020603050405020304" pitchFamily="18" charset="0"/>
              </a:rPr>
              <a:t>Docker</a:t>
            </a:r>
            <a:r>
              <a:rPr lang="en-IN" sz="1600" dirty="0">
                <a:latin typeface="Times New Roman" panose="02020603050405020304" pitchFamily="18" charset="0"/>
                <a:cs typeface="Times New Roman" panose="02020603050405020304" pitchFamily="18" charset="0"/>
              </a:rPr>
              <a:t> for easy deployment and isolation.</a:t>
            </a:r>
          </a:p>
          <a:p>
            <a:pPr lvl="1"/>
            <a:r>
              <a:rPr lang="en-IN" sz="1600" b="1" dirty="0">
                <a:latin typeface="Times New Roman" panose="02020603050405020304" pitchFamily="18" charset="0"/>
                <a:cs typeface="Times New Roman" panose="02020603050405020304" pitchFamily="18" charset="0"/>
              </a:rPr>
              <a:t>High-Speed Data Access:</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Redis stores frequently accessed data (like recent ECG, SpO2, temperature, and humidity readings) in memory, allowing near-instant retrieval for real-time frontend updates.</a:t>
            </a:r>
          </a:p>
          <a:p>
            <a:pPr lvl="1"/>
            <a:r>
              <a:rPr lang="en-IN" sz="1600" b="1" dirty="0">
                <a:latin typeface="Times New Roman" panose="02020603050405020304" pitchFamily="18" charset="0"/>
                <a:cs typeface="Times New Roman" panose="02020603050405020304" pitchFamily="18" charset="0"/>
              </a:rPr>
              <a:t>Reduces Backend Load:</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By caching recent sensor data, Redis minimizes the need to repeatedly query the main database or wait for slower sensor I/O improving backend responsiveness.</a:t>
            </a:r>
          </a:p>
          <a:p>
            <a:pPr lvl="1"/>
            <a:r>
              <a:rPr lang="en-IN" sz="1600" b="1" dirty="0">
                <a:latin typeface="Times New Roman" panose="02020603050405020304" pitchFamily="18" charset="0"/>
                <a:cs typeface="Times New Roman" panose="02020603050405020304" pitchFamily="18" charset="0"/>
              </a:rPr>
              <a:t>Isolation &amp; Security:</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Containerization ensures Redis operates independently from other services, reducing interference and improving security.</a:t>
            </a:r>
          </a:p>
          <a:p>
            <a:pPr lvl="1"/>
            <a:r>
              <a:rPr lang="en-IN" sz="1600" b="1" dirty="0">
                <a:latin typeface="Times New Roman" panose="02020603050405020304" pitchFamily="18" charset="0"/>
                <a:cs typeface="Times New Roman" panose="02020603050405020304" pitchFamily="18" charset="0"/>
              </a:rPr>
              <a:t>Scalable &amp; Reproducible:</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Docker makes it simple to scale Redis or spin up additional instances for load balancing, development, or testing with consistent environments.</a:t>
            </a:r>
          </a:p>
        </p:txBody>
      </p:sp>
    </p:spTree>
    <p:extLst>
      <p:ext uri="{BB962C8B-B14F-4D97-AF65-F5344CB8AC3E}">
        <p14:creationId xmlns:p14="http://schemas.microsoft.com/office/powerpoint/2010/main" val="3611533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F125C-4CF2-98BF-A773-705F494294E9}"/>
              </a:ext>
            </a:extLst>
          </p:cNvPr>
          <p:cNvSpPr>
            <a:spLocks noGrp="1"/>
          </p:cNvSpPr>
          <p:nvPr>
            <p:ph type="title"/>
          </p:nvPr>
        </p:nvSpPr>
        <p:spPr>
          <a:xfrm>
            <a:off x="643642" y="233151"/>
            <a:ext cx="10515600" cy="747238"/>
          </a:xfrm>
        </p:spPr>
        <p:txBody>
          <a:bodyPr>
            <a:normAutofit/>
          </a:bodyPr>
          <a:lstStyle/>
          <a:p>
            <a:r>
              <a:rPr lang="en-IN" sz="2800" b="1" dirty="0">
                <a:latin typeface="Times New Roman" panose="02020603050405020304" pitchFamily="18" charset="0"/>
                <a:cs typeface="Times New Roman" panose="02020603050405020304" pitchFamily="18" charset="0"/>
              </a:rPr>
              <a:t>Result</a:t>
            </a:r>
          </a:p>
        </p:txBody>
      </p:sp>
      <p:pic>
        <p:nvPicPr>
          <p:cNvPr id="15" name="Picture 14" descr="A screenshot of a graph&#10;&#10;AI-generated content may be incorrect.">
            <a:extLst>
              <a:ext uri="{FF2B5EF4-FFF2-40B4-BE49-F238E27FC236}">
                <a16:creationId xmlns:a16="http://schemas.microsoft.com/office/drawing/2014/main" id="{0AA4E35B-A612-F836-0896-A3185B27EE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7594"/>
            <a:ext cx="6096000" cy="2692469"/>
          </a:xfrm>
          <a:prstGeom prst="rect">
            <a:avLst/>
          </a:prstGeom>
        </p:spPr>
      </p:pic>
      <p:pic>
        <p:nvPicPr>
          <p:cNvPr id="17" name="Picture 16" descr="A close-up of a gps tracking&#10;&#10;AI-generated content may be incorrect.">
            <a:extLst>
              <a:ext uri="{FF2B5EF4-FFF2-40B4-BE49-F238E27FC236}">
                <a16:creationId xmlns:a16="http://schemas.microsoft.com/office/drawing/2014/main" id="{640629ED-DC03-AB68-0BA1-D8A8D0D752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24014"/>
            <a:ext cx="5901443" cy="2692469"/>
          </a:xfrm>
          <a:prstGeom prst="rect">
            <a:avLst/>
          </a:prstGeom>
        </p:spPr>
      </p:pic>
      <p:pic>
        <p:nvPicPr>
          <p:cNvPr id="19" name="Picture 18" descr="A screenshot of a medical history page&#10;&#10;AI-generated content may be incorrect.">
            <a:extLst>
              <a:ext uri="{FF2B5EF4-FFF2-40B4-BE49-F238E27FC236}">
                <a16:creationId xmlns:a16="http://schemas.microsoft.com/office/drawing/2014/main" id="{0CDBB6F1-1DE8-976D-E120-62E2C1CF65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4146" y="840728"/>
            <a:ext cx="6290558" cy="2692469"/>
          </a:xfrm>
          <a:prstGeom prst="rect">
            <a:avLst/>
          </a:prstGeom>
        </p:spPr>
      </p:pic>
      <p:pic>
        <p:nvPicPr>
          <p:cNvPr id="23" name="Content Placeholder 22" descr="A screenshot of a medical alert&#10;&#10;AI-generated content may be incorrect.">
            <a:extLst>
              <a:ext uri="{FF2B5EF4-FFF2-40B4-BE49-F238E27FC236}">
                <a16:creationId xmlns:a16="http://schemas.microsoft.com/office/drawing/2014/main" id="{C6CC2F22-ABAD-07F4-CB22-69F9B274B43D}"/>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901442" y="3824014"/>
            <a:ext cx="6393261" cy="2692469"/>
          </a:xfrm>
        </p:spPr>
      </p:pic>
    </p:spTree>
    <p:extLst>
      <p:ext uri="{BB962C8B-B14F-4D97-AF65-F5344CB8AC3E}">
        <p14:creationId xmlns:p14="http://schemas.microsoft.com/office/powerpoint/2010/main" val="2953020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erson using a computer&#10;&#10;AI-generated content may be incorrect.">
            <a:extLst>
              <a:ext uri="{FF2B5EF4-FFF2-40B4-BE49-F238E27FC236}">
                <a16:creationId xmlns:a16="http://schemas.microsoft.com/office/drawing/2014/main" id="{9E032552-83BF-D9FE-4DE7-D8B53D415C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3443" y="203752"/>
            <a:ext cx="6619461" cy="6450496"/>
          </a:xfrm>
          <a:prstGeom prst="rect">
            <a:avLst/>
          </a:prstGeom>
        </p:spPr>
      </p:pic>
    </p:spTree>
    <p:extLst>
      <p:ext uri="{BB962C8B-B14F-4D97-AF65-F5344CB8AC3E}">
        <p14:creationId xmlns:p14="http://schemas.microsoft.com/office/powerpoint/2010/main" val="396455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91EC3-3781-84B2-B4AC-91FC6FCFA318}"/>
              </a:ext>
            </a:extLst>
          </p:cNvPr>
          <p:cNvSpPr>
            <a:spLocks noGrp="1"/>
          </p:cNvSpPr>
          <p:nvPr>
            <p:ph type="title"/>
          </p:nvPr>
        </p:nvSpPr>
        <p:spPr>
          <a:xfrm>
            <a:off x="838200" y="365125"/>
            <a:ext cx="10515600" cy="502141"/>
          </a:xfrm>
        </p:spPr>
        <p:txBody>
          <a:bodyPr>
            <a:normAutofit fontScale="90000"/>
          </a:bodyPr>
          <a:lstStyle/>
          <a:p>
            <a:r>
              <a:rPr lang="en-IN" sz="3000" b="1" u="sng" dirty="0">
                <a:latin typeface="Times New Roman" panose="02020603050405020304" pitchFamily="18" charset="0"/>
                <a:cs typeface="Times New Roman" panose="02020603050405020304" pitchFamily="18" charset="0"/>
              </a:rPr>
              <a:t>Future Scope</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DDE5150-49F1-3147-9626-6E35140CA481}"/>
              </a:ext>
            </a:extLst>
          </p:cNvPr>
          <p:cNvSpPr>
            <a:spLocks noGrp="1"/>
          </p:cNvSpPr>
          <p:nvPr>
            <p:ph idx="1"/>
          </p:nvPr>
        </p:nvSpPr>
        <p:spPr>
          <a:xfrm>
            <a:off x="838200" y="970961"/>
            <a:ext cx="10515600" cy="5206002"/>
          </a:xfrm>
        </p:spPr>
        <p:txBody>
          <a:bodyPr>
            <a:normAutofit/>
          </a:bodyPr>
          <a:lstStyle/>
          <a:p>
            <a:pPr marL="342900" indent="-342900">
              <a:buFont typeface="+mj-lt"/>
              <a:buAutoNum type="arabicPeriod"/>
            </a:pPr>
            <a:r>
              <a:rPr lang="en-IN" sz="1600" b="1" dirty="0">
                <a:latin typeface="Times New Roman" panose="02020603050405020304" pitchFamily="18" charset="0"/>
                <a:cs typeface="Times New Roman" panose="02020603050405020304" pitchFamily="18" charset="0"/>
              </a:rPr>
              <a:t>Advanced Alert System with AI Integration: </a:t>
            </a:r>
            <a:r>
              <a:rPr lang="en-IN" sz="1600" dirty="0">
                <a:latin typeface="Times New Roman" panose="02020603050405020304" pitchFamily="18" charset="0"/>
                <a:cs typeface="Times New Roman" panose="02020603050405020304" pitchFamily="18" charset="0"/>
              </a:rPr>
              <a:t>The current alert system is based on threshold values for different health parameters. Future enhancements can incorporate Artificial Intelligence (AI) and Machine Learning (ML) to :</a:t>
            </a:r>
          </a:p>
          <a:p>
            <a:pPr lvl="1"/>
            <a:r>
              <a:rPr lang="en-IN" sz="1600" dirty="0">
                <a:latin typeface="Times New Roman" panose="02020603050405020304" pitchFamily="18" charset="0"/>
                <a:cs typeface="Times New Roman" panose="02020603050405020304" pitchFamily="18" charset="0"/>
              </a:rPr>
              <a:t>Detect patterns in a patient’s health data over time.</a:t>
            </a:r>
          </a:p>
          <a:p>
            <a:pPr lvl="1"/>
            <a:r>
              <a:rPr lang="en-IN" sz="1600" dirty="0">
                <a:latin typeface="Times New Roman" panose="02020603050405020304" pitchFamily="18" charset="0"/>
                <a:cs typeface="Times New Roman" panose="02020603050405020304" pitchFamily="18" charset="0"/>
              </a:rPr>
              <a:t>Predict potential health risks based on historical trends</a:t>
            </a:r>
          </a:p>
          <a:p>
            <a:pPr lvl="1"/>
            <a:r>
              <a:rPr lang="en-IN" sz="1600" dirty="0">
                <a:latin typeface="Times New Roman" panose="02020603050405020304" pitchFamily="18" charset="0"/>
                <a:cs typeface="Times New Roman" panose="02020603050405020304" pitchFamily="18" charset="0"/>
              </a:rPr>
              <a:t>Reduce false alarms by distinguishing between critical conditions and temporary fluctuations. </a:t>
            </a:r>
          </a:p>
          <a:p>
            <a:pPr marL="342900" indent="-342900">
              <a:buFont typeface="+mj-lt"/>
              <a:buAutoNum type="arabicPeriod"/>
            </a:pPr>
            <a:r>
              <a:rPr lang="en-IN" sz="1600" b="1" dirty="0">
                <a:latin typeface="Times New Roman" panose="02020603050405020304" pitchFamily="18" charset="0"/>
                <a:cs typeface="Times New Roman" panose="02020603050405020304" pitchFamily="18" charset="0"/>
              </a:rPr>
              <a:t>Cloud-Based Data Storage and Remote Access</a:t>
            </a:r>
            <a:r>
              <a:rPr lang="en-IN" sz="1600" dirty="0">
                <a:latin typeface="Times New Roman" panose="02020603050405020304" pitchFamily="18" charset="0"/>
                <a:cs typeface="Times New Roman" panose="02020603050405020304" pitchFamily="18" charset="0"/>
              </a:rPr>
              <a:t>: At present, patient data is managed on the frontend. A cloud-based infrastructure can be implemented to: </a:t>
            </a:r>
          </a:p>
          <a:p>
            <a:pPr lvl="1"/>
            <a:r>
              <a:rPr lang="en-IN" sz="1600" dirty="0">
                <a:latin typeface="Times New Roman" panose="02020603050405020304" pitchFamily="18" charset="0"/>
                <a:cs typeface="Times New Roman" panose="02020603050405020304" pitchFamily="18" charset="0"/>
              </a:rPr>
              <a:t>Store real-time patient data securely on cloud servers.</a:t>
            </a:r>
          </a:p>
          <a:p>
            <a:pPr lvl="1"/>
            <a:r>
              <a:rPr lang="en-IN" sz="1600" dirty="0">
                <a:latin typeface="Times New Roman" panose="02020603050405020304" pitchFamily="18" charset="0"/>
                <a:cs typeface="Times New Roman" panose="02020603050405020304" pitchFamily="18" charset="0"/>
              </a:rPr>
              <a:t>Enable healthcare providers to access patient history from any location. </a:t>
            </a:r>
          </a:p>
          <a:p>
            <a:pPr lvl="1"/>
            <a:r>
              <a:rPr lang="en-IN" sz="1600" dirty="0">
                <a:latin typeface="Times New Roman" panose="02020603050405020304" pitchFamily="18" charset="0"/>
                <a:cs typeface="Times New Roman" panose="02020603050405020304" pitchFamily="18" charset="0"/>
              </a:rPr>
              <a:t>Allow for data analysis and trend visualization over extended periods.</a:t>
            </a:r>
          </a:p>
          <a:p>
            <a:pPr marL="342900" indent="-342900">
              <a:buFont typeface="+mj-lt"/>
              <a:buAutoNum type="arabicPeriod"/>
            </a:pPr>
            <a:r>
              <a:rPr lang="en-IN" sz="1600" b="1" dirty="0">
                <a:latin typeface="Times New Roman" panose="02020603050405020304" pitchFamily="18" charset="0"/>
                <a:cs typeface="Times New Roman" panose="02020603050405020304" pitchFamily="18" charset="0"/>
              </a:rPr>
              <a:t>Mobile App Integration </a:t>
            </a:r>
            <a:r>
              <a:rPr lang="en-IN" sz="1600" dirty="0">
                <a:latin typeface="Times New Roman" panose="02020603050405020304" pitchFamily="18" charset="0"/>
                <a:cs typeface="Times New Roman" panose="02020603050405020304" pitchFamily="18" charset="0"/>
              </a:rPr>
              <a:t>: To improve accessibility, a mobile application can be developed alongside the web interface. This would allow: </a:t>
            </a:r>
          </a:p>
          <a:p>
            <a:pPr lvl="1"/>
            <a:r>
              <a:rPr lang="en-IN" sz="1600" dirty="0">
                <a:latin typeface="Times New Roman" panose="02020603050405020304" pitchFamily="18" charset="0"/>
                <a:cs typeface="Times New Roman" panose="02020603050405020304" pitchFamily="18" charset="0"/>
              </a:rPr>
              <a:t>Patients and caregivers to receive real-time alerts and notifications.</a:t>
            </a:r>
          </a:p>
          <a:p>
            <a:pPr lvl="1"/>
            <a:r>
              <a:rPr lang="en-IN" sz="1600" dirty="0">
                <a:latin typeface="Times New Roman" panose="02020603050405020304" pitchFamily="18" charset="0"/>
                <a:cs typeface="Times New Roman" panose="02020603050405020304" pitchFamily="18" charset="0"/>
              </a:rPr>
              <a:t>Doctors to monitor patient vitals remotely from their smartphones. </a:t>
            </a:r>
          </a:p>
          <a:p>
            <a:pPr lvl="1"/>
            <a:r>
              <a:rPr lang="en-IN" sz="1600" dirty="0">
                <a:latin typeface="Times New Roman" panose="02020603050405020304" pitchFamily="18" charset="0"/>
                <a:cs typeface="Times New Roman" panose="02020603050405020304" pitchFamily="18" charset="0"/>
              </a:rPr>
              <a:t>Location tracking via GPS to be more seamless and efficient.</a:t>
            </a:r>
            <a:endParaRPr lang="en-IN"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8583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4D35-716D-2BBE-4DA7-1B64C7300055}"/>
              </a:ext>
            </a:extLst>
          </p:cNvPr>
          <p:cNvSpPr>
            <a:spLocks noGrp="1"/>
          </p:cNvSpPr>
          <p:nvPr>
            <p:ph type="title"/>
          </p:nvPr>
        </p:nvSpPr>
        <p:spPr>
          <a:xfrm>
            <a:off x="772212" y="0"/>
            <a:ext cx="10515600" cy="1325563"/>
          </a:xfrm>
        </p:spPr>
        <p:txBody>
          <a:bodyPr>
            <a:normAutofit/>
          </a:bodyPr>
          <a:lstStyle/>
          <a:p>
            <a:r>
              <a:rPr lang="en-IN" sz="3000" b="1" u="sng" dirty="0">
                <a:latin typeface="Times New Roman" panose="02020603050405020304" pitchFamily="18" charset="0"/>
                <a:cs typeface="Times New Roman" panose="02020603050405020304" pitchFamily="18" charset="0"/>
              </a:rPr>
              <a:t>Challenges</a:t>
            </a:r>
            <a:r>
              <a:rPr lang="en-IN" sz="3000" b="1" u="sng" dirty="0">
                <a:latin typeface="Manrope"/>
              </a:rPr>
              <a:t> and solutions</a:t>
            </a:r>
            <a:endParaRPr lang="en-IN" sz="3000" dirty="0"/>
          </a:p>
        </p:txBody>
      </p:sp>
      <p:sp>
        <p:nvSpPr>
          <p:cNvPr id="3" name="Content Placeholder 2">
            <a:extLst>
              <a:ext uri="{FF2B5EF4-FFF2-40B4-BE49-F238E27FC236}">
                <a16:creationId xmlns:a16="http://schemas.microsoft.com/office/drawing/2014/main" id="{AFDE7D23-EDF9-9F13-1ACB-E84B09B4E0D0}"/>
              </a:ext>
            </a:extLst>
          </p:cNvPr>
          <p:cNvSpPr>
            <a:spLocks noGrp="1"/>
          </p:cNvSpPr>
          <p:nvPr>
            <p:ph idx="1"/>
          </p:nvPr>
        </p:nvSpPr>
        <p:spPr>
          <a:xfrm>
            <a:off x="772212" y="1253330"/>
            <a:ext cx="10515600" cy="5213457"/>
          </a:xfrm>
        </p:spPr>
        <p:txBody>
          <a:bodyPr>
            <a:normAutofit/>
          </a:bodyPr>
          <a:lstStyle/>
          <a:p>
            <a:pPr algn="just"/>
            <a:r>
              <a:rPr lang="en-IN" sz="1600" b="1" i="0" dirty="0">
                <a:effectLst/>
                <a:latin typeface="Times New Roman" panose="02020603050405020304" pitchFamily="18" charset="0"/>
                <a:cs typeface="Times New Roman" panose="02020603050405020304" pitchFamily="18" charset="0"/>
              </a:rPr>
              <a:t>Challenge: API Integration with Google Maps : </a:t>
            </a:r>
            <a:r>
              <a:rPr lang="en-IN" sz="1600" b="0" i="0" dirty="0">
                <a:effectLst/>
                <a:latin typeface="Times New Roman" panose="02020603050405020304" pitchFamily="18" charset="0"/>
                <a:cs typeface="Times New Roman" panose="02020603050405020304" pitchFamily="18" charset="0"/>
              </a:rPr>
              <a:t>Integrating the application with Google Maps API posed significant challenges in terms of functionality and performance. Ensuring seamless communication between our application and Google Maps was crucial for user experience.</a:t>
            </a:r>
            <a:r>
              <a:rPr lang="en-IN" sz="1600" dirty="0">
                <a:latin typeface="Times New Roman" panose="02020603050405020304" pitchFamily="18" charset="0"/>
                <a:cs typeface="Times New Roman" panose="02020603050405020304" pitchFamily="18" charset="0"/>
              </a:rPr>
              <a:t> </a:t>
            </a:r>
          </a:p>
          <a:p>
            <a:pPr marL="0" indent="0" algn="just">
              <a:buNone/>
            </a:pPr>
            <a:r>
              <a:rPr lang="en-IN" sz="1600" b="1" dirty="0">
                <a:latin typeface="Times New Roman" panose="02020603050405020304" pitchFamily="18" charset="0"/>
                <a:cs typeface="Times New Roman" panose="02020603050405020304" pitchFamily="18" charset="0"/>
              </a:rPr>
              <a:t>      </a:t>
            </a:r>
            <a:r>
              <a:rPr lang="en-IN" sz="1600" b="1" i="0" dirty="0">
                <a:effectLst/>
                <a:latin typeface="Times New Roman" panose="02020603050405020304" pitchFamily="18" charset="0"/>
                <a:cs typeface="Times New Roman" panose="02020603050405020304" pitchFamily="18" charset="0"/>
              </a:rPr>
              <a:t>Solution: React-Google-Maps API : </a:t>
            </a:r>
            <a:r>
              <a:rPr lang="en-IN" sz="1600" b="0" i="0" dirty="0">
                <a:effectLst/>
                <a:latin typeface="Times New Roman" panose="02020603050405020304" pitchFamily="18" charset="0"/>
                <a:cs typeface="Times New Roman" panose="02020603050405020304" pitchFamily="18" charset="0"/>
              </a:rPr>
              <a:t>To address the integration challenges, we utilized the React-Google-Maps API, which       allowed for dynamic updates and enhanced interaction with map features. This solution significantly improved the responsiveness of map-related functionalities.</a:t>
            </a:r>
          </a:p>
          <a:p>
            <a:pPr algn="just"/>
            <a:r>
              <a:rPr lang="en-IN" sz="1600" b="1" i="0" dirty="0">
                <a:effectLst/>
                <a:latin typeface="Times New Roman" panose="02020603050405020304" pitchFamily="18" charset="0"/>
                <a:cs typeface="Times New Roman" panose="02020603050405020304" pitchFamily="18" charset="0"/>
              </a:rPr>
              <a:t>Challenge: Simulating Real-time Sensor Data : </a:t>
            </a:r>
            <a:r>
              <a:rPr lang="en-IN" sz="1600" b="0" i="0" dirty="0">
                <a:effectLst/>
                <a:latin typeface="Times New Roman" panose="02020603050405020304" pitchFamily="18" charset="0"/>
                <a:cs typeface="Times New Roman" panose="02020603050405020304" pitchFamily="18" charset="0"/>
              </a:rPr>
              <a:t>Simulating real-time sensor data for testing purposes was another critical challenge. Accurate data representation was necessary to evaluate the system's performance under different scenarios.</a:t>
            </a:r>
          </a:p>
          <a:p>
            <a:pPr marL="0" indent="0" algn="just">
              <a:buNone/>
            </a:pPr>
            <a:r>
              <a:rPr lang="en-IN" sz="1600" b="1" i="0" dirty="0">
                <a:effectLst/>
                <a:latin typeface="Times New Roman" panose="02020603050405020304" pitchFamily="18" charset="0"/>
                <a:cs typeface="Times New Roman" panose="02020603050405020304" pitchFamily="18" charset="0"/>
              </a:rPr>
              <a:t>      Solution: JavaScript Randomization for Test Cases</a:t>
            </a:r>
            <a:r>
              <a:rPr lang="en-IN" sz="1600" dirty="0">
                <a:latin typeface="Times New Roman" panose="02020603050405020304" pitchFamily="18" charset="0"/>
                <a:cs typeface="Times New Roman" panose="02020603050405020304" pitchFamily="18" charset="0"/>
              </a:rPr>
              <a:t> : </a:t>
            </a:r>
            <a:r>
              <a:rPr lang="en-IN" sz="1600" b="0" i="0" dirty="0">
                <a:effectLst/>
                <a:latin typeface="Times New Roman" panose="02020603050405020304" pitchFamily="18" charset="0"/>
                <a:cs typeface="Times New Roman" panose="02020603050405020304" pitchFamily="18" charset="0"/>
              </a:rPr>
              <a:t>To effectively simulate real-time sensor data, we implemented JavaScript randomization techniques. This approach allowed us to create varied test cases, ensuring robust testing of the application’s functionality.</a:t>
            </a:r>
          </a:p>
          <a:p>
            <a:pPr algn="just"/>
            <a:r>
              <a:rPr lang="en-IN" sz="1600" b="1" i="0" dirty="0">
                <a:effectLst/>
                <a:latin typeface="Times New Roman" panose="02020603050405020304" pitchFamily="18" charset="0"/>
                <a:cs typeface="Times New Roman" panose="02020603050405020304" pitchFamily="18" charset="0"/>
              </a:rPr>
              <a:t>Challenge: Ensuring Real-time Notifications : </a:t>
            </a:r>
            <a:r>
              <a:rPr lang="en-IN" sz="1600" b="0" i="0" dirty="0">
                <a:effectLst/>
                <a:latin typeface="Times New Roman" panose="02020603050405020304" pitchFamily="18" charset="0"/>
                <a:cs typeface="Times New Roman" panose="02020603050405020304" pitchFamily="18" charset="0"/>
              </a:rPr>
              <a:t>Real-time notifications were essential for user engagement and timely updates. However, maintaining the reliability of these notifications under fluctuating conditions proved to be challenging.</a:t>
            </a:r>
          </a:p>
          <a:p>
            <a:pPr marL="0" indent="0" algn="just">
              <a:buNone/>
            </a:pPr>
            <a:r>
              <a:rPr lang="en-IN" sz="1600" b="1" dirty="0">
                <a:latin typeface="Times New Roman" panose="02020603050405020304" pitchFamily="18" charset="0"/>
                <a:cs typeface="Times New Roman" panose="02020603050405020304" pitchFamily="18" charset="0"/>
              </a:rPr>
              <a:t>     </a:t>
            </a:r>
            <a:r>
              <a:rPr lang="en-IN" sz="1600" b="1" i="0" dirty="0">
                <a:effectLst/>
                <a:latin typeface="Times New Roman" panose="02020603050405020304" pitchFamily="18" charset="0"/>
                <a:cs typeface="Times New Roman" panose="02020603050405020304" pitchFamily="18" charset="0"/>
              </a:rPr>
              <a:t>Solution: Backend Alert Triggers via Threshold Limits : </a:t>
            </a:r>
            <a:r>
              <a:rPr lang="en-IN" sz="1600" b="0" i="0" dirty="0">
                <a:effectLst/>
                <a:latin typeface="Times New Roman" panose="02020603050405020304" pitchFamily="18" charset="0"/>
                <a:cs typeface="Times New Roman" panose="02020603050405020304" pitchFamily="18" charset="0"/>
              </a:rPr>
              <a:t>To ensure timely notifications, we established backend alert triggers that activated based on predefined threshold limits. This solution allowed for immediate alerting when critical conditions were met, enhancing user response times.</a:t>
            </a:r>
          </a:p>
          <a:p>
            <a:pPr algn="just"/>
            <a:endParaRPr lang="en-IN" sz="1600" b="1" i="0" dirty="0">
              <a:effectLst/>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6846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4E78B-BB95-BCE2-0EEF-F0AB987F8642}"/>
              </a:ext>
            </a:extLst>
          </p:cNvPr>
          <p:cNvSpPr>
            <a:spLocks noGrp="1"/>
          </p:cNvSpPr>
          <p:nvPr>
            <p:ph type="title"/>
          </p:nvPr>
        </p:nvSpPr>
        <p:spPr>
          <a:xfrm>
            <a:off x="1102150" y="311528"/>
            <a:ext cx="10515600" cy="621728"/>
          </a:xfrm>
        </p:spPr>
        <p:txBody>
          <a:bodyPr>
            <a:normAutofit/>
          </a:bodyPr>
          <a:lstStyle/>
          <a:p>
            <a:r>
              <a:rPr lang="en-IN" sz="3000" b="1" u="sng" dirty="0">
                <a:latin typeface="Times New Roman" panose="02020603050405020304" pitchFamily="18" charset="0"/>
                <a:cs typeface="Times New Roman" panose="02020603050405020304" pitchFamily="18" charset="0"/>
              </a:rPr>
              <a:t>Conclusion</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10D534-1DE4-93C0-8E6A-F5651BF28777}"/>
              </a:ext>
            </a:extLst>
          </p:cNvPr>
          <p:cNvSpPr>
            <a:spLocks noGrp="1"/>
          </p:cNvSpPr>
          <p:nvPr>
            <p:ph idx="1"/>
          </p:nvPr>
        </p:nvSpPr>
        <p:spPr>
          <a:xfrm>
            <a:off x="838200" y="1253331"/>
            <a:ext cx="10515600" cy="4351338"/>
          </a:xfrm>
        </p:spPr>
        <p:txBody>
          <a:bodyPr>
            <a:noAutofit/>
          </a:bodyPr>
          <a:lstStyle/>
          <a:p>
            <a:pPr>
              <a:buNone/>
            </a:pPr>
            <a:r>
              <a:rPr lang="en-IN" sz="1600" dirty="0">
                <a:latin typeface="Times New Roman" panose="02020603050405020304" pitchFamily="18" charset="0"/>
                <a:cs typeface="Times New Roman" panose="02020603050405020304" pitchFamily="18" charset="0"/>
              </a:rPr>
              <a:t>The </a:t>
            </a:r>
            <a:r>
              <a:rPr lang="en-IN" sz="1600" b="1" dirty="0">
                <a:latin typeface="Times New Roman" panose="02020603050405020304" pitchFamily="18" charset="0"/>
                <a:cs typeface="Times New Roman" panose="02020603050405020304" pitchFamily="18" charset="0"/>
              </a:rPr>
              <a:t>Smart ICU system</a:t>
            </a:r>
            <a:r>
              <a:rPr lang="en-IN" sz="1600" dirty="0">
                <a:latin typeface="Times New Roman" panose="02020603050405020304" pitchFamily="18" charset="0"/>
                <a:cs typeface="Times New Roman" panose="02020603050405020304" pitchFamily="18" charset="0"/>
              </a:rPr>
              <a:t> uses </a:t>
            </a:r>
            <a:r>
              <a:rPr lang="en-IN" sz="1600" b="1" dirty="0">
                <a:latin typeface="Times New Roman" panose="02020603050405020304" pitchFamily="18" charset="0"/>
                <a:cs typeface="Times New Roman" panose="02020603050405020304" pitchFamily="18" charset="0"/>
              </a:rPr>
              <a:t>IoT technology</a:t>
            </a:r>
            <a:r>
              <a:rPr lang="en-IN" sz="1600" dirty="0">
                <a:latin typeface="Times New Roman" panose="02020603050405020304" pitchFamily="18" charset="0"/>
                <a:cs typeface="Times New Roman" panose="02020603050405020304" pitchFamily="18" charset="0"/>
              </a:rPr>
              <a:t> to enable continuous, real-time monitoring of vital signs such as </a:t>
            </a:r>
            <a:r>
              <a:rPr lang="en-IN" sz="1600" b="1" dirty="0">
                <a:latin typeface="Times New Roman" panose="02020603050405020304" pitchFamily="18" charset="0"/>
                <a:cs typeface="Times New Roman" panose="02020603050405020304" pitchFamily="18" charset="0"/>
              </a:rPr>
              <a:t>ECG, SpO2, temperature, and humidity</a:t>
            </a:r>
            <a:r>
              <a:rPr lang="en-IN" sz="1600" dirty="0">
                <a:latin typeface="Times New Roman" panose="02020603050405020304" pitchFamily="18" charset="0"/>
                <a:cs typeface="Times New Roman" panose="02020603050405020304" pitchFamily="18" charset="0"/>
              </a:rPr>
              <a:t>. It is designed to automatically detect anomalies in patient data and send </a:t>
            </a:r>
            <a:r>
              <a:rPr lang="en-IN" sz="1600" b="1" dirty="0">
                <a:latin typeface="Times New Roman" panose="02020603050405020304" pitchFamily="18" charset="0"/>
                <a:cs typeface="Times New Roman" panose="02020603050405020304" pitchFamily="18" charset="0"/>
              </a:rPr>
              <a:t>instant alerts</a:t>
            </a:r>
            <a:r>
              <a:rPr lang="en-IN" sz="1600" dirty="0">
                <a:latin typeface="Times New Roman" panose="02020603050405020304" pitchFamily="18" charset="0"/>
                <a:cs typeface="Times New Roman" panose="02020603050405020304" pitchFamily="18" charset="0"/>
              </a:rPr>
              <a:t> to healthcare professionals, allowing for </a:t>
            </a:r>
            <a:r>
              <a:rPr lang="en-IN" sz="1600" b="1" dirty="0">
                <a:latin typeface="Times New Roman" panose="02020603050405020304" pitchFamily="18" charset="0"/>
                <a:cs typeface="Times New Roman" panose="02020603050405020304" pitchFamily="18" charset="0"/>
              </a:rPr>
              <a:t>rapid and remote intervention</a:t>
            </a:r>
            <a:r>
              <a:rPr lang="en-IN" sz="1600" dirty="0">
                <a:latin typeface="Times New Roman" panose="02020603050405020304" pitchFamily="18" charset="0"/>
                <a:cs typeface="Times New Roman" panose="02020603050405020304" pitchFamily="18" charset="0"/>
              </a:rPr>
              <a:t>. This enhances patient safety by ensuring that critical changes in condition are addressed without delay.</a:t>
            </a:r>
          </a:p>
          <a:p>
            <a:pPr>
              <a:buNone/>
            </a:pPr>
            <a:r>
              <a:rPr lang="en-IN" sz="1600" dirty="0">
                <a:latin typeface="Times New Roman" panose="02020603050405020304" pitchFamily="18" charset="0"/>
                <a:cs typeface="Times New Roman" panose="02020603050405020304" pitchFamily="18" charset="0"/>
              </a:rPr>
              <a:t>By </a:t>
            </a:r>
            <a:r>
              <a:rPr lang="en-IN" sz="1600" b="1" dirty="0">
                <a:latin typeface="Times New Roman" panose="02020603050405020304" pitchFamily="18" charset="0"/>
                <a:cs typeface="Times New Roman" panose="02020603050405020304" pitchFamily="18" charset="0"/>
              </a:rPr>
              <a:t>automating routine monitoring tasks</a:t>
            </a:r>
            <a:r>
              <a:rPr lang="en-IN" sz="1600" dirty="0">
                <a:latin typeface="Times New Roman" panose="02020603050405020304" pitchFamily="18" charset="0"/>
                <a:cs typeface="Times New Roman" panose="02020603050405020304" pitchFamily="18" charset="0"/>
              </a:rPr>
              <a:t>, the system significantly reduces the administrative burden on medical staff, allowing them to dedicate more time to </a:t>
            </a:r>
            <a:r>
              <a:rPr lang="en-IN" sz="1600" b="1" dirty="0">
                <a:latin typeface="Times New Roman" panose="02020603050405020304" pitchFamily="18" charset="0"/>
                <a:cs typeface="Times New Roman" panose="02020603050405020304" pitchFamily="18" charset="0"/>
              </a:rPr>
              <a:t>direct patient care</a:t>
            </a:r>
            <a:r>
              <a:rPr lang="en-IN" sz="1600" dirty="0">
                <a:latin typeface="Times New Roman" panose="02020603050405020304" pitchFamily="18" charset="0"/>
                <a:cs typeface="Times New Roman" panose="02020603050405020304" pitchFamily="18" charset="0"/>
              </a:rPr>
              <a:t>. The integration of </a:t>
            </a:r>
            <a:r>
              <a:rPr lang="en-IN" sz="1600" b="1" dirty="0">
                <a:latin typeface="Times New Roman" panose="02020603050405020304" pitchFamily="18" charset="0"/>
                <a:cs typeface="Times New Roman" panose="02020603050405020304" pitchFamily="18" charset="0"/>
              </a:rPr>
              <a:t>Redis for in-memory caching</a:t>
            </a:r>
            <a:r>
              <a:rPr lang="en-IN" sz="1600" dirty="0">
                <a:latin typeface="Times New Roman" panose="02020603050405020304" pitchFamily="18" charset="0"/>
                <a:cs typeface="Times New Roman" panose="02020603050405020304" pitchFamily="18" charset="0"/>
              </a:rPr>
              <a:t> ensures that frequently accessed data is available instantly, improving response time and reducing the load on the main database.</a:t>
            </a:r>
          </a:p>
          <a:p>
            <a:pPr>
              <a:buNone/>
            </a:pPr>
            <a:r>
              <a:rPr lang="en-IN" sz="1600" dirty="0">
                <a:latin typeface="Times New Roman" panose="02020603050405020304" pitchFamily="18" charset="0"/>
                <a:cs typeface="Times New Roman" panose="02020603050405020304" pitchFamily="18" charset="0"/>
              </a:rPr>
              <a:t>All vital sign data is stored in a </a:t>
            </a:r>
            <a:r>
              <a:rPr lang="en-IN" sz="1600" b="1" dirty="0">
                <a:latin typeface="Times New Roman" panose="02020603050405020304" pitchFamily="18" charset="0"/>
                <a:cs typeface="Times New Roman" panose="02020603050405020304" pitchFamily="18" charset="0"/>
              </a:rPr>
              <a:t>secure online database</a:t>
            </a:r>
            <a:r>
              <a:rPr lang="en-IN" sz="1600" dirty="0">
                <a:latin typeface="Times New Roman" panose="02020603050405020304" pitchFamily="18" charset="0"/>
                <a:cs typeface="Times New Roman" panose="02020603050405020304" pitchFamily="18" charset="0"/>
              </a:rPr>
              <a:t>, ensuring that patient information is </a:t>
            </a:r>
            <a:r>
              <a:rPr lang="en-IN" sz="1600" b="1" dirty="0">
                <a:latin typeface="Times New Roman" panose="02020603050405020304" pitchFamily="18" charset="0"/>
                <a:cs typeface="Times New Roman" panose="02020603050405020304" pitchFamily="18" charset="0"/>
              </a:rPr>
              <a:t>centralized, persistent, and remotely accessible</a:t>
            </a:r>
            <a:r>
              <a:rPr lang="en-IN" sz="1600" dirty="0">
                <a:latin typeface="Times New Roman" panose="02020603050405020304" pitchFamily="18" charset="0"/>
                <a:cs typeface="Times New Roman" panose="02020603050405020304" pitchFamily="18" charset="0"/>
              </a:rPr>
              <a:t> for authorized personnel. This supports long-term health tracking and simplifies data retrieval for analysis and reporting.</a:t>
            </a:r>
          </a:p>
          <a:p>
            <a:pPr marL="0" indent="0">
              <a:buNone/>
            </a:pPr>
            <a:r>
              <a:rPr lang="en-IN" sz="1600" dirty="0">
                <a:latin typeface="Times New Roman" panose="02020603050405020304" pitchFamily="18" charset="0"/>
                <a:cs typeface="Times New Roman" panose="02020603050405020304" pitchFamily="18" charset="0"/>
              </a:rPr>
              <a:t>The system’s use of </a:t>
            </a:r>
            <a:r>
              <a:rPr lang="en-IN" sz="1600" b="1" dirty="0">
                <a:latin typeface="Times New Roman" panose="02020603050405020304" pitchFamily="18" charset="0"/>
                <a:cs typeface="Times New Roman" panose="02020603050405020304" pitchFamily="18" charset="0"/>
              </a:rPr>
              <a:t>live data streaming</a:t>
            </a:r>
            <a:r>
              <a:rPr lang="en-IN" sz="1600" dirty="0">
                <a:latin typeface="Times New Roman" panose="02020603050405020304" pitchFamily="18" charset="0"/>
                <a:cs typeface="Times New Roman" panose="02020603050405020304" pitchFamily="18" charset="0"/>
              </a:rPr>
              <a:t> through </a:t>
            </a:r>
            <a:r>
              <a:rPr lang="en-IN" sz="1600" b="1" dirty="0">
                <a:latin typeface="Times New Roman" panose="02020603050405020304" pitchFamily="18" charset="0"/>
                <a:cs typeface="Times New Roman" panose="02020603050405020304" pitchFamily="18" charset="0"/>
              </a:rPr>
              <a:t>Socket.IO</a:t>
            </a:r>
            <a:r>
              <a:rPr lang="en-IN" sz="1600" dirty="0">
                <a:latin typeface="Times New Roman" panose="02020603050405020304" pitchFamily="18" charset="0"/>
                <a:cs typeface="Times New Roman" panose="02020603050405020304" pitchFamily="18" charset="0"/>
              </a:rPr>
              <a:t> ensures that sensor data is delivered and visualized on the frontend in real time. This real-time capability is crucial in an ICU setting, where even a few seconds of delay can impact patient outcomes. Overall, the Smart ICU system provides a </a:t>
            </a:r>
            <a:r>
              <a:rPr lang="en-IN" sz="1600" b="1" dirty="0">
                <a:latin typeface="Times New Roman" panose="02020603050405020304" pitchFamily="18" charset="0"/>
                <a:cs typeface="Times New Roman" panose="02020603050405020304" pitchFamily="18" charset="0"/>
              </a:rPr>
              <a:t>scalable, efficient, and intelligent solution</a:t>
            </a:r>
            <a:r>
              <a:rPr lang="en-IN" sz="1600" dirty="0">
                <a:latin typeface="Times New Roman" panose="02020603050405020304" pitchFamily="18" charset="0"/>
                <a:cs typeface="Times New Roman" panose="02020603050405020304" pitchFamily="18" charset="0"/>
              </a:rPr>
              <a:t> for modern healthcare environments.</a:t>
            </a:r>
          </a:p>
        </p:txBody>
      </p:sp>
    </p:spTree>
    <p:extLst>
      <p:ext uri="{BB962C8B-B14F-4D97-AF65-F5344CB8AC3E}">
        <p14:creationId xmlns:p14="http://schemas.microsoft.com/office/powerpoint/2010/main" val="114371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FA0F4-B51A-B086-A0A1-838AFF841E79}"/>
              </a:ext>
            </a:extLst>
          </p:cNvPr>
          <p:cNvSpPr>
            <a:spLocks noGrp="1"/>
          </p:cNvSpPr>
          <p:nvPr>
            <p:ph type="title"/>
          </p:nvPr>
        </p:nvSpPr>
        <p:spPr/>
        <p:txBody>
          <a:bodyPr>
            <a:normAutofit/>
          </a:bodyPr>
          <a:lstStyle/>
          <a:p>
            <a:r>
              <a:rPr lang="en-IN" sz="3000" b="1" i="0" u="sng" dirty="0">
                <a:effectLst/>
                <a:latin typeface="Times New Roman" panose="02020603050405020304" pitchFamily="18" charset="0"/>
                <a:cs typeface="Times New Roman" panose="02020603050405020304" pitchFamily="18" charset="0"/>
              </a:rPr>
              <a:t>Introduction to Smart </a:t>
            </a:r>
            <a:r>
              <a:rPr lang="en-IN" sz="3000" b="1" u="sng" dirty="0">
                <a:latin typeface="Times New Roman" panose="02020603050405020304" pitchFamily="18" charset="0"/>
                <a:cs typeface="Times New Roman" panose="02020603050405020304" pitchFamily="18" charset="0"/>
              </a:rPr>
              <a:t>Health Monitoring</a:t>
            </a:r>
            <a:r>
              <a:rPr lang="en-IN" sz="3000" b="1" i="0" u="sng" dirty="0">
                <a:effectLst/>
                <a:latin typeface="Times New Roman" panose="02020603050405020304" pitchFamily="18" charset="0"/>
                <a:cs typeface="Times New Roman" panose="02020603050405020304" pitchFamily="18" charset="0"/>
              </a:rPr>
              <a:t> System</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7AF85E-A1AD-D1A6-9A20-5A8D8F068E88}"/>
              </a:ext>
            </a:extLst>
          </p:cNvPr>
          <p:cNvSpPr>
            <a:spLocks noGrp="1"/>
          </p:cNvSpPr>
          <p:nvPr>
            <p:ph idx="1"/>
          </p:nvPr>
        </p:nvSpPr>
        <p:spPr/>
        <p:txBody>
          <a:bodyPr>
            <a:normAutofit/>
          </a:bodyPr>
          <a:lstStyle/>
          <a:p>
            <a:r>
              <a:rPr lang="en-IN" sz="1600" b="1" i="0" dirty="0">
                <a:effectLst/>
                <a:latin typeface="Times New Roman" panose="02020603050405020304" pitchFamily="18" charset="0"/>
                <a:cs typeface="Times New Roman" panose="02020603050405020304" pitchFamily="18" charset="0"/>
              </a:rPr>
              <a:t>IoT-based Patient Monitoring System: </a:t>
            </a:r>
            <a:r>
              <a:rPr lang="en-IN" sz="1600" b="0" i="0" dirty="0">
                <a:effectLst/>
                <a:latin typeface="Times New Roman" panose="02020603050405020304" pitchFamily="18" charset="0"/>
                <a:cs typeface="Times New Roman" panose="02020603050405020304" pitchFamily="18" charset="0"/>
              </a:rPr>
              <a:t>The Smart </a:t>
            </a:r>
            <a:r>
              <a:rPr lang="en-IN" sz="1600" dirty="0">
                <a:latin typeface="Times New Roman" panose="02020603050405020304" pitchFamily="18" charset="0"/>
                <a:cs typeface="Times New Roman" panose="02020603050405020304" pitchFamily="18" charset="0"/>
              </a:rPr>
              <a:t>Health Monitoring S</a:t>
            </a:r>
            <a:r>
              <a:rPr lang="en-IN" sz="1600" b="0" i="0" dirty="0">
                <a:effectLst/>
                <a:latin typeface="Times New Roman" panose="02020603050405020304" pitchFamily="18" charset="0"/>
                <a:cs typeface="Times New Roman" panose="02020603050405020304" pitchFamily="18" charset="0"/>
              </a:rPr>
              <a:t>ystem leverages Internet of Things (IoT) technology to monitor patients continuously, enhancing the quality of care and ensuring timely interventions.</a:t>
            </a:r>
          </a:p>
          <a:p>
            <a:r>
              <a:rPr lang="en-IN" sz="1600" b="1" i="0" dirty="0">
                <a:effectLst/>
                <a:latin typeface="Times New Roman" panose="02020603050405020304" pitchFamily="18" charset="0"/>
                <a:cs typeface="Times New Roman" panose="02020603050405020304" pitchFamily="18" charset="0"/>
              </a:rPr>
              <a:t>Real-Time Health Tracking:</a:t>
            </a:r>
            <a:r>
              <a:rPr lang="en-IN" sz="1600" b="1" dirty="0">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This system provides real-time tracking of patient vitals, allowing healthcare professionals to respond quickly to any changes in a patient's condition.</a:t>
            </a:r>
          </a:p>
          <a:p>
            <a:r>
              <a:rPr lang="en-IN" sz="1600" b="1" i="0" dirty="0">
                <a:effectLst/>
                <a:latin typeface="Times New Roman" panose="02020603050405020304" pitchFamily="18" charset="0"/>
                <a:cs typeface="Times New Roman" panose="02020603050405020304" pitchFamily="18" charset="0"/>
              </a:rPr>
              <a:t>Automation of ICU Monitoring</a:t>
            </a:r>
            <a:r>
              <a:rPr lang="en-IN" sz="1600" b="1" dirty="0">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By automating the monitoring process, the Smart </a:t>
            </a:r>
            <a:r>
              <a:rPr lang="en-IN" sz="1600" dirty="0">
                <a:latin typeface="Times New Roman" panose="02020603050405020304" pitchFamily="18" charset="0"/>
                <a:cs typeface="Times New Roman" panose="02020603050405020304" pitchFamily="18" charset="0"/>
              </a:rPr>
              <a:t>Health Monitoring</a:t>
            </a:r>
            <a:r>
              <a:rPr lang="en-IN" sz="1600" b="0" i="0" dirty="0">
                <a:effectLst/>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S</a:t>
            </a:r>
            <a:r>
              <a:rPr lang="en-IN" sz="1600" b="0" i="0" dirty="0">
                <a:effectLst/>
                <a:latin typeface="Times New Roman" panose="02020603050405020304" pitchFamily="18" charset="0"/>
                <a:cs typeface="Times New Roman" panose="02020603050405020304" pitchFamily="18" charset="0"/>
              </a:rPr>
              <a:t>ystem significantly reduces the dependency on manual observation, enabling staff to focus on direct patient care.</a:t>
            </a:r>
          </a:p>
          <a:p>
            <a:r>
              <a:rPr lang="en-IN" sz="1600" b="1" i="0" dirty="0">
                <a:effectLst/>
                <a:latin typeface="Times New Roman" panose="02020603050405020304" pitchFamily="18" charset="0"/>
                <a:cs typeface="Times New Roman" panose="02020603050405020304" pitchFamily="18" charset="0"/>
              </a:rPr>
              <a:t>Vital Data Collection through Sensors</a:t>
            </a:r>
            <a:r>
              <a:rPr lang="en-IN" sz="1600" b="1" dirty="0">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Advanced sensors collect and transmit vital signs such as heart rate, blood pressure, and oxygen levels, ensuring that healthcare teams have access to the most current data.</a:t>
            </a:r>
          </a:p>
          <a:p>
            <a:r>
              <a:rPr lang="en-IN" sz="1600" b="1" i="0" dirty="0">
                <a:effectLst/>
                <a:latin typeface="Times New Roman" panose="02020603050405020304" pitchFamily="18" charset="0"/>
                <a:cs typeface="Times New Roman" panose="02020603050405020304" pitchFamily="18" charset="0"/>
              </a:rPr>
              <a:t>Remote Monitoring Capability</a:t>
            </a:r>
            <a:r>
              <a:rPr lang="en-IN" sz="1600" b="1" dirty="0">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The system facilitates remote monitoring, allowing healthcare providers to oversee multiple patients from a centralized location, improving efficiency and response times.</a:t>
            </a:r>
          </a:p>
          <a:p>
            <a:r>
              <a:rPr lang="en-IN" sz="1600" b="1" i="0" dirty="0">
                <a:effectLst/>
                <a:latin typeface="Times New Roman" panose="02020603050405020304" pitchFamily="18" charset="0"/>
                <a:cs typeface="Times New Roman" panose="02020603050405020304" pitchFamily="18" charset="0"/>
              </a:rPr>
              <a:t>Instant Alerts for Abnormal Values: </a:t>
            </a:r>
            <a:r>
              <a:rPr lang="en-IN" sz="1600" b="0" i="0" dirty="0">
                <a:effectLst/>
                <a:latin typeface="Times New Roman" panose="02020603050405020304" pitchFamily="18" charset="0"/>
                <a:cs typeface="Times New Roman" panose="02020603050405020304" pitchFamily="18" charset="0"/>
              </a:rPr>
              <a:t>In case of abnormal values detected by the sensors, the system instantly alerts medical staff, ensuring immediate attention and care for patients in critical conditions.</a:t>
            </a:r>
          </a:p>
          <a:p>
            <a:pPr marL="0" indent="0">
              <a:buNone/>
            </a:pP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750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322B-EE01-F29C-EDD9-3C2B3FF5EAE0}"/>
              </a:ext>
            </a:extLst>
          </p:cNvPr>
          <p:cNvSpPr>
            <a:spLocks noGrp="1"/>
          </p:cNvSpPr>
          <p:nvPr>
            <p:ph type="title"/>
          </p:nvPr>
        </p:nvSpPr>
        <p:spPr>
          <a:xfrm>
            <a:off x="838200" y="148308"/>
            <a:ext cx="10515600" cy="624689"/>
          </a:xfrm>
        </p:spPr>
        <p:txBody>
          <a:bodyPr>
            <a:normAutofit/>
          </a:bodyPr>
          <a:lstStyle/>
          <a:p>
            <a:r>
              <a:rPr lang="en-IN" sz="3000" b="1" i="0" u="sng" dirty="0">
                <a:effectLst/>
                <a:latin typeface="Manrope"/>
              </a:rPr>
              <a:t>References</a:t>
            </a:r>
            <a:endParaRPr lang="en-IN" sz="3000" b="1" u="sng" dirty="0"/>
          </a:p>
        </p:txBody>
      </p:sp>
      <p:sp>
        <p:nvSpPr>
          <p:cNvPr id="3" name="Content Placeholder 2">
            <a:extLst>
              <a:ext uri="{FF2B5EF4-FFF2-40B4-BE49-F238E27FC236}">
                <a16:creationId xmlns:a16="http://schemas.microsoft.com/office/drawing/2014/main" id="{0A366B64-C6FA-1880-EBA5-D91E970E922B}"/>
              </a:ext>
            </a:extLst>
          </p:cNvPr>
          <p:cNvSpPr>
            <a:spLocks noGrp="1"/>
          </p:cNvSpPr>
          <p:nvPr>
            <p:ph idx="1"/>
          </p:nvPr>
        </p:nvSpPr>
        <p:spPr>
          <a:xfrm>
            <a:off x="838200" y="1071480"/>
            <a:ext cx="10515600" cy="4351338"/>
          </a:xfrm>
        </p:spPr>
        <p:txBody>
          <a:bodyPr>
            <a:normAutofit/>
          </a:bodyPr>
          <a:lstStyle/>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E. Al Alkeem et al., ”New secure healthcare system using cloud of things,” Springer Science+Business Media New York, 2017. Available at: https://www.researchgate.net/publication/316749947_New_ secure_healthcare_system_using_cloud_of_things </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 Y. Kim, S. Lee, and S. Lee, ”Coexistence of ZigBee-based WBAN and </a:t>
            </a:r>
            <a:r>
              <a:rPr lang="en-IN" sz="1600" dirty="0" err="1">
                <a:latin typeface="Times New Roman" panose="02020603050405020304" pitchFamily="18" charset="0"/>
                <a:cs typeface="Times New Roman" panose="02020603050405020304" pitchFamily="18" charset="0"/>
              </a:rPr>
              <a:t>WiFi</a:t>
            </a:r>
            <a:r>
              <a:rPr lang="en-IN" sz="1600" dirty="0">
                <a:latin typeface="Times New Roman" panose="02020603050405020304" pitchFamily="18" charset="0"/>
                <a:cs typeface="Times New Roman" panose="02020603050405020304" pitchFamily="18" charset="0"/>
              </a:rPr>
              <a:t> for Health Telemonitoring Systems,” IEEE Journal of Biomedical and Health Informatics, DOI: 10.1109/JBHI.2014.2387867.</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M. M. Baig and H. Gholamhosseini, ”Smart Health Monitoring Systems: An Overview of Design and Modelling,” Springer Science+Business Media New York, 2013.</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S. M. Riazulislam et al., ”The Internet of Things for Health Care: A Comprehensive Survey,” IEEE Transactions, DOI: 10.1109/TDSC.2015.2406699. Available at: https://www.semanticscholar.org/paper/ The-Internet-of-Things-for-Health-Care%3AA-Survey-Islam-Kwak/ cddb22908f28a1636cbbdeb3a4f0e00f9cef05a9</a:t>
            </a: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A. Mdhaffar et al., ”IoT-based Health Monitoring via </a:t>
            </a:r>
            <a:r>
              <a:rPr lang="en-IN" sz="1600" dirty="0" err="1">
                <a:latin typeface="Times New Roman" panose="02020603050405020304" pitchFamily="18" charset="0"/>
                <a:cs typeface="Times New Roman" panose="02020603050405020304" pitchFamily="18" charset="0"/>
              </a:rPr>
              <a:t>LoRaWAN</a:t>
            </a:r>
            <a:r>
              <a:rPr lang="en-IN" sz="1600" dirty="0">
                <a:latin typeface="Times New Roman" panose="02020603050405020304" pitchFamily="18" charset="0"/>
                <a:cs typeface="Times New Roman" panose="02020603050405020304" pitchFamily="18" charset="0"/>
              </a:rPr>
              <a:t>,” IEEE EUROCON 2017. Available at: https://www.researchgate.net/publication/319169748_ IoT-based health monitoring via </a:t>
            </a:r>
            <a:r>
              <a:rPr lang="en-IN" sz="1600" dirty="0" err="1">
                <a:latin typeface="Times New Roman" panose="02020603050405020304" pitchFamily="18" charset="0"/>
                <a:cs typeface="Times New Roman" panose="02020603050405020304" pitchFamily="18" charset="0"/>
              </a:rPr>
              <a:t>LoRaWAN</a:t>
            </a: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sz="1600" dirty="0">
                <a:latin typeface="Times New Roman" panose="02020603050405020304" pitchFamily="18" charset="0"/>
                <a:cs typeface="Times New Roman" panose="02020603050405020304" pitchFamily="18" charset="0"/>
              </a:rPr>
              <a:t>M. M. Masud et al., ”Resource-Aware Mobile-Based Health Monitoring,” 2015 IEEE. </a:t>
            </a:r>
          </a:p>
        </p:txBody>
      </p:sp>
    </p:spTree>
    <p:extLst>
      <p:ext uri="{BB962C8B-B14F-4D97-AF65-F5344CB8AC3E}">
        <p14:creationId xmlns:p14="http://schemas.microsoft.com/office/powerpoint/2010/main" val="3980791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3ED60-E540-2270-2902-BBB05DA44476}"/>
              </a:ext>
            </a:extLst>
          </p:cNvPr>
          <p:cNvSpPr>
            <a:spLocks noGrp="1"/>
          </p:cNvSpPr>
          <p:nvPr>
            <p:ph type="title"/>
          </p:nvPr>
        </p:nvSpPr>
        <p:spPr>
          <a:xfrm>
            <a:off x="838199" y="129455"/>
            <a:ext cx="10515600" cy="888640"/>
          </a:xfrm>
        </p:spPr>
        <p:txBody>
          <a:bodyPr>
            <a:normAutofit/>
          </a:bodyPr>
          <a:lstStyle/>
          <a:p>
            <a:r>
              <a:rPr lang="en-IN" sz="3000" b="1" i="0" u="sng" dirty="0">
                <a:effectLst/>
                <a:latin typeface="Manrope"/>
              </a:rPr>
              <a:t>Literature Survey</a:t>
            </a:r>
            <a:endParaRPr lang="en-IN" sz="3000" dirty="0"/>
          </a:p>
        </p:txBody>
      </p:sp>
      <p:graphicFrame>
        <p:nvGraphicFramePr>
          <p:cNvPr id="4" name="Content Placeholder 3">
            <a:extLst>
              <a:ext uri="{FF2B5EF4-FFF2-40B4-BE49-F238E27FC236}">
                <a16:creationId xmlns:a16="http://schemas.microsoft.com/office/drawing/2014/main" id="{1CE42D87-A665-7FB9-7089-14C73F661D9D}"/>
              </a:ext>
            </a:extLst>
          </p:cNvPr>
          <p:cNvGraphicFramePr>
            <a:graphicFrameLocks noGrp="1"/>
          </p:cNvGraphicFramePr>
          <p:nvPr>
            <p:ph idx="1"/>
            <p:extLst>
              <p:ext uri="{D42A27DB-BD31-4B8C-83A1-F6EECF244321}">
                <p14:modId xmlns:p14="http://schemas.microsoft.com/office/powerpoint/2010/main" val="2208041016"/>
              </p:ext>
            </p:extLst>
          </p:nvPr>
        </p:nvGraphicFramePr>
        <p:xfrm>
          <a:off x="838200" y="1234912"/>
          <a:ext cx="10515599" cy="5125720"/>
        </p:xfrm>
        <a:graphic>
          <a:graphicData uri="http://schemas.openxmlformats.org/drawingml/2006/table">
            <a:tbl>
              <a:tblPr firstRow="1" bandRow="1">
                <a:tableStyleId>{5940675A-B579-460E-94D1-54222C63F5DA}</a:tableStyleId>
              </a:tblPr>
              <a:tblGrid>
                <a:gridCol w="451839">
                  <a:extLst>
                    <a:ext uri="{9D8B030D-6E8A-4147-A177-3AD203B41FA5}">
                      <a16:colId xmlns:a16="http://schemas.microsoft.com/office/drawing/2014/main" val="2061228395"/>
                    </a:ext>
                  </a:extLst>
                </a:gridCol>
                <a:gridCol w="736724">
                  <a:extLst>
                    <a:ext uri="{9D8B030D-6E8A-4147-A177-3AD203B41FA5}">
                      <a16:colId xmlns:a16="http://schemas.microsoft.com/office/drawing/2014/main" val="4034164383"/>
                    </a:ext>
                  </a:extLst>
                </a:gridCol>
                <a:gridCol w="1749287">
                  <a:extLst>
                    <a:ext uri="{9D8B030D-6E8A-4147-A177-3AD203B41FA5}">
                      <a16:colId xmlns:a16="http://schemas.microsoft.com/office/drawing/2014/main" val="4256415820"/>
                    </a:ext>
                  </a:extLst>
                </a:gridCol>
                <a:gridCol w="3730725">
                  <a:extLst>
                    <a:ext uri="{9D8B030D-6E8A-4147-A177-3AD203B41FA5}">
                      <a16:colId xmlns:a16="http://schemas.microsoft.com/office/drawing/2014/main" val="2730676062"/>
                    </a:ext>
                  </a:extLst>
                </a:gridCol>
                <a:gridCol w="3847024">
                  <a:extLst>
                    <a:ext uri="{9D8B030D-6E8A-4147-A177-3AD203B41FA5}">
                      <a16:colId xmlns:a16="http://schemas.microsoft.com/office/drawing/2014/main" val="2583446859"/>
                    </a:ext>
                  </a:extLst>
                </a:gridCol>
              </a:tblGrid>
              <a:tr h="370840">
                <a:tc>
                  <a:txBody>
                    <a:bodyPr/>
                    <a:lstStyle/>
                    <a:p>
                      <a:r>
                        <a:rPr lang="en-US" sz="1600" dirty="0">
                          <a:latin typeface="Times New Roman" panose="02020603050405020304" pitchFamily="18" charset="0"/>
                          <a:cs typeface="Times New Roman" panose="02020603050405020304" pitchFamily="18" charset="0"/>
                        </a:rPr>
                        <a:t>no</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Year</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Authors</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Main Principle</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Outcome</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86367121"/>
                  </a:ext>
                </a:extLst>
              </a:tr>
              <a:tr h="370840">
                <a:tc>
                  <a:txBody>
                    <a:bodyPr/>
                    <a:lstStyle/>
                    <a:p>
                      <a:r>
                        <a:rPr lang="en-US" sz="1600" dirty="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2013</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Baig and </a:t>
                      </a:r>
                    </a:p>
                    <a:p>
                      <a:r>
                        <a:rPr lang="en-IN" sz="1600" dirty="0" err="1">
                          <a:latin typeface="Times New Roman" panose="02020603050405020304" pitchFamily="18" charset="0"/>
                          <a:cs typeface="Times New Roman" panose="02020603050405020304" pitchFamily="18" charset="0"/>
                        </a:rPr>
                        <a:t>Gholamhosseini</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Provided an overview of smart health monitoring systems, emphasizing design principles and modelling techniques. </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 Their study outlined various components and functionalities of these systems, highlighting their potential in improving healthcare outcomes.</a:t>
                      </a: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23943739"/>
                  </a:ext>
                </a:extLst>
              </a:tr>
              <a:tr h="370840">
                <a:tc>
                  <a:txBody>
                    <a:bodyPr/>
                    <a:lstStyle/>
                    <a:p>
                      <a:r>
                        <a:rPr lang="en-US" sz="1600" dirty="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2014</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Kim et al</a:t>
                      </a:r>
                    </a:p>
                  </a:txBody>
                  <a:tcPr/>
                </a:tc>
                <a:tc>
                  <a:txBody>
                    <a:bodyPr/>
                    <a:lstStyle/>
                    <a:p>
                      <a:r>
                        <a:rPr lang="en-IN" sz="1600" dirty="0">
                          <a:latin typeface="Times New Roman" panose="02020603050405020304" pitchFamily="18" charset="0"/>
                          <a:cs typeface="Times New Roman" panose="02020603050405020304" pitchFamily="18" charset="0"/>
                        </a:rPr>
                        <a:t>Investigated the coexistence of ZigBee-based Wireless Body Area Networks (WBANs) and </a:t>
                      </a:r>
                      <a:r>
                        <a:rPr lang="en-IN" sz="1600" dirty="0" err="1">
                          <a:latin typeface="Times New Roman" panose="02020603050405020304" pitchFamily="18" charset="0"/>
                          <a:cs typeface="Times New Roman" panose="02020603050405020304" pitchFamily="18" charset="0"/>
                        </a:rPr>
                        <a:t>WiFi</a:t>
                      </a:r>
                      <a:r>
                        <a:rPr lang="en-IN" sz="1600" dirty="0">
                          <a:latin typeface="Times New Roman" panose="02020603050405020304" pitchFamily="18" charset="0"/>
                          <a:cs typeface="Times New Roman" panose="02020603050405020304" pitchFamily="18" charset="0"/>
                        </a:rPr>
                        <a:t> for health telemonitoring systems. </a:t>
                      </a:r>
                    </a:p>
                  </a:txBody>
                  <a:tcPr/>
                </a:tc>
                <a:tc>
                  <a:txBody>
                    <a:bodyPr/>
                    <a:lstStyle/>
                    <a:p>
                      <a:r>
                        <a:rPr lang="en-IN" sz="1600" dirty="0">
                          <a:latin typeface="Times New Roman" panose="02020603050405020304" pitchFamily="18" charset="0"/>
                          <a:cs typeface="Times New Roman" panose="02020603050405020304" pitchFamily="18" charset="0"/>
                        </a:rPr>
                        <a:t>Realized the addressing interference issues and optimizing network performance to facilitate reliable health data transmission.</a:t>
                      </a:r>
                    </a:p>
                  </a:txBody>
                  <a:tcPr/>
                </a:tc>
                <a:extLst>
                  <a:ext uri="{0D108BD9-81ED-4DB2-BD59-A6C34878D82A}">
                    <a16:rowId xmlns:a16="http://schemas.microsoft.com/office/drawing/2014/main" val="723802826"/>
                  </a:ext>
                </a:extLst>
              </a:tr>
              <a:tr h="0">
                <a:tc>
                  <a:txBody>
                    <a:bodyPr/>
                    <a:lstStyle/>
                    <a:p>
                      <a:r>
                        <a:rPr lang="en-US" sz="1600" dirty="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2015</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err="1">
                          <a:latin typeface="Times New Roman" panose="02020603050405020304" pitchFamily="18" charset="0"/>
                          <a:cs typeface="Times New Roman" panose="02020603050405020304" pitchFamily="18" charset="0"/>
                        </a:rPr>
                        <a:t>Riazulislam</a:t>
                      </a:r>
                      <a:r>
                        <a:rPr lang="en-IN" sz="1600" dirty="0">
                          <a:latin typeface="Times New Roman" panose="02020603050405020304" pitchFamily="18" charset="0"/>
                          <a:cs typeface="Times New Roman" panose="02020603050405020304" pitchFamily="18" charset="0"/>
                        </a:rPr>
                        <a:t> et 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Conducted a comprehensive survey on the Internet of Things (IoT) for healthcare.</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We studied various IoT applications, including remote patient monitoring, wearable devices, and healthcare analytics, underscoring the transformative impact of IoT in the healthcare domain.</a:t>
                      </a:r>
                    </a:p>
                  </a:txBody>
                  <a:tcPr/>
                </a:tc>
                <a:extLst>
                  <a:ext uri="{0D108BD9-81ED-4DB2-BD59-A6C34878D82A}">
                    <a16:rowId xmlns:a16="http://schemas.microsoft.com/office/drawing/2014/main" val="3970713557"/>
                  </a:ext>
                </a:extLst>
              </a:tr>
              <a:tr h="370840">
                <a:tc>
                  <a:txBody>
                    <a:bodyPr/>
                    <a:lstStyle/>
                    <a:p>
                      <a:r>
                        <a:rPr lang="en-US" sz="1600" dirty="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2017</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Al Alkeem et al</a:t>
                      </a:r>
                    </a:p>
                  </a:txBody>
                  <a:tcPr/>
                </a:tc>
                <a:tc>
                  <a:txBody>
                    <a:bodyPr/>
                    <a:lstStyle/>
                    <a:p>
                      <a:r>
                        <a:rPr lang="en-US" sz="1600" dirty="0">
                          <a:latin typeface="Times New Roman" panose="02020603050405020304" pitchFamily="18" charset="0"/>
                          <a:cs typeface="Times New Roman" panose="02020603050405020304" pitchFamily="18" charset="0"/>
                        </a:rPr>
                        <a:t>Introduced a new secure healthcare system utilizing the Cloud of Things (IoT).</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We understood the integration of cloud computing and IoT technologies to ensure secure and efficient health data management.</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99858271"/>
                  </a:ext>
                </a:extLst>
              </a:tr>
            </a:tbl>
          </a:graphicData>
        </a:graphic>
      </p:graphicFrame>
    </p:spTree>
    <p:extLst>
      <p:ext uri="{BB962C8B-B14F-4D97-AF65-F5344CB8AC3E}">
        <p14:creationId xmlns:p14="http://schemas.microsoft.com/office/powerpoint/2010/main" val="169658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60554-9E14-BE29-C23F-D12041A2C2BE}"/>
              </a:ext>
            </a:extLst>
          </p:cNvPr>
          <p:cNvSpPr>
            <a:spLocks noGrp="1"/>
          </p:cNvSpPr>
          <p:nvPr>
            <p:ph type="title"/>
          </p:nvPr>
        </p:nvSpPr>
        <p:spPr>
          <a:xfrm>
            <a:off x="838200" y="18255"/>
            <a:ext cx="10515600" cy="1325563"/>
          </a:xfrm>
        </p:spPr>
        <p:txBody>
          <a:bodyPr>
            <a:normAutofit/>
          </a:bodyPr>
          <a:lstStyle/>
          <a:p>
            <a:r>
              <a:rPr lang="en-IN" sz="3000" b="1" i="0" u="sng" dirty="0">
                <a:effectLst/>
                <a:latin typeface="Manrope"/>
              </a:rPr>
              <a:t>Problem Statement</a:t>
            </a:r>
            <a:endParaRPr lang="en-IN" sz="3000" dirty="0"/>
          </a:p>
        </p:txBody>
      </p:sp>
      <p:sp>
        <p:nvSpPr>
          <p:cNvPr id="3" name="Content Placeholder 2">
            <a:extLst>
              <a:ext uri="{FF2B5EF4-FFF2-40B4-BE49-F238E27FC236}">
                <a16:creationId xmlns:a16="http://schemas.microsoft.com/office/drawing/2014/main" id="{77FA602E-E3BE-C4FF-26D6-0BB4BFEAD7F1}"/>
              </a:ext>
            </a:extLst>
          </p:cNvPr>
          <p:cNvSpPr>
            <a:spLocks noGrp="1"/>
          </p:cNvSpPr>
          <p:nvPr>
            <p:ph idx="1"/>
          </p:nvPr>
        </p:nvSpPr>
        <p:spPr>
          <a:xfrm>
            <a:off x="838200" y="1253331"/>
            <a:ext cx="10515600" cy="4351338"/>
          </a:xfrm>
        </p:spPr>
        <p:txBody>
          <a:bodyPr>
            <a:normAutofit/>
          </a:bodyPr>
          <a:lstStyle/>
          <a:p>
            <a:r>
              <a:rPr lang="en-IN" sz="1600" dirty="0">
                <a:latin typeface="Times New Roman" panose="02020603050405020304" pitchFamily="18" charset="0"/>
                <a:cs typeface="Times New Roman" panose="02020603050405020304" pitchFamily="18" charset="0"/>
              </a:rPr>
              <a:t> Traditional ICUs rely heavily on manual monitoring, leading to delays in detecting critical patient conditions, increased risk of human error, and potential fatalities due to missed or delayed responses.</a:t>
            </a:r>
          </a:p>
          <a:p>
            <a:r>
              <a:rPr lang="en-IN" sz="1600" dirty="0">
                <a:latin typeface="Times New Roman" panose="02020603050405020304" pitchFamily="18" charset="0"/>
                <a:cs typeface="Times New Roman" panose="02020603050405020304" pitchFamily="18" charset="0"/>
              </a:rPr>
              <a:t>Healthcare professionals face overwhelming workloads, limiting their ability to monitor multiple patients effectively, while the absence of remote monitoring hinders timely interventions, further jeopardizing patient safety.</a:t>
            </a:r>
          </a:p>
        </p:txBody>
      </p:sp>
    </p:spTree>
    <p:extLst>
      <p:ext uri="{BB962C8B-B14F-4D97-AF65-F5344CB8AC3E}">
        <p14:creationId xmlns:p14="http://schemas.microsoft.com/office/powerpoint/2010/main" val="1844407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2841-B672-5187-9841-2DF09F2FC254}"/>
              </a:ext>
            </a:extLst>
          </p:cNvPr>
          <p:cNvSpPr>
            <a:spLocks noGrp="1"/>
          </p:cNvSpPr>
          <p:nvPr>
            <p:ph type="title"/>
          </p:nvPr>
        </p:nvSpPr>
        <p:spPr>
          <a:xfrm>
            <a:off x="838200" y="345125"/>
            <a:ext cx="10515600" cy="671823"/>
          </a:xfrm>
        </p:spPr>
        <p:txBody>
          <a:bodyPr>
            <a:normAutofit/>
          </a:bodyPr>
          <a:lstStyle/>
          <a:p>
            <a:r>
              <a:rPr lang="en-IN" sz="3000" b="1" i="0" u="sng" dirty="0">
                <a:effectLst/>
                <a:latin typeface="Times New Roman" panose="02020603050405020304" pitchFamily="18" charset="0"/>
                <a:cs typeface="Times New Roman" panose="02020603050405020304" pitchFamily="18" charset="0"/>
              </a:rPr>
              <a:t>Objectives</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E1C9F6-D987-28CF-AA88-0890A56626D1}"/>
              </a:ext>
            </a:extLst>
          </p:cNvPr>
          <p:cNvSpPr>
            <a:spLocks noGrp="1"/>
          </p:cNvSpPr>
          <p:nvPr>
            <p:ph idx="1"/>
          </p:nvPr>
        </p:nvSpPr>
        <p:spPr>
          <a:xfrm>
            <a:off x="838200" y="1253331"/>
            <a:ext cx="10515600" cy="4351338"/>
          </a:xfrm>
        </p:spPr>
        <p:txBody>
          <a:bodyPr>
            <a:normAutofit/>
          </a:bodyPr>
          <a:lstStyle/>
          <a:p>
            <a:pPr algn="l">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Real-time Monitoring :</a:t>
            </a:r>
            <a:r>
              <a:rPr lang="en-IN" sz="1600" b="0" i="0" dirty="0">
                <a:effectLst/>
                <a:latin typeface="Times New Roman" panose="02020603050405020304" pitchFamily="18" charset="0"/>
                <a:cs typeface="Times New Roman" panose="02020603050405020304" pitchFamily="18" charset="0"/>
              </a:rPr>
              <a:t> Implement continuous tracking of vital parameters such as Heart Rate (HR), Blood Oxygen Saturation (SpO2), and Temperature to ensure immediate response capabilities.</a:t>
            </a:r>
          </a:p>
          <a:p>
            <a:pPr algn="l">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Automated Alerts :</a:t>
            </a:r>
            <a:r>
              <a:rPr lang="en-IN" sz="1600" b="1" dirty="0">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Establish a notification system that automatically informs medical staff when vital parameters exceed predefined thresholds, ensuring rapid intervention.</a:t>
            </a:r>
          </a:p>
          <a:p>
            <a:pPr algn="l">
              <a:buFont typeface="Arial" panose="020B0604020202020204" pitchFamily="34" charset="0"/>
              <a:buChar char="•"/>
            </a:pPr>
            <a:r>
              <a:rPr lang="en-IN" sz="1600" b="1" i="0" dirty="0">
                <a:effectLst/>
                <a:latin typeface="Times New Roman" panose="02020603050405020304" pitchFamily="18" charset="0"/>
                <a:cs typeface="Times New Roman" panose="02020603050405020304" pitchFamily="18" charset="0"/>
              </a:rPr>
              <a:t>Remote Access </a:t>
            </a:r>
            <a:r>
              <a:rPr lang="en-IN" sz="1600" b="1" dirty="0">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Enable cloud-based access for doctors, allowing healthcare professionals to monitor patients from anywhere, facilitating timely decisions and interventions.</a:t>
            </a:r>
          </a:p>
          <a:p>
            <a:r>
              <a:rPr lang="en-IN" sz="1600" b="1" i="0" dirty="0">
                <a:effectLst/>
                <a:latin typeface="Times New Roman" panose="02020603050405020304" pitchFamily="18" charset="0"/>
                <a:cs typeface="Times New Roman" panose="02020603050405020304" pitchFamily="18" charset="0"/>
              </a:rPr>
              <a:t>Predictive Analytics </a:t>
            </a:r>
            <a:r>
              <a:rPr lang="en-IN" sz="1600" b="1" dirty="0">
                <a:latin typeface="Times New Roman" panose="02020603050405020304" pitchFamily="18" charset="0"/>
                <a:cs typeface="Times New Roman" panose="02020603050405020304" pitchFamily="18" charset="0"/>
              </a:rPr>
              <a:t>: </a:t>
            </a:r>
            <a:r>
              <a:rPr lang="en-IN" sz="1600" b="0" i="0" dirty="0">
                <a:effectLst/>
                <a:latin typeface="Times New Roman" panose="02020603050405020304" pitchFamily="18" charset="0"/>
                <a:cs typeface="Times New Roman" panose="02020603050405020304" pitchFamily="18" charset="0"/>
              </a:rPr>
              <a:t>Leverage AI-driven analysis to identify potential health risks early, enhancing proactive healthcare management and improving patient outcomes.</a:t>
            </a:r>
          </a:p>
          <a:p>
            <a:r>
              <a:rPr lang="en-IN" sz="1600" b="1" i="0" dirty="0">
                <a:effectLst/>
                <a:latin typeface="Times New Roman" panose="02020603050405020304" pitchFamily="18" charset="0"/>
                <a:cs typeface="Times New Roman" panose="02020603050405020304" pitchFamily="18" charset="0"/>
              </a:rPr>
              <a:t>Secure Data Management : </a:t>
            </a:r>
            <a:r>
              <a:rPr lang="en-IN" sz="1600" b="0" i="0" dirty="0">
                <a:effectLst/>
                <a:latin typeface="Times New Roman" panose="02020603050405020304" pitchFamily="18" charset="0"/>
                <a:cs typeface="Times New Roman" panose="02020603050405020304" pitchFamily="18" charset="0"/>
              </a:rPr>
              <a:t>Implement robust data management practices to ensure compliance with healthcare regulations, safeguarding patient information and ensuring privacy.</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8790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49C76-C78B-8251-B60F-59F92ACC16E8}"/>
              </a:ext>
            </a:extLst>
          </p:cNvPr>
          <p:cNvSpPr>
            <a:spLocks noGrp="1"/>
          </p:cNvSpPr>
          <p:nvPr>
            <p:ph type="title"/>
          </p:nvPr>
        </p:nvSpPr>
        <p:spPr>
          <a:xfrm>
            <a:off x="838200" y="278092"/>
            <a:ext cx="10515600" cy="751953"/>
          </a:xfrm>
        </p:spPr>
        <p:txBody>
          <a:bodyPr>
            <a:normAutofit/>
          </a:bodyPr>
          <a:lstStyle/>
          <a:p>
            <a:r>
              <a:rPr lang="en-IN" sz="3000" b="1" u="sng" dirty="0">
                <a:latin typeface="Times New Roman" panose="02020603050405020304" pitchFamily="18" charset="0"/>
                <a:cs typeface="Times New Roman" panose="02020603050405020304" pitchFamily="18" charset="0"/>
              </a:rPr>
              <a:t>Block Diagram</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79FE9F9-6627-90B1-AC25-F29CA57B5286}"/>
              </a:ext>
            </a:extLst>
          </p:cNvPr>
          <p:cNvSpPr>
            <a:spLocks noGrp="1"/>
          </p:cNvSpPr>
          <p:nvPr>
            <p:ph idx="1"/>
          </p:nvPr>
        </p:nvSpPr>
        <p:spPr>
          <a:xfrm flipV="1">
            <a:off x="8248454" y="6176962"/>
            <a:ext cx="3105346" cy="129569"/>
          </a:xfrm>
        </p:spPr>
        <p:txBody>
          <a:bodyPr>
            <a:normAutofit fontScale="25000" lnSpcReduction="20000"/>
          </a:bodyPr>
          <a:lstStyle/>
          <a:p>
            <a:r>
              <a:rPr lang="en-US" dirty="0"/>
              <a:t>.</a:t>
            </a:r>
            <a:endParaRPr lang="en-IN" dirty="0"/>
          </a:p>
        </p:txBody>
      </p:sp>
      <p:sp>
        <p:nvSpPr>
          <p:cNvPr id="17" name="Arrow: Right 16">
            <a:extLst>
              <a:ext uri="{FF2B5EF4-FFF2-40B4-BE49-F238E27FC236}">
                <a16:creationId xmlns:a16="http://schemas.microsoft.com/office/drawing/2014/main" id="{03439BE4-711E-7622-BCC5-0F1ECD6A0638}"/>
              </a:ext>
            </a:extLst>
          </p:cNvPr>
          <p:cNvSpPr/>
          <p:nvPr/>
        </p:nvSpPr>
        <p:spPr>
          <a:xfrm>
            <a:off x="3233394" y="1979629"/>
            <a:ext cx="499620" cy="273377"/>
          </a:xfrm>
          <a:prstGeom prst="rightArrow">
            <a:avLst/>
          </a:prstGeom>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30D6B284-1ED5-D731-D5FF-EB40386B21BA}"/>
              </a:ext>
            </a:extLst>
          </p:cNvPr>
          <p:cNvSpPr/>
          <p:nvPr/>
        </p:nvSpPr>
        <p:spPr>
          <a:xfrm>
            <a:off x="6026869" y="1979627"/>
            <a:ext cx="578177" cy="273377"/>
          </a:xfrm>
          <a:prstGeom prst="rightArrow">
            <a:avLst/>
          </a:prstGeom>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04F89E0D-1004-093C-EE8B-54BE849E7F82}"/>
              </a:ext>
            </a:extLst>
          </p:cNvPr>
          <p:cNvSpPr/>
          <p:nvPr/>
        </p:nvSpPr>
        <p:spPr>
          <a:xfrm>
            <a:off x="8908330" y="1979627"/>
            <a:ext cx="471340" cy="273377"/>
          </a:xfrm>
          <a:prstGeom prst="rightArrow">
            <a:avLst/>
          </a:prstGeom>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Down 19">
            <a:extLst>
              <a:ext uri="{FF2B5EF4-FFF2-40B4-BE49-F238E27FC236}">
                <a16:creationId xmlns:a16="http://schemas.microsoft.com/office/drawing/2014/main" id="{711B7068-0528-8AEF-5CC1-B53485CB44CE}"/>
              </a:ext>
            </a:extLst>
          </p:cNvPr>
          <p:cNvSpPr/>
          <p:nvPr/>
        </p:nvSpPr>
        <p:spPr>
          <a:xfrm>
            <a:off x="10416619" y="2894029"/>
            <a:ext cx="348791" cy="534971"/>
          </a:xfrm>
          <a:prstGeom prst="downArrow">
            <a:avLst/>
          </a:prstGeom>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F7301535-A6CD-0FD9-0499-B7D68A520527}"/>
              </a:ext>
            </a:extLst>
          </p:cNvPr>
          <p:cNvSpPr/>
          <p:nvPr/>
        </p:nvSpPr>
        <p:spPr>
          <a:xfrm rot="10800000">
            <a:off x="8908329" y="3987542"/>
            <a:ext cx="490192" cy="405352"/>
          </a:xfrm>
          <a:prstGeom prst="rightArrow">
            <a:avLst/>
          </a:prstGeom>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4B63CEF9-F3A7-58A3-D659-54B749118F6D}"/>
              </a:ext>
            </a:extLst>
          </p:cNvPr>
          <p:cNvSpPr/>
          <p:nvPr/>
        </p:nvSpPr>
        <p:spPr>
          <a:xfrm rot="10800000">
            <a:off x="6026869" y="3974976"/>
            <a:ext cx="630809" cy="405352"/>
          </a:xfrm>
          <a:prstGeom prst="rightArrow">
            <a:avLst/>
          </a:prstGeom>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38D7BC3C-0336-BDFE-452D-D4BD7F3C9A7F}"/>
              </a:ext>
            </a:extLst>
          </p:cNvPr>
          <p:cNvSpPr/>
          <p:nvPr/>
        </p:nvSpPr>
        <p:spPr>
          <a:xfrm>
            <a:off x="923827" y="1564849"/>
            <a:ext cx="2168165" cy="1102937"/>
          </a:xfrm>
          <a:prstGeom prst="rect">
            <a:avLst/>
          </a:prstGeom>
          <a:solidFill>
            <a:schemeClr val="bg1"/>
          </a:solid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collection from sensors</a:t>
            </a:r>
            <a:endParaRPr lang="en-IN" dirty="0">
              <a:solidFill>
                <a:schemeClr val="tx1"/>
              </a:solidFill>
            </a:endParaRPr>
          </a:p>
        </p:txBody>
      </p:sp>
      <p:sp>
        <p:nvSpPr>
          <p:cNvPr id="24" name="Rectangle 23">
            <a:extLst>
              <a:ext uri="{FF2B5EF4-FFF2-40B4-BE49-F238E27FC236}">
                <a16:creationId xmlns:a16="http://schemas.microsoft.com/office/drawing/2014/main" id="{5D366057-3B28-32FB-D42F-D3CE2E3BF2CF}"/>
              </a:ext>
            </a:extLst>
          </p:cNvPr>
          <p:cNvSpPr/>
          <p:nvPr/>
        </p:nvSpPr>
        <p:spPr>
          <a:xfrm>
            <a:off x="3874416" y="1564848"/>
            <a:ext cx="1948206" cy="1102937"/>
          </a:xfrm>
          <a:prstGeom prst="rect">
            <a:avLst/>
          </a:prstGeom>
          <a:solidFill>
            <a:schemeClr val="bg1"/>
          </a:solid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processing by Arduino mega 2560</a:t>
            </a:r>
            <a:endParaRPr lang="en-IN" dirty="0">
              <a:solidFill>
                <a:schemeClr val="tx1"/>
              </a:solidFill>
            </a:endParaRPr>
          </a:p>
        </p:txBody>
      </p:sp>
      <p:sp>
        <p:nvSpPr>
          <p:cNvPr id="25" name="Rectangle 24">
            <a:extLst>
              <a:ext uri="{FF2B5EF4-FFF2-40B4-BE49-F238E27FC236}">
                <a16:creationId xmlns:a16="http://schemas.microsoft.com/office/drawing/2014/main" id="{6DA79222-3D32-8075-9BB7-D8AC5C210638}"/>
              </a:ext>
            </a:extLst>
          </p:cNvPr>
          <p:cNvSpPr/>
          <p:nvPr/>
        </p:nvSpPr>
        <p:spPr>
          <a:xfrm>
            <a:off x="6809293" y="1564846"/>
            <a:ext cx="1948206" cy="1102937"/>
          </a:xfrm>
          <a:prstGeom prst="rect">
            <a:avLst/>
          </a:pr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Wireless Data Transmission via </a:t>
            </a:r>
            <a:r>
              <a:rPr lang="en-US" dirty="0" err="1">
                <a:solidFill>
                  <a:schemeClr val="tx1"/>
                </a:solidFill>
              </a:rPr>
              <a:t>WiFi</a:t>
            </a:r>
            <a:endParaRPr lang="en-IN" dirty="0">
              <a:solidFill>
                <a:schemeClr val="tx1"/>
              </a:solidFill>
            </a:endParaRPr>
          </a:p>
        </p:txBody>
      </p:sp>
      <p:sp>
        <p:nvSpPr>
          <p:cNvPr id="26" name="Rectangle 25">
            <a:extLst>
              <a:ext uri="{FF2B5EF4-FFF2-40B4-BE49-F238E27FC236}">
                <a16:creationId xmlns:a16="http://schemas.microsoft.com/office/drawing/2014/main" id="{469C8D75-7C07-E77E-77ED-DEC5255EE520}"/>
              </a:ext>
            </a:extLst>
          </p:cNvPr>
          <p:cNvSpPr/>
          <p:nvPr/>
        </p:nvSpPr>
        <p:spPr>
          <a:xfrm>
            <a:off x="9587060" y="1564846"/>
            <a:ext cx="1948206" cy="1102937"/>
          </a:xfrm>
          <a:prstGeom prst="rect">
            <a:avLst/>
          </a:prstGeom>
          <a:solidFill>
            <a:schemeClr val="bg1"/>
          </a:solid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Cloud Database Storage</a:t>
            </a:r>
            <a:endParaRPr lang="en-IN" dirty="0">
              <a:solidFill>
                <a:schemeClr val="tx1"/>
              </a:solidFill>
            </a:endParaRPr>
          </a:p>
        </p:txBody>
      </p:sp>
      <p:sp>
        <p:nvSpPr>
          <p:cNvPr id="27" name="Rectangle 26">
            <a:extLst>
              <a:ext uri="{FF2B5EF4-FFF2-40B4-BE49-F238E27FC236}">
                <a16:creationId xmlns:a16="http://schemas.microsoft.com/office/drawing/2014/main" id="{EF45D22B-F3BF-8A7F-8FFD-BFE696AE3F56}"/>
              </a:ext>
            </a:extLst>
          </p:cNvPr>
          <p:cNvSpPr/>
          <p:nvPr/>
        </p:nvSpPr>
        <p:spPr>
          <a:xfrm>
            <a:off x="9587060" y="3648173"/>
            <a:ext cx="1948206" cy="1102937"/>
          </a:xfrm>
          <a:prstGeom prst="rect">
            <a:avLst/>
          </a:prstGeom>
          <a:solidFill>
            <a:schemeClr val="bg1"/>
          </a:solid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Backend data processing and analysis</a:t>
            </a:r>
            <a:endParaRPr lang="en-IN" dirty="0">
              <a:solidFill>
                <a:schemeClr val="tx1"/>
              </a:solidFill>
            </a:endParaRPr>
          </a:p>
        </p:txBody>
      </p:sp>
      <p:sp>
        <p:nvSpPr>
          <p:cNvPr id="28" name="Rectangle 27">
            <a:extLst>
              <a:ext uri="{FF2B5EF4-FFF2-40B4-BE49-F238E27FC236}">
                <a16:creationId xmlns:a16="http://schemas.microsoft.com/office/drawing/2014/main" id="{CDCF1A57-154F-9C36-BED0-4136EF53A9AE}"/>
              </a:ext>
            </a:extLst>
          </p:cNvPr>
          <p:cNvSpPr/>
          <p:nvPr/>
        </p:nvSpPr>
        <p:spPr>
          <a:xfrm>
            <a:off x="6809293" y="3648173"/>
            <a:ext cx="1948206" cy="1187778"/>
          </a:xfrm>
          <a:prstGeom prst="rect">
            <a:avLst/>
          </a:prstGeom>
          <a:solidFill>
            <a:schemeClr val="bg1"/>
          </a:solid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Frontend Data Display</a:t>
            </a:r>
            <a:endParaRPr lang="en-IN" dirty="0">
              <a:solidFill>
                <a:schemeClr val="tx1"/>
              </a:solidFill>
            </a:endParaRPr>
          </a:p>
        </p:txBody>
      </p:sp>
      <p:sp>
        <p:nvSpPr>
          <p:cNvPr id="29" name="Rectangle 28">
            <a:extLst>
              <a:ext uri="{FF2B5EF4-FFF2-40B4-BE49-F238E27FC236}">
                <a16:creationId xmlns:a16="http://schemas.microsoft.com/office/drawing/2014/main" id="{9BCDB1BB-43EC-4E16-A304-ABC1CEFBF6CA}"/>
              </a:ext>
            </a:extLst>
          </p:cNvPr>
          <p:cNvSpPr/>
          <p:nvPr/>
        </p:nvSpPr>
        <p:spPr>
          <a:xfrm>
            <a:off x="3874416" y="3648173"/>
            <a:ext cx="1948206" cy="1102937"/>
          </a:xfrm>
          <a:prstGeom prst="rect">
            <a:avLst/>
          </a:prstGeom>
          <a:solidFill>
            <a:schemeClr val="bg1"/>
          </a:solid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Alert mechanism via SMS and Email</a:t>
            </a:r>
            <a:endParaRPr lang="en-IN" dirty="0">
              <a:solidFill>
                <a:schemeClr val="tx1"/>
              </a:solidFill>
            </a:endParaRPr>
          </a:p>
        </p:txBody>
      </p:sp>
    </p:spTree>
    <p:extLst>
      <p:ext uri="{BB962C8B-B14F-4D97-AF65-F5344CB8AC3E}">
        <p14:creationId xmlns:p14="http://schemas.microsoft.com/office/powerpoint/2010/main" val="2362673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485C2-9645-F659-D1E6-DA41BC521098}"/>
              </a:ext>
            </a:extLst>
          </p:cNvPr>
          <p:cNvSpPr>
            <a:spLocks noGrp="1"/>
          </p:cNvSpPr>
          <p:nvPr>
            <p:ph type="title"/>
          </p:nvPr>
        </p:nvSpPr>
        <p:spPr>
          <a:xfrm>
            <a:off x="838200" y="204869"/>
            <a:ext cx="10515600" cy="426727"/>
          </a:xfrm>
        </p:spPr>
        <p:txBody>
          <a:bodyPr>
            <a:normAutofit fontScale="90000"/>
          </a:bodyPr>
          <a:lstStyle/>
          <a:p>
            <a:r>
              <a:rPr lang="en-IN" sz="3000" b="1" u="sng" dirty="0">
                <a:latin typeface="Times New Roman" panose="02020603050405020304" pitchFamily="18" charset="0"/>
                <a:cs typeface="Times New Roman" panose="02020603050405020304" pitchFamily="18" charset="0"/>
              </a:rPr>
              <a:t>Flow Chart</a:t>
            </a:r>
            <a:endParaRPr lang="en-IN" sz="3000" dirty="0"/>
          </a:p>
        </p:txBody>
      </p:sp>
      <p:pic>
        <p:nvPicPr>
          <p:cNvPr id="5" name="Content Placeholder 4">
            <a:extLst>
              <a:ext uri="{FF2B5EF4-FFF2-40B4-BE49-F238E27FC236}">
                <a16:creationId xmlns:a16="http://schemas.microsoft.com/office/drawing/2014/main" id="{1533625B-D53C-14E4-260D-0A4A17DE7219}"/>
              </a:ext>
            </a:extLst>
          </p:cNvPr>
          <p:cNvPicPr>
            <a:picLocks noGrp="1" noChangeAspect="1"/>
          </p:cNvPicPr>
          <p:nvPr>
            <p:ph idx="1"/>
          </p:nvPr>
        </p:nvPicPr>
        <p:blipFill>
          <a:blip r:embed="rId2"/>
          <a:stretch>
            <a:fillRect/>
          </a:stretch>
        </p:blipFill>
        <p:spPr>
          <a:xfrm>
            <a:off x="2120444" y="736444"/>
            <a:ext cx="8154772" cy="6136001"/>
          </a:xfrm>
        </p:spPr>
      </p:pic>
    </p:spTree>
    <p:extLst>
      <p:ext uri="{BB962C8B-B14F-4D97-AF65-F5344CB8AC3E}">
        <p14:creationId xmlns:p14="http://schemas.microsoft.com/office/powerpoint/2010/main" val="2613041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41A8A0-32A3-B31D-7AC0-08C64A5E51FA}"/>
              </a:ext>
            </a:extLst>
          </p:cNvPr>
          <p:cNvSpPr>
            <a:spLocks noGrp="1"/>
          </p:cNvSpPr>
          <p:nvPr>
            <p:ph idx="1"/>
          </p:nvPr>
        </p:nvSpPr>
        <p:spPr>
          <a:xfrm>
            <a:off x="838200" y="1145855"/>
            <a:ext cx="10515600" cy="5273798"/>
          </a:xfrm>
        </p:spPr>
        <p:txBody>
          <a:bodyPr>
            <a:normAutofit/>
          </a:bodyPr>
          <a:lstStyle/>
          <a:p>
            <a:pPr marL="342900" indent="-342900">
              <a:buFont typeface="+mj-lt"/>
              <a:buAutoNum type="arabicPeriod"/>
            </a:pPr>
            <a:r>
              <a:rPr lang="en-IN" sz="1600" b="1" dirty="0">
                <a:latin typeface="Times New Roman" panose="02020603050405020304" pitchFamily="18" charset="0"/>
                <a:cs typeface="Times New Roman" panose="02020603050405020304" pitchFamily="18" charset="0"/>
              </a:rPr>
              <a:t>Arduino Mega 2560</a:t>
            </a:r>
            <a:r>
              <a:rPr lang="en-IN" sz="1600" dirty="0">
                <a:latin typeface="Times New Roman" panose="02020603050405020304" pitchFamily="18" charset="0"/>
                <a:cs typeface="Times New Roman" panose="02020603050405020304" pitchFamily="18" charset="0"/>
              </a:rPr>
              <a:t>: Acts as the central processing unit in the system. It simulates various sensors like heart rate, body temperature, and other health metrics. It communicates with the sensors (real or simulated), collects data, and transmits it for processing or visualization. </a:t>
            </a:r>
          </a:p>
          <a:p>
            <a:pPr marL="342900" indent="-342900">
              <a:buFont typeface="+mj-lt"/>
              <a:buAutoNum type="arabicPeriod"/>
            </a:pPr>
            <a:r>
              <a:rPr lang="en-US" sz="1600" b="1" dirty="0">
                <a:latin typeface="Times New Roman" panose="02020603050405020304" pitchFamily="18" charset="0"/>
                <a:cs typeface="Times New Roman" panose="02020603050405020304" pitchFamily="18" charset="0"/>
              </a:rPr>
              <a:t>Electronic Stability Program (ESP) </a:t>
            </a:r>
            <a:r>
              <a:rPr lang="en-US" sz="1600" dirty="0">
                <a:latin typeface="Times New Roman" panose="02020603050405020304" pitchFamily="18" charset="0"/>
                <a:cs typeface="Times New Roman" panose="02020603050405020304" pitchFamily="18" charset="0"/>
              </a:rPr>
              <a:t>works like the body’s balance system. The steering angle sensor acts like the brain’s intention to move, while the yaw rate and lateral acceleration sensors are similar to the inner ear and sensory nerves that detect body movement and balance. Wheel speed sensors function like muscle receptors, monitoring motion. The ESP control unit, like the brainstem, constantly compares intended movement with actual motion. If it detects a mismatch — like sensing a slip or imbalance — it instantly corrects by applying precise braking to individual wheels and reducing engine power, much like the body reflexively tenses or relaxes muscles to prevent a fall, helping the vehicle regain stability.</a:t>
            </a:r>
          </a:p>
          <a:p>
            <a:pPr marL="342900" indent="-342900">
              <a:buFont typeface="+mj-lt"/>
              <a:buAutoNum type="arabicPeriod"/>
            </a:pPr>
            <a:r>
              <a:rPr lang="en-IN" sz="1600" b="1" dirty="0">
                <a:latin typeface="Times New Roman" panose="02020603050405020304" pitchFamily="18" charset="0"/>
                <a:cs typeface="Times New Roman" panose="02020603050405020304" pitchFamily="18" charset="0"/>
              </a:rPr>
              <a:t>16x2 LCD :</a:t>
            </a:r>
            <a:r>
              <a:rPr lang="en-US" sz="1600" b="1" dirty="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This display is used to show critical health information to the healthcare provider or patient on-site, such as heart rate, body temperature, and patient status. In the simulation, this is simulated using the frontend, as the LCD is replaced by dynamic displays (e.g., React UI). </a:t>
            </a:r>
          </a:p>
          <a:p>
            <a:pPr marL="342900" indent="-342900">
              <a:buFont typeface="+mj-lt"/>
              <a:buAutoNum type="arabicPeriod"/>
            </a:pPr>
            <a:r>
              <a:rPr lang="en-IN" sz="1600" b="1" dirty="0">
                <a:latin typeface="Times New Roman" panose="02020603050405020304" pitchFamily="18" charset="0"/>
                <a:cs typeface="Times New Roman" panose="02020603050405020304" pitchFamily="18" charset="0"/>
              </a:rPr>
              <a:t>DHT 11 : </a:t>
            </a:r>
            <a:r>
              <a:rPr lang="en-US" sz="1600" b="1" dirty="0">
                <a:latin typeface="Times New Roman" panose="02020603050405020304" pitchFamily="18" charset="0"/>
                <a:cs typeface="Times New Roman" panose="02020603050405020304" pitchFamily="18" charset="0"/>
              </a:rPr>
              <a:t>DHT11 sensor </a:t>
            </a:r>
            <a:r>
              <a:rPr lang="en-US" sz="1600" dirty="0">
                <a:latin typeface="Times New Roman" panose="02020603050405020304" pitchFamily="18" charset="0"/>
                <a:cs typeface="Times New Roman" panose="02020603050405020304" pitchFamily="18" charset="0"/>
              </a:rPr>
              <a:t>functions much like the human body's hypothalamus, which monitors and regulates internal temperature and humidity. The DHT11 has a thermistor, acting like temperature-sensitive nerve endings, to detect heat, and a humidity sensor, similar to receptors in the skin that sense moisture levels. These internal "sensors" send raw signals to the DHT11’s microcontroller, which works like the brain, processing and organizing the data into understandable temperature and humidity readings. Just as the nervous system communicates vital information about the body's environment to maintain balance and comfort, the DHT11 transmits its measurements to a microcontroller or system, helping devices monitor and respond to atmospheric conditions.</a:t>
            </a:r>
          </a:p>
          <a:p>
            <a:pPr marL="342900" indent="-342900">
              <a:buFont typeface="+mj-lt"/>
              <a:buAutoNum type="arabicPeriod"/>
            </a:pPr>
            <a:endParaRPr lang="en-US" sz="16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1600" b="1" dirty="0">
              <a:latin typeface="Times New Roman" panose="02020603050405020304" pitchFamily="18" charset="0"/>
              <a:cs typeface="Times New Roman" panose="02020603050405020304" pitchFamily="18" charset="0"/>
            </a:endParaRPr>
          </a:p>
          <a:p>
            <a:pPr marL="0" indent="0">
              <a:buNone/>
            </a:pPr>
            <a:endParaRPr lang="en-IN" sz="1600" b="1"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IN" sz="1600" dirty="0">
              <a:latin typeface="Times New Roman" panose="02020603050405020304" pitchFamily="18" charset="0"/>
              <a:cs typeface="Times New Roman" panose="02020603050405020304" pitchFamily="18" charset="0"/>
            </a:endParaRPr>
          </a:p>
          <a:p>
            <a:pPr marL="0" indent="0">
              <a:buNone/>
            </a:pPr>
            <a:endParaRPr lang="en-IN" sz="16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267FC2F9-076E-9897-C65F-161394F95CCA}"/>
              </a:ext>
            </a:extLst>
          </p:cNvPr>
          <p:cNvSpPr txBox="1">
            <a:spLocks/>
          </p:cNvSpPr>
          <p:nvPr/>
        </p:nvSpPr>
        <p:spPr>
          <a:xfrm>
            <a:off x="838200" y="254524"/>
            <a:ext cx="10515600" cy="7258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3000" b="1" u="sng" dirty="0">
                <a:latin typeface="Times New Roman" panose="02020603050405020304" pitchFamily="18" charset="0"/>
                <a:cs typeface="Times New Roman" panose="02020603050405020304" pitchFamily="18" charset="0"/>
              </a:rPr>
              <a:t>Methodology</a:t>
            </a:r>
            <a:endParaRPr lang="en-IN"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714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6516BB9-62A8-D2ED-C3F4-50D24C37FA5A}"/>
              </a:ext>
            </a:extLst>
          </p:cNvPr>
          <p:cNvSpPr>
            <a:spLocks noGrp="1"/>
          </p:cNvSpPr>
          <p:nvPr>
            <p:ph idx="1"/>
          </p:nvPr>
        </p:nvSpPr>
        <p:spPr>
          <a:xfrm>
            <a:off x="632586" y="514800"/>
            <a:ext cx="10926827" cy="5828399"/>
          </a:xfrm>
        </p:spPr>
        <p:txBody>
          <a:bodyPr>
            <a:normAutofit/>
          </a:bodyPr>
          <a:lstStyle/>
          <a:p>
            <a:pPr marL="342900" indent="-342900">
              <a:buFont typeface="+mj-lt"/>
              <a:buAutoNum type="arabicPeriod" startAt="5"/>
            </a:pPr>
            <a:r>
              <a:rPr lang="en-IN" sz="1700" b="1" dirty="0">
                <a:latin typeface="Times New Roman" panose="02020603050405020304" pitchFamily="18" charset="0"/>
                <a:cs typeface="Times New Roman" panose="02020603050405020304" pitchFamily="18" charset="0"/>
              </a:rPr>
              <a:t>ECG Sensor (AD8232): </a:t>
            </a:r>
          </a:p>
          <a:p>
            <a:pPr marL="457200" lvl="1" indent="0">
              <a:buNone/>
            </a:pPr>
            <a:r>
              <a:rPr lang="en-IN" sz="1700" dirty="0">
                <a:latin typeface="Times New Roman" panose="02020603050405020304" pitchFamily="18" charset="0"/>
                <a:cs typeface="Times New Roman" panose="02020603050405020304" pitchFamily="18" charset="0"/>
              </a:rPr>
              <a:t>Our ECG sensor monitors the electrical activity of the heart by measuring the ECG signal. In the simulation, the ECG values are generated to represent the patient’s heart rhythm and condition.</a:t>
            </a:r>
          </a:p>
          <a:p>
            <a:pPr marL="457200" lvl="1" indent="0">
              <a:buNone/>
            </a:pPr>
            <a:r>
              <a:rPr lang="en-IN" sz="1700" dirty="0">
                <a:latin typeface="Times New Roman" panose="02020603050405020304" pitchFamily="18" charset="0"/>
                <a:cs typeface="Times New Roman" panose="02020603050405020304" pitchFamily="18" charset="0"/>
              </a:rPr>
              <a:t>Following are the reasons for using AD8232 ECG sensor in our project:</a:t>
            </a:r>
          </a:p>
          <a:p>
            <a:pPr lvl="1"/>
            <a:r>
              <a:rPr lang="en-IN" sz="1700" b="1" dirty="0">
                <a:latin typeface="Times New Roman" panose="02020603050405020304" pitchFamily="18" charset="0"/>
                <a:cs typeface="Times New Roman" panose="02020603050405020304" pitchFamily="18" charset="0"/>
              </a:rPr>
              <a:t>Compact and Easy to Use: </a:t>
            </a:r>
            <a:r>
              <a:rPr lang="en-IN" sz="1700" dirty="0">
                <a:latin typeface="Times New Roman" panose="02020603050405020304" pitchFamily="18" charset="0"/>
                <a:cs typeface="Times New Roman" panose="02020603050405020304" pitchFamily="18" charset="0"/>
              </a:rPr>
              <a:t>The AD8232 is small and easy to integrate into embedded systems, making it well-suited for projects requiring ECG monitoring. It comes in a compact package, which is ideal for wearable applications, portable health monitoring devices, and other compact devices.</a:t>
            </a:r>
          </a:p>
          <a:p>
            <a:pPr lvl="1"/>
            <a:r>
              <a:rPr lang="en-IN" sz="1700" b="1" dirty="0">
                <a:latin typeface="Times New Roman" panose="02020603050405020304" pitchFamily="18" charset="0"/>
                <a:cs typeface="Times New Roman" panose="02020603050405020304" pitchFamily="18" charset="0"/>
              </a:rPr>
              <a:t>High-Quality Signal Processing: </a:t>
            </a:r>
            <a:r>
              <a:rPr lang="en-IN" sz="1700" dirty="0">
                <a:latin typeface="Times New Roman" panose="02020603050405020304" pitchFamily="18" charset="0"/>
                <a:cs typeface="Times New Roman" panose="02020603050405020304" pitchFamily="18" charset="0"/>
              </a:rPr>
              <a:t>The sensor provides high-quality signal amplification and filtering, removing noise and interference from the raw ECG signal. This is critical for accurate heart rate detection and for monitoring the electrical activity in detail. </a:t>
            </a:r>
          </a:p>
          <a:p>
            <a:pPr lvl="1"/>
            <a:r>
              <a:rPr lang="en-IN" sz="1700" b="1" dirty="0">
                <a:latin typeface="Times New Roman" panose="02020603050405020304" pitchFamily="18" charset="0"/>
                <a:cs typeface="Times New Roman" panose="02020603050405020304" pitchFamily="18" charset="0"/>
              </a:rPr>
              <a:t>Real-Time Monitoring: </a:t>
            </a:r>
            <a:r>
              <a:rPr lang="en-IN" sz="1700" dirty="0">
                <a:latin typeface="Times New Roman" panose="02020603050405020304" pitchFamily="18" charset="0"/>
                <a:cs typeface="Times New Roman" panose="02020603050405020304" pitchFamily="18" charset="0"/>
              </a:rPr>
              <a:t>The sensor allows real-time monitoring of ECG signals, which is essential for detecting abnormal heart patterns (like arrhythmias) and providing timely feedback to healthcare professionals or users.</a:t>
            </a:r>
          </a:p>
          <a:p>
            <a:pPr lvl="1"/>
            <a:r>
              <a:rPr lang="en-IN" sz="1700" b="1" dirty="0">
                <a:latin typeface="Times New Roman" panose="02020603050405020304" pitchFamily="18" charset="0"/>
                <a:cs typeface="Times New Roman" panose="02020603050405020304" pitchFamily="18" charset="0"/>
              </a:rPr>
              <a:t>Support for Customizable Applications: </a:t>
            </a:r>
            <a:r>
              <a:rPr lang="en-IN" sz="1700" dirty="0">
                <a:latin typeface="Times New Roman" panose="02020603050405020304" pitchFamily="18" charset="0"/>
                <a:cs typeface="Times New Roman" panose="02020603050405020304" pitchFamily="18" charset="0"/>
              </a:rPr>
              <a:t>Because the AD8232 is often used with platforms like Arduino, it allows developers to create custom applications, whether it's a heart rate monitor, diagnostic tool, or part of a more comprehensive healthcare system.</a:t>
            </a:r>
          </a:p>
          <a:p>
            <a:pPr>
              <a:buNone/>
            </a:pPr>
            <a:br>
              <a:rPr lang="en-IN" sz="1100" dirty="0"/>
            </a:br>
            <a:endParaRPr lang="en-IN" sz="1100" dirty="0"/>
          </a:p>
          <a:p>
            <a:pPr marL="0" indent="0">
              <a:buNone/>
            </a:pPr>
            <a:endParaRPr lang="en-IN" sz="1600" dirty="0">
              <a:latin typeface="Manrope"/>
            </a:endParaRPr>
          </a:p>
        </p:txBody>
      </p:sp>
    </p:spTree>
    <p:extLst>
      <p:ext uri="{BB962C8B-B14F-4D97-AF65-F5344CB8AC3E}">
        <p14:creationId xmlns:p14="http://schemas.microsoft.com/office/powerpoint/2010/main" val="1823608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822</TotalTime>
  <Words>3199</Words>
  <Application>Microsoft Office PowerPoint</Application>
  <PresentationFormat>Widescreen</PresentationFormat>
  <Paragraphs>182</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Manrope</vt:lpstr>
      <vt:lpstr>Times New Roman</vt:lpstr>
      <vt:lpstr>Office Theme</vt:lpstr>
      <vt:lpstr>Smart Health Monitoring System</vt:lpstr>
      <vt:lpstr>Introduction to Smart Health Monitoring System</vt:lpstr>
      <vt:lpstr>Literature Survey</vt:lpstr>
      <vt:lpstr>Problem Statement</vt:lpstr>
      <vt:lpstr>Objectives</vt:lpstr>
      <vt:lpstr>Block Diagram</vt:lpstr>
      <vt:lpstr>Flow Chart</vt:lpstr>
      <vt:lpstr>PowerPoint Presentation</vt:lpstr>
      <vt:lpstr>PowerPoint Presentation</vt:lpstr>
      <vt:lpstr>PowerPoint Presentation</vt:lpstr>
      <vt:lpstr>Web Application</vt:lpstr>
      <vt:lpstr>PowerPoint Presentation</vt:lpstr>
      <vt:lpstr>PowerPoint Presentation</vt:lpstr>
      <vt:lpstr>PowerPoint Presentation</vt:lpstr>
      <vt:lpstr>Result</vt:lpstr>
      <vt:lpstr>PowerPoint Presentation</vt:lpstr>
      <vt:lpstr>Future Scope</vt:lpstr>
      <vt:lpstr>Challenges and solutions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sanskar patil</dc:creator>
  <cp:lastModifiedBy>sanskar patil</cp:lastModifiedBy>
  <cp:revision>6</cp:revision>
  <dcterms:created xsi:type="dcterms:W3CDTF">2025-03-21T09:08:50Z</dcterms:created>
  <dcterms:modified xsi:type="dcterms:W3CDTF">2025-04-28T18:54:46Z</dcterms:modified>
</cp:coreProperties>
</file>