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Style à thème 2 - Accentuation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C89EF96-8CEA-46FF-86C4-4CE0E7609802}" styleName="Style léger 3 - Accentuation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27"/>
    <p:restoredTop sz="94698"/>
  </p:normalViewPr>
  <p:slideViewPr>
    <p:cSldViewPr snapToGrid="0">
      <p:cViewPr varScale="1">
        <p:scale>
          <a:sx n="156" d="100"/>
          <a:sy n="156" d="100"/>
        </p:scale>
        <p:origin x="192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352556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296516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‹N°›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gif"/><Relationship Id="rId3" Type="http://schemas.openxmlformats.org/officeDocument/2006/relationships/image" Target="../media/image4.gif"/><Relationship Id="rId7" Type="http://schemas.openxmlformats.org/officeDocument/2006/relationships/image" Target="../media/image8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gif"/><Relationship Id="rId5" Type="http://schemas.openxmlformats.org/officeDocument/2006/relationships/image" Target="../media/image6.gif"/><Relationship Id="rId4" Type="http://schemas.openxmlformats.org/officeDocument/2006/relationships/image" Target="../media/image5.gi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11700" y="524883"/>
            <a:ext cx="8520600" cy="2773927"/>
          </a:xfrm>
          <a:prstGeom prst="rect">
            <a:avLst/>
          </a:prstGeom>
          <a:ln w="38100"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 lIns="91425" tIns="91425" rIns="91425" bIns="91425" anchor="b" anchorCtr="0">
            <a:noAutofit/>
          </a:bodyPr>
          <a:lstStyle/>
          <a:p>
            <a:r>
              <a: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</a:rPr>
              <a:t>Etude sur la détection précoce de la maladie d’</a:t>
            </a:r>
            <a:r>
              <a:rPr lang="fr-FR" i="0" u="none" strike="noStrik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</a:rPr>
              <a:t>Alzheimer</a:t>
            </a:r>
            <a:endParaRPr lang="fr-F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</a:endParaRPr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311700" y="3826017"/>
            <a:ext cx="8520600" cy="792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Théo</a:t>
            </a:r>
            <a:r>
              <a:rPr lang="en" dirty="0"/>
              <a:t> Villette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311700" y="247973"/>
            <a:ext cx="8520600" cy="4320902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fr-FR" sz="3000" dirty="0"/>
              <a:t>Contexte</a:t>
            </a:r>
          </a:p>
          <a:p>
            <a: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endParaRPr lang="fr-FR" sz="1800" dirty="0"/>
          </a:p>
          <a:p>
            <a: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fr-FR" sz="1800" dirty="0"/>
              <a:t>Maladie d’Alzheimer neuro-dégénérative qui cause des troubles de la mémoire.</a:t>
            </a:r>
          </a:p>
          <a:p>
            <a: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endParaRPr lang="fr-FR" sz="1800" dirty="0"/>
          </a:p>
          <a:p>
            <a: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fr-FR" sz="1800" dirty="0"/>
              <a:t>Avancées technologiques de l’apprentissage profond</a:t>
            </a:r>
          </a:p>
          <a:p>
            <a: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endParaRPr lang="fr-FR" sz="1800" dirty="0"/>
          </a:p>
          <a:p>
            <a: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fr-FR" sz="1800" dirty="0"/>
              <a:t>Base de données open source (OASIS)</a:t>
            </a:r>
          </a:p>
          <a:p>
            <a: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endParaRPr lang="fr-FR" sz="1800" dirty="0"/>
          </a:p>
          <a:p>
            <a:pPr marL="571500" lvl="1" indent="0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fr-FR" dirty="0"/>
          </a:p>
          <a:p>
            <a:pPr marL="457200" lvl="0" indent="0" rtl="0">
              <a:spcBef>
                <a:spcPts val="1600"/>
              </a:spcBef>
              <a:spcAft>
                <a:spcPts val="0"/>
              </a:spcAft>
              <a:buNone/>
            </a:pPr>
            <a:endParaRPr lang="fr-FR" dirty="0"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endParaRPr lang="fr-FR" dirty="0"/>
          </a:p>
        </p:txBody>
      </p:sp>
      <p:pic>
        <p:nvPicPr>
          <p:cNvPr id="1028" name="Picture 4" descr="OASIS Brains - Open Access Series of Imaging Studies">
            <a:extLst>
              <a:ext uri="{FF2B5EF4-FFF2-40B4-BE49-F238E27FC236}">
                <a16:creationId xmlns:a16="http://schemas.microsoft.com/office/drawing/2014/main" id="{EF9CFB23-5944-34F2-86E9-F142947DE4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7268" y="2822805"/>
            <a:ext cx="3395204" cy="1860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96FDECD7-BCD3-47F8-4CD9-260401CD58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6928" y="3289499"/>
            <a:ext cx="3009806" cy="150781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571CDEF-CE4A-4FD2-8483-CECCEAE15F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286719"/>
            <a:ext cx="8520600" cy="4282156"/>
          </a:xfrm>
        </p:spPr>
        <p:txBody>
          <a:bodyPr/>
          <a:lstStyle/>
          <a:p>
            <a:pPr marL="457200" lvl="0" indent="-419100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fr-FR" sz="3000" dirty="0"/>
              <a:t>Motivation</a:t>
            </a:r>
          </a:p>
          <a:p>
            <a:pPr lvl="1"/>
            <a:r>
              <a:rPr lang="fr-FR" sz="1800" dirty="0"/>
              <a:t>Application de l’apprentissage profond utile pour la santé, permet de mieux prévenir la maladie pour retarder au maximum les effets</a:t>
            </a:r>
          </a:p>
          <a:p>
            <a:pPr lvl="1"/>
            <a:r>
              <a:rPr lang="fr-FR" sz="1800" dirty="0"/>
              <a:t>Challenge, pas encore de notebook sur </a:t>
            </a:r>
            <a:r>
              <a:rPr lang="fr-FR" sz="1800" dirty="0" err="1"/>
              <a:t>Kaggle</a:t>
            </a:r>
            <a:r>
              <a:rPr lang="fr-FR" sz="1800" dirty="0"/>
              <a:t> pour le traitement d’images IRM de cette base de données</a:t>
            </a:r>
          </a:p>
          <a:p>
            <a:pPr marL="596900" lvl="1" indent="0">
              <a:buNone/>
            </a:pPr>
            <a:endParaRPr lang="fr-FR" dirty="0"/>
          </a:p>
        </p:txBody>
      </p:sp>
      <p:pic>
        <p:nvPicPr>
          <p:cNvPr id="3074" name="Picture 2" descr="Medical Image Analysis with Deep Learning - KDnuggets">
            <a:extLst>
              <a:ext uri="{FF2B5EF4-FFF2-40B4-BE49-F238E27FC236}">
                <a16:creationId xmlns:a16="http://schemas.microsoft.com/office/drawing/2014/main" id="{A75EEABE-E644-3E7D-AA32-7759650997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5232" y="2855584"/>
            <a:ext cx="3433536" cy="2001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7867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313676" y="183670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600" dirty="0"/>
              <a:t>Description du projet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676812EA-08CA-4D5C-8596-A605C46C3D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676" y="1421753"/>
            <a:ext cx="1117600" cy="1320800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D8C34105-B424-53EF-9AEE-F28120130F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676" y="2884503"/>
            <a:ext cx="1625600" cy="1625600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572E27E2-5768-D3B8-7102-333B35E1CF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07637" y="1436943"/>
            <a:ext cx="1117600" cy="132080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3370AD0B-FF9B-A697-5270-2AE2C6E433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53637" y="2896506"/>
            <a:ext cx="1625600" cy="162560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5388AF2C-B0A0-E20F-AF79-886417CECD5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47598" y="1436943"/>
            <a:ext cx="1117600" cy="132080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D9ACF642-1BC3-2FEF-1314-7F904A2D2B5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93598" y="2884503"/>
            <a:ext cx="1625600" cy="1625600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47F12EF5-3199-D217-AB6F-3E8BF28C8F49}"/>
              </a:ext>
            </a:extLst>
          </p:cNvPr>
          <p:cNvSpPr txBox="1"/>
          <p:nvPr/>
        </p:nvSpPr>
        <p:spPr>
          <a:xfrm>
            <a:off x="527975" y="4652053"/>
            <a:ext cx="11970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Patient 1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1074C10D-0265-6FF9-A9EA-CAA868F05C24}"/>
              </a:ext>
            </a:extLst>
          </p:cNvPr>
          <p:cNvSpPr txBox="1"/>
          <p:nvPr/>
        </p:nvSpPr>
        <p:spPr>
          <a:xfrm>
            <a:off x="2367936" y="4652053"/>
            <a:ext cx="11970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Patient 2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B4A6495F-144E-8928-921D-D7BBF7988B6E}"/>
              </a:ext>
            </a:extLst>
          </p:cNvPr>
          <p:cNvSpPr txBox="1"/>
          <p:nvPr/>
        </p:nvSpPr>
        <p:spPr>
          <a:xfrm>
            <a:off x="4207897" y="4640051"/>
            <a:ext cx="11970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Patient 3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082C5733-6E28-57D8-C45B-99F03BED6507}"/>
              </a:ext>
            </a:extLst>
          </p:cNvPr>
          <p:cNvSpPr txBox="1"/>
          <p:nvPr/>
        </p:nvSpPr>
        <p:spPr>
          <a:xfrm>
            <a:off x="1049935" y="930191"/>
            <a:ext cx="38330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rgbClr val="FF0000"/>
                </a:solidFill>
              </a:rPr>
              <a:t>Données IRM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A64432D7-6A55-23CD-6A76-05E8AA103E38}"/>
              </a:ext>
            </a:extLst>
          </p:cNvPr>
          <p:cNvSpPr txBox="1"/>
          <p:nvPr/>
        </p:nvSpPr>
        <p:spPr>
          <a:xfrm>
            <a:off x="5619198" y="930191"/>
            <a:ext cx="38330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rgbClr val="FF0000"/>
                </a:solidFill>
              </a:rPr>
              <a:t>Données annexes</a:t>
            </a:r>
          </a:p>
        </p:txBody>
      </p:sp>
      <p:graphicFrame>
        <p:nvGraphicFramePr>
          <p:cNvPr id="13" name="Tableau 13">
            <a:extLst>
              <a:ext uri="{FF2B5EF4-FFF2-40B4-BE49-F238E27FC236}">
                <a16:creationId xmlns:a16="http://schemas.microsoft.com/office/drawing/2014/main" id="{4D75F07D-73B7-A20E-8FBB-3973BAD483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7975842"/>
              </p:ext>
            </p:extLst>
          </p:nvPr>
        </p:nvGraphicFramePr>
        <p:xfrm>
          <a:off x="6253291" y="1436943"/>
          <a:ext cx="2564818" cy="1854200"/>
        </p:xfrm>
        <a:graphic>
          <a:graphicData uri="http://schemas.openxmlformats.org/drawingml/2006/table">
            <a:tbl>
              <a:tblPr bandRow="1">
                <a:tableStyleId>{3C2FFA5D-87B4-456A-9821-1D502468CF0F}</a:tableStyleId>
              </a:tblPr>
              <a:tblGrid>
                <a:gridCol w="2564818">
                  <a:extLst>
                    <a:ext uri="{9D8B030D-6E8A-4147-A177-3AD203B41FA5}">
                      <a16:colId xmlns:a16="http://schemas.microsoft.com/office/drawing/2014/main" val="8413564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4846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Genre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941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Gaucher/Droitier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5269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Education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9284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Statut socioéconomique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8335388"/>
                  </a:ext>
                </a:extLst>
              </a:tr>
            </a:tbl>
          </a:graphicData>
        </a:graphic>
      </p:graphicFrame>
      <p:graphicFrame>
        <p:nvGraphicFramePr>
          <p:cNvPr id="15" name="Tableau 13">
            <a:extLst>
              <a:ext uri="{FF2B5EF4-FFF2-40B4-BE49-F238E27FC236}">
                <a16:creationId xmlns:a16="http://schemas.microsoft.com/office/drawing/2014/main" id="{A04B81BB-D5F4-36D8-92C2-A1B693CAC9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9773999"/>
              </p:ext>
            </p:extLst>
          </p:nvPr>
        </p:nvGraphicFramePr>
        <p:xfrm>
          <a:off x="6253291" y="3500397"/>
          <a:ext cx="2564818" cy="1112520"/>
        </p:xfrm>
        <a:graphic>
          <a:graphicData uri="http://schemas.openxmlformats.org/drawingml/2006/table">
            <a:tbl>
              <a:tblPr bandRow="1">
                <a:tableStyleId>{3C2FFA5D-87B4-456A-9821-1D502468CF0F}</a:tableStyleId>
              </a:tblPr>
              <a:tblGrid>
                <a:gridCol w="2564818">
                  <a:extLst>
                    <a:ext uri="{9D8B030D-6E8A-4147-A177-3AD203B41FA5}">
                      <a16:colId xmlns:a16="http://schemas.microsoft.com/office/drawing/2014/main" val="8413564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Stade de la maladie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4846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Volume crânien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941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526962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7">
            <a:extLst>
              <a:ext uri="{FF2B5EF4-FFF2-40B4-BE49-F238E27FC236}">
                <a16:creationId xmlns:a16="http://schemas.microsoft.com/office/drawing/2014/main" id="{EF0920C0-5D9F-8914-9DF3-436EF495A35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28827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Description du </a:t>
            </a:r>
            <a:r>
              <a:rPr lang="en" sz="3600" dirty="0" err="1"/>
              <a:t>Projet</a:t>
            </a:r>
            <a:endParaRPr sz="3600" dirty="0"/>
          </a:p>
        </p:txBody>
      </p:sp>
      <p:sp>
        <p:nvSpPr>
          <p:cNvPr id="7" name="Shape 68">
            <a:extLst>
              <a:ext uri="{FF2B5EF4-FFF2-40B4-BE49-F238E27FC236}">
                <a16:creationId xmlns:a16="http://schemas.microsoft.com/office/drawing/2014/main" id="{DF5553CE-3F52-5506-CC7D-5FB8299095F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280732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-FR" dirty="0"/>
              <a:t>Trois possibilités : </a:t>
            </a:r>
          </a:p>
          <a:p>
            <a:pPr marL="114300" lvl="0" indent="0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fr-FR" dirty="0"/>
          </a:p>
          <a:p>
            <a:pPr marL="857250" lvl="1" indent="-285750">
              <a:spcBef>
                <a:spcPts val="0"/>
              </a:spcBef>
              <a:buSzPts val="1800"/>
            </a:pPr>
            <a:r>
              <a:rPr lang="fr-FR" dirty="0"/>
              <a:t>Étude sur les images IRM</a:t>
            </a:r>
          </a:p>
          <a:p>
            <a:pPr marL="571500" lvl="1" indent="0">
              <a:spcBef>
                <a:spcPts val="0"/>
              </a:spcBef>
              <a:buSzPts val="1800"/>
              <a:buNone/>
            </a:pPr>
            <a:endParaRPr lang="fr-FR" dirty="0"/>
          </a:p>
          <a:p>
            <a:pPr marL="857250" lvl="1" indent="-285750">
              <a:spcBef>
                <a:spcPts val="0"/>
              </a:spcBef>
              <a:buSzPts val="1800"/>
            </a:pPr>
            <a:r>
              <a:rPr lang="fr-FR" dirty="0"/>
              <a:t>Étude sur les données annexes</a:t>
            </a:r>
          </a:p>
          <a:p>
            <a:pPr marL="857250" lvl="1" indent="-285750">
              <a:spcBef>
                <a:spcPts val="0"/>
              </a:spcBef>
              <a:buSzPts val="1800"/>
            </a:pPr>
            <a:endParaRPr lang="fr-FR" dirty="0"/>
          </a:p>
          <a:p>
            <a:pPr marL="857250" lvl="1" indent="-285750">
              <a:spcBef>
                <a:spcPts val="0"/>
              </a:spcBef>
              <a:buSzPts val="1800"/>
            </a:pPr>
            <a:r>
              <a:rPr lang="fr-FR" dirty="0"/>
              <a:t>Combinaison des deux types de données</a:t>
            </a:r>
          </a:p>
          <a:p>
            <a:pPr marL="571500" lvl="1" indent="0">
              <a:spcBef>
                <a:spcPts val="0"/>
              </a:spcBef>
              <a:buSzPts val="1800"/>
              <a:buNone/>
            </a:pPr>
            <a:endParaRPr lang="fr-FR" dirty="0"/>
          </a:p>
          <a:p>
            <a:pPr marL="857250" lvl="1" indent="-285750">
              <a:spcBef>
                <a:spcPts val="0"/>
              </a:spcBef>
              <a:buSzPts val="1800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37103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67">
            <a:extLst>
              <a:ext uri="{FF2B5EF4-FFF2-40B4-BE49-F238E27FC236}">
                <a16:creationId xmlns:a16="http://schemas.microsoft.com/office/drawing/2014/main" id="{CBDDC186-9D1B-828A-FE31-951CB87E8ED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Description du </a:t>
            </a:r>
            <a:r>
              <a:rPr lang="en" sz="3600" dirty="0" err="1"/>
              <a:t>Projet</a:t>
            </a:r>
            <a:endParaRPr sz="3600" dirty="0"/>
          </a:p>
        </p:txBody>
      </p:sp>
      <p:sp>
        <p:nvSpPr>
          <p:cNvPr id="5" name="Shape 68">
            <a:extLst>
              <a:ext uri="{FF2B5EF4-FFF2-40B4-BE49-F238E27FC236}">
                <a16:creationId xmlns:a16="http://schemas.microsoft.com/office/drawing/2014/main" id="{15781702-873F-D174-64A8-AC8E07F9DF2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-FR" dirty="0"/>
              <a:t>Points critiques</a:t>
            </a: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-FR" dirty="0"/>
              <a:t>Quantité de données : </a:t>
            </a:r>
          </a:p>
          <a:p>
            <a:pPr lvl="2">
              <a:spcBef>
                <a:spcPts val="0"/>
              </a:spcBef>
            </a:pPr>
            <a:r>
              <a:rPr lang="fr-FR" dirty="0"/>
              <a:t>416 sujets</a:t>
            </a:r>
          </a:p>
          <a:p>
            <a:pPr lvl="2">
              <a:spcBef>
                <a:spcPts val="0"/>
              </a:spcBef>
            </a:pPr>
            <a:r>
              <a:rPr lang="fr-FR" dirty="0"/>
              <a:t>~ 120 Mo / sujet</a:t>
            </a:r>
          </a:p>
          <a:p>
            <a:pPr lvl="2">
              <a:spcBef>
                <a:spcPts val="0"/>
              </a:spcBef>
            </a:pPr>
            <a:r>
              <a:rPr lang="fr-FR" dirty="0"/>
              <a:t>~ 50 Go de données pour ce </a:t>
            </a:r>
            <a:r>
              <a:rPr lang="fr-FR" dirty="0" err="1"/>
              <a:t>Dataset</a:t>
            </a:r>
            <a:endParaRPr lang="fr-FR" dirty="0"/>
          </a:p>
          <a:p>
            <a:pPr marL="1054100" lvl="2" indent="0">
              <a:spcBef>
                <a:spcPts val="0"/>
              </a:spcBef>
              <a:buNone/>
            </a:pPr>
            <a:endParaRPr lang="fr-FR" dirty="0"/>
          </a:p>
          <a:p>
            <a:pPr marL="857250" lvl="1" indent="-285750">
              <a:spcBef>
                <a:spcPts val="0"/>
              </a:spcBef>
              <a:buSzPts val="1800"/>
            </a:pPr>
            <a:r>
              <a:rPr lang="fr-FR" dirty="0"/>
              <a:t>Type de données :</a:t>
            </a:r>
          </a:p>
          <a:p>
            <a:pPr marL="1314450" lvl="2" indent="-285750">
              <a:spcBef>
                <a:spcPts val="0"/>
              </a:spcBef>
              <a:buSzPts val="1800"/>
            </a:pPr>
            <a:r>
              <a:rPr lang="fr-FR" dirty="0"/>
              <a:t>Données en 3 dimensions</a:t>
            </a:r>
          </a:p>
          <a:p>
            <a:pPr marL="1028700" lvl="2" indent="0">
              <a:spcBef>
                <a:spcPts val="0"/>
              </a:spcBef>
              <a:buSzPts val="1800"/>
              <a:buNone/>
            </a:pPr>
            <a:endParaRPr lang="fr-FR" dirty="0"/>
          </a:p>
          <a:p>
            <a:pPr marL="857250" lvl="1" indent="-285750">
              <a:spcBef>
                <a:spcPts val="0"/>
              </a:spcBef>
              <a:buSzPts val="1800"/>
            </a:pPr>
            <a:r>
              <a:rPr lang="fr-FR" dirty="0"/>
              <a:t>Temps de calcul</a:t>
            </a:r>
          </a:p>
          <a:p>
            <a:pPr marL="1314450" lvl="2" indent="-285750">
              <a:spcBef>
                <a:spcPts val="0"/>
              </a:spcBef>
              <a:buSzPts val="1800"/>
            </a:pPr>
            <a:r>
              <a:rPr lang="fr-FR" dirty="0"/>
              <a:t>Utilisation de </a:t>
            </a:r>
            <a:r>
              <a:rPr lang="fr-FR" dirty="0" err="1"/>
              <a:t>Colab</a:t>
            </a:r>
            <a:r>
              <a:rPr lang="fr-FR" dirty="0"/>
              <a:t> 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904A884E-0A72-F9E5-EDF1-012FB16669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8602" y="1496602"/>
            <a:ext cx="3454400" cy="520700"/>
          </a:xfrm>
          <a:prstGeom prst="rect">
            <a:avLst/>
          </a:prstGeom>
        </p:spPr>
      </p:pic>
      <p:pic>
        <p:nvPicPr>
          <p:cNvPr id="2052" name="Picture 4" descr="Cheat-sheet for Google Colab. In this tutorial, you will learn how to… | by  Tanu N Prabhu | Towards Data Science">
            <a:extLst>
              <a:ext uri="{FF2B5EF4-FFF2-40B4-BE49-F238E27FC236}">
                <a16:creationId xmlns:a16="http://schemas.microsoft.com/office/drawing/2014/main" id="{D88C220B-C237-9A3D-6E44-3DA45CE0D0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8602" y="2882128"/>
            <a:ext cx="3362362" cy="1486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4870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68">
            <a:extLst>
              <a:ext uri="{FF2B5EF4-FFF2-40B4-BE49-F238E27FC236}">
                <a16:creationId xmlns:a16="http://schemas.microsoft.com/office/drawing/2014/main" id="{670ECB9B-28C9-17FC-DB85-E39E6BF4E58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288275"/>
            <a:ext cx="8520600" cy="4144932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r>
              <a:rPr lang="fr-FR" dirty="0"/>
              <a:t>Objectif : atteindre une précision de </a:t>
            </a:r>
            <a:r>
              <a:rPr lang="fr-FR" b="1" dirty="0">
                <a:solidFill>
                  <a:srgbClr val="FF0000"/>
                </a:solidFill>
              </a:rPr>
              <a:t>70%  </a:t>
            </a:r>
            <a:r>
              <a:rPr lang="fr-FR" dirty="0"/>
              <a:t>(probabilité de succès : 55%)</a:t>
            </a:r>
          </a:p>
          <a:p>
            <a:pPr marL="114300" lvl="0" indent="0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fr-FR" dirty="0"/>
          </a:p>
          <a:p>
            <a:pPr marL="857250" lvl="1" indent="-285750">
              <a:spcBef>
                <a:spcPts val="0"/>
              </a:spcBef>
              <a:buSzPts val="1800"/>
            </a:pPr>
            <a:endParaRPr lang="fr-FR" dirty="0"/>
          </a:p>
          <a:p>
            <a:pPr marL="571500" lvl="1" indent="0">
              <a:spcBef>
                <a:spcPts val="0"/>
              </a:spcBef>
              <a:buSzPts val="1800"/>
              <a:buNone/>
            </a:pPr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3F9AA67F-3890-A536-822F-C59C61FAD6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65" t="16739" r="39805" b="13809"/>
          <a:stretch/>
        </p:blipFill>
        <p:spPr>
          <a:xfrm>
            <a:off x="4645105" y="1173131"/>
            <a:ext cx="4133745" cy="3602976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8251DB58-C505-97C1-950B-ACA28355F77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437" t="10318" r="34765" b="31746"/>
          <a:stretch/>
        </p:blipFill>
        <p:spPr>
          <a:xfrm>
            <a:off x="228601" y="1173131"/>
            <a:ext cx="4363054" cy="3602976"/>
          </a:xfrm>
          <a:prstGeom prst="rect">
            <a:avLst/>
          </a:prstGeom>
        </p:spPr>
      </p:pic>
      <p:sp>
        <p:nvSpPr>
          <p:cNvPr id="12" name="Cadre 11">
            <a:extLst>
              <a:ext uri="{FF2B5EF4-FFF2-40B4-BE49-F238E27FC236}">
                <a16:creationId xmlns:a16="http://schemas.microsoft.com/office/drawing/2014/main" id="{E15A1F7B-5C81-A0E3-0098-967BB76F7FBF}"/>
              </a:ext>
            </a:extLst>
          </p:cNvPr>
          <p:cNvSpPr/>
          <p:nvPr/>
        </p:nvSpPr>
        <p:spPr>
          <a:xfrm>
            <a:off x="340376" y="3706586"/>
            <a:ext cx="763596" cy="162887"/>
          </a:xfrm>
          <a:prstGeom prst="fram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sp>
        <p:nvSpPr>
          <p:cNvPr id="13" name="Cadre 12">
            <a:extLst>
              <a:ext uri="{FF2B5EF4-FFF2-40B4-BE49-F238E27FC236}">
                <a16:creationId xmlns:a16="http://schemas.microsoft.com/office/drawing/2014/main" id="{C5F0C69A-31BA-4A6C-6906-31C14A728DA2}"/>
              </a:ext>
            </a:extLst>
          </p:cNvPr>
          <p:cNvSpPr/>
          <p:nvPr/>
        </p:nvSpPr>
        <p:spPr>
          <a:xfrm>
            <a:off x="7138903" y="4423847"/>
            <a:ext cx="763596" cy="162887"/>
          </a:xfrm>
          <a:prstGeom prst="fram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730879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179</Words>
  <Application>Microsoft Macintosh PowerPoint</Application>
  <PresentationFormat>Affichage à l'écran (16:9)</PresentationFormat>
  <Paragraphs>50</Paragraphs>
  <Slides>7</Slides>
  <Notes>5</Notes>
  <HiddenSlides>0</HiddenSlides>
  <MMClips>0</MMClips>
  <ScaleCrop>false</ScaleCrop>
  <HeadingPairs>
    <vt:vector size="6" baseType="variant">
      <vt:variant>
        <vt:lpstr>Polices utilisées</vt:lpstr>
      </vt:variant>
      <vt:variant>
        <vt:i4>1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9" baseType="lpstr">
      <vt:lpstr>Arial</vt:lpstr>
      <vt:lpstr>Simple Light</vt:lpstr>
      <vt:lpstr>Etude sur la détection précoce de la maladie d’Alzheimer</vt:lpstr>
      <vt:lpstr>Présentation PowerPoint</vt:lpstr>
      <vt:lpstr>Présentation PowerPoint</vt:lpstr>
      <vt:lpstr>Description du projet</vt:lpstr>
      <vt:lpstr>Description du Projet</vt:lpstr>
      <vt:lpstr>Description du Projet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Etude sur la détection précoce de la maladie d’Alzheimer</dc:title>
  <cp:lastModifiedBy>Théo Villette</cp:lastModifiedBy>
  <cp:revision>6</cp:revision>
  <dcterms:modified xsi:type="dcterms:W3CDTF">2022-09-25T19:49:16Z</dcterms:modified>
</cp:coreProperties>
</file>