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22"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5B3029-BBF8-4BA2-B060-9DFA7B11D516}"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31EA0-2861-41EA-9A8F-2DBAAE68EA29}" type="slidenum">
              <a:rPr lang="en-US" smtClean="0"/>
              <a:t>‹#›</a:t>
            </a:fld>
            <a:endParaRPr lang="en-US"/>
          </a:p>
        </p:txBody>
      </p:sp>
    </p:spTree>
    <p:extLst>
      <p:ext uri="{BB962C8B-B14F-4D97-AF65-F5344CB8AC3E}">
        <p14:creationId xmlns:p14="http://schemas.microsoft.com/office/powerpoint/2010/main" val="1565738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5B3029-BBF8-4BA2-B060-9DFA7B11D516}"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31EA0-2861-41EA-9A8F-2DBAAE68EA29}" type="slidenum">
              <a:rPr lang="en-US" smtClean="0"/>
              <a:t>‹#›</a:t>
            </a:fld>
            <a:endParaRPr lang="en-US"/>
          </a:p>
        </p:txBody>
      </p:sp>
    </p:spTree>
    <p:extLst>
      <p:ext uri="{BB962C8B-B14F-4D97-AF65-F5344CB8AC3E}">
        <p14:creationId xmlns:p14="http://schemas.microsoft.com/office/powerpoint/2010/main" val="69505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5B3029-BBF8-4BA2-B060-9DFA7B11D516}"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31EA0-2861-41EA-9A8F-2DBAAE68EA29}" type="slidenum">
              <a:rPr lang="en-US" smtClean="0"/>
              <a:t>‹#›</a:t>
            </a:fld>
            <a:endParaRPr lang="en-US"/>
          </a:p>
        </p:txBody>
      </p:sp>
    </p:spTree>
    <p:extLst>
      <p:ext uri="{BB962C8B-B14F-4D97-AF65-F5344CB8AC3E}">
        <p14:creationId xmlns:p14="http://schemas.microsoft.com/office/powerpoint/2010/main" val="3913399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QUAD">
    <p:spTree>
      <p:nvGrpSpPr>
        <p:cNvPr id="1" name=""/>
        <p:cNvGrpSpPr/>
        <p:nvPr/>
      </p:nvGrpSpPr>
      <p:grpSpPr>
        <a:xfrm>
          <a:off x="0" y="0"/>
          <a:ext cx="0" cy="0"/>
          <a:chOff x="0" y="0"/>
          <a:chExt cx="0" cy="0"/>
        </a:xfrm>
      </p:grpSpPr>
      <p:sp>
        <p:nvSpPr>
          <p:cNvPr id="19" name="Text Placeholder 8"/>
          <p:cNvSpPr>
            <a:spLocks noGrp="1"/>
          </p:cNvSpPr>
          <p:nvPr>
            <p:ph type="body" sz="quarter" idx="19"/>
          </p:nvPr>
        </p:nvSpPr>
        <p:spPr>
          <a:xfrm>
            <a:off x="575733" y="1649859"/>
            <a:ext cx="5425017" cy="1956328"/>
          </a:xfrm>
          <a:ln w="6350">
            <a:solidFill>
              <a:schemeClr val="tx2"/>
            </a:solid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0" name="Text Placeholder 8"/>
          <p:cNvSpPr>
            <a:spLocks noGrp="1"/>
          </p:cNvSpPr>
          <p:nvPr>
            <p:ph type="body" sz="quarter" idx="20"/>
          </p:nvPr>
        </p:nvSpPr>
        <p:spPr>
          <a:xfrm>
            <a:off x="575733" y="1426659"/>
            <a:ext cx="5425017" cy="223200"/>
          </a:xfrm>
          <a:solidFill>
            <a:schemeClr val="tx2"/>
          </a:solidFill>
          <a:ln w="6350">
            <a:solidFill>
              <a:schemeClr val="tx2"/>
            </a:solid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16" name="Text Placeholder 8"/>
          <p:cNvSpPr>
            <a:spLocks noGrp="1"/>
          </p:cNvSpPr>
          <p:nvPr>
            <p:ph type="body" sz="quarter" idx="21"/>
          </p:nvPr>
        </p:nvSpPr>
        <p:spPr>
          <a:xfrm>
            <a:off x="6191251" y="1649859"/>
            <a:ext cx="5425016" cy="1956328"/>
          </a:xfrm>
          <a:ln w="6350">
            <a:solidFill>
              <a:schemeClr val="tx2"/>
            </a:solid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Text Placeholder 8"/>
          <p:cNvSpPr>
            <a:spLocks noGrp="1"/>
          </p:cNvSpPr>
          <p:nvPr>
            <p:ph type="body" sz="quarter" idx="22"/>
          </p:nvPr>
        </p:nvSpPr>
        <p:spPr>
          <a:xfrm>
            <a:off x="6191251" y="1426659"/>
            <a:ext cx="5425016" cy="223200"/>
          </a:xfrm>
          <a:solidFill>
            <a:schemeClr val="tx2"/>
          </a:solidFill>
          <a:ln w="6350">
            <a:solidFill>
              <a:schemeClr val="tx2"/>
            </a:solid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7" name="Text Placeholder 8"/>
          <p:cNvSpPr>
            <a:spLocks noGrp="1"/>
          </p:cNvSpPr>
          <p:nvPr>
            <p:ph type="body" sz="quarter" idx="23"/>
          </p:nvPr>
        </p:nvSpPr>
        <p:spPr>
          <a:xfrm>
            <a:off x="575733" y="4055089"/>
            <a:ext cx="5425017" cy="1956327"/>
          </a:xfrm>
          <a:ln w="6350">
            <a:solidFill>
              <a:schemeClr val="tx2"/>
            </a:solid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24"/>
          </p:nvPr>
        </p:nvSpPr>
        <p:spPr>
          <a:xfrm>
            <a:off x="575733" y="3835137"/>
            <a:ext cx="5425017" cy="223200"/>
          </a:xfrm>
          <a:solidFill>
            <a:schemeClr val="tx2"/>
          </a:solidFill>
          <a:ln w="6350">
            <a:solidFill>
              <a:schemeClr val="tx2"/>
            </a:solid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9" name="Text Placeholder 8"/>
          <p:cNvSpPr>
            <a:spLocks noGrp="1"/>
          </p:cNvSpPr>
          <p:nvPr>
            <p:ph type="body" sz="quarter" idx="25"/>
          </p:nvPr>
        </p:nvSpPr>
        <p:spPr>
          <a:xfrm>
            <a:off x="6191251" y="4055088"/>
            <a:ext cx="5425016" cy="1956328"/>
          </a:xfrm>
          <a:ln w="6350">
            <a:solidFill>
              <a:schemeClr val="tx2"/>
            </a:solidFill>
          </a:ln>
        </p:spPr>
        <p:txBody>
          <a:bodyPr lIns="54000" tIns="54000" rIns="54000" bIns="54000"/>
          <a:lstStyle>
            <a:lvl1pPr>
              <a:defRPr sz="900"/>
            </a:lvl1pPr>
            <a:lvl2pPr>
              <a:defRPr sz="900"/>
            </a:lvl2pPr>
            <a:lvl3pPr>
              <a:defRPr sz="900"/>
            </a:lvl3pPr>
            <a:lvl4pPr>
              <a:defRPr sz="900"/>
            </a:lvl4pPr>
            <a:lvl5pPr>
              <a:defRPr sz="9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26"/>
          </p:nvPr>
        </p:nvSpPr>
        <p:spPr>
          <a:xfrm>
            <a:off x="6191251" y="3835137"/>
            <a:ext cx="5425016" cy="223200"/>
          </a:xfrm>
          <a:solidFill>
            <a:schemeClr val="tx2"/>
          </a:solidFill>
          <a:ln w="6350">
            <a:solidFill>
              <a:schemeClr val="tx2"/>
            </a:solid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3" name="Title 2"/>
          <p:cNvSpPr>
            <a:spLocks noGrp="1"/>
          </p:cNvSpPr>
          <p:nvPr>
            <p:ph type="title"/>
          </p:nvPr>
        </p:nvSpPr>
        <p:spPr/>
        <p:txBody>
          <a:bodyPr/>
          <a:lstStyle/>
          <a:p>
            <a:r>
              <a:rPr lang="en-US" noProof="0" smtClean="0"/>
              <a:t>Click to edit Master title style</a:t>
            </a:r>
            <a:endParaRPr lang="en-US" noProof="0" dirty="0"/>
          </a:p>
        </p:txBody>
      </p:sp>
      <p:sp>
        <p:nvSpPr>
          <p:cNvPr id="11" name="Freeform 19"/>
          <p:cNvSpPr>
            <a:spLocks noEditPoints="1"/>
          </p:cNvSpPr>
          <p:nvPr userDrawn="1"/>
        </p:nvSpPr>
        <p:spPr bwMode="auto">
          <a:xfrm>
            <a:off x="575733" y="6320118"/>
            <a:ext cx="566400"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21" name="Shape 8"/>
          <p:cNvSpPr txBox="1">
            <a:spLocks/>
          </p:cNvSpPr>
          <p:nvPr userDrawn="1"/>
        </p:nvSpPr>
        <p:spPr>
          <a:xfrm>
            <a:off x="11159974" y="6320118"/>
            <a:ext cx="456293"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900" smtClean="0">
                <a:solidFill>
                  <a:schemeClr val="tx2"/>
                </a:solidFill>
                <a:latin typeface="+mn-lt"/>
                <a:ea typeface="Arial"/>
                <a:cs typeface="Arial" panose="020B0604020202020204" pitchFamily="34" charset="0"/>
              </a:rPr>
              <a:pPr algn="r"/>
              <a:t>‹#›</a:t>
            </a:fld>
            <a:endParaRPr lang="en-US" sz="900" dirty="0">
              <a:solidFill>
                <a:schemeClr val="tx2"/>
              </a:solidFill>
              <a:latin typeface="+mn-lt"/>
              <a:ea typeface="Arial"/>
              <a:cs typeface="Arial" panose="020B0604020202020204" pitchFamily="34" charset="0"/>
            </a:endParaRPr>
          </a:p>
        </p:txBody>
      </p:sp>
      <p:sp>
        <p:nvSpPr>
          <p:cNvPr id="22" name="Text Placeholder 4"/>
          <p:cNvSpPr>
            <a:spLocks noGrp="1"/>
          </p:cNvSpPr>
          <p:nvPr>
            <p:ph type="body" sz="quarter" idx="12" hasCustomPrompt="1"/>
          </p:nvPr>
        </p:nvSpPr>
        <p:spPr>
          <a:xfrm>
            <a:off x="575733" y="227993"/>
            <a:ext cx="11045952" cy="169200"/>
          </a:xfrm>
        </p:spPr>
        <p:txBody>
          <a:bodyPr anchor="b"/>
          <a:lstStyle>
            <a:lvl1pPr>
              <a:spcAft>
                <a:spcPts val="0"/>
              </a:spcAft>
              <a:defRPr sz="1200"/>
            </a:lvl1pPr>
          </a:lstStyle>
          <a:p>
            <a:pPr lvl="0"/>
            <a:r>
              <a:rPr lang="en-US" noProof="0" dirty="0" smtClean="0"/>
              <a:t>Super title here</a:t>
            </a:r>
          </a:p>
        </p:txBody>
      </p:sp>
      <p:sp>
        <p:nvSpPr>
          <p:cNvPr id="23" name="TextBox 22"/>
          <p:cNvSpPr txBox="1"/>
          <p:nvPr userDrawn="1"/>
        </p:nvSpPr>
        <p:spPr>
          <a:xfrm>
            <a:off x="4326725" y="6320118"/>
            <a:ext cx="1828800" cy="36576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smtClean="0">
                <a:solidFill>
                  <a:schemeClr val="bg1">
                    <a:lumMod val="65000"/>
                  </a:schemeClr>
                </a:solidFill>
                <a:latin typeface="+mn-lt"/>
                <a:ea typeface="+mn-ea"/>
                <a:cs typeface="+mn-cs"/>
              </a:rPr>
              <a:t>network of independent member firms affiliated with KPMG International Cooperative (“KPMG International”), </a:t>
            </a:r>
          </a:p>
        </p:txBody>
      </p:sp>
      <p:sp>
        <p:nvSpPr>
          <p:cNvPr id="24" name="TextBox 23"/>
          <p:cNvSpPr txBox="1"/>
          <p:nvPr userDrawn="1"/>
        </p:nvSpPr>
        <p:spPr>
          <a:xfrm>
            <a:off x="6344649" y="6320118"/>
            <a:ext cx="1828800" cy="36576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smtClean="0">
                <a:solidFill>
                  <a:schemeClr val="bg1">
                    <a:lumMod val="65000"/>
                  </a:schemeClr>
                </a:solidFill>
                <a:latin typeface="+mn-lt"/>
                <a:ea typeface="+mn-ea"/>
                <a:cs typeface="+mn-cs"/>
              </a:rPr>
              <a:t>a Swiss entity. All rights reserved.</a:t>
            </a:r>
            <a:br>
              <a:rPr lang="en-US" sz="600" kern="1200" noProof="0" dirty="0" smtClean="0">
                <a:solidFill>
                  <a:schemeClr val="bg1">
                    <a:lumMod val="65000"/>
                  </a:schemeClr>
                </a:solidFill>
                <a:latin typeface="+mn-lt"/>
                <a:ea typeface="+mn-ea"/>
                <a:cs typeface="+mn-cs"/>
              </a:rPr>
            </a:br>
            <a:r>
              <a:rPr lang="en-US" sz="600" kern="1200" dirty="0" smtClean="0">
                <a:solidFill>
                  <a:schemeClr val="bg1">
                    <a:lumMod val="65000"/>
                  </a:schemeClr>
                </a:solidFill>
                <a:latin typeface="+mn-lt"/>
                <a:ea typeface="+mn-ea"/>
                <a:cs typeface="+mn-cs"/>
              </a:rPr>
              <a:t>The KPMG name and logo are</a:t>
            </a:r>
            <a:endParaRPr lang="en-US" sz="600" kern="1200" noProof="0" dirty="0" smtClean="0">
              <a:solidFill>
                <a:schemeClr val="bg1">
                  <a:lumMod val="65000"/>
                </a:schemeClr>
              </a:solidFill>
              <a:latin typeface="+mn-lt"/>
              <a:ea typeface="+mn-ea"/>
              <a:cs typeface="+mn-cs"/>
            </a:endParaRPr>
          </a:p>
        </p:txBody>
      </p:sp>
      <p:sp>
        <p:nvSpPr>
          <p:cNvPr id="25" name="TextBox 24"/>
          <p:cNvSpPr txBox="1"/>
          <p:nvPr userDrawn="1"/>
        </p:nvSpPr>
        <p:spPr>
          <a:xfrm>
            <a:off x="8362573" y="6320118"/>
            <a:ext cx="1828800" cy="36576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dirty="0" smtClean="0">
                <a:solidFill>
                  <a:schemeClr val="bg1">
                    <a:lumMod val="65000"/>
                  </a:schemeClr>
                </a:solidFill>
                <a:latin typeface="+mn-lt"/>
                <a:ea typeface="+mn-ea"/>
                <a:cs typeface="+mn-cs"/>
              </a:rPr>
              <a:t>registered</a:t>
            </a:r>
            <a:r>
              <a:rPr lang="en-US" sz="600" kern="1200" noProof="0" dirty="0" smtClean="0">
                <a:solidFill>
                  <a:schemeClr val="bg1">
                    <a:lumMod val="65000"/>
                  </a:schemeClr>
                </a:solidFill>
                <a:latin typeface="+mn-lt"/>
                <a:ea typeface="+mn-ea"/>
                <a:cs typeface="+mn-cs"/>
              </a:rPr>
              <a:t> </a:t>
            </a:r>
            <a:r>
              <a:rPr lang="en-US" sz="600" kern="1200" dirty="0" smtClean="0">
                <a:solidFill>
                  <a:schemeClr val="bg1">
                    <a:lumMod val="65000"/>
                  </a:schemeClr>
                </a:solidFill>
                <a:latin typeface="+mn-lt"/>
                <a:ea typeface="+mn-ea"/>
                <a:cs typeface="+mn-cs"/>
              </a:rPr>
              <a:t>trademarks or trademarks of KPMG International.</a:t>
            </a:r>
            <a:endParaRPr lang="en-US" sz="600" kern="1200" dirty="0">
              <a:solidFill>
                <a:schemeClr val="bg1">
                  <a:lumMod val="65000"/>
                </a:schemeClr>
              </a:solidFill>
              <a:latin typeface="+mn-lt"/>
              <a:ea typeface="+mn-ea"/>
              <a:cs typeface="+mn-cs"/>
            </a:endParaRPr>
          </a:p>
        </p:txBody>
      </p:sp>
      <p:sp>
        <p:nvSpPr>
          <p:cNvPr id="26" name="TextBox 25"/>
          <p:cNvSpPr txBox="1"/>
          <p:nvPr userDrawn="1"/>
        </p:nvSpPr>
        <p:spPr>
          <a:xfrm>
            <a:off x="2308801" y="6320118"/>
            <a:ext cx="1828800" cy="36576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smtClean="0">
                <a:solidFill>
                  <a:schemeClr val="bg1">
                    <a:lumMod val="65000"/>
                  </a:schemeClr>
                </a:solidFill>
                <a:latin typeface="+mn-lt"/>
                <a:ea typeface="+mn-ea"/>
                <a:cs typeface="+mn-cs"/>
              </a:rPr>
              <a:t>© 2016 KPMG LLP, a Delaware limited liability partnership and the U.S. member firm of the KPMG</a:t>
            </a:r>
          </a:p>
        </p:txBody>
      </p:sp>
    </p:spTree>
    <p:extLst>
      <p:ext uri="{BB962C8B-B14F-4D97-AF65-F5344CB8AC3E}">
        <p14:creationId xmlns:p14="http://schemas.microsoft.com/office/powerpoint/2010/main" val="8027782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73">
          <p15:clr>
            <a:srgbClr val="FBAE40"/>
          </p15:clr>
        </p15:guide>
        <p15:guide id="2" orient="horz" pos="240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5B3029-BBF8-4BA2-B060-9DFA7B11D516}"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31EA0-2861-41EA-9A8F-2DBAAE68EA29}" type="slidenum">
              <a:rPr lang="en-US" smtClean="0"/>
              <a:t>‹#›</a:t>
            </a:fld>
            <a:endParaRPr lang="en-US"/>
          </a:p>
        </p:txBody>
      </p:sp>
    </p:spTree>
    <p:extLst>
      <p:ext uri="{BB962C8B-B14F-4D97-AF65-F5344CB8AC3E}">
        <p14:creationId xmlns:p14="http://schemas.microsoft.com/office/powerpoint/2010/main" val="225179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5B3029-BBF8-4BA2-B060-9DFA7B11D516}"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31EA0-2861-41EA-9A8F-2DBAAE68EA29}" type="slidenum">
              <a:rPr lang="en-US" smtClean="0"/>
              <a:t>‹#›</a:t>
            </a:fld>
            <a:endParaRPr lang="en-US"/>
          </a:p>
        </p:txBody>
      </p:sp>
    </p:spTree>
    <p:extLst>
      <p:ext uri="{BB962C8B-B14F-4D97-AF65-F5344CB8AC3E}">
        <p14:creationId xmlns:p14="http://schemas.microsoft.com/office/powerpoint/2010/main" val="173288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5B3029-BBF8-4BA2-B060-9DFA7B11D516}"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31EA0-2861-41EA-9A8F-2DBAAE68EA29}" type="slidenum">
              <a:rPr lang="en-US" smtClean="0"/>
              <a:t>‹#›</a:t>
            </a:fld>
            <a:endParaRPr lang="en-US"/>
          </a:p>
        </p:txBody>
      </p:sp>
    </p:spTree>
    <p:extLst>
      <p:ext uri="{BB962C8B-B14F-4D97-AF65-F5344CB8AC3E}">
        <p14:creationId xmlns:p14="http://schemas.microsoft.com/office/powerpoint/2010/main" val="48335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5B3029-BBF8-4BA2-B060-9DFA7B11D516}" type="datetimeFigureOut">
              <a:rPr lang="en-US" smtClean="0"/>
              <a:t>10/14/2016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931EA0-2861-41EA-9A8F-2DBAAE68EA29}" type="slidenum">
              <a:rPr lang="en-US" smtClean="0"/>
              <a:t>‹#›</a:t>
            </a:fld>
            <a:endParaRPr lang="en-US"/>
          </a:p>
        </p:txBody>
      </p:sp>
    </p:spTree>
    <p:extLst>
      <p:ext uri="{BB962C8B-B14F-4D97-AF65-F5344CB8AC3E}">
        <p14:creationId xmlns:p14="http://schemas.microsoft.com/office/powerpoint/2010/main" val="2289374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5B3029-BBF8-4BA2-B060-9DFA7B11D516}" type="datetimeFigureOut">
              <a:rPr lang="en-US" smtClean="0"/>
              <a:t>10/14/2016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931EA0-2861-41EA-9A8F-2DBAAE68EA29}" type="slidenum">
              <a:rPr lang="en-US" smtClean="0"/>
              <a:t>‹#›</a:t>
            </a:fld>
            <a:endParaRPr lang="en-US"/>
          </a:p>
        </p:txBody>
      </p:sp>
    </p:spTree>
    <p:extLst>
      <p:ext uri="{BB962C8B-B14F-4D97-AF65-F5344CB8AC3E}">
        <p14:creationId xmlns:p14="http://schemas.microsoft.com/office/powerpoint/2010/main" val="68322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5B3029-BBF8-4BA2-B060-9DFA7B11D516}" type="datetimeFigureOut">
              <a:rPr lang="en-US" smtClean="0"/>
              <a:t>10/14/2016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931EA0-2861-41EA-9A8F-2DBAAE68EA29}" type="slidenum">
              <a:rPr lang="en-US" smtClean="0"/>
              <a:t>‹#›</a:t>
            </a:fld>
            <a:endParaRPr lang="en-US"/>
          </a:p>
        </p:txBody>
      </p:sp>
    </p:spTree>
    <p:extLst>
      <p:ext uri="{BB962C8B-B14F-4D97-AF65-F5344CB8AC3E}">
        <p14:creationId xmlns:p14="http://schemas.microsoft.com/office/powerpoint/2010/main" val="628103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5B3029-BBF8-4BA2-B060-9DFA7B11D516}"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31EA0-2861-41EA-9A8F-2DBAAE68EA29}" type="slidenum">
              <a:rPr lang="en-US" smtClean="0"/>
              <a:t>‹#›</a:t>
            </a:fld>
            <a:endParaRPr lang="en-US"/>
          </a:p>
        </p:txBody>
      </p:sp>
    </p:spTree>
    <p:extLst>
      <p:ext uri="{BB962C8B-B14F-4D97-AF65-F5344CB8AC3E}">
        <p14:creationId xmlns:p14="http://schemas.microsoft.com/office/powerpoint/2010/main" val="379837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5B3029-BBF8-4BA2-B060-9DFA7B11D516}"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31EA0-2861-41EA-9A8F-2DBAAE68EA29}" type="slidenum">
              <a:rPr lang="en-US" smtClean="0"/>
              <a:t>‹#›</a:t>
            </a:fld>
            <a:endParaRPr lang="en-US"/>
          </a:p>
        </p:txBody>
      </p:sp>
    </p:spTree>
    <p:extLst>
      <p:ext uri="{BB962C8B-B14F-4D97-AF65-F5344CB8AC3E}">
        <p14:creationId xmlns:p14="http://schemas.microsoft.com/office/powerpoint/2010/main" val="1801158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5B3029-BBF8-4BA2-B060-9DFA7B11D516}" type="datetimeFigureOut">
              <a:rPr lang="en-US" smtClean="0"/>
              <a:t>10/14/2016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31EA0-2861-41EA-9A8F-2DBAAE68EA29}" type="slidenum">
              <a:rPr lang="en-US" smtClean="0"/>
              <a:t>‹#›</a:t>
            </a:fld>
            <a:endParaRPr lang="en-US"/>
          </a:p>
        </p:txBody>
      </p:sp>
    </p:spTree>
    <p:extLst>
      <p:ext uri="{BB962C8B-B14F-4D97-AF65-F5344CB8AC3E}">
        <p14:creationId xmlns:p14="http://schemas.microsoft.com/office/powerpoint/2010/main" val="4151713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pPr marL="171450" indent="-171450"/>
            <a:r>
              <a:rPr lang="en-US" dirty="0" smtClean="0"/>
              <a:t>Completed questions 10-34, which involved learning the following new skills:</a:t>
            </a:r>
          </a:p>
          <a:p>
            <a:pPr marL="628650" lvl="1" indent="-171450"/>
            <a:r>
              <a:rPr lang="en-US" dirty="0" smtClean="0"/>
              <a:t>Used the OVER() function to calculate the median revenue, since there is no median function in SQL.</a:t>
            </a:r>
          </a:p>
          <a:p>
            <a:pPr marL="628650" lvl="1" indent="-171450"/>
            <a:r>
              <a:rPr lang="en-US" dirty="0" smtClean="0"/>
              <a:t>Used the grouping() and ‘with rollup’ functions/statements to create a view that displays total products and quantities for each location, while also showing the total product count and quantity for all locations combined.</a:t>
            </a:r>
          </a:p>
          <a:p>
            <a:pPr marL="628650" lvl="1" indent="-171450"/>
            <a:r>
              <a:rPr lang="en-US" dirty="0" smtClean="0"/>
              <a:t>Utilized the RANK() with OVER() function to calculate a ranking for historical cost variability calculated field to display products from highest to lowest rank based on cost variability. </a:t>
            </a:r>
          </a:p>
          <a:p>
            <a:pPr marL="628650" lvl="1" indent="-171450"/>
            <a:r>
              <a:rPr lang="en-US" dirty="0" smtClean="0"/>
              <a:t>Used the left() ,right(),CHARINDEX(), LEN() functions for string separation. </a:t>
            </a:r>
            <a:endParaRPr lang="en-US" dirty="0" smtClean="0"/>
          </a:p>
        </p:txBody>
      </p:sp>
      <p:sp>
        <p:nvSpPr>
          <p:cNvPr id="3" name="Text Placeholder 2"/>
          <p:cNvSpPr>
            <a:spLocks noGrp="1"/>
          </p:cNvSpPr>
          <p:nvPr>
            <p:ph type="body" sz="quarter" idx="20"/>
          </p:nvPr>
        </p:nvSpPr>
        <p:spPr/>
        <p:txBody>
          <a:bodyPr>
            <a:normAutofit lnSpcReduction="10000"/>
          </a:bodyPr>
          <a:lstStyle/>
          <a:p>
            <a:r>
              <a:rPr lang="en-US" dirty="0" smtClean="0"/>
              <a:t>Accomplishments for this week</a:t>
            </a:r>
            <a:endParaRPr lang="en-US" dirty="0"/>
          </a:p>
        </p:txBody>
      </p:sp>
      <p:sp>
        <p:nvSpPr>
          <p:cNvPr id="4" name="Text Placeholder 3"/>
          <p:cNvSpPr>
            <a:spLocks noGrp="1"/>
          </p:cNvSpPr>
          <p:nvPr>
            <p:ph type="body" sz="quarter" idx="21"/>
          </p:nvPr>
        </p:nvSpPr>
        <p:spPr/>
        <p:txBody>
          <a:bodyPr/>
          <a:lstStyle/>
          <a:p>
            <a:r>
              <a:rPr lang="en-US" dirty="0" smtClean="0"/>
              <a:t>Target for next Friday (10/21) is to complete the remaining 17 practice problems.</a:t>
            </a:r>
          </a:p>
          <a:p>
            <a:r>
              <a:rPr lang="en-US" dirty="0" smtClean="0"/>
              <a:t>Also using this time to familiarize myself with Python programming. </a:t>
            </a:r>
            <a:endParaRPr lang="en-US" dirty="0"/>
          </a:p>
        </p:txBody>
      </p:sp>
      <p:sp>
        <p:nvSpPr>
          <p:cNvPr id="5" name="Text Placeholder 4"/>
          <p:cNvSpPr>
            <a:spLocks noGrp="1"/>
          </p:cNvSpPr>
          <p:nvPr>
            <p:ph type="body" sz="quarter" idx="22"/>
          </p:nvPr>
        </p:nvSpPr>
        <p:spPr/>
        <p:txBody>
          <a:bodyPr>
            <a:normAutofit lnSpcReduction="10000"/>
          </a:bodyPr>
          <a:lstStyle/>
          <a:p>
            <a:r>
              <a:rPr lang="en-US" dirty="0"/>
              <a:t>Next Steps (Activities Planned for </a:t>
            </a:r>
            <a:r>
              <a:rPr lang="en-US" dirty="0" smtClean="0"/>
              <a:t>Next Week)</a:t>
            </a:r>
            <a:endParaRPr lang="en-US" dirty="0"/>
          </a:p>
        </p:txBody>
      </p:sp>
      <p:sp>
        <p:nvSpPr>
          <p:cNvPr id="6" name="Text Placeholder 5"/>
          <p:cNvSpPr>
            <a:spLocks noGrp="1"/>
          </p:cNvSpPr>
          <p:nvPr>
            <p:ph type="body" sz="quarter" idx="23"/>
          </p:nvPr>
        </p:nvSpPr>
        <p:spPr/>
        <p:txBody>
          <a:bodyPr/>
          <a:lstStyle/>
          <a:p>
            <a:r>
              <a:rPr lang="en-US" dirty="0" smtClean="0"/>
              <a:t>Using the OVER() and WITH ROLLUP functions were the biggest challenge faced this week as I have not had any practical experience with these SQL commands prior to these practice problems. The problems using these commands required much for research and understanding to apply these methods. </a:t>
            </a:r>
            <a:endParaRPr lang="en-US" dirty="0"/>
          </a:p>
          <a:p>
            <a:r>
              <a:rPr lang="en-US" dirty="0" smtClean="0"/>
              <a:t>My target for next week is to complete all remaining practice problems, given my rate of completion this week. Potential risks for not meeting this deadline is the potential time commitment required for the remaining problems, i.e., if they require learning new skills that require a lot of research. There is also the possibility of unforeseen client work requiring my time. </a:t>
            </a:r>
            <a:endParaRPr lang="en-US" dirty="0"/>
          </a:p>
        </p:txBody>
      </p:sp>
      <p:sp>
        <p:nvSpPr>
          <p:cNvPr id="7" name="Text Placeholder 6"/>
          <p:cNvSpPr>
            <a:spLocks noGrp="1"/>
          </p:cNvSpPr>
          <p:nvPr>
            <p:ph type="body" sz="quarter" idx="24"/>
          </p:nvPr>
        </p:nvSpPr>
        <p:spPr/>
        <p:txBody>
          <a:bodyPr>
            <a:normAutofit lnSpcReduction="10000"/>
          </a:bodyPr>
          <a:lstStyle/>
          <a:p>
            <a:r>
              <a:rPr lang="en-US" dirty="0" smtClean="0"/>
              <a:t>Challenges / Risks</a:t>
            </a:r>
            <a:endParaRPr lang="en-US" dirty="0"/>
          </a:p>
        </p:txBody>
      </p:sp>
      <p:sp>
        <p:nvSpPr>
          <p:cNvPr id="8" name="Text Placeholder 7"/>
          <p:cNvSpPr>
            <a:spLocks noGrp="1"/>
          </p:cNvSpPr>
          <p:nvPr>
            <p:ph type="body" sz="quarter" idx="25"/>
          </p:nvPr>
        </p:nvSpPr>
        <p:spPr/>
        <p:txBody>
          <a:bodyPr/>
          <a:lstStyle/>
          <a:p>
            <a:endParaRPr lang="en-US" dirty="0" smtClean="0"/>
          </a:p>
        </p:txBody>
      </p:sp>
      <p:sp>
        <p:nvSpPr>
          <p:cNvPr id="9" name="Text Placeholder 8"/>
          <p:cNvSpPr>
            <a:spLocks noGrp="1"/>
          </p:cNvSpPr>
          <p:nvPr>
            <p:ph type="body" sz="quarter" idx="26"/>
          </p:nvPr>
        </p:nvSpPr>
        <p:spPr/>
        <p:txBody>
          <a:bodyPr>
            <a:normAutofit lnSpcReduction="10000"/>
          </a:bodyPr>
          <a:lstStyle/>
          <a:p>
            <a:r>
              <a:rPr lang="en-US" dirty="0" smtClean="0"/>
              <a:t>SQL Scripts (if any)</a:t>
            </a:r>
          </a:p>
        </p:txBody>
      </p:sp>
      <p:sp>
        <p:nvSpPr>
          <p:cNvPr id="10" name="Title 9"/>
          <p:cNvSpPr>
            <a:spLocks noGrp="1"/>
          </p:cNvSpPr>
          <p:nvPr>
            <p:ph type="title"/>
          </p:nvPr>
        </p:nvSpPr>
        <p:spPr>
          <a:xfrm>
            <a:off x="838200" y="365126"/>
            <a:ext cx="10515600" cy="832584"/>
          </a:xfrm>
        </p:spPr>
        <p:txBody>
          <a:bodyPr/>
          <a:lstStyle/>
          <a:p>
            <a:r>
              <a:rPr lang="en-US" dirty="0" smtClean="0"/>
              <a:t>SQL Training Exercise</a:t>
            </a:r>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274691716"/>
              </p:ext>
            </p:extLst>
          </p:nvPr>
        </p:nvGraphicFramePr>
        <p:xfrm>
          <a:off x="6743700" y="4384675"/>
          <a:ext cx="914400" cy="771525"/>
        </p:xfrm>
        <a:graphic>
          <a:graphicData uri="http://schemas.openxmlformats.org/presentationml/2006/ole">
            <mc:AlternateContent xmlns:mc="http://schemas.openxmlformats.org/markup-compatibility/2006">
              <mc:Choice xmlns:v="urn:schemas-microsoft-com:vml" Requires="v">
                <p:oleObj spid="_x0000_s1032"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6743700" y="43846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174646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285</Words>
  <Application>Microsoft Office PowerPoint</Application>
  <PresentationFormat>Widescreen</PresentationFormat>
  <Paragraphs>14</Paragraphs>
  <Slides>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Package</vt:lpstr>
      <vt:lpstr>SQL Training Exercise</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Training Exercise</dc:title>
  <dc:creator>Chandrasekaran, Srivatsa</dc:creator>
  <cp:lastModifiedBy>Weatherall, Thomas O</cp:lastModifiedBy>
  <cp:revision>8</cp:revision>
  <dcterms:created xsi:type="dcterms:W3CDTF">2016-10-11T20:02:38Z</dcterms:created>
  <dcterms:modified xsi:type="dcterms:W3CDTF">2016-10-14T16:17:28Z</dcterms:modified>
</cp:coreProperties>
</file>