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1" y="3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7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7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1125" cap="all" baseline="0">
                <a:solidFill>
                  <a:schemeClr val="tx2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5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8/31/2025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6" y="5410205"/>
            <a:ext cx="512488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4" y="5410203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4304668"/>
            <a:ext cx="9912355" cy="819355"/>
          </a:xfrm>
        </p:spPr>
        <p:txBody>
          <a:bodyPr anchor="b">
            <a:normAutofit/>
          </a:bodyPr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2" y="606426"/>
            <a:ext cx="9912355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5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7" y="609600"/>
            <a:ext cx="9905955" cy="3429000"/>
          </a:xfrm>
        </p:spPr>
        <p:txBody>
          <a:bodyPr anchor="ctr">
            <a:normAutofit/>
          </a:bodyPr>
          <a:lstStyle>
            <a:lvl1pPr>
              <a:defRPr sz="202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2" y="4419603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013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2"/>
            <a:ext cx="9302752" cy="2748429"/>
          </a:xfrm>
        </p:spPr>
        <p:txBody>
          <a:bodyPr anchor="ctr">
            <a:normAutofit/>
          </a:bodyPr>
          <a:lstStyle>
            <a:lvl1pPr>
              <a:defRPr sz="202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5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788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2" y="4309919"/>
            <a:ext cx="9906003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013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51435" tIns="25718" rIns="51435" bIns="2571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45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1" y="2764972"/>
            <a:ext cx="609600" cy="584776"/>
          </a:xfrm>
          <a:prstGeom prst="rect">
            <a:avLst/>
          </a:prstGeom>
        </p:spPr>
        <p:txBody>
          <a:bodyPr vert="horz" lIns="51435" tIns="25718" rIns="51435" bIns="2571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45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2134045"/>
            <a:ext cx="9906001" cy="2511835"/>
          </a:xfrm>
        </p:spPr>
        <p:txBody>
          <a:bodyPr anchor="b">
            <a:normAutofit/>
          </a:bodyPr>
          <a:lstStyle>
            <a:lvl1pPr>
              <a:defRPr sz="202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6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013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5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350" b="0" cap="all" baseline="0">
                <a:solidFill>
                  <a:schemeClr val="tx1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21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9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350" b="0" cap="all" baseline="0">
                <a:solidFill>
                  <a:schemeClr val="tx1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5" y="3363435"/>
            <a:ext cx="3195831" cy="2430936"/>
          </a:xfrm>
        </p:spPr>
        <p:txBody>
          <a:bodyPr anchor="t">
            <a:normAutofit/>
          </a:bodyPr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3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350" b="0" cap="all" baseline="0">
                <a:solidFill>
                  <a:schemeClr val="tx1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3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4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125" b="0" cap="all" baseline="0">
                <a:solidFill>
                  <a:schemeClr val="tx1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125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62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125" b="0" cap="all" baseline="0">
                <a:solidFill>
                  <a:schemeClr val="tx1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5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125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8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125" b="0" cap="all" baseline="0">
                <a:solidFill>
                  <a:schemeClr val="tx1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5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125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3" y="4980858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1" y="609603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1" y="609603"/>
            <a:ext cx="7748591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30"/>
            <a:ext cx="9906000" cy="2852737"/>
          </a:xfrm>
        </p:spPr>
        <p:txBody>
          <a:bodyPr anchor="b">
            <a:normAutofit/>
          </a:bodyPr>
          <a:lstStyle>
            <a:lvl1pPr>
              <a:defRPr sz="202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013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1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30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22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1350" b="0" cap="all" baseline="0">
                <a:solidFill>
                  <a:schemeClr val="tx1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3" y="3073401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9" y="2249485"/>
            <a:ext cx="464660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1350" b="0" cap="all" baseline="0">
                <a:solidFill>
                  <a:schemeClr val="tx1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3073401"/>
            <a:ext cx="487521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8/31/2025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7" y="609601"/>
            <a:ext cx="3856037" cy="1639884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2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7" y="2249486"/>
            <a:ext cx="3856037" cy="3541714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4" y="609600"/>
            <a:ext cx="5934508" cy="1639886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5"/>
            <a:ext cx="3666691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2" y="2249486"/>
            <a:ext cx="5934511" cy="3541714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image" Target="../media/image2.png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3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5" y="618518"/>
            <a:ext cx="99059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5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8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9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9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91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4" y="5883278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9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 /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5.jpeg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 /><Relationship Id="rId2" Type="http://schemas.openxmlformats.org/officeDocument/2006/relationships/image" Target="../media/image6.jpe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8.jpeg" 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 /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2.xml" /><Relationship Id="rId5" Type="http://schemas.openxmlformats.org/officeDocument/2006/relationships/image" Target="../media/image12.jpeg" /><Relationship Id="rId4" Type="http://schemas.openxmlformats.org/officeDocument/2006/relationships/image" Target="../media/image11.jpeg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4BA2A-0B61-2455-ECAD-12644D09B9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10800000" flipV="1">
            <a:off x="3505911" y="427378"/>
            <a:ext cx="7271409" cy="1319292"/>
          </a:xfrm>
        </p:spPr>
        <p:txBody>
          <a:bodyPr anchor="ctr">
            <a:noAutofit/>
          </a:bodyPr>
          <a:lstStyle/>
          <a:p>
            <a:pPr algn="justLow"/>
            <a:r>
              <a:rPr lang="en-IN" sz="6000" b="1" baseline="-25000" dirty="0">
                <a:solidFill>
                  <a:srgbClr val="FFFF00"/>
                </a:solidFill>
                <a:latin typeface="Book Antiqua" panose="02000000000000000000" pitchFamily="2" charset="0"/>
                <a:ea typeface="Book Antiqua" panose="02000000000000000000" pitchFamily="2" charset="0"/>
              </a:rPr>
              <a:t>Digital portfolio </a:t>
            </a:r>
            <a:endParaRPr lang="en-US" sz="6000" b="1" baseline="-25000" dirty="0">
              <a:solidFill>
                <a:srgbClr val="FFFF00"/>
              </a:solidFill>
              <a:latin typeface="Book Antiqua" panose="02000000000000000000" pitchFamily="2" charset="0"/>
              <a:ea typeface="Book Antiqua" panose="02000000000000000000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B91413-4E49-DAD3-AD9D-F78755F79B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10800000" flipV="1">
            <a:off x="2498696" y="1920842"/>
            <a:ext cx="8634153" cy="3016316"/>
          </a:xfrm>
        </p:spPr>
        <p:txBody>
          <a:bodyPr>
            <a:normAutofit fontScale="25000" lnSpcReduction="20000"/>
          </a:bodyPr>
          <a:lstStyle/>
          <a:p>
            <a:r>
              <a:rPr lang="en-IN" sz="9600" b="1" dirty="0">
                <a:solidFill>
                  <a:schemeClr val="bg1"/>
                </a:solidFill>
                <a:latin typeface="Angsana New" panose="020B0502040504020204" pitchFamily="34" charset="0"/>
              </a:rPr>
              <a:t>STUDENT NAME : </a:t>
            </a:r>
            <a:r>
              <a:rPr lang="en-IN" sz="9600" b="1" dirty="0" err="1">
                <a:solidFill>
                  <a:schemeClr val="accent4">
                    <a:lumMod val="75000"/>
                  </a:schemeClr>
                </a:solidFill>
                <a:latin typeface="Angsana New" panose="020B0502040504020204" pitchFamily="34" charset="0"/>
              </a:rPr>
              <a:t>Thowfika</a:t>
            </a:r>
            <a:r>
              <a:rPr lang="en-IN" sz="9600" b="1" dirty="0">
                <a:solidFill>
                  <a:schemeClr val="accent4">
                    <a:lumMod val="75000"/>
                  </a:schemeClr>
                </a:solidFill>
                <a:latin typeface="Angsana New" panose="020B0502040504020204" pitchFamily="34" charset="0"/>
              </a:rPr>
              <a:t> . J</a:t>
            </a:r>
          </a:p>
          <a:p>
            <a:r>
              <a:rPr lang="en-IN" sz="9600" b="1" i="1" dirty="0">
                <a:solidFill>
                  <a:schemeClr val="bg1"/>
                </a:solidFill>
                <a:latin typeface="Angsana New" panose="020B0502040504020204" pitchFamily="34" charset="0"/>
              </a:rPr>
              <a:t>Register no And NMID: </a:t>
            </a:r>
            <a:r>
              <a:rPr lang="en-IN" sz="9600" b="1" i="1" dirty="0">
                <a:solidFill>
                  <a:schemeClr val="accent4">
                    <a:lumMod val="75000"/>
                  </a:schemeClr>
                </a:solidFill>
                <a:latin typeface="Angsana New" panose="020B0502040504020204" pitchFamily="34" charset="0"/>
              </a:rPr>
              <a:t>23f1f8054c454A0374dai48952c4b0</a:t>
            </a:r>
          </a:p>
          <a:p>
            <a:r>
              <a:rPr lang="en-IN" sz="9600" b="1" i="1" dirty="0">
                <a:solidFill>
                  <a:schemeClr val="bg1"/>
                </a:solidFill>
                <a:latin typeface="Angsana New" panose="020B0502040504020204" pitchFamily="34" charset="0"/>
              </a:rPr>
              <a:t>Department: </a:t>
            </a:r>
            <a:r>
              <a:rPr lang="en-IN" sz="9600" b="1" i="1" dirty="0" err="1">
                <a:solidFill>
                  <a:schemeClr val="accent4">
                    <a:lumMod val="75000"/>
                  </a:schemeClr>
                </a:solidFill>
                <a:latin typeface="Angsana New" panose="020B0502040504020204" pitchFamily="34" charset="0"/>
              </a:rPr>
              <a:t>bsc</a:t>
            </a:r>
            <a:r>
              <a:rPr lang="en-IN" sz="9600" b="1" i="1" dirty="0">
                <a:solidFill>
                  <a:schemeClr val="accent4">
                    <a:lumMod val="75000"/>
                  </a:schemeClr>
                </a:solidFill>
                <a:latin typeface="Angsana New" panose="020B0502040504020204" pitchFamily="34" charset="0"/>
              </a:rPr>
              <a:t> . Computer  science  , Ii  year</a:t>
            </a:r>
          </a:p>
          <a:p>
            <a:r>
              <a:rPr lang="en-IN" sz="9600" b="1" i="1" dirty="0">
                <a:solidFill>
                  <a:schemeClr val="bg1"/>
                </a:solidFill>
                <a:latin typeface="Angsana New" panose="020B0502040504020204" pitchFamily="34" charset="0"/>
              </a:rPr>
              <a:t>College / University: </a:t>
            </a:r>
            <a:r>
              <a:rPr lang="en-IN" sz="9600" b="1" i="1" dirty="0">
                <a:solidFill>
                  <a:schemeClr val="accent4">
                    <a:lumMod val="75000"/>
                  </a:schemeClr>
                </a:solidFill>
                <a:latin typeface="Angsana New" panose="020B0502040504020204" pitchFamily="34" charset="0"/>
              </a:rPr>
              <a:t>Shree  </a:t>
            </a:r>
            <a:r>
              <a:rPr lang="en-IN" sz="9600" b="1" i="1" dirty="0" err="1">
                <a:solidFill>
                  <a:schemeClr val="accent4">
                    <a:lumMod val="75000"/>
                  </a:schemeClr>
                </a:solidFill>
                <a:latin typeface="Angsana New" panose="020B0502040504020204" pitchFamily="34" charset="0"/>
              </a:rPr>
              <a:t>Raghavendra</a:t>
            </a:r>
            <a:r>
              <a:rPr lang="en-IN" sz="9600" b="1" i="1" dirty="0">
                <a:solidFill>
                  <a:schemeClr val="accent4">
                    <a:lumMod val="75000"/>
                  </a:schemeClr>
                </a:solidFill>
                <a:latin typeface="Angsana New" panose="020B0502040504020204" pitchFamily="34" charset="0"/>
              </a:rPr>
              <a:t>  Arts and  Science  College,</a:t>
            </a:r>
          </a:p>
          <a:p>
            <a:r>
              <a:rPr lang="en-IN" sz="9600" b="1" i="1" dirty="0">
                <a:solidFill>
                  <a:schemeClr val="accent4">
                    <a:lumMod val="75000"/>
                  </a:schemeClr>
                </a:solidFill>
                <a:latin typeface="Angsana New" panose="020B0502040504020204" pitchFamily="34" charset="0"/>
              </a:rPr>
              <a:t>                                                 Annamalai  University. </a:t>
            </a:r>
          </a:p>
          <a:p>
            <a:r>
              <a:rPr lang="en-IN" sz="9600" b="1" i="1" dirty="0">
                <a:solidFill>
                  <a:schemeClr val="accent4">
                    <a:lumMod val="75000"/>
                  </a:schemeClr>
                </a:solidFill>
                <a:latin typeface="Angsana New" panose="020B0502040504020204" pitchFamily="34" charset="0"/>
              </a:rPr>
              <a:t> </a:t>
            </a:r>
          </a:p>
          <a:p>
            <a:r>
              <a:rPr lang="en-IN" sz="9600" b="1" i="1" dirty="0">
                <a:solidFill>
                  <a:schemeClr val="bg1"/>
                </a:solidFill>
              </a:rPr>
              <a:t>                 </a:t>
            </a:r>
          </a:p>
          <a:p>
            <a:r>
              <a:rPr lang="en-IN" sz="2000" b="1" i="1" dirty="0">
                <a:solidFill>
                  <a:schemeClr val="bg1"/>
                </a:solidFill>
              </a:rPr>
              <a:t>                                            </a:t>
            </a:r>
          </a:p>
          <a:p>
            <a:r>
              <a:rPr lang="en-IN" sz="2000" b="1" i="1" dirty="0">
                <a:solidFill>
                  <a:schemeClr val="bg1"/>
                </a:solidFill>
              </a:rPr>
              <a:t>          </a:t>
            </a:r>
          </a:p>
          <a:p>
            <a:r>
              <a:rPr lang="en-IN" sz="2000" b="1" i="1" dirty="0">
                <a:solidFill>
                  <a:schemeClr val="bg1"/>
                </a:solidFill>
              </a:rPr>
              <a:t>   </a:t>
            </a:r>
          </a:p>
          <a:p>
            <a:endParaRPr lang="en-US" sz="20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53659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D5678-A5F7-02E5-0FD5-002E6AD8F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867" y="0"/>
            <a:ext cx="2742136" cy="1352151"/>
          </a:xfrm>
        </p:spPr>
        <p:txBody>
          <a:bodyPr/>
          <a:lstStyle/>
          <a:p>
            <a:r>
              <a:rPr lang="en-IN" b="1" dirty="0">
                <a:solidFill>
                  <a:srgbClr val="FFFF00"/>
                </a:solidFill>
                <a:latin typeface="Book Antiqua" panose="02040602050305030304" pitchFamily="18" charset="0"/>
              </a:rPr>
              <a:t>Results</a:t>
            </a:r>
            <a:endParaRPr lang="en-US" b="1" dirty="0">
              <a:solidFill>
                <a:srgbClr val="FFFF00"/>
              </a:solidFill>
              <a:latin typeface="Book Antiqua" panose="020406020503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BC96D-6986-DDC0-5295-63C7DCDCC5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5994" y="1352151"/>
            <a:ext cx="8324552" cy="4304674"/>
          </a:xfrm>
        </p:spPr>
        <p:txBody>
          <a:bodyPr>
            <a:normAutofit lnSpcReduction="10000"/>
          </a:bodyPr>
          <a:lstStyle/>
          <a:p>
            <a:r>
              <a:rPr lang="en-IN" dirty="0">
                <a:solidFill>
                  <a:schemeClr val="bg1"/>
                </a:solidFill>
                <a:latin typeface="Abadi" panose="020B0604020104020204" pitchFamily="34" charset="0"/>
              </a:rPr>
              <a:t>Successfully created and deployed a digital portfolio website.</a:t>
            </a:r>
          </a:p>
          <a:p>
            <a:pPr marL="0" indent="0">
              <a:buNone/>
            </a:pPr>
            <a:endParaRPr lang="en-IN" dirty="0">
              <a:solidFill>
                <a:schemeClr val="bg1"/>
              </a:solidFill>
              <a:latin typeface="Abadi" panose="020B0604020104020204" pitchFamily="34" charset="0"/>
            </a:endParaRPr>
          </a:p>
          <a:p>
            <a:r>
              <a:rPr lang="en-IN" dirty="0">
                <a:solidFill>
                  <a:schemeClr val="bg1"/>
                </a:solidFill>
                <a:latin typeface="Abadi" panose="020B0604020104020204" pitchFamily="34" charset="0"/>
              </a:rPr>
              <a:t>Improved professional visibility and online presence.</a:t>
            </a:r>
          </a:p>
          <a:p>
            <a:pPr marL="0" indent="0">
              <a:buNone/>
            </a:pPr>
            <a:endParaRPr lang="en-IN" dirty="0">
              <a:solidFill>
                <a:schemeClr val="bg1"/>
              </a:solidFill>
              <a:latin typeface="Abadi" panose="020B0604020104020204" pitchFamily="34" charset="0"/>
            </a:endParaRPr>
          </a:p>
          <a:p>
            <a:r>
              <a:rPr lang="en-IN" dirty="0">
                <a:solidFill>
                  <a:schemeClr val="bg1"/>
                </a:solidFill>
                <a:latin typeface="Abadi" panose="020B0604020104020204" pitchFamily="34" charset="0"/>
              </a:rPr>
              <a:t>Showcased academic achievements and projects effectively.</a:t>
            </a:r>
          </a:p>
          <a:p>
            <a:pPr marL="0" indent="0">
              <a:buNone/>
            </a:pPr>
            <a:endParaRPr lang="en-IN" dirty="0">
              <a:solidFill>
                <a:schemeClr val="bg1"/>
              </a:solidFill>
              <a:latin typeface="Abadi" panose="020B0604020104020204" pitchFamily="34" charset="0"/>
            </a:endParaRPr>
          </a:p>
          <a:p>
            <a:r>
              <a:rPr lang="en-IN" dirty="0">
                <a:solidFill>
                  <a:schemeClr val="bg1"/>
                </a:solidFill>
                <a:latin typeface="Abadi" panose="020B0604020104020204" pitchFamily="34" charset="0"/>
              </a:rPr>
              <a:t>Positive feedback from peers, mentors, and faculty.</a:t>
            </a:r>
            <a:endParaRPr lang="en-US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65865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7184C-5664-63D3-C94F-BBF65E36B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8512" y="0"/>
            <a:ext cx="3968522" cy="1066799"/>
          </a:xfrm>
        </p:spPr>
        <p:txBody>
          <a:bodyPr>
            <a:normAutofit/>
          </a:bodyPr>
          <a:lstStyle/>
          <a:p>
            <a:r>
              <a:rPr lang="en-IN" b="1" dirty="0">
                <a:solidFill>
                  <a:srgbClr val="FFFF00"/>
                </a:solidFill>
                <a:latin typeface="Book Antiqua" panose="02040602050305030304" pitchFamily="18" charset="0"/>
              </a:rPr>
              <a:t>Screenshots</a:t>
            </a:r>
            <a:endParaRPr lang="en-US" b="1" dirty="0">
              <a:solidFill>
                <a:srgbClr val="FFFF00"/>
              </a:solidFill>
              <a:latin typeface="Book Antiqua" panose="02040602050305030304" pitchFamily="18" charset="0"/>
            </a:endParaRP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3AF436F6-C230-1F8C-D2EA-E03F298115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3414" y="1475595"/>
            <a:ext cx="2580855" cy="47244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174A813-F390-2A19-57DB-7B93A9B603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6107" y="1475595"/>
            <a:ext cx="2580855" cy="47244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79D6565-B77B-34BD-88AA-7CDF879419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0039" y="1439334"/>
            <a:ext cx="2580856" cy="4763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2651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1E6D9-E6D1-E332-085E-8130DE96B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4829" y="0"/>
            <a:ext cx="4255184" cy="1425457"/>
          </a:xfrm>
        </p:spPr>
        <p:txBody>
          <a:bodyPr/>
          <a:lstStyle/>
          <a:p>
            <a:r>
              <a:rPr lang="en-IN" b="1" dirty="0">
                <a:solidFill>
                  <a:srgbClr val="FFFF00"/>
                </a:solidFill>
                <a:latin typeface="Book Antiqua" panose="02040602050305030304" pitchFamily="18" charset="0"/>
              </a:rPr>
              <a:t>Screenshots</a:t>
            </a:r>
            <a:endParaRPr lang="en-US" b="1" dirty="0">
              <a:solidFill>
                <a:srgbClr val="FFFF00"/>
              </a:solidFill>
              <a:latin typeface="Book Antiqua" panose="0204060205030503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6365C6B-D88A-C688-9440-D045AA5DB6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2901" y="1472608"/>
            <a:ext cx="2547625" cy="456406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B451C81-A749-8BE1-E547-08BA104C5F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4868" y="1472609"/>
            <a:ext cx="2547625" cy="456406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6781537-FC0D-5F44-AE40-9D78B4539E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6835" y="1472608"/>
            <a:ext cx="2472630" cy="4564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8256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F206C-16C6-1870-B69F-4029893BA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0000" y="-29514"/>
            <a:ext cx="4341393" cy="1441716"/>
          </a:xfrm>
        </p:spPr>
        <p:txBody>
          <a:bodyPr/>
          <a:lstStyle/>
          <a:p>
            <a:r>
              <a:rPr lang="en-IN" b="1" dirty="0">
                <a:solidFill>
                  <a:srgbClr val="FFFF00"/>
                </a:solidFill>
                <a:latin typeface="Book Antiqua" panose="02040602050305030304" pitchFamily="18" charset="0"/>
              </a:rPr>
              <a:t>Screenshots</a:t>
            </a:r>
            <a:endParaRPr lang="en-US" b="1" dirty="0">
              <a:solidFill>
                <a:srgbClr val="FFFF00"/>
              </a:solidFill>
              <a:latin typeface="Book Antiqua" panose="0204060205030503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F004DB7-F0AE-330C-9A9F-661D441CA4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1065" y="1279206"/>
            <a:ext cx="2343227" cy="500777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E66AAF2-DD83-A4E3-409C-C9120416FC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0000" y="1279206"/>
            <a:ext cx="2414912" cy="500777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CDCC287-4223-EBEC-4291-5882D1C3CA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3938" y="1279206"/>
            <a:ext cx="2414913" cy="50077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88CA7E-40BA-6EEC-149C-2AB002F5C8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35744" y="1279206"/>
            <a:ext cx="2414914" cy="5007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6210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7040A-AA6C-9019-8E9C-FB36B7117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2392" y="389966"/>
            <a:ext cx="9595021" cy="1146626"/>
          </a:xfrm>
        </p:spPr>
        <p:txBody>
          <a:bodyPr/>
          <a:lstStyle/>
          <a:p>
            <a:r>
              <a:rPr lang="en-IN" b="1" dirty="0">
                <a:solidFill>
                  <a:srgbClr val="FFFF00"/>
                </a:solidFill>
                <a:latin typeface="Book Antiqua" panose="02040602050305030304" pitchFamily="18" charset="0"/>
              </a:rPr>
              <a:t>Conclusion for digital portfolio </a:t>
            </a:r>
            <a:endParaRPr lang="en-US" b="1" dirty="0">
              <a:solidFill>
                <a:srgbClr val="FFFF00"/>
              </a:solidFill>
              <a:latin typeface="Book Antiqua" panose="020406020503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E5A40-739C-ECC6-67F5-7A1F8B151C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0925" y="1737812"/>
            <a:ext cx="9356488" cy="512018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Abadi" panose="020B0604020104020204" pitchFamily="34" charset="0"/>
              </a:rPr>
              <a:t>A digital portfolio highlights skills, achievements, and creativity. </a:t>
            </a:r>
            <a:endParaRPr lang="en-IN" dirty="0">
              <a:solidFill>
                <a:schemeClr val="bg1"/>
              </a:solidFill>
              <a:latin typeface="Abadi" panose="020B0604020104020204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Abadi" panose="020B0604020104020204" pitchFamily="34" charset="0"/>
              </a:rPr>
              <a:t>It provides a professional platform for self-presentation.</a:t>
            </a:r>
            <a:endParaRPr lang="en-IN" dirty="0">
              <a:solidFill>
                <a:schemeClr val="bg1"/>
              </a:solidFill>
              <a:latin typeface="Abadi" panose="020B0604020104020204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Abadi" panose="020B0604020104020204" pitchFamily="34" charset="0"/>
              </a:rPr>
              <a:t> Acts as evidence of technical knowledge and project experience.</a:t>
            </a:r>
            <a:endParaRPr lang="en-IN" dirty="0">
              <a:solidFill>
                <a:schemeClr val="bg1"/>
              </a:solidFill>
              <a:latin typeface="Abadi" panose="020B0604020104020204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Abadi" panose="020B0604020104020204" pitchFamily="34" charset="0"/>
              </a:rPr>
              <a:t> Enhances career opportunities and academic </a:t>
            </a:r>
            <a:r>
              <a:rPr lang="en-US" dirty="0" err="1">
                <a:solidFill>
                  <a:schemeClr val="bg1"/>
                </a:solidFill>
                <a:latin typeface="Abadi" panose="020B0604020104020204" pitchFamily="34" charset="0"/>
              </a:rPr>
              <a:t>growth.Serves</a:t>
            </a:r>
            <a:r>
              <a:rPr lang="en-US" dirty="0">
                <a:solidFill>
                  <a:schemeClr val="bg1"/>
                </a:solidFill>
                <a:latin typeface="Abadi" panose="020B0604020104020204" pitchFamily="34" charset="0"/>
              </a:rPr>
              <a:t> as a well-organized record of accomplishments. </a:t>
            </a:r>
            <a:endParaRPr lang="en-IN" dirty="0">
              <a:solidFill>
                <a:schemeClr val="bg1"/>
              </a:solidFill>
              <a:latin typeface="Abadi" panose="020B0604020104020204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Abadi" panose="020B0604020104020204" pitchFamily="34" charset="0"/>
              </a:rPr>
              <a:t>Reflects the ability to use digital tools </a:t>
            </a:r>
            <a:r>
              <a:rPr lang="en-IN" dirty="0">
                <a:solidFill>
                  <a:schemeClr val="bg1"/>
                </a:solidFill>
                <a:latin typeface="Abadi" panose="020B0604020104020204" pitchFamily="34" charset="0"/>
              </a:rPr>
              <a:t>effectively.</a:t>
            </a:r>
          </a:p>
          <a:p>
            <a:pPr marL="0" indent="0">
              <a:buNone/>
            </a:pPr>
            <a:r>
              <a:rPr lang="en-IN" dirty="0">
                <a:solidFill>
                  <a:schemeClr val="bg1"/>
                </a:solidFill>
                <a:latin typeface="Abadi" panose="020B0604020104020204" pitchFamily="34" charset="0"/>
              </a:rPr>
              <a:t>  .               </a:t>
            </a:r>
          </a:p>
          <a:p>
            <a:pPr marL="0" indent="0">
              <a:buNone/>
            </a:pPr>
            <a:r>
              <a:rPr lang="en-IN" sz="3600" b="1" dirty="0">
                <a:solidFill>
                  <a:schemeClr val="bg1"/>
                </a:solidFill>
                <a:latin typeface="Abadi" panose="020B0604020104020204" pitchFamily="34" charset="0"/>
                <a:ea typeface="Amasis MT Pro Black" panose="02000000000000000000" pitchFamily="2" charset="0"/>
              </a:rPr>
              <a:t>                  </a:t>
            </a:r>
            <a:r>
              <a:rPr lang="en-IN" sz="3600" b="1" dirty="0">
                <a:solidFill>
                  <a:srgbClr val="FFFF00"/>
                </a:solidFill>
                <a:latin typeface="Amasis MT Pro Black" panose="02000000000000000000" pitchFamily="2" charset="0"/>
                <a:ea typeface="Amasis MT Pro Black" panose="02000000000000000000" pitchFamily="2" charset="0"/>
              </a:rPr>
              <a:t>THANK  YOU...</a:t>
            </a:r>
            <a:endParaRPr lang="en-US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476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D579F-3A69-8994-6DD2-B2F1AF4B5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5638" y="385093"/>
            <a:ext cx="5380724" cy="1363411"/>
          </a:xfrm>
        </p:spPr>
        <p:txBody>
          <a:bodyPr/>
          <a:lstStyle/>
          <a:p>
            <a:r>
              <a:rPr lang="en-IN" b="1" dirty="0">
                <a:solidFill>
                  <a:srgbClr val="FFFF00"/>
                </a:solidFill>
                <a:latin typeface="Book Antiqua" panose="02040602050305030304" pitchFamily="18" charset="0"/>
              </a:rPr>
              <a:t>Project tittle </a:t>
            </a:r>
            <a:endParaRPr lang="en-US" b="1" dirty="0">
              <a:solidFill>
                <a:srgbClr val="FFFF00"/>
              </a:solidFill>
              <a:latin typeface="Book Antiqua" panose="020406020503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1A92F2-6DD9-AD62-B58A-952CC31170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2092" y="1748504"/>
            <a:ext cx="9624025" cy="4645397"/>
          </a:xfrm>
        </p:spPr>
        <p:txBody>
          <a:bodyPr vert="horz" anchor="t"/>
          <a:lstStyle/>
          <a:p>
            <a:pPr marL="0" indent="0">
              <a:buNone/>
            </a:pPr>
            <a:r>
              <a:rPr lang="en-IN" b="1" dirty="0">
                <a:solidFill>
                  <a:srgbClr val="0070C0"/>
                </a:solidFill>
              </a:rPr>
              <a:t>DIGITAL PORTFOLIO : </a:t>
            </a:r>
            <a:r>
              <a:rPr lang="en-IN" b="1" dirty="0">
                <a:solidFill>
                  <a:srgbClr val="0070C0"/>
                </a:solidFill>
                <a:latin typeface="Century Schoolbook" panose="02000000000000000000" pitchFamily="2" charset="0"/>
                <a:ea typeface="Century Schoolbook" panose="02000000000000000000" pitchFamily="2" charset="0"/>
              </a:rPr>
              <a:t>  </a:t>
            </a:r>
            <a:r>
              <a:rPr lang="en-IN" b="1" dirty="0">
                <a:solidFill>
                  <a:schemeClr val="bg1"/>
                </a:solidFill>
                <a:latin typeface="Century Schoolbook" panose="02000000000000000000" pitchFamily="2" charset="0"/>
                <a:ea typeface="Century Schoolbook" panose="02000000000000000000" pitchFamily="2" charset="0"/>
              </a:rPr>
              <a:t>         </a:t>
            </a:r>
          </a:p>
          <a:p>
            <a:r>
              <a:rPr lang="en-IN" b="1" dirty="0">
                <a:solidFill>
                  <a:schemeClr val="bg1"/>
                </a:solidFill>
                <a:latin typeface="Century Schoolbook" panose="02000000000000000000" pitchFamily="2" charset="0"/>
                <a:ea typeface="Century Schoolbook" panose="02000000000000000000" pitchFamily="2" charset="0"/>
              </a:rPr>
              <a:t> </a:t>
            </a:r>
            <a:r>
              <a:rPr lang="en-IN" b="1" dirty="0">
                <a:solidFill>
                  <a:schemeClr val="bg1"/>
                </a:solidFill>
                <a:latin typeface="Abadi Extra Light" panose="020B0604020104020204" pitchFamily="34" charset="0"/>
                <a:ea typeface="Century Schoolbook" panose="02000000000000000000" pitchFamily="2" charset="0"/>
              </a:rPr>
              <a:t>A Digital Portfolio is a collection of an individual’s work and achievements in digital form. 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bg1"/>
                </a:solidFill>
                <a:latin typeface="Abadi Extra Light" panose="020B0604020104020204" pitchFamily="34" charset="0"/>
                <a:ea typeface="Century Schoolbook" panose="02000000000000000000" pitchFamily="2" charset="0"/>
              </a:rPr>
              <a:t>     </a:t>
            </a:r>
          </a:p>
          <a:p>
            <a:r>
              <a:rPr lang="en-IN" b="1" dirty="0">
                <a:solidFill>
                  <a:schemeClr val="bg1"/>
                </a:solidFill>
                <a:latin typeface="Century Schoolbook" panose="02000000000000000000" pitchFamily="2" charset="0"/>
                <a:ea typeface="Century Schoolbook" panose="02000000000000000000" pitchFamily="2" charset="0"/>
              </a:rPr>
              <a:t> </a:t>
            </a:r>
            <a:r>
              <a:rPr lang="en-IN" b="1" dirty="0">
                <a:solidFill>
                  <a:schemeClr val="bg1"/>
                </a:solidFill>
                <a:latin typeface="Abadi Extra Light" panose="020B0604020104020204" pitchFamily="34" charset="0"/>
                <a:ea typeface="Century Schoolbook" panose="02000000000000000000" pitchFamily="2" charset="0"/>
              </a:rPr>
              <a:t>It showcases skills, knowledge, experiences</a:t>
            </a:r>
            <a:r>
              <a:rPr lang="en-IN" b="1" dirty="0">
                <a:solidFill>
                  <a:schemeClr val="bg1"/>
                </a:solidFill>
                <a:latin typeface="Century Schoolbook" panose="02000000000000000000" pitchFamily="2" charset="0"/>
              </a:rPr>
              <a:t>,</a:t>
            </a:r>
            <a:r>
              <a:rPr lang="en-IN" b="1" dirty="0">
                <a:solidFill>
                  <a:schemeClr val="bg1"/>
                </a:solidFill>
                <a:latin typeface="Century Schoolbook" panose="02000000000000000000" pitchFamily="2" charset="0"/>
                <a:ea typeface="Century Schoolbook" panose="02000000000000000000" pitchFamily="2" charset="0"/>
              </a:rPr>
              <a:t> </a:t>
            </a:r>
            <a:r>
              <a:rPr lang="en-IN" b="1" dirty="0">
                <a:solidFill>
                  <a:schemeClr val="bg1"/>
                </a:solidFill>
                <a:latin typeface="Abadi Extra Light" panose="020B0604020104020204" pitchFamily="34" charset="0"/>
                <a:ea typeface="Century Schoolbook" panose="02000000000000000000" pitchFamily="2" charset="0"/>
              </a:rPr>
              <a:t>and</a:t>
            </a:r>
            <a:r>
              <a:rPr lang="en-IN" b="1" dirty="0">
                <a:solidFill>
                  <a:schemeClr val="bg1"/>
                </a:solidFill>
                <a:latin typeface="Century Schoolbook" panose="02000000000000000000" pitchFamily="2" charset="0"/>
                <a:ea typeface="Century Schoolbook" panose="02000000000000000000" pitchFamily="2" charset="0"/>
              </a:rPr>
              <a:t> </a:t>
            </a:r>
            <a:r>
              <a:rPr lang="en-IN" b="1" dirty="0">
                <a:solidFill>
                  <a:schemeClr val="bg1"/>
                </a:solidFill>
                <a:latin typeface="Abadi Extra Light" panose="020B0604020104020204" pitchFamily="34" charset="0"/>
                <a:ea typeface="Century Schoolbook" panose="02000000000000000000" pitchFamily="2" charset="0"/>
              </a:rPr>
              <a:t>creativity</a:t>
            </a:r>
            <a:r>
              <a:rPr lang="en-IN" b="1" dirty="0">
                <a:solidFill>
                  <a:schemeClr val="bg1"/>
                </a:solidFill>
                <a:latin typeface="Century Schoolbook" panose="02000000000000000000" pitchFamily="2" charset="0"/>
                <a:ea typeface="Century Schoolbook" panose="02000000000000000000" pitchFamily="2" charset="0"/>
              </a:rPr>
              <a:t>. </a:t>
            </a:r>
          </a:p>
          <a:p>
            <a:endParaRPr lang="en-IN" b="1" dirty="0">
              <a:solidFill>
                <a:schemeClr val="bg1"/>
              </a:solidFill>
              <a:latin typeface="Century Schoolbook" panose="02000000000000000000" pitchFamily="2" charset="0"/>
              <a:ea typeface="Century Schoolbook" panose="02000000000000000000" pitchFamily="2" charset="0"/>
            </a:endParaRPr>
          </a:p>
          <a:p>
            <a:r>
              <a:rPr lang="en-IN" b="1" dirty="0">
                <a:solidFill>
                  <a:schemeClr val="bg1"/>
                </a:solidFill>
                <a:latin typeface="Abadi Extra Light" panose="020B0604020104020204" pitchFamily="34" charset="0"/>
                <a:ea typeface="Century Schoolbook" panose="02000000000000000000" pitchFamily="2" charset="0"/>
              </a:rPr>
              <a:t>It</a:t>
            </a:r>
            <a:r>
              <a:rPr lang="en-IN" b="1" dirty="0">
                <a:solidFill>
                  <a:schemeClr val="bg1"/>
                </a:solidFill>
                <a:latin typeface="Amasis MT Pro Black" panose="02000000000000000000" pitchFamily="2" charset="0"/>
                <a:ea typeface="Century Schoolbook" panose="02000000000000000000" pitchFamily="2" charset="0"/>
              </a:rPr>
              <a:t> </a:t>
            </a:r>
            <a:r>
              <a:rPr lang="en-IN" b="1" dirty="0">
                <a:solidFill>
                  <a:schemeClr val="bg1"/>
                </a:solidFill>
                <a:latin typeface="Abadi Extra Light" panose="020B0604020104020204" pitchFamily="34" charset="0"/>
                <a:ea typeface="Century Schoolbook" panose="02000000000000000000" pitchFamily="2" charset="0"/>
              </a:rPr>
              <a:t>can include documents, images, videos, certificates, and projects .</a:t>
            </a:r>
          </a:p>
          <a:p>
            <a:pPr marL="0" indent="0">
              <a:buNone/>
            </a:pPr>
            <a:endParaRPr lang="en-IN" b="1" i="1" dirty="0">
              <a:solidFill>
                <a:schemeClr val="bg1"/>
              </a:solidFill>
              <a:latin typeface="+mj-lt"/>
              <a:ea typeface="Century Schoolbook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3075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46DAD-AD9D-E5CD-9329-3E0B21D70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3215" y="629033"/>
            <a:ext cx="4005570" cy="764586"/>
          </a:xfrm>
        </p:spPr>
        <p:txBody>
          <a:bodyPr/>
          <a:lstStyle/>
          <a:p>
            <a:r>
              <a:rPr lang="en-IN" b="1" dirty="0">
                <a:solidFill>
                  <a:srgbClr val="FFFF00"/>
                </a:solidFill>
                <a:latin typeface="Book Antiqua" panose="02040602050305030304" pitchFamily="18" charset="0"/>
                <a:cs typeface="Angsana New" panose="02020603050405020304" pitchFamily="18" charset="-34"/>
              </a:rPr>
              <a:t>Agenda</a:t>
            </a:r>
            <a:endParaRPr lang="en-US" b="1" dirty="0">
              <a:solidFill>
                <a:srgbClr val="FFFF00"/>
              </a:solidFill>
              <a:latin typeface="Book Antiqua" panose="02040602050305030304" pitchFamily="18" charset="0"/>
              <a:cs typeface="Angsana New" panose="02020603050405020304" pitchFamily="18" charset="-3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C45A66-B510-25A1-78C0-C17493B727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56422" y="1504565"/>
            <a:ext cx="4422418" cy="472440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dirty="0">
                <a:solidFill>
                  <a:schemeClr val="bg1"/>
                </a:solidFill>
                <a:latin typeface="Abadi" panose="020B0604020104020204" pitchFamily="34" charset="0"/>
              </a:rPr>
              <a:t>1.Problem Statement
2.Project Overview
3.End Users
4.Tool and Technologies </a:t>
            </a:r>
          </a:p>
          <a:p>
            <a:pPr marL="0" indent="0">
              <a:buNone/>
            </a:pPr>
            <a:r>
              <a:rPr lang="en-IN" dirty="0">
                <a:solidFill>
                  <a:schemeClr val="bg1"/>
                </a:solidFill>
                <a:latin typeface="Abadi" panose="020B0604020104020204" pitchFamily="34" charset="0"/>
              </a:rPr>
              <a:t>5.Portfolio design and Layout</a:t>
            </a:r>
          </a:p>
          <a:p>
            <a:pPr marL="0" indent="0">
              <a:buNone/>
            </a:pPr>
            <a:r>
              <a:rPr lang="en-IN" dirty="0">
                <a:solidFill>
                  <a:schemeClr val="bg1"/>
                </a:solidFill>
                <a:latin typeface="Abadi" panose="020B0604020104020204" pitchFamily="34" charset="0"/>
              </a:rPr>
              <a:t>6.Features and Functionality</a:t>
            </a:r>
          </a:p>
          <a:p>
            <a:pPr marL="0" indent="0">
              <a:buNone/>
            </a:pPr>
            <a:r>
              <a:rPr lang="en-IN" dirty="0">
                <a:solidFill>
                  <a:schemeClr val="bg1"/>
                </a:solidFill>
                <a:latin typeface="Abadi" panose="020B0604020104020204" pitchFamily="34" charset="0"/>
              </a:rPr>
              <a:t>7.Results and Screenshots</a:t>
            </a:r>
          </a:p>
          <a:p>
            <a:pPr marL="0" indent="0">
              <a:buNone/>
            </a:pPr>
            <a:r>
              <a:rPr lang="en-IN" dirty="0">
                <a:solidFill>
                  <a:schemeClr val="bg1"/>
                </a:solidFill>
                <a:latin typeface="Abadi" panose="020B0604020104020204" pitchFamily="34" charset="0"/>
              </a:rPr>
              <a:t>8.Conclusions</a:t>
            </a:r>
          </a:p>
          <a:p>
            <a:pPr marL="0" indent="0">
              <a:buNone/>
            </a:pPr>
            <a:r>
              <a:rPr lang="en-IN" dirty="0">
                <a:solidFill>
                  <a:schemeClr val="bg1"/>
                </a:solidFill>
                <a:latin typeface="Abadi" panose="020B0604020104020204" pitchFamily="34" charset="0"/>
              </a:rPr>
              <a:t>9.Github link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767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81A07-C397-84B6-B0D5-17A85B708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9090" y="172560"/>
            <a:ext cx="6085818" cy="894240"/>
          </a:xfrm>
        </p:spPr>
        <p:txBody>
          <a:bodyPr/>
          <a:lstStyle/>
          <a:p>
            <a:r>
              <a:rPr lang="en-IN" b="1" dirty="0">
                <a:solidFill>
                  <a:srgbClr val="FFFF00"/>
                </a:solidFill>
                <a:latin typeface="Book Antiqua" panose="02040602050305030304" pitchFamily="18" charset="0"/>
              </a:rPr>
              <a:t>Problem  Statement </a:t>
            </a:r>
            <a:endParaRPr lang="en-US" b="1" dirty="0">
              <a:solidFill>
                <a:srgbClr val="FFFF00"/>
              </a:solidFill>
              <a:latin typeface="Book Antiqua" panose="020406020503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CFF73A-6CE6-5527-73D1-263D6D9A38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066800"/>
            <a:ext cx="9905999" cy="5520267"/>
          </a:xfrm>
        </p:spPr>
        <p:txBody>
          <a:bodyPr>
            <a:normAutofit lnSpcReduction="10000"/>
          </a:bodyPr>
          <a:lstStyle/>
          <a:p>
            <a:r>
              <a:rPr lang="en-IN" b="1" dirty="0">
                <a:solidFill>
                  <a:schemeClr val="bg1"/>
                </a:solidFill>
                <a:latin typeface="Abadi Extra Light" panose="020B0604020104020204" pitchFamily="34" charset="0"/>
              </a:rPr>
              <a:t>Traditional resumes provide only limited information and lack interactivity. In today’s digital-first era, professionals and students need a modern,</a:t>
            </a:r>
            <a:r>
              <a:rPr lang="en-IN" b="1" dirty="0">
                <a:latin typeface="Abadi Extra Light" panose="020B0604020104020204" pitchFamily="34" charset="0"/>
              </a:rPr>
              <a:t> </a:t>
            </a:r>
            <a:r>
              <a:rPr lang="en-IN" b="1" dirty="0">
                <a:solidFill>
                  <a:schemeClr val="bg1"/>
                </a:solidFill>
                <a:latin typeface="Abadi Extra Light" panose="020B0604020104020204" pitchFamily="34" charset="0"/>
              </a:rPr>
              <a:t>accessible, and engaging way to showcase their skills, achievements, and projects.</a:t>
            </a:r>
          </a:p>
          <a:p>
            <a:pPr marL="0" indent="0">
              <a:buNone/>
            </a:pPr>
            <a:endParaRPr lang="en-IN" b="1" dirty="0">
              <a:solidFill>
                <a:schemeClr val="bg1"/>
              </a:solidFill>
              <a:latin typeface="Abadi Extra Light" panose="020B0604020104020204" pitchFamily="34" charset="0"/>
            </a:endParaRPr>
          </a:p>
          <a:p>
            <a:r>
              <a:rPr lang="en-IN" b="1" dirty="0">
                <a:solidFill>
                  <a:schemeClr val="bg1"/>
                </a:solidFill>
                <a:latin typeface="Abadi Extra Light" panose="020B0604020104020204" pitchFamily="34" charset="0"/>
              </a:rPr>
              <a:t> A digital portfolio solves this by serving as an online identity that highlights personal and professional competencies in a structured and visually appealing manner.</a:t>
            </a:r>
          </a:p>
          <a:p>
            <a:pPr marL="0" indent="0">
              <a:buNone/>
            </a:pPr>
            <a:endParaRPr lang="en-IN" b="1" dirty="0">
              <a:solidFill>
                <a:schemeClr val="bg1"/>
              </a:solidFill>
              <a:latin typeface="Abadi Extra Light" panose="020B0604020104020204" pitchFamily="34" charset="0"/>
            </a:endParaRPr>
          </a:p>
          <a:p>
            <a:r>
              <a:rPr lang="en-IN" b="1" dirty="0">
                <a:solidFill>
                  <a:schemeClr val="bg1"/>
                </a:solidFill>
                <a:latin typeface="Amasis MT Pro Black" panose="02040A04050005020304" pitchFamily="18" charset="0"/>
              </a:rPr>
              <a:t>For example :</a:t>
            </a:r>
            <a:r>
              <a:rPr lang="en-IN" b="1" dirty="0">
                <a:solidFill>
                  <a:schemeClr val="bg1"/>
                </a:solidFill>
                <a:latin typeface="Abadi Extra Light" panose="020B0604020104020204" pitchFamily="34" charset="0"/>
              </a:rPr>
              <a:t> In the context of a Digital Portfolio, the problem statement would highlight how traditional resumes are limited and why a modern, interactive portfolio website is required.</a:t>
            </a:r>
            <a:endParaRPr lang="en-US" b="1" dirty="0">
              <a:solidFill>
                <a:schemeClr val="bg1"/>
              </a:solidFill>
              <a:latin typeface="Abadi Extra Light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7837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B6E8C-105F-3118-E84F-15E97223F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8728" y="0"/>
            <a:ext cx="7386841" cy="1239641"/>
          </a:xfrm>
        </p:spPr>
        <p:txBody>
          <a:bodyPr/>
          <a:lstStyle/>
          <a:p>
            <a:r>
              <a:rPr lang="en-IN" b="1" dirty="0">
                <a:solidFill>
                  <a:srgbClr val="FFFF00"/>
                </a:solidFill>
                <a:latin typeface="Book Antiqua" panose="02040602050305030304" pitchFamily="18" charset="0"/>
              </a:rPr>
              <a:t>Project  Overview </a:t>
            </a:r>
            <a:endParaRPr lang="en-US" b="1" dirty="0">
              <a:solidFill>
                <a:srgbClr val="FFFF00"/>
              </a:solidFill>
              <a:latin typeface="Book Antiqua" panose="020406020503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3DF616-2499-8693-CA89-0BED88CAB8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7302" y="1053824"/>
            <a:ext cx="9905999" cy="5282497"/>
          </a:xfrm>
        </p:spPr>
        <p:txBody>
          <a:bodyPr>
            <a:normAutofit fontScale="92500" lnSpcReduction="10000"/>
          </a:bodyPr>
          <a:lstStyle/>
          <a:p>
            <a:r>
              <a:rPr lang="en-IN" b="1" dirty="0">
                <a:solidFill>
                  <a:schemeClr val="bg1"/>
                </a:solidFill>
                <a:latin typeface="Amasis MT Pro Black" panose="02040A04050005020304" pitchFamily="18" charset="0"/>
              </a:rPr>
              <a:t>Project Tittle  : </a:t>
            </a:r>
            <a:r>
              <a:rPr lang="en-IN" b="1" dirty="0">
                <a:solidFill>
                  <a:schemeClr val="bg1"/>
                </a:solidFill>
                <a:latin typeface="Abadi Extra Light" panose="020B0604020104020204" pitchFamily="34" charset="0"/>
              </a:rPr>
              <a:t>Digital  Portfolio  Website </a:t>
            </a:r>
          </a:p>
          <a:p>
            <a:pPr marL="0" indent="0">
              <a:buNone/>
            </a:pPr>
            <a:endParaRPr lang="en-IN" b="1" dirty="0">
              <a:solidFill>
                <a:schemeClr val="bg1"/>
              </a:solidFill>
              <a:latin typeface="Abadi Extra Light" panose="020B0604020104020204" pitchFamily="34" charset="0"/>
            </a:endParaRPr>
          </a:p>
          <a:p>
            <a:pPr marL="0" indent="0">
              <a:buNone/>
            </a:pPr>
            <a:r>
              <a:rPr lang="en-IN" b="1" dirty="0">
                <a:solidFill>
                  <a:schemeClr val="bg1"/>
                </a:solidFill>
                <a:latin typeface="Amasis MT Pro Black" panose="02040A04050005020304" pitchFamily="18" charset="0"/>
              </a:rPr>
              <a:t>    *</a:t>
            </a:r>
            <a:r>
              <a:rPr lang="en-IN" b="1" dirty="0">
                <a:solidFill>
                  <a:schemeClr val="bg1"/>
                </a:solidFill>
                <a:latin typeface="Abadi Extra Light" panose="020B0604020104020204" pitchFamily="34" charset="0"/>
              </a:rPr>
              <a:t>The project focuses on designing and developing a personal digital portfolio website for presenting academic details, technical skills, projects, and achievements. It is built with a responsive, user-friendly interface to ensure accessibility across devices and enhance professional visibility.</a:t>
            </a:r>
          </a:p>
          <a:p>
            <a:pPr marL="0" indent="0">
              <a:buNone/>
            </a:pPr>
            <a:endParaRPr lang="en-IN" b="1" dirty="0">
              <a:solidFill>
                <a:schemeClr val="bg1"/>
              </a:solidFill>
              <a:latin typeface="Abadi Extra Light" panose="020B0604020104020204" pitchFamily="34" charset="0"/>
            </a:endParaRPr>
          </a:p>
          <a:p>
            <a:pPr marL="0" indent="0">
              <a:buNone/>
            </a:pPr>
            <a:r>
              <a:rPr lang="en-IN" b="1" dirty="0">
                <a:solidFill>
                  <a:schemeClr val="bg1"/>
                </a:solidFill>
                <a:latin typeface="Amasis MT Pro Black" panose="02040A04050005020304" pitchFamily="18" charset="0"/>
              </a:rPr>
              <a:t>Features: 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bg1"/>
                </a:solidFill>
                <a:latin typeface="Amasis MT Pro Black" panose="02040A04050005020304" pitchFamily="18" charset="0"/>
              </a:rPr>
              <a:t>1.</a:t>
            </a:r>
            <a:r>
              <a:rPr lang="en-IN" b="1" dirty="0">
                <a:solidFill>
                  <a:schemeClr val="bg1"/>
                </a:solidFill>
                <a:latin typeface="Abadi Extra Light" panose="020B0604020104020204" pitchFamily="34" charset="0"/>
              </a:rPr>
              <a:t>User-Friendly Interface </a:t>
            </a:r>
            <a:r>
              <a:rPr lang="en-IN" b="1" dirty="0">
                <a:solidFill>
                  <a:schemeClr val="bg1"/>
                </a:solidFill>
                <a:latin typeface="Amasis MT Pro Black" panose="02040A04050005020304" pitchFamily="18" charset="0"/>
              </a:rPr>
              <a:t>-</a:t>
            </a:r>
            <a:r>
              <a:rPr lang="en-IN" b="1" dirty="0">
                <a:solidFill>
                  <a:schemeClr val="bg1"/>
                </a:solidFill>
                <a:latin typeface="Abadi Extra Light" panose="020B0604020104020204" pitchFamily="34" charset="0"/>
              </a:rPr>
              <a:t> Simple and easy-to-navigate design.
</a:t>
            </a:r>
            <a:r>
              <a:rPr lang="en-IN" b="1" dirty="0">
                <a:solidFill>
                  <a:schemeClr val="bg1"/>
                </a:solidFill>
                <a:latin typeface="Amasis MT Pro Black" panose="02040A04050005020304" pitchFamily="18" charset="0"/>
              </a:rPr>
              <a:t>2.</a:t>
            </a:r>
            <a:r>
              <a:rPr lang="en-IN" b="1" dirty="0">
                <a:solidFill>
                  <a:schemeClr val="bg1"/>
                </a:solidFill>
                <a:latin typeface="Abadi Extra Light" panose="020B0604020104020204" pitchFamily="34" charset="0"/>
              </a:rPr>
              <a:t>Responsive Layout </a:t>
            </a:r>
            <a:r>
              <a:rPr lang="en-IN" b="1" dirty="0">
                <a:solidFill>
                  <a:schemeClr val="bg1"/>
                </a:solidFill>
                <a:latin typeface="Amasis MT Pro Black" panose="02040A04050005020304" pitchFamily="18" charset="0"/>
              </a:rPr>
              <a:t>- </a:t>
            </a:r>
            <a:r>
              <a:rPr lang="en-IN" b="1" dirty="0">
                <a:solidFill>
                  <a:schemeClr val="bg1"/>
                </a:solidFill>
                <a:latin typeface="Abadi Extra Light" panose="020B0604020104020204" pitchFamily="34" charset="0"/>
              </a:rPr>
              <a:t>Accessible on mobile, tablet, and desktop devices.</a:t>
            </a:r>
          </a:p>
        </p:txBody>
      </p:sp>
    </p:spTree>
    <p:extLst>
      <p:ext uri="{BB962C8B-B14F-4D97-AF65-F5344CB8AC3E}">
        <p14:creationId xmlns:p14="http://schemas.microsoft.com/office/powerpoint/2010/main" val="710662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889A8-32E3-3F06-AA93-49790A7DE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1439" y="130071"/>
            <a:ext cx="3529264" cy="1430782"/>
          </a:xfrm>
        </p:spPr>
        <p:txBody>
          <a:bodyPr/>
          <a:lstStyle/>
          <a:p>
            <a:r>
              <a:rPr lang="en-IN" b="1" dirty="0">
                <a:solidFill>
                  <a:srgbClr val="FFFF00"/>
                </a:solidFill>
                <a:latin typeface="Book Antiqua" panose="02040602050305030304" pitchFamily="18" charset="0"/>
              </a:rPr>
              <a:t>End users</a:t>
            </a:r>
            <a:endParaRPr lang="en-US" b="1" dirty="0">
              <a:solidFill>
                <a:srgbClr val="FFFF00"/>
              </a:solidFill>
              <a:latin typeface="Book Antiqua" panose="020406020503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6D32FB-DD25-D38D-9B86-C97BCFBF0A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3975" y="1560853"/>
            <a:ext cx="8937744" cy="4656301"/>
          </a:xfrm>
        </p:spPr>
        <p:txBody>
          <a:bodyPr/>
          <a:lstStyle/>
          <a:p>
            <a:pPr marL="0" indent="0">
              <a:buNone/>
            </a:pPr>
            <a:r>
              <a:rPr lang="en-IN" b="1" dirty="0">
                <a:solidFill>
                  <a:schemeClr val="bg1"/>
                </a:solidFill>
              </a:rPr>
              <a:t>1.</a:t>
            </a:r>
            <a:r>
              <a:rPr lang="en-IN" dirty="0">
                <a:solidFill>
                  <a:schemeClr val="bg1"/>
                </a:solidFill>
                <a:latin typeface="Abadi" panose="020B0604020104020204" pitchFamily="34" charset="0"/>
              </a:rPr>
              <a:t>Recruiters/Employees </a:t>
            </a:r>
            <a:r>
              <a:rPr lang="en-IN" b="1" dirty="0">
                <a:solidFill>
                  <a:schemeClr val="bg1"/>
                </a:solidFill>
                <a:latin typeface="Abadi" panose="020B0604020104020204" pitchFamily="34" charset="0"/>
              </a:rPr>
              <a:t>: </a:t>
            </a:r>
            <a:r>
              <a:rPr lang="en-IN" dirty="0">
                <a:solidFill>
                  <a:schemeClr val="bg1"/>
                </a:solidFill>
                <a:latin typeface="Abadi" panose="020B0604020104020204" pitchFamily="34" charset="0"/>
              </a:rPr>
              <a:t>To evaluate candidate profiles.</a:t>
            </a:r>
          </a:p>
          <a:p>
            <a:pPr marL="0" indent="0">
              <a:buNone/>
            </a:pPr>
            <a:r>
              <a:rPr lang="en-IN" dirty="0">
                <a:solidFill>
                  <a:schemeClr val="bg1"/>
                </a:solidFill>
                <a:latin typeface="Abadi" panose="020B0604020104020204" pitchFamily="34" charset="0"/>
              </a:rPr>
              <a:t>
</a:t>
            </a:r>
            <a:r>
              <a:rPr lang="en-IN" b="1" dirty="0">
                <a:solidFill>
                  <a:schemeClr val="bg1"/>
                </a:solidFill>
                <a:latin typeface="Abadi" panose="020B0604020104020204" pitchFamily="34" charset="0"/>
              </a:rPr>
              <a:t>2.</a:t>
            </a:r>
            <a:r>
              <a:rPr lang="en-IN" dirty="0">
                <a:solidFill>
                  <a:schemeClr val="bg1"/>
                </a:solidFill>
                <a:latin typeface="Abadi" panose="020B0604020104020204" pitchFamily="34" charset="0"/>
              </a:rPr>
              <a:t>Faculty/Examiners </a:t>
            </a:r>
            <a:r>
              <a:rPr lang="en-IN" b="1" dirty="0">
                <a:solidFill>
                  <a:schemeClr val="bg1"/>
                </a:solidFill>
                <a:latin typeface="Abadi" panose="020B0604020104020204" pitchFamily="34" charset="0"/>
              </a:rPr>
              <a:t>: </a:t>
            </a:r>
            <a:r>
              <a:rPr lang="en-IN" dirty="0">
                <a:solidFill>
                  <a:schemeClr val="bg1"/>
                </a:solidFill>
                <a:latin typeface="Abadi" panose="020B0604020104020204" pitchFamily="34" charset="0"/>
              </a:rPr>
              <a:t>For project and academic assessments </a:t>
            </a:r>
          </a:p>
          <a:p>
            <a:pPr marL="0" indent="0">
              <a:buNone/>
            </a:pPr>
            <a:r>
              <a:rPr lang="en-IN" dirty="0">
                <a:solidFill>
                  <a:schemeClr val="bg1"/>
                </a:solidFill>
                <a:latin typeface="Abadi" panose="020B0604020104020204" pitchFamily="34" charset="0"/>
              </a:rPr>
              <a:t>
</a:t>
            </a:r>
            <a:r>
              <a:rPr lang="en-IN" b="1" dirty="0">
                <a:solidFill>
                  <a:schemeClr val="bg1"/>
                </a:solidFill>
                <a:latin typeface="Abadi" panose="020B0604020104020204" pitchFamily="34" charset="0"/>
              </a:rPr>
              <a:t>3.</a:t>
            </a:r>
            <a:r>
              <a:rPr lang="en-IN" dirty="0">
                <a:solidFill>
                  <a:schemeClr val="bg1"/>
                </a:solidFill>
                <a:latin typeface="Abadi" panose="020B0604020104020204" pitchFamily="34" charset="0"/>
              </a:rPr>
              <a:t>peers/Collaborator </a:t>
            </a:r>
            <a:r>
              <a:rPr lang="en-IN" b="1" dirty="0">
                <a:solidFill>
                  <a:schemeClr val="bg1"/>
                </a:solidFill>
                <a:latin typeface="Abadi" panose="020B0604020104020204" pitchFamily="34" charset="0"/>
              </a:rPr>
              <a:t>:</a:t>
            </a:r>
            <a:r>
              <a:rPr lang="en-IN" dirty="0">
                <a:solidFill>
                  <a:schemeClr val="bg1"/>
                </a:solidFill>
                <a:latin typeface="Abadi" panose="020B0604020104020204" pitchFamily="34" charset="0"/>
              </a:rPr>
              <a:t> For exploring work and collaboration.</a:t>
            </a:r>
          </a:p>
          <a:p>
            <a:pPr marL="0" indent="0">
              <a:buNone/>
            </a:pPr>
            <a:r>
              <a:rPr lang="en-IN" dirty="0">
                <a:solidFill>
                  <a:schemeClr val="bg1"/>
                </a:solidFill>
                <a:latin typeface="Abadi" panose="020B0604020104020204" pitchFamily="34" charset="0"/>
              </a:rPr>
              <a:t>
</a:t>
            </a:r>
            <a:r>
              <a:rPr lang="en-IN" b="1" dirty="0">
                <a:solidFill>
                  <a:schemeClr val="bg1"/>
                </a:solidFill>
                <a:latin typeface="Abadi" panose="020B0604020104020204" pitchFamily="34" charset="0"/>
              </a:rPr>
              <a:t>4.</a:t>
            </a:r>
            <a:r>
              <a:rPr lang="en-IN" dirty="0">
                <a:solidFill>
                  <a:schemeClr val="bg1"/>
                </a:solidFill>
                <a:latin typeface="Abadi" panose="020B0604020104020204" pitchFamily="34" charset="0"/>
              </a:rPr>
              <a:t>General Audience </a:t>
            </a:r>
            <a:r>
              <a:rPr lang="en-IN" b="1" dirty="0">
                <a:solidFill>
                  <a:schemeClr val="bg1"/>
                </a:solidFill>
                <a:latin typeface="Abadi" panose="020B0604020104020204" pitchFamily="34" charset="0"/>
              </a:rPr>
              <a:t>: </a:t>
            </a:r>
            <a:r>
              <a:rPr lang="en-IN" dirty="0">
                <a:solidFill>
                  <a:schemeClr val="bg1"/>
                </a:solidFill>
                <a:latin typeface="Abadi" panose="020B0604020104020204" pitchFamily="34" charset="0"/>
              </a:rPr>
              <a:t>For networking and professional connections.</a:t>
            </a:r>
            <a:endParaRPr lang="en-US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0613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B9556-06E5-4F81-EAA5-C25D21281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3304" y="-189305"/>
            <a:ext cx="7422220" cy="1412201"/>
          </a:xfrm>
        </p:spPr>
        <p:txBody>
          <a:bodyPr/>
          <a:lstStyle/>
          <a:p>
            <a:r>
              <a:rPr lang="en-IN" b="1" dirty="0">
                <a:solidFill>
                  <a:srgbClr val="FFFF00"/>
                </a:solidFill>
                <a:latin typeface="Book Antiqua" panose="02040602050305030304" pitchFamily="18" charset="0"/>
              </a:rPr>
              <a:t>Tools and Technologies </a:t>
            </a:r>
            <a:endParaRPr lang="en-US" b="1" dirty="0">
              <a:solidFill>
                <a:srgbClr val="FFFF00"/>
              </a:solidFill>
              <a:latin typeface="Book Antiqua" panose="020406020503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F48EE6-DB96-16C6-3AD0-2E8D8390F0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48373" y="1053684"/>
            <a:ext cx="8092940" cy="5356964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N" sz="3600" b="1" dirty="0">
                <a:solidFill>
                  <a:srgbClr val="002060"/>
                </a:solidFill>
                <a:latin typeface="Amasis MT Pro Black" panose="02040A04050005020304" pitchFamily="18" charset="0"/>
              </a:rPr>
              <a:t>1.Tools:</a:t>
            </a:r>
          </a:p>
          <a:p>
            <a:pPr marL="0" indent="0">
              <a:buNone/>
            </a:pPr>
            <a:r>
              <a:rPr lang="en-IN" b="1" dirty="0">
                <a:solidFill>
                  <a:srgbClr val="002060"/>
                </a:solidFill>
                <a:latin typeface="Amasis MT Pro Black" panose="02040A04050005020304" pitchFamily="18" charset="0"/>
              </a:rPr>
              <a:t>       </a:t>
            </a:r>
            <a:r>
              <a:rPr lang="en-IN" b="1" dirty="0">
                <a:solidFill>
                  <a:schemeClr val="bg1"/>
                </a:solidFill>
                <a:latin typeface="Amasis MT Pro Black" panose="02040A04050005020304" pitchFamily="18" charset="0"/>
              </a:rPr>
              <a:t>*</a:t>
            </a:r>
            <a:r>
              <a:rPr lang="en-IN" sz="2800" b="1" dirty="0">
                <a:solidFill>
                  <a:schemeClr val="bg1"/>
                </a:solidFill>
                <a:latin typeface="Abadi" panose="020B0604020104020204" pitchFamily="34" charset="0"/>
              </a:rPr>
              <a:t>E</a:t>
            </a:r>
            <a:r>
              <a:rPr lang="en-IN" sz="3800" dirty="0">
                <a:solidFill>
                  <a:schemeClr val="bg1"/>
                </a:solidFill>
                <a:latin typeface="Abadi" panose="020B0604020104020204" pitchFamily="34" charset="0"/>
              </a:rPr>
              <a:t>ditor/Platform </a:t>
            </a:r>
            <a:r>
              <a:rPr lang="en-IN" sz="3800" b="1" dirty="0">
                <a:solidFill>
                  <a:schemeClr val="bg1"/>
                </a:solidFill>
                <a:latin typeface="Abadi" panose="020B0604020104020204" pitchFamily="34" charset="0"/>
              </a:rPr>
              <a:t>- </a:t>
            </a:r>
            <a:r>
              <a:rPr lang="en-IN" sz="3800" dirty="0">
                <a:solidFill>
                  <a:schemeClr val="bg1"/>
                </a:solidFill>
                <a:latin typeface="Abadi" panose="020B0604020104020204" pitchFamily="34" charset="0"/>
              </a:rPr>
              <a:t>Visual Studio Code</a:t>
            </a:r>
          </a:p>
          <a:p>
            <a:pPr marL="0" indent="0">
              <a:buNone/>
            </a:pPr>
            <a:r>
              <a:rPr lang="en-IN" sz="3800" dirty="0">
                <a:solidFill>
                  <a:schemeClr val="bg1"/>
                </a:solidFill>
                <a:latin typeface="Abadi" panose="020B0604020104020204" pitchFamily="34" charset="0"/>
              </a:rPr>
              <a:t>    </a:t>
            </a:r>
            <a:r>
              <a:rPr lang="en-IN" sz="3800" b="1" dirty="0">
                <a:solidFill>
                  <a:schemeClr val="bg1"/>
                </a:solidFill>
                <a:latin typeface="Abadi" panose="020B0604020104020204" pitchFamily="34" charset="0"/>
              </a:rPr>
              <a:t>*</a:t>
            </a:r>
            <a:r>
              <a:rPr lang="en-IN" sz="3800" dirty="0">
                <a:solidFill>
                  <a:schemeClr val="bg1"/>
                </a:solidFill>
                <a:latin typeface="Abadi" panose="020B0604020104020204" pitchFamily="34" charset="0"/>
              </a:rPr>
              <a:t>Design Tools </a:t>
            </a:r>
            <a:r>
              <a:rPr lang="en-IN" sz="3800" b="1" dirty="0">
                <a:solidFill>
                  <a:schemeClr val="bg1"/>
                </a:solidFill>
                <a:latin typeface="Abadi" panose="020B0604020104020204" pitchFamily="34" charset="0"/>
              </a:rPr>
              <a:t>-</a:t>
            </a:r>
            <a:r>
              <a:rPr lang="en-IN" sz="3800" dirty="0">
                <a:solidFill>
                  <a:schemeClr val="bg1"/>
                </a:solidFill>
                <a:latin typeface="Abadi" panose="020B0604020104020204" pitchFamily="34" charset="0"/>
              </a:rPr>
              <a:t> </a:t>
            </a:r>
            <a:r>
              <a:rPr lang="en-IN" sz="3800" dirty="0" err="1">
                <a:solidFill>
                  <a:schemeClr val="bg1"/>
                </a:solidFill>
                <a:latin typeface="Abadi" panose="020B0604020104020204" pitchFamily="34" charset="0"/>
              </a:rPr>
              <a:t>Figma</a:t>
            </a:r>
            <a:r>
              <a:rPr lang="en-IN" sz="3800" dirty="0">
                <a:solidFill>
                  <a:schemeClr val="bg1"/>
                </a:solidFill>
                <a:latin typeface="Abadi" panose="020B0604020104020204" pitchFamily="34" charset="0"/>
              </a:rPr>
              <a:t>, </a:t>
            </a:r>
            <a:r>
              <a:rPr lang="en-IN" sz="3800" dirty="0" err="1">
                <a:solidFill>
                  <a:schemeClr val="bg1"/>
                </a:solidFill>
                <a:latin typeface="Abadi" panose="020B0604020104020204" pitchFamily="34" charset="0"/>
              </a:rPr>
              <a:t>Canva</a:t>
            </a:r>
            <a:r>
              <a:rPr lang="en-IN" sz="3800" dirty="0">
                <a:solidFill>
                  <a:schemeClr val="bg1"/>
                </a:solidFill>
                <a:latin typeface="Abadi" panose="020B0604020104020204" pitchFamily="34" charset="0"/>
              </a:rPr>
              <a:t>
    </a:t>
            </a:r>
            <a:r>
              <a:rPr lang="en-IN" sz="3800" b="1" dirty="0">
                <a:solidFill>
                  <a:schemeClr val="bg1"/>
                </a:solidFill>
                <a:latin typeface="Abadi" panose="020B0604020104020204" pitchFamily="34" charset="0"/>
              </a:rPr>
              <a:t>*</a:t>
            </a:r>
            <a:r>
              <a:rPr lang="en-IN" sz="3800" dirty="0">
                <a:solidFill>
                  <a:schemeClr val="bg1"/>
                </a:solidFill>
                <a:latin typeface="Abadi" panose="020B0604020104020204" pitchFamily="34" charset="0"/>
              </a:rPr>
              <a:t>Version Control &amp; Hosting </a:t>
            </a:r>
            <a:r>
              <a:rPr lang="en-IN" sz="3800" b="1" dirty="0">
                <a:solidFill>
                  <a:schemeClr val="bg1"/>
                </a:solidFill>
                <a:latin typeface="Abadi" panose="020B0604020104020204" pitchFamily="34" charset="0"/>
              </a:rPr>
              <a:t>- </a:t>
            </a:r>
            <a:r>
              <a:rPr lang="en-IN" sz="3800" dirty="0">
                <a:solidFill>
                  <a:schemeClr val="bg1"/>
                </a:solidFill>
                <a:latin typeface="Abadi" panose="020B0604020104020204" pitchFamily="34" charset="0"/>
              </a:rPr>
              <a:t>Git</a:t>
            </a:r>
            <a:r>
              <a:rPr lang="en-IN" sz="3800" b="1" dirty="0">
                <a:solidFill>
                  <a:schemeClr val="bg1"/>
                </a:solidFill>
                <a:latin typeface="Abadi" panose="020B0604020104020204" pitchFamily="34" charset="0"/>
              </a:rPr>
              <a:t> ,</a:t>
            </a:r>
            <a:r>
              <a:rPr lang="en-IN" sz="3800" dirty="0">
                <a:solidFill>
                  <a:schemeClr val="bg1"/>
                </a:solidFill>
                <a:latin typeface="Abadi" panose="020B0604020104020204" pitchFamily="34" charset="0"/>
              </a:rPr>
              <a:t> GitHub, </a:t>
            </a:r>
            <a:r>
              <a:rPr lang="en-IN" sz="3800" dirty="0" err="1">
                <a:solidFill>
                  <a:schemeClr val="bg1"/>
                </a:solidFill>
                <a:latin typeface="Abadi" panose="020B0604020104020204" pitchFamily="34" charset="0"/>
              </a:rPr>
              <a:t>Netlify</a:t>
            </a:r>
            <a:r>
              <a:rPr lang="en-IN" sz="3800" dirty="0">
                <a:solidFill>
                  <a:schemeClr val="bg1"/>
                </a:solidFill>
                <a:latin typeface="Abadi" panose="020B0604020104020204" pitchFamily="34" charset="0"/>
              </a:rPr>
              <a:t>, </a:t>
            </a:r>
            <a:r>
              <a:rPr lang="en-IN" sz="3800" dirty="0" err="1">
                <a:solidFill>
                  <a:schemeClr val="bg1"/>
                </a:solidFill>
                <a:latin typeface="Abadi" panose="020B0604020104020204" pitchFamily="34" charset="0"/>
              </a:rPr>
              <a:t>Vercel</a:t>
            </a:r>
            <a:endParaRPr lang="en-IN" sz="3800" dirty="0">
              <a:solidFill>
                <a:schemeClr val="bg1"/>
              </a:solidFill>
              <a:latin typeface="Abadi" panose="020B0604020104020204" pitchFamily="34" charset="0"/>
            </a:endParaRPr>
          </a:p>
          <a:p>
            <a:pPr marL="0" indent="0">
              <a:buNone/>
            </a:pPr>
            <a:endParaRPr lang="en-IN" sz="3800" dirty="0">
              <a:solidFill>
                <a:schemeClr val="bg1"/>
              </a:solidFill>
              <a:latin typeface="Abadi" panose="020B0604020104020204" pitchFamily="34" charset="0"/>
            </a:endParaRPr>
          </a:p>
          <a:p>
            <a:pPr marL="0" indent="0">
              <a:buNone/>
            </a:pPr>
            <a:r>
              <a:rPr lang="en-IN" sz="3600" b="1" dirty="0">
                <a:solidFill>
                  <a:srgbClr val="002060"/>
                </a:solidFill>
                <a:latin typeface="Amasis MT Pro Black" panose="02040A04050005020304" pitchFamily="18" charset="0"/>
              </a:rPr>
              <a:t>2.Technologies: </a:t>
            </a:r>
            <a:endParaRPr lang="en-IN" sz="3600" b="1" dirty="0">
              <a:solidFill>
                <a:srgbClr val="002060"/>
              </a:solidFill>
              <a:latin typeface="Abadi" panose="020B0604020104020204" pitchFamily="34" charset="0"/>
            </a:endParaRPr>
          </a:p>
          <a:p>
            <a:pPr marL="0" indent="0">
              <a:buNone/>
            </a:pPr>
            <a:r>
              <a:rPr lang="en-IN" dirty="0">
                <a:solidFill>
                  <a:srgbClr val="002060"/>
                </a:solidFill>
                <a:latin typeface="Abadi" panose="020B0604020104020204" pitchFamily="34" charset="0"/>
              </a:rPr>
              <a:t>
     </a:t>
            </a:r>
            <a:r>
              <a:rPr lang="en-IN" sz="2800" dirty="0">
                <a:solidFill>
                  <a:schemeClr val="bg1"/>
                </a:solidFill>
                <a:latin typeface="Abadi" panose="020B0604020104020204" pitchFamily="34" charset="0"/>
              </a:rPr>
              <a:t>*</a:t>
            </a:r>
            <a:r>
              <a:rPr lang="en-IN" sz="3300" b="1" dirty="0">
                <a:solidFill>
                  <a:schemeClr val="bg1"/>
                </a:solidFill>
                <a:latin typeface="Abadi" panose="020B0604020104020204" pitchFamily="34" charset="0"/>
                <a:ea typeface="Amasis MT Pro Black" panose="02000000000000000000" pitchFamily="2" charset="0"/>
              </a:rPr>
              <a:t>Frontend </a:t>
            </a:r>
            <a:r>
              <a:rPr lang="en-IN" sz="3600" b="1" dirty="0">
                <a:solidFill>
                  <a:schemeClr val="bg1"/>
                </a:solidFill>
                <a:latin typeface="Amasis MT Pro Black" panose="02000000000000000000" pitchFamily="2" charset="0"/>
                <a:ea typeface="Amasis MT Pro Black" panose="02000000000000000000" pitchFamily="2" charset="0"/>
              </a:rPr>
              <a:t>:</a:t>
            </a:r>
            <a:r>
              <a:rPr lang="en-IN" b="1" dirty="0">
                <a:solidFill>
                  <a:schemeClr val="bg1"/>
                </a:solidFill>
                <a:latin typeface="Amasis MT Pro Black" panose="02000000000000000000" pitchFamily="2" charset="0"/>
                <a:ea typeface="Amasis MT Pro Black" panose="02000000000000000000" pitchFamily="2" charset="0"/>
              </a:rPr>
              <a:t> </a:t>
            </a:r>
            <a:r>
              <a:rPr lang="en-IN" sz="2000" b="1" dirty="0">
                <a:solidFill>
                  <a:schemeClr val="bg1"/>
                </a:solidFill>
                <a:latin typeface="Amasis MT Pro Black" panose="02000000000000000000" pitchFamily="2" charset="0"/>
                <a:ea typeface="Amasis MT Pro Black" panose="02000000000000000000" pitchFamily="2" charset="0"/>
              </a:rPr>
              <a:t> </a:t>
            </a:r>
            <a:r>
              <a:rPr lang="en-IN" sz="3300" b="1" dirty="0">
                <a:solidFill>
                  <a:schemeClr val="bg1"/>
                </a:solidFill>
                <a:latin typeface="Abadi" panose="020B0604020104020204" pitchFamily="34" charset="0"/>
                <a:ea typeface="Amasis MT Pro Black" panose="02000000000000000000" pitchFamily="2" charset="0"/>
              </a:rPr>
              <a:t>HTML5</a:t>
            </a:r>
            <a:r>
              <a:rPr lang="en-IN" sz="3600" dirty="0">
                <a:solidFill>
                  <a:schemeClr val="bg1"/>
                </a:solidFill>
                <a:latin typeface="Abadi" panose="020B0604020104020204" pitchFamily="34" charset="0"/>
              </a:rPr>
              <a:t>, CSS3, JavaScript
    *Frameworks/Libraries </a:t>
            </a:r>
            <a:r>
              <a:rPr lang="en-IN" sz="3600" b="1" dirty="0">
                <a:solidFill>
                  <a:schemeClr val="bg1"/>
                </a:solidFill>
                <a:latin typeface="Amasis MT Pro Black" panose="02000000000000000000" pitchFamily="2" charset="0"/>
                <a:ea typeface="Amasis MT Pro Black" panose="02000000000000000000" pitchFamily="2" charset="0"/>
              </a:rPr>
              <a:t>: </a:t>
            </a:r>
            <a:r>
              <a:rPr lang="en-IN" sz="3600" dirty="0">
                <a:solidFill>
                  <a:schemeClr val="bg1"/>
                </a:solidFill>
                <a:latin typeface="Abadi" panose="020B0604020104020204" pitchFamily="34" charset="0"/>
              </a:rPr>
              <a:t>Bootstrap / Tailwind CSS
     *Integration </a:t>
            </a:r>
            <a:r>
              <a:rPr lang="en-IN" sz="3600" b="1" dirty="0">
                <a:solidFill>
                  <a:schemeClr val="bg1"/>
                </a:solidFill>
                <a:latin typeface="Amasis MT Pro Black" panose="02000000000000000000" pitchFamily="2" charset="0"/>
                <a:ea typeface="Amasis MT Pro Black" panose="02000000000000000000" pitchFamily="2" charset="0"/>
              </a:rPr>
              <a:t>:</a:t>
            </a:r>
            <a:r>
              <a:rPr lang="en-IN" sz="3600" dirty="0">
                <a:solidFill>
                  <a:schemeClr val="bg1"/>
                </a:solidFill>
                <a:latin typeface="Abadi" panose="020B0604020104020204" pitchFamily="34" charset="0"/>
              </a:rPr>
              <a:t> </a:t>
            </a:r>
            <a:r>
              <a:rPr lang="en-IN" sz="3600" dirty="0" err="1">
                <a:solidFill>
                  <a:schemeClr val="bg1"/>
                </a:solidFill>
                <a:latin typeface="Abadi" panose="020B0604020104020204" pitchFamily="34" charset="0"/>
              </a:rPr>
              <a:t>EmailJS</a:t>
            </a:r>
            <a:r>
              <a:rPr lang="en-IN" sz="3600" dirty="0">
                <a:solidFill>
                  <a:schemeClr val="bg1"/>
                </a:solidFill>
                <a:latin typeface="Abadi" panose="020B0604020104020204" pitchFamily="34" charset="0"/>
              </a:rPr>
              <a:t> / </a:t>
            </a:r>
            <a:r>
              <a:rPr lang="en-IN" sz="3600" dirty="0" err="1">
                <a:solidFill>
                  <a:schemeClr val="bg1"/>
                </a:solidFill>
                <a:latin typeface="Abadi" panose="020B0604020104020204" pitchFamily="34" charset="0"/>
              </a:rPr>
              <a:t>Formspree</a:t>
            </a:r>
            <a:r>
              <a:rPr lang="en-IN" sz="3600" dirty="0">
                <a:solidFill>
                  <a:schemeClr val="bg1"/>
                </a:solidFill>
                <a:latin typeface="Abadi" panose="020B0604020104020204" pitchFamily="34" charset="0"/>
              </a:rPr>
              <a:t> for contact form</a:t>
            </a:r>
            <a:endParaRPr lang="en-IN" sz="3600" b="1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21001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413F3-1CD6-D984-E96E-BCD1051FC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7588" y="403187"/>
            <a:ext cx="8279450" cy="663612"/>
          </a:xfrm>
        </p:spPr>
        <p:txBody>
          <a:bodyPr>
            <a:normAutofit/>
          </a:bodyPr>
          <a:lstStyle/>
          <a:p>
            <a:r>
              <a:rPr lang="en-IN" b="1" dirty="0">
                <a:solidFill>
                  <a:srgbClr val="FFFF00"/>
                </a:solidFill>
                <a:latin typeface="Book Antiqua" panose="02040602050305030304" pitchFamily="18" charset="0"/>
              </a:rPr>
              <a:t>PORTFOLIO design and Layout</a:t>
            </a:r>
            <a:endParaRPr lang="en-US" b="1" dirty="0">
              <a:solidFill>
                <a:srgbClr val="FFFF00"/>
              </a:solidFill>
              <a:latin typeface="Book Antiqua" panose="020406020503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8BC345-7271-56A4-09BE-AB3F604E5F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7943" y="1300712"/>
            <a:ext cx="8242287" cy="5154101"/>
          </a:xfrm>
        </p:spPr>
        <p:txBody>
          <a:bodyPr>
            <a:normAutofit fontScale="92500" lnSpcReduction="10000"/>
          </a:bodyPr>
          <a:lstStyle/>
          <a:p>
            <a:r>
              <a:rPr lang="en-IN" b="1" dirty="0">
                <a:solidFill>
                  <a:srgbClr val="002060"/>
                </a:solidFill>
                <a:latin typeface="Amasis MT Pro Black" panose="02000000000000000000" pitchFamily="2" charset="0"/>
                <a:ea typeface="Amasis MT Pro Black" panose="02000000000000000000" pitchFamily="2" charset="0"/>
              </a:rPr>
              <a:t>Design: </a:t>
            </a:r>
          </a:p>
          <a:p>
            <a:r>
              <a:rPr lang="en-IN" dirty="0">
                <a:solidFill>
                  <a:schemeClr val="bg1"/>
                </a:solidFill>
                <a:latin typeface="Abadi" panose="020B0604020104020204" pitchFamily="34" charset="0"/>
                <a:ea typeface="Amasis MT Pro Black" panose="02000000000000000000" pitchFamily="2" charset="0"/>
              </a:rPr>
              <a:t>Minimal and professional theme </a:t>
            </a:r>
          </a:p>
          <a:p>
            <a:r>
              <a:rPr lang="en-IN" dirty="0">
                <a:solidFill>
                  <a:schemeClr val="bg1"/>
                </a:solidFill>
                <a:latin typeface="Abadi" panose="020B0604020104020204" pitchFamily="34" charset="0"/>
                <a:ea typeface="Amasis MT Pro Black" panose="02000000000000000000" pitchFamily="2" charset="0"/>
              </a:rPr>
              <a:t>Consistent typography and </a:t>
            </a:r>
            <a:r>
              <a:rPr lang="en-IN" dirty="0" err="1">
                <a:solidFill>
                  <a:schemeClr val="bg1"/>
                </a:solidFill>
                <a:latin typeface="Abadi" panose="020B0604020104020204" pitchFamily="34" charset="0"/>
                <a:ea typeface="Amasis MT Pro Black" panose="02000000000000000000" pitchFamily="2" charset="0"/>
              </a:rPr>
              <a:t>color</a:t>
            </a:r>
            <a:r>
              <a:rPr lang="en-IN" dirty="0">
                <a:solidFill>
                  <a:schemeClr val="bg1"/>
                </a:solidFill>
                <a:latin typeface="Abadi" panose="020B0604020104020204" pitchFamily="34" charset="0"/>
                <a:ea typeface="Amasis MT Pro Black" panose="02000000000000000000" pitchFamily="2" charset="0"/>
              </a:rPr>
              <a:t> scheme </a:t>
            </a:r>
          </a:p>
          <a:p>
            <a:r>
              <a:rPr lang="en-IN" dirty="0">
                <a:solidFill>
                  <a:schemeClr val="bg1"/>
                </a:solidFill>
                <a:latin typeface="Abadi" panose="020B0604020104020204" pitchFamily="34" charset="0"/>
                <a:ea typeface="Amasis MT Pro Black" panose="02000000000000000000" pitchFamily="2" charset="0"/>
              </a:rPr>
              <a:t>Mobile-first responsive approach </a:t>
            </a:r>
          </a:p>
          <a:p>
            <a:pPr marL="0" indent="0">
              <a:buNone/>
            </a:pPr>
            <a:endParaRPr lang="en-IN" b="1" dirty="0">
              <a:solidFill>
                <a:schemeClr val="bg2"/>
              </a:solidFill>
              <a:latin typeface="Amasis MT Pro Black" panose="02000000000000000000" pitchFamily="2" charset="0"/>
              <a:ea typeface="Amasis MT Pro Black" panose="02000000000000000000" pitchFamily="2" charset="0"/>
            </a:endParaRPr>
          </a:p>
          <a:p>
            <a:r>
              <a:rPr lang="en-IN" b="1" dirty="0">
                <a:solidFill>
                  <a:srgbClr val="002060"/>
                </a:solidFill>
                <a:latin typeface="Amasis MT Pro Black" panose="02000000000000000000" pitchFamily="2" charset="0"/>
                <a:ea typeface="Amasis MT Pro Black" panose="02000000000000000000" pitchFamily="2" charset="0"/>
              </a:rPr>
              <a:t>Layout:</a:t>
            </a:r>
            <a:endParaRPr lang="en-IN" dirty="0">
              <a:solidFill>
                <a:schemeClr val="bg1"/>
              </a:solidFill>
              <a:latin typeface="Abadi" panose="020B0604020104020204" pitchFamily="34" charset="0"/>
              <a:ea typeface="Amasis MT Pro Black" panose="02000000000000000000" pitchFamily="2" charset="0"/>
            </a:endParaRPr>
          </a:p>
          <a:p>
            <a:r>
              <a:rPr lang="en-IN" dirty="0">
                <a:solidFill>
                  <a:schemeClr val="bg1"/>
                </a:solidFill>
                <a:latin typeface="Abadi" panose="020B0604020104020204" pitchFamily="34" charset="0"/>
                <a:ea typeface="Amasis MT Pro Black" panose="02000000000000000000" pitchFamily="2" charset="0"/>
              </a:rPr>
              <a:t>Header / Navigation Bar Logo &amp; section link
Home Section Introduction and tagline
About Section Background and education
Skills Section Technical and soft skills</a:t>
            </a:r>
          </a:p>
        </p:txBody>
      </p:sp>
    </p:spTree>
    <p:extLst>
      <p:ext uri="{BB962C8B-B14F-4D97-AF65-F5344CB8AC3E}">
        <p14:creationId xmlns:p14="http://schemas.microsoft.com/office/powerpoint/2010/main" val="31998778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6B8C897-FD0E-3351-30F2-A5BFA2B0E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5464" y="204399"/>
            <a:ext cx="8510368" cy="862400"/>
          </a:xfrm>
        </p:spPr>
        <p:txBody>
          <a:bodyPr/>
          <a:lstStyle/>
          <a:p>
            <a:r>
              <a:rPr lang="en-IN" b="1" dirty="0">
                <a:solidFill>
                  <a:srgbClr val="FFFF00"/>
                </a:solidFill>
                <a:latin typeface="Book Antiqua" panose="02040602050305030304" pitchFamily="18" charset="0"/>
                <a:ea typeface="Amasis MT Pro Black" panose="02000000000000000000" pitchFamily="2" charset="0"/>
              </a:rPr>
              <a:t>Features and functionality</a:t>
            </a:r>
            <a:endParaRPr lang="en-US" b="1" dirty="0">
              <a:solidFill>
                <a:srgbClr val="FFFF00"/>
              </a:solidFill>
              <a:latin typeface="Book Antiqua" panose="02040602050305030304" pitchFamily="18" charset="0"/>
              <a:ea typeface="Amasis MT Pro Black" panose="02000000000000000000" pitchFamily="2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9059388-BAB7-E97D-D450-2C13440F82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17376" y="1066799"/>
            <a:ext cx="7719160" cy="5743103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IN" b="1" dirty="0">
                <a:solidFill>
                  <a:srgbClr val="002060"/>
                </a:solidFill>
                <a:latin typeface="Amasis MT Pro Black" panose="02000000000000000000" pitchFamily="2" charset="0"/>
                <a:ea typeface="Amasis MT Pro Black" panose="02000000000000000000" pitchFamily="2" charset="0"/>
              </a:rPr>
              <a:t>Features: </a:t>
            </a:r>
          </a:p>
          <a:p>
            <a:r>
              <a:rPr lang="en-IN" dirty="0">
                <a:solidFill>
                  <a:schemeClr val="bg1"/>
                </a:solidFill>
                <a:latin typeface="Abadi" panose="020B0604020104020204" pitchFamily="34" charset="0"/>
                <a:ea typeface="Amasis MT Pro Black" panose="02000000000000000000" pitchFamily="2" charset="0"/>
              </a:rPr>
              <a:t>Resume download option
Smooth scrolling navigation
Project showcase with descriptions and images
Contact form for direct communication</a:t>
            </a:r>
          </a:p>
          <a:p>
            <a:endParaRPr lang="en-IN" b="1" dirty="0">
              <a:solidFill>
                <a:srgbClr val="002060"/>
              </a:solidFill>
              <a:latin typeface="Amasis MT Pro Black" panose="02000000000000000000" pitchFamily="2" charset="0"/>
              <a:ea typeface="Amasis MT Pro Black" panose="02000000000000000000" pitchFamily="2" charset="0"/>
            </a:endParaRPr>
          </a:p>
          <a:p>
            <a:pPr marL="0" indent="0">
              <a:buNone/>
            </a:pPr>
            <a:r>
              <a:rPr lang="en-IN" b="1" dirty="0">
                <a:solidFill>
                  <a:srgbClr val="002060"/>
                </a:solidFill>
                <a:latin typeface="Amasis MT Pro Black" panose="02000000000000000000" pitchFamily="2" charset="0"/>
                <a:ea typeface="Amasis MT Pro Black" panose="02000000000000000000" pitchFamily="2" charset="0"/>
              </a:rPr>
              <a:t>2.Functionality:</a:t>
            </a:r>
          </a:p>
          <a:p>
            <a:r>
              <a:rPr lang="en-IN" dirty="0">
                <a:solidFill>
                  <a:schemeClr val="bg1"/>
                </a:solidFill>
                <a:latin typeface="Abadi" panose="020B0604020104020204" pitchFamily="34" charset="0"/>
                <a:ea typeface="Amasis MT Pro Black" panose="02000000000000000000" pitchFamily="2" charset="0"/>
              </a:rPr>
              <a:t>Responsive layout (desktop, tablet, mobile)
Interactive hover effects and animations
Social media and GitHub integration
Dynamic linking to live projects and repositories</a:t>
            </a:r>
          </a:p>
        </p:txBody>
      </p:sp>
    </p:spTree>
    <p:extLst>
      <p:ext uri="{BB962C8B-B14F-4D97-AF65-F5344CB8AC3E}">
        <p14:creationId xmlns:p14="http://schemas.microsoft.com/office/powerpoint/2010/main" val="39901030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Circuit</vt:lpstr>
      <vt:lpstr>Digital portfolio </vt:lpstr>
      <vt:lpstr>Project tittle </vt:lpstr>
      <vt:lpstr>Agenda</vt:lpstr>
      <vt:lpstr>Problem  Statement </vt:lpstr>
      <vt:lpstr>Project  Overview </vt:lpstr>
      <vt:lpstr>End users</vt:lpstr>
      <vt:lpstr>Tools and Technologies </vt:lpstr>
      <vt:lpstr>PORTFOLIO design and Layout</vt:lpstr>
      <vt:lpstr>Features and functionality</vt:lpstr>
      <vt:lpstr>Results</vt:lpstr>
      <vt:lpstr>Screenshots</vt:lpstr>
      <vt:lpstr>Screenshots</vt:lpstr>
      <vt:lpstr>Screenshots</vt:lpstr>
      <vt:lpstr>Conclusion for digital portfolio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portfolio </dc:title>
  <dc:creator>Thowfika Jagabar</dc:creator>
  <cp:lastModifiedBy>Thowfika Jagabar</cp:lastModifiedBy>
  <cp:revision>4</cp:revision>
  <dcterms:created xsi:type="dcterms:W3CDTF">2025-08-31T08:44:12Z</dcterms:created>
  <dcterms:modified xsi:type="dcterms:W3CDTF">2025-08-31T15:13:16Z</dcterms:modified>
</cp:coreProperties>
</file>