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Libre Franklin"/>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AJ7kphDn2SL7FmAchxutW6hZE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90A4F8-E46E-446D-8CB7-1B534E8AA516}">
  <a:tblStyle styleId="{6790A4F8-E46E-446D-8CB7-1B534E8AA516}"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1F3"/>
          </a:solidFill>
        </a:fill>
      </a:tcStyle>
    </a:wholeTbl>
    <a:band1H>
      <a:tcTxStyle/>
      <a:tcStyle>
        <a:fill>
          <a:solidFill>
            <a:srgbClr val="DEE1E5"/>
          </a:solidFill>
        </a:fill>
      </a:tcStyle>
    </a:band1H>
    <a:band2H>
      <a:tcTxStyle/>
    </a:band2H>
    <a:band1V>
      <a:tcTxStyle/>
      <a:tcStyle>
        <a:fill>
          <a:solidFill>
            <a:srgbClr val="DEE1E5"/>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bold.fntdata"/><Relationship Id="rId10" Type="http://schemas.openxmlformats.org/officeDocument/2006/relationships/slide" Target="slides/slide5.xml"/><Relationship Id="rId32" Type="http://schemas.openxmlformats.org/officeDocument/2006/relationships/font" Target="fonts/LibreFranklin-regular.fntdata"/><Relationship Id="rId13" Type="http://schemas.openxmlformats.org/officeDocument/2006/relationships/slide" Target="slides/slide8.xml"/><Relationship Id="rId35" Type="http://schemas.openxmlformats.org/officeDocument/2006/relationships/font" Target="fonts/LibreFranklin-boldItalic.fntdata"/><Relationship Id="rId12" Type="http://schemas.openxmlformats.org/officeDocument/2006/relationships/slide" Target="slides/slide7.xml"/><Relationship Id="rId34" Type="http://schemas.openxmlformats.org/officeDocument/2006/relationships/font" Target="fonts/LibreFranklin-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8"/>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8"/>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7"/>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3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3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8"/>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8"/>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3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1" name="Shape 21"/>
        <p:cNvGrpSpPr/>
        <p:nvPr/>
      </p:nvGrpSpPr>
      <p:grpSpPr>
        <a:xfrm>
          <a:off x="0" y="0"/>
          <a:ext cx="0" cy="0"/>
          <a:chOff x="0" y="0"/>
          <a:chExt cx="0" cy="0"/>
        </a:xfrm>
      </p:grpSpPr>
      <p:sp>
        <p:nvSpPr>
          <p:cNvPr id="22" name="Google Shape;22;p29"/>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9"/>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9"/>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 name="Google Shape;25;p29"/>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6" name="Google Shape;26;p29"/>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9" name="Shape 29"/>
        <p:cNvGrpSpPr/>
        <p:nvPr/>
      </p:nvGrpSpPr>
      <p:grpSpPr>
        <a:xfrm>
          <a:off x="0" y="0"/>
          <a:ext cx="0" cy="0"/>
          <a:chOff x="0" y="0"/>
          <a:chExt cx="0" cy="0"/>
        </a:xfrm>
      </p:grpSpPr>
      <p:sp>
        <p:nvSpPr>
          <p:cNvPr id="30" name="Google Shape;30;p30"/>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0"/>
          <p:cNvSpPr/>
          <p:nvPr>
            <p:ph idx="2" type="pic"/>
          </p:nvPr>
        </p:nvSpPr>
        <p:spPr>
          <a:xfrm>
            <a:off x="15" y="0"/>
            <a:ext cx="12191985" cy="4578350"/>
          </a:xfrm>
          <a:prstGeom prst="rect">
            <a:avLst/>
          </a:prstGeom>
          <a:solidFill>
            <a:srgbClr val="D8D8D8"/>
          </a:solidFill>
          <a:ln>
            <a:noFill/>
          </a:ln>
        </p:spPr>
      </p:sp>
      <p:sp>
        <p:nvSpPr>
          <p:cNvPr id="32" name="Google Shape;32;p30"/>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34" name="Google Shape;34;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31"/>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3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4" name="Shape 44"/>
        <p:cNvGrpSpPr/>
        <p:nvPr/>
      </p:nvGrpSpPr>
      <p:grpSpPr>
        <a:xfrm>
          <a:off x="0" y="0"/>
          <a:ext cx="0" cy="0"/>
          <a:chOff x="0" y="0"/>
          <a:chExt cx="0" cy="0"/>
        </a:xfrm>
      </p:grpSpPr>
      <p:sp>
        <p:nvSpPr>
          <p:cNvPr id="45" name="Google Shape;45;p3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3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5" name="Shape 55"/>
        <p:cNvGrpSpPr/>
        <p:nvPr/>
      </p:nvGrpSpPr>
      <p:grpSpPr>
        <a:xfrm>
          <a:off x="0" y="0"/>
          <a:ext cx="0" cy="0"/>
          <a:chOff x="0" y="0"/>
          <a:chExt cx="0" cy="0"/>
        </a:xfrm>
      </p:grpSpPr>
      <p:sp>
        <p:nvSpPr>
          <p:cNvPr id="56" name="Google Shape;56;p3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4"/>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9" name="Google Shape;59;p34"/>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60" name="Google Shape;60;p3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5"/>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6" name="Google Shape;66;p35"/>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7" name="Google Shape;67;p35"/>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8" name="Google Shape;68;p35"/>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3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27"/>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towardsdatascience.com/hyperparameter-tuning-in-python-21a76794a1f7" TargetMode="External"/><Relationship Id="rId4" Type="http://schemas.openxmlformats.org/officeDocument/2006/relationships/hyperlink" Target="http://rasbt.github.io/mlxtend/user_guide/feature_selection/SequentialFeatureSelector/#example-6-feature-selection-with-fixed-trainvalidation-split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1"/>
            <a:ext cx="12192001"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txBox="1"/>
          <p:nvPr>
            <p:ph type="ctrTitle"/>
          </p:nvPr>
        </p:nvSpPr>
        <p:spPr>
          <a:xfrm>
            <a:off x="5286999" y="1545247"/>
            <a:ext cx="6253317" cy="188375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6000"/>
              <a:buFont typeface="Bookman Old Style"/>
              <a:buNone/>
            </a:pPr>
            <a:r>
              <a:rPr lang="en-US" sz="6000"/>
              <a:t>Mobile-Credit Seller Prediction</a:t>
            </a:r>
            <a:endParaRPr/>
          </a:p>
        </p:txBody>
      </p:sp>
      <p:sp>
        <p:nvSpPr>
          <p:cNvPr id="96" name="Google Shape;96;p1"/>
          <p:cNvSpPr txBox="1"/>
          <p:nvPr>
            <p:ph idx="1" type="subTitle"/>
          </p:nvPr>
        </p:nvSpPr>
        <p:spPr>
          <a:xfrm>
            <a:off x="5289753" y="4672739"/>
            <a:ext cx="6269347" cy="502943"/>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r>
              <a:rPr lang="en-US" sz="2400">
                <a:solidFill>
                  <a:srgbClr val="262626"/>
                </a:solidFill>
              </a:rPr>
              <a:t>PM &amp; DEPLOYMENT - GROUP C</a:t>
            </a:r>
            <a:endParaRPr>
              <a:solidFill>
                <a:srgbClr val="262626"/>
              </a:solidFill>
            </a:endParaRPr>
          </a:p>
        </p:txBody>
      </p:sp>
      <p:pic>
        <p:nvPicPr>
          <p:cNvPr descr="A picture containing building, sitting, bench, side&#10;&#10;Description automatically generated" id="97" name="Google Shape;97;p1"/>
          <p:cNvPicPr preferRelativeResize="0"/>
          <p:nvPr/>
        </p:nvPicPr>
        <p:blipFill rotWithShape="1">
          <a:blip r:embed="rId3">
            <a:alphaModFix/>
          </a:blip>
          <a:srcRect b="0" l="0" r="0" t="0"/>
          <a:stretch/>
        </p:blipFill>
        <p:spPr>
          <a:xfrm>
            <a:off x="-1" y="1"/>
            <a:ext cx="4635315" cy="6857999"/>
          </a:xfrm>
          <a:prstGeom prst="rect">
            <a:avLst/>
          </a:prstGeom>
          <a:noFill/>
          <a:ln>
            <a:noFill/>
          </a:ln>
        </p:spPr>
      </p:pic>
      <p:cxnSp>
        <p:nvCxnSpPr>
          <p:cNvPr id="98" name="Google Shape;98;p1"/>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sp>
        <p:nvSpPr>
          <p:cNvPr id="99" name="Google Shape;99;p1"/>
          <p:cNvSpPr txBox="1"/>
          <p:nvPr/>
        </p:nvSpPr>
        <p:spPr>
          <a:xfrm>
            <a:off x="5286999" y="5246048"/>
            <a:ext cx="338137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Libre Franklin"/>
                <a:ea typeface="Libre Franklin"/>
                <a:cs typeface="Libre Franklin"/>
                <a:sym typeface="Libre Franklin"/>
              </a:rPr>
              <a:t>Aulia Lazuardi M.</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Damario Abdalla</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Muhammad Thowwafi Alfiansyah</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nvSpPr>
        <p:spPr>
          <a:xfrm>
            <a:off x="5314697" y="2818546"/>
            <a:ext cx="5721657"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However, after we impute the missing UMR values, we discovered that some of the Provinsi have zero values (total of 41 null values).</a:t>
            </a:r>
            <a:endParaRPr sz="1800">
              <a:solidFill>
                <a:schemeClr val="dk1"/>
              </a:solidFill>
              <a:latin typeface="Libre Franklin"/>
              <a:ea typeface="Libre Franklin"/>
              <a:cs typeface="Libre Franklin"/>
              <a:sym typeface="Libre Franklin"/>
            </a:endParaRPr>
          </a:p>
        </p:txBody>
      </p:sp>
      <p:sp>
        <p:nvSpPr>
          <p:cNvPr id="188" name="Google Shape;188;p10"/>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Check Missing/Null Values</a:t>
            </a:r>
            <a:endParaRPr/>
          </a:p>
          <a:p>
            <a:pPr indent="0" lvl="0" marL="0" marR="0" rtl="0" algn="l">
              <a:lnSpc>
                <a:spcPct val="90000"/>
              </a:lnSpc>
              <a:spcBef>
                <a:spcPts val="0"/>
              </a:spcBef>
              <a:spcAft>
                <a:spcPts val="0"/>
              </a:spcAft>
              <a:buClr>
                <a:srgbClr val="3F3F3F"/>
              </a:buClr>
              <a:buSzPts val="2800"/>
              <a:buFont typeface="Bookman Old Style"/>
              <a:buNone/>
            </a:pPr>
            <a:r>
              <a:rPr i="0" lang="en-US" sz="2800">
                <a:solidFill>
                  <a:srgbClr val="3F3F3F"/>
                </a:solidFill>
                <a:latin typeface="Bookman Old Style"/>
                <a:ea typeface="Bookman Old Style"/>
                <a:cs typeface="Bookman Old Style"/>
                <a:sym typeface="Bookman Old Style"/>
              </a:rPr>
              <a:t>Nilai_UMR feature</a:t>
            </a:r>
            <a:endParaRPr i="0" sz="2800">
              <a:solidFill>
                <a:srgbClr val="3F3F3F"/>
              </a:solidFill>
              <a:latin typeface="Bookman Old Style"/>
              <a:ea typeface="Bookman Old Style"/>
              <a:cs typeface="Bookman Old Style"/>
              <a:sym typeface="Bookman Old Style"/>
            </a:endParaRPr>
          </a:p>
        </p:txBody>
      </p:sp>
      <p:sp>
        <p:nvSpPr>
          <p:cNvPr id="189" name="Google Shape;189;p10"/>
          <p:cNvSpPr txBox="1"/>
          <p:nvPr/>
        </p:nvSpPr>
        <p:spPr>
          <a:xfrm>
            <a:off x="5314696" y="4310934"/>
            <a:ext cx="572165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Similar to previous imputation, we rely on google/bps data for the minimum wage of these provinces.</a:t>
            </a:r>
            <a:endParaRPr sz="1800">
              <a:solidFill>
                <a:schemeClr val="dk1"/>
              </a:solidFill>
              <a:latin typeface="Libre Franklin"/>
              <a:ea typeface="Libre Franklin"/>
              <a:cs typeface="Libre Franklin"/>
              <a:sym typeface="Libre Franklin"/>
            </a:endParaRPr>
          </a:p>
        </p:txBody>
      </p:sp>
      <p:pic>
        <p:nvPicPr>
          <p:cNvPr id="190" name="Google Shape;190;p10"/>
          <p:cNvPicPr preferRelativeResize="0"/>
          <p:nvPr/>
        </p:nvPicPr>
        <p:blipFill rotWithShape="1">
          <a:blip r:embed="rId3">
            <a:alphaModFix/>
          </a:blip>
          <a:srcRect b="0" l="0" r="0" t="0"/>
          <a:stretch/>
        </p:blipFill>
        <p:spPr>
          <a:xfrm>
            <a:off x="571237" y="2071291"/>
            <a:ext cx="3858149" cy="42104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nvSpPr>
        <p:spPr>
          <a:xfrm>
            <a:off x="5297714" y="2294872"/>
            <a:ext cx="607486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After imputing the Nilai_UMR, the features left to handle are: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Dana_Alokasi_Umum (6 null values)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Jumlah_Penduduk_Bekerja (10 Null values)</a:t>
            </a:r>
            <a:endParaRPr/>
          </a:p>
        </p:txBody>
      </p:sp>
      <p:sp>
        <p:nvSpPr>
          <p:cNvPr id="196" name="Google Shape;196;p11"/>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Check Null Values</a:t>
            </a:r>
            <a:endParaRPr i="0" sz="4700">
              <a:solidFill>
                <a:srgbClr val="3F3F3F"/>
              </a:solidFill>
              <a:latin typeface="Bookman Old Style"/>
              <a:ea typeface="Bookman Old Style"/>
              <a:cs typeface="Bookman Old Style"/>
              <a:sym typeface="Bookman Old Style"/>
            </a:endParaRPr>
          </a:p>
        </p:txBody>
      </p:sp>
      <p:pic>
        <p:nvPicPr>
          <p:cNvPr id="197" name="Google Shape;197;p11"/>
          <p:cNvPicPr preferRelativeResize="0"/>
          <p:nvPr/>
        </p:nvPicPr>
        <p:blipFill rotWithShape="1">
          <a:blip r:embed="rId3">
            <a:alphaModFix/>
          </a:blip>
          <a:srcRect b="0" l="0" r="0" t="0"/>
          <a:stretch/>
        </p:blipFill>
        <p:spPr>
          <a:xfrm>
            <a:off x="770302" y="2129899"/>
            <a:ext cx="4057650" cy="4010025"/>
          </a:xfrm>
          <a:prstGeom prst="rect">
            <a:avLst/>
          </a:prstGeom>
          <a:noFill/>
          <a:ln>
            <a:noFill/>
          </a:ln>
        </p:spPr>
      </p:pic>
      <p:sp>
        <p:nvSpPr>
          <p:cNvPr id="198" name="Google Shape;198;p11"/>
          <p:cNvSpPr txBox="1"/>
          <p:nvPr/>
        </p:nvSpPr>
        <p:spPr>
          <a:xfrm>
            <a:off x="5297714" y="3522369"/>
            <a:ext cx="5721657"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For Dana_Alokasi_Umum feature, we will impute the median of the area for the Dana_Alokasi_Umum (since we could not get the data easily on internet).</a:t>
            </a:r>
            <a:endParaRPr sz="1800">
              <a:solidFill>
                <a:schemeClr val="dk1"/>
              </a:solidFill>
              <a:latin typeface="Libre Franklin"/>
              <a:ea typeface="Libre Franklin"/>
              <a:cs typeface="Libre Franklin"/>
              <a:sym typeface="Libre Franklin"/>
            </a:endParaRPr>
          </a:p>
        </p:txBody>
      </p:sp>
      <p:sp>
        <p:nvSpPr>
          <p:cNvPr id="199" name="Google Shape;199;p11"/>
          <p:cNvSpPr txBox="1"/>
          <p:nvPr/>
        </p:nvSpPr>
        <p:spPr>
          <a:xfrm>
            <a:off x="5297714" y="4809973"/>
            <a:ext cx="572165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While for the Jumlah_Penduduk_Bekerja, we will gather information from BPS and impute the number.</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0" y="2669796"/>
            <a:ext cx="4546833" cy="151840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Bookman Old Style"/>
              <a:buNone/>
            </a:pPr>
            <a:r>
              <a:rPr lang="en-US"/>
              <a:t>Pre-Processing &amp;</a:t>
            </a:r>
            <a:br>
              <a:rPr lang="en-US"/>
            </a:br>
            <a:r>
              <a:rPr lang="en-US"/>
              <a:t>Feature Engineering/Selection</a:t>
            </a:r>
            <a:endParaRPr/>
          </a:p>
        </p:txBody>
      </p:sp>
      <p:pic>
        <p:nvPicPr>
          <p:cNvPr descr="4 Tips for Advanced Feature Engineering and Preprocessing | by Maarten  Grootendorst | Towards Data Science" id="205" name="Google Shape;205;p12"/>
          <p:cNvPicPr preferRelativeResize="0"/>
          <p:nvPr/>
        </p:nvPicPr>
        <p:blipFill rotWithShape="1">
          <a:blip r:embed="rId3">
            <a:alphaModFix/>
          </a:blip>
          <a:srcRect b="0" l="0" r="0" t="0"/>
          <a:stretch/>
        </p:blipFill>
        <p:spPr>
          <a:xfrm>
            <a:off x="4672668" y="1315656"/>
            <a:ext cx="7519332" cy="42266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Outlier Checking</a:t>
            </a:r>
            <a:endParaRPr i="0" sz="4700">
              <a:solidFill>
                <a:srgbClr val="3F3F3F"/>
              </a:solidFill>
              <a:latin typeface="Bookman Old Style"/>
              <a:ea typeface="Bookman Old Style"/>
              <a:cs typeface="Bookman Old Style"/>
              <a:sym typeface="Bookman Old Style"/>
            </a:endParaRPr>
          </a:p>
        </p:txBody>
      </p:sp>
      <p:pic>
        <p:nvPicPr>
          <p:cNvPr id="211" name="Google Shape;211;p13"/>
          <p:cNvPicPr preferRelativeResize="0"/>
          <p:nvPr/>
        </p:nvPicPr>
        <p:blipFill rotWithShape="1">
          <a:blip r:embed="rId3">
            <a:alphaModFix/>
          </a:blip>
          <a:srcRect b="0" l="0" r="0" t="0"/>
          <a:stretch/>
        </p:blipFill>
        <p:spPr>
          <a:xfrm>
            <a:off x="205098" y="2016294"/>
            <a:ext cx="7891697" cy="4233503"/>
          </a:xfrm>
          <a:prstGeom prst="rect">
            <a:avLst/>
          </a:prstGeom>
          <a:noFill/>
          <a:ln>
            <a:noFill/>
          </a:ln>
        </p:spPr>
      </p:pic>
      <p:sp>
        <p:nvSpPr>
          <p:cNvPr id="212" name="Google Shape;212;p13"/>
          <p:cNvSpPr txBox="1"/>
          <p:nvPr/>
        </p:nvSpPr>
        <p:spPr>
          <a:xfrm>
            <a:off x="8096795" y="2101720"/>
            <a:ext cx="3851946"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One of the ways to check Outliers in the data is to see its distribution. In our case, we will check the distribution by the </a:t>
            </a:r>
            <a:endParaRPr/>
          </a:p>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Boxplot of all numerical values to see its IQR (InterQuartile Range) of the data.  </a:t>
            </a:r>
            <a:endParaRPr sz="1800">
              <a:solidFill>
                <a:schemeClr val="dk1"/>
              </a:solidFill>
              <a:latin typeface="Libre Franklin"/>
              <a:ea typeface="Libre Franklin"/>
              <a:cs typeface="Libre Franklin"/>
              <a:sym typeface="Libre Franklin"/>
            </a:endParaRPr>
          </a:p>
        </p:txBody>
      </p:sp>
      <p:sp>
        <p:nvSpPr>
          <p:cNvPr id="213" name="Google Shape;213;p13"/>
          <p:cNvSpPr txBox="1"/>
          <p:nvPr/>
        </p:nvSpPr>
        <p:spPr>
          <a:xfrm>
            <a:off x="8134956" y="4729756"/>
            <a:ext cx="3851946"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It is very obvious that almost every feature, the outliers are in abundance.</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Outlier Checking</a:t>
            </a:r>
            <a:endParaRPr i="0" sz="4700">
              <a:solidFill>
                <a:srgbClr val="3F3F3F"/>
              </a:solidFill>
              <a:latin typeface="Bookman Old Style"/>
              <a:ea typeface="Bookman Old Style"/>
              <a:cs typeface="Bookman Old Style"/>
              <a:sym typeface="Bookman Old Style"/>
            </a:endParaRPr>
          </a:p>
        </p:txBody>
      </p:sp>
      <p:sp>
        <p:nvSpPr>
          <p:cNvPr id="219" name="Google Shape;219;p14"/>
          <p:cNvSpPr txBox="1"/>
          <p:nvPr/>
        </p:nvSpPr>
        <p:spPr>
          <a:xfrm>
            <a:off x="6911993" y="2550300"/>
            <a:ext cx="5077705"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If we look at PDRB feature, we could see that the distribution are heavily skewed to the right.</a:t>
            </a:r>
            <a:endParaRPr sz="1800">
              <a:solidFill>
                <a:schemeClr val="dk1"/>
              </a:solidFill>
              <a:latin typeface="Libre Franklin"/>
              <a:ea typeface="Libre Franklin"/>
              <a:cs typeface="Libre Franklin"/>
              <a:sym typeface="Libre Franklin"/>
            </a:endParaRPr>
          </a:p>
        </p:txBody>
      </p:sp>
      <p:pic>
        <p:nvPicPr>
          <p:cNvPr id="220" name="Google Shape;220;p14"/>
          <p:cNvPicPr preferRelativeResize="0"/>
          <p:nvPr/>
        </p:nvPicPr>
        <p:blipFill rotWithShape="1">
          <a:blip r:embed="rId3">
            <a:alphaModFix/>
          </a:blip>
          <a:srcRect b="0" l="0" r="0" t="0"/>
          <a:stretch/>
        </p:blipFill>
        <p:spPr>
          <a:xfrm>
            <a:off x="205098" y="1852051"/>
            <a:ext cx="6615152" cy="4560835"/>
          </a:xfrm>
          <a:prstGeom prst="rect">
            <a:avLst/>
          </a:prstGeom>
          <a:noFill/>
          <a:ln>
            <a:noFill/>
          </a:ln>
        </p:spPr>
      </p:pic>
      <p:sp>
        <p:nvSpPr>
          <p:cNvPr id="221" name="Google Shape;221;p14"/>
          <p:cNvSpPr txBox="1"/>
          <p:nvPr/>
        </p:nvSpPr>
        <p:spPr>
          <a:xfrm>
            <a:off x="6820250" y="3984534"/>
            <a:ext cx="5185365"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One of the ways to handle outlier is to remove them. However, since the outlier in every feature are very plenty, we suggest to transform them into Log-features.</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Outlier Checking</a:t>
            </a:r>
            <a:endParaRPr i="0" sz="4700">
              <a:solidFill>
                <a:srgbClr val="3F3F3F"/>
              </a:solidFill>
              <a:latin typeface="Bookman Old Style"/>
              <a:ea typeface="Bookman Old Style"/>
              <a:cs typeface="Bookman Old Style"/>
              <a:sym typeface="Bookman Old Style"/>
            </a:endParaRPr>
          </a:p>
        </p:txBody>
      </p:sp>
      <p:sp>
        <p:nvSpPr>
          <p:cNvPr id="227" name="Google Shape;227;p15"/>
          <p:cNvSpPr txBox="1"/>
          <p:nvPr/>
        </p:nvSpPr>
        <p:spPr>
          <a:xfrm>
            <a:off x="234649" y="2486795"/>
            <a:ext cx="5077705"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After we transformed the feature into Log-PDRB, we could see that the data distribution are almost symmetric and very few outliers.</a:t>
            </a:r>
            <a:endParaRPr sz="1800">
              <a:solidFill>
                <a:schemeClr val="dk1"/>
              </a:solidFill>
              <a:latin typeface="Libre Franklin"/>
              <a:ea typeface="Libre Franklin"/>
              <a:cs typeface="Libre Franklin"/>
              <a:sym typeface="Libre Franklin"/>
            </a:endParaRPr>
          </a:p>
        </p:txBody>
      </p:sp>
      <p:sp>
        <p:nvSpPr>
          <p:cNvPr id="228" name="Google Shape;228;p15"/>
          <p:cNvSpPr txBox="1"/>
          <p:nvPr/>
        </p:nvSpPr>
        <p:spPr>
          <a:xfrm>
            <a:off x="180818" y="4293763"/>
            <a:ext cx="5185365"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Consequently, we will log-transform all the numerical features before feeding it into the model.</a:t>
            </a:r>
            <a:endParaRPr sz="1800">
              <a:solidFill>
                <a:schemeClr val="dk1"/>
              </a:solidFill>
              <a:latin typeface="Libre Franklin"/>
              <a:ea typeface="Libre Franklin"/>
              <a:cs typeface="Libre Franklin"/>
              <a:sym typeface="Libre Franklin"/>
            </a:endParaRPr>
          </a:p>
        </p:txBody>
      </p:sp>
      <p:pic>
        <p:nvPicPr>
          <p:cNvPr id="229" name="Google Shape;229;p15"/>
          <p:cNvPicPr preferRelativeResize="0"/>
          <p:nvPr/>
        </p:nvPicPr>
        <p:blipFill rotWithShape="1">
          <a:blip r:embed="rId3">
            <a:alphaModFix/>
          </a:blip>
          <a:srcRect b="0" l="0" r="0" t="0"/>
          <a:stretch/>
        </p:blipFill>
        <p:spPr>
          <a:xfrm>
            <a:off x="5498070" y="1808092"/>
            <a:ext cx="6370093" cy="44349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Outlier Checking</a:t>
            </a:r>
            <a:endParaRPr i="0" sz="4700">
              <a:solidFill>
                <a:srgbClr val="3F3F3F"/>
              </a:solidFill>
              <a:latin typeface="Bookman Old Style"/>
              <a:ea typeface="Bookman Old Style"/>
              <a:cs typeface="Bookman Old Style"/>
              <a:sym typeface="Bookman Old Style"/>
            </a:endParaRPr>
          </a:p>
        </p:txBody>
      </p:sp>
      <p:pic>
        <p:nvPicPr>
          <p:cNvPr id="235" name="Google Shape;235;p16"/>
          <p:cNvPicPr preferRelativeResize="0"/>
          <p:nvPr/>
        </p:nvPicPr>
        <p:blipFill rotWithShape="1">
          <a:blip r:embed="rId3">
            <a:alphaModFix/>
          </a:blip>
          <a:srcRect b="0" l="0" r="0" t="0"/>
          <a:stretch/>
        </p:blipFill>
        <p:spPr>
          <a:xfrm>
            <a:off x="3878993" y="1944958"/>
            <a:ext cx="8313007" cy="4453989"/>
          </a:xfrm>
          <a:prstGeom prst="rect">
            <a:avLst/>
          </a:prstGeom>
          <a:noFill/>
          <a:ln>
            <a:noFill/>
          </a:ln>
        </p:spPr>
      </p:pic>
      <p:sp>
        <p:nvSpPr>
          <p:cNvPr id="236" name="Google Shape;236;p16"/>
          <p:cNvSpPr txBox="1"/>
          <p:nvPr/>
        </p:nvSpPr>
        <p:spPr>
          <a:xfrm>
            <a:off x="110607" y="2088859"/>
            <a:ext cx="3907719"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After we log-transform the features, even though the outliers are still there, but the distribution are not heavily skewed and we deemed it is feasible to be run into the model.</a:t>
            </a:r>
            <a:endParaRPr sz="1800">
              <a:solidFill>
                <a:schemeClr val="dk1"/>
              </a:solidFill>
              <a:latin typeface="Libre Franklin"/>
              <a:ea typeface="Libre Franklin"/>
              <a:cs typeface="Libre Franklin"/>
              <a:sym typeface="Libre Franklin"/>
            </a:endParaRPr>
          </a:p>
        </p:txBody>
      </p:sp>
      <p:sp>
        <p:nvSpPr>
          <p:cNvPr id="237" name="Google Shape;237;p16"/>
          <p:cNvSpPr txBox="1"/>
          <p:nvPr/>
        </p:nvSpPr>
        <p:spPr>
          <a:xfrm>
            <a:off x="0" y="4243903"/>
            <a:ext cx="3907719"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One of the main reason we still would not remove the outliers is our dataset is not that big and every city/region has its own data. Removing them would be a huge mistake.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1066800" y="0"/>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Label Encoding</a:t>
            </a:r>
            <a:endParaRPr/>
          </a:p>
        </p:txBody>
      </p:sp>
      <p:sp>
        <p:nvSpPr>
          <p:cNvPr id="243" name="Google Shape;243;p17"/>
          <p:cNvSpPr txBox="1"/>
          <p:nvPr/>
        </p:nvSpPr>
        <p:spPr>
          <a:xfrm>
            <a:off x="377505" y="1959312"/>
            <a:ext cx="111238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For categorical features, we encode it into numerical values. However, since the Provinsi and Regional feature is highly similar, we remove it and will be represented by Regional.</a:t>
            </a:r>
            <a:endParaRPr sz="1800">
              <a:solidFill>
                <a:schemeClr val="dk1"/>
              </a:solidFill>
              <a:latin typeface="Libre Franklin"/>
              <a:ea typeface="Libre Franklin"/>
              <a:cs typeface="Libre Franklin"/>
              <a:sym typeface="Libre Franklin"/>
            </a:endParaRPr>
          </a:p>
        </p:txBody>
      </p:sp>
      <p:graphicFrame>
        <p:nvGraphicFramePr>
          <p:cNvPr id="244" name="Google Shape;244;p17"/>
          <p:cNvGraphicFramePr/>
          <p:nvPr/>
        </p:nvGraphicFramePr>
        <p:xfrm>
          <a:off x="1997978" y="3245817"/>
          <a:ext cx="3000000" cy="3000000"/>
        </p:xfrm>
        <a:graphic>
          <a:graphicData uri="http://schemas.openxmlformats.org/drawingml/2006/table">
            <a:tbl>
              <a:tblPr bandRow="1" firstCol="1" firstRow="1">
                <a:noFill/>
                <a:tableStyleId>{6790A4F8-E46E-446D-8CB7-1B534E8AA516}</a:tableStyleId>
              </a:tblPr>
              <a:tblGrid>
                <a:gridCol w="1594125"/>
                <a:gridCol w="1307075"/>
              </a:tblGrid>
              <a:tr h="275150">
                <a:tc>
                  <a:txBody>
                    <a:bodyPr/>
                    <a:lstStyle/>
                    <a:p>
                      <a:pPr indent="0" lvl="0" marL="0" marR="0" rtl="0" algn="just">
                        <a:lnSpc>
                          <a:spcPct val="107000"/>
                        </a:lnSpc>
                        <a:spcBef>
                          <a:spcPts val="0"/>
                        </a:spcBef>
                        <a:spcAft>
                          <a:spcPts val="0"/>
                        </a:spcAft>
                        <a:buNone/>
                      </a:pPr>
                      <a:r>
                        <a:rPr lang="en-US" sz="1800" u="none" cap="none" strike="noStrike"/>
                        <a:t>Area</a:t>
                      </a:r>
                      <a:endParaRPr sz="1800" u="none" cap="none" strike="noStrike">
                        <a:latin typeface="Calibri"/>
                        <a:ea typeface="Calibri"/>
                        <a:cs typeface="Calibri"/>
                        <a:sym typeface="Calibri"/>
                      </a:endParaRPr>
                    </a:p>
                  </a:txBody>
                  <a:tcPr marT="0" marB="0" marR="110725" marL="110725"/>
                </a:tc>
                <a:tc>
                  <a:txBody>
                    <a:bodyPr/>
                    <a:lstStyle/>
                    <a:p>
                      <a:pPr indent="0" lvl="0" marL="0" marR="0" rtl="0" algn="just">
                        <a:lnSpc>
                          <a:spcPct val="107000"/>
                        </a:lnSpc>
                        <a:spcBef>
                          <a:spcPts val="0"/>
                        </a:spcBef>
                        <a:spcAft>
                          <a:spcPts val="0"/>
                        </a:spcAft>
                        <a:buNone/>
                      </a:pPr>
                      <a:r>
                        <a:rPr lang="en-US" sz="1800" u="none" cap="none" strike="noStrike"/>
                        <a:t>Encode</a:t>
                      </a:r>
                      <a:endParaRPr sz="1800" u="none" cap="none" strike="noStrike">
                        <a:latin typeface="Calibri"/>
                        <a:ea typeface="Calibri"/>
                        <a:cs typeface="Calibri"/>
                        <a:sym typeface="Calibri"/>
                      </a:endParaRPr>
                    </a:p>
                  </a:txBody>
                  <a:tcPr marT="0" marB="0" marR="110725" marL="110725"/>
                </a:tc>
              </a:tr>
              <a:tr h="275150">
                <a:tc>
                  <a:txBody>
                    <a:bodyPr/>
                    <a:lstStyle/>
                    <a:p>
                      <a:pPr indent="0" lvl="0" marL="0" marR="0" rtl="0" algn="just">
                        <a:lnSpc>
                          <a:spcPct val="107000"/>
                        </a:lnSpc>
                        <a:spcBef>
                          <a:spcPts val="0"/>
                        </a:spcBef>
                        <a:spcAft>
                          <a:spcPts val="0"/>
                        </a:spcAft>
                        <a:buNone/>
                      </a:pPr>
                      <a:r>
                        <a:rPr lang="en-US" sz="1800" u="none" cap="none" strike="noStrike"/>
                        <a:t>Area 1</a:t>
                      </a:r>
                      <a:endParaRPr sz="1800" u="none" cap="none" strike="noStrike">
                        <a:latin typeface="Calibri"/>
                        <a:ea typeface="Calibri"/>
                        <a:cs typeface="Calibri"/>
                        <a:sym typeface="Calibri"/>
                      </a:endParaRPr>
                    </a:p>
                  </a:txBody>
                  <a:tcPr marT="0" marB="0" marR="110725" marL="110725"/>
                </a:tc>
                <a:tc>
                  <a:txBody>
                    <a:bodyPr/>
                    <a:lstStyle/>
                    <a:p>
                      <a:pPr indent="0" lvl="0" marL="0" marR="0" rtl="0" algn="just">
                        <a:lnSpc>
                          <a:spcPct val="107000"/>
                        </a:lnSpc>
                        <a:spcBef>
                          <a:spcPts val="0"/>
                        </a:spcBef>
                        <a:spcAft>
                          <a:spcPts val="0"/>
                        </a:spcAft>
                        <a:buNone/>
                      </a:pPr>
                      <a:r>
                        <a:rPr lang="en-US" sz="1800" u="none" cap="none" strike="noStrike"/>
                        <a:t>1</a:t>
                      </a:r>
                      <a:endParaRPr sz="1800" u="none" cap="none" strike="noStrike">
                        <a:latin typeface="Calibri"/>
                        <a:ea typeface="Calibri"/>
                        <a:cs typeface="Calibri"/>
                        <a:sym typeface="Calibri"/>
                      </a:endParaRPr>
                    </a:p>
                  </a:txBody>
                  <a:tcPr marT="0" marB="0" marR="110725" marL="110725"/>
                </a:tc>
              </a:tr>
              <a:tr h="275150">
                <a:tc>
                  <a:txBody>
                    <a:bodyPr/>
                    <a:lstStyle/>
                    <a:p>
                      <a:pPr indent="0" lvl="0" marL="0" marR="0" rtl="0" algn="just">
                        <a:lnSpc>
                          <a:spcPct val="107000"/>
                        </a:lnSpc>
                        <a:spcBef>
                          <a:spcPts val="0"/>
                        </a:spcBef>
                        <a:spcAft>
                          <a:spcPts val="0"/>
                        </a:spcAft>
                        <a:buNone/>
                      </a:pPr>
                      <a:r>
                        <a:rPr lang="en-US" sz="1800" u="none" cap="none" strike="noStrike"/>
                        <a:t>Area 2</a:t>
                      </a:r>
                      <a:endParaRPr sz="1800" u="none" cap="none" strike="noStrike">
                        <a:latin typeface="Calibri"/>
                        <a:ea typeface="Calibri"/>
                        <a:cs typeface="Calibri"/>
                        <a:sym typeface="Calibri"/>
                      </a:endParaRPr>
                    </a:p>
                  </a:txBody>
                  <a:tcPr marT="0" marB="0" marR="110725" marL="110725"/>
                </a:tc>
                <a:tc>
                  <a:txBody>
                    <a:bodyPr/>
                    <a:lstStyle/>
                    <a:p>
                      <a:pPr indent="0" lvl="0" marL="0" marR="0" rtl="0" algn="just">
                        <a:lnSpc>
                          <a:spcPct val="107000"/>
                        </a:lnSpc>
                        <a:spcBef>
                          <a:spcPts val="0"/>
                        </a:spcBef>
                        <a:spcAft>
                          <a:spcPts val="0"/>
                        </a:spcAft>
                        <a:buNone/>
                      </a:pPr>
                      <a:r>
                        <a:rPr lang="en-US" sz="1800" u="none" cap="none" strike="noStrike"/>
                        <a:t>2</a:t>
                      </a:r>
                      <a:endParaRPr sz="1800" u="none" cap="none" strike="noStrike">
                        <a:latin typeface="Calibri"/>
                        <a:ea typeface="Calibri"/>
                        <a:cs typeface="Calibri"/>
                        <a:sym typeface="Calibri"/>
                      </a:endParaRPr>
                    </a:p>
                  </a:txBody>
                  <a:tcPr marT="0" marB="0" marR="110725" marL="110725"/>
                </a:tc>
              </a:tr>
              <a:tr h="275150">
                <a:tc>
                  <a:txBody>
                    <a:bodyPr/>
                    <a:lstStyle/>
                    <a:p>
                      <a:pPr indent="0" lvl="0" marL="0" marR="0" rtl="0" algn="just">
                        <a:lnSpc>
                          <a:spcPct val="107000"/>
                        </a:lnSpc>
                        <a:spcBef>
                          <a:spcPts val="0"/>
                        </a:spcBef>
                        <a:spcAft>
                          <a:spcPts val="0"/>
                        </a:spcAft>
                        <a:buNone/>
                      </a:pPr>
                      <a:r>
                        <a:rPr lang="en-US" sz="1800" u="none" cap="none" strike="noStrike"/>
                        <a:t>Area 3</a:t>
                      </a:r>
                      <a:endParaRPr sz="1800" u="none" cap="none" strike="noStrike">
                        <a:latin typeface="Calibri"/>
                        <a:ea typeface="Calibri"/>
                        <a:cs typeface="Calibri"/>
                        <a:sym typeface="Calibri"/>
                      </a:endParaRPr>
                    </a:p>
                  </a:txBody>
                  <a:tcPr marT="0" marB="0" marR="110725" marL="110725"/>
                </a:tc>
                <a:tc>
                  <a:txBody>
                    <a:bodyPr/>
                    <a:lstStyle/>
                    <a:p>
                      <a:pPr indent="0" lvl="0" marL="0" marR="0" rtl="0" algn="just">
                        <a:lnSpc>
                          <a:spcPct val="107000"/>
                        </a:lnSpc>
                        <a:spcBef>
                          <a:spcPts val="0"/>
                        </a:spcBef>
                        <a:spcAft>
                          <a:spcPts val="0"/>
                        </a:spcAft>
                        <a:buNone/>
                      </a:pPr>
                      <a:r>
                        <a:rPr lang="en-US" sz="1800" u="none" cap="none" strike="noStrike"/>
                        <a:t>3</a:t>
                      </a:r>
                      <a:endParaRPr sz="1800" u="none" cap="none" strike="noStrike">
                        <a:latin typeface="Calibri"/>
                        <a:ea typeface="Calibri"/>
                        <a:cs typeface="Calibri"/>
                        <a:sym typeface="Calibri"/>
                      </a:endParaRPr>
                    </a:p>
                  </a:txBody>
                  <a:tcPr marT="0" marB="0" marR="110725" marL="110725"/>
                </a:tc>
              </a:tr>
              <a:tr h="275150">
                <a:tc>
                  <a:txBody>
                    <a:bodyPr/>
                    <a:lstStyle/>
                    <a:p>
                      <a:pPr indent="0" lvl="0" marL="0" marR="0" rtl="0" algn="just">
                        <a:lnSpc>
                          <a:spcPct val="107000"/>
                        </a:lnSpc>
                        <a:spcBef>
                          <a:spcPts val="0"/>
                        </a:spcBef>
                        <a:spcAft>
                          <a:spcPts val="0"/>
                        </a:spcAft>
                        <a:buNone/>
                      </a:pPr>
                      <a:r>
                        <a:rPr lang="en-US" sz="1800" u="none" cap="none" strike="noStrike"/>
                        <a:t>Area 4</a:t>
                      </a:r>
                      <a:endParaRPr sz="1800" u="none" cap="none" strike="noStrike">
                        <a:latin typeface="Calibri"/>
                        <a:ea typeface="Calibri"/>
                        <a:cs typeface="Calibri"/>
                        <a:sym typeface="Calibri"/>
                      </a:endParaRPr>
                    </a:p>
                  </a:txBody>
                  <a:tcPr marT="0" marB="0" marR="110725" marL="110725"/>
                </a:tc>
                <a:tc>
                  <a:txBody>
                    <a:bodyPr/>
                    <a:lstStyle/>
                    <a:p>
                      <a:pPr indent="0" lvl="0" marL="0" marR="0" rtl="0" algn="just">
                        <a:lnSpc>
                          <a:spcPct val="107000"/>
                        </a:lnSpc>
                        <a:spcBef>
                          <a:spcPts val="0"/>
                        </a:spcBef>
                        <a:spcAft>
                          <a:spcPts val="0"/>
                        </a:spcAft>
                        <a:buNone/>
                      </a:pPr>
                      <a:r>
                        <a:rPr lang="en-US" sz="1800" u="none" cap="none" strike="noStrike"/>
                        <a:t>4</a:t>
                      </a:r>
                      <a:endParaRPr sz="1800" u="none" cap="none" strike="noStrike">
                        <a:latin typeface="Calibri"/>
                        <a:ea typeface="Calibri"/>
                        <a:cs typeface="Calibri"/>
                        <a:sym typeface="Calibri"/>
                      </a:endParaRPr>
                    </a:p>
                  </a:txBody>
                  <a:tcPr marT="0" marB="0" marR="110725" marL="110725"/>
                </a:tc>
              </a:tr>
              <a:tr h="275150">
                <a:tc>
                  <a:txBody>
                    <a:bodyPr/>
                    <a:lstStyle/>
                    <a:p>
                      <a:pPr indent="0" lvl="0" marL="0" marR="0" rtl="0" algn="just">
                        <a:lnSpc>
                          <a:spcPct val="107000"/>
                        </a:lnSpc>
                        <a:spcBef>
                          <a:spcPts val="0"/>
                        </a:spcBef>
                        <a:spcAft>
                          <a:spcPts val="0"/>
                        </a:spcAft>
                        <a:buNone/>
                      </a:pPr>
                      <a:r>
                        <a:rPr lang="en-US" sz="1800" u="none" cap="none" strike="noStrike"/>
                        <a:t>Area 5</a:t>
                      </a:r>
                      <a:endParaRPr sz="1800" u="none" cap="none" strike="noStrike">
                        <a:latin typeface="Calibri"/>
                        <a:ea typeface="Calibri"/>
                        <a:cs typeface="Calibri"/>
                        <a:sym typeface="Calibri"/>
                      </a:endParaRPr>
                    </a:p>
                  </a:txBody>
                  <a:tcPr marT="0" marB="0" marR="110725" marL="110725"/>
                </a:tc>
                <a:tc>
                  <a:txBody>
                    <a:bodyPr/>
                    <a:lstStyle/>
                    <a:p>
                      <a:pPr indent="0" lvl="0" marL="0" marR="0" rtl="0" algn="just">
                        <a:lnSpc>
                          <a:spcPct val="107000"/>
                        </a:lnSpc>
                        <a:spcBef>
                          <a:spcPts val="0"/>
                        </a:spcBef>
                        <a:spcAft>
                          <a:spcPts val="0"/>
                        </a:spcAft>
                        <a:buNone/>
                      </a:pPr>
                      <a:r>
                        <a:rPr lang="en-US" sz="1800" u="none" cap="none" strike="noStrike"/>
                        <a:t>5</a:t>
                      </a:r>
                      <a:endParaRPr sz="1800" u="none" cap="none" strike="noStrike">
                        <a:latin typeface="Calibri"/>
                        <a:ea typeface="Calibri"/>
                        <a:cs typeface="Calibri"/>
                        <a:sym typeface="Calibri"/>
                      </a:endParaRPr>
                    </a:p>
                  </a:txBody>
                  <a:tcPr marT="0" marB="0" marR="110725" marL="110725"/>
                </a:tc>
              </a:tr>
            </a:tbl>
          </a:graphicData>
        </a:graphic>
      </p:graphicFrame>
      <p:graphicFrame>
        <p:nvGraphicFramePr>
          <p:cNvPr id="245" name="Google Shape;245;p17"/>
          <p:cNvGraphicFramePr/>
          <p:nvPr/>
        </p:nvGraphicFramePr>
        <p:xfrm>
          <a:off x="7211050" y="2460209"/>
          <a:ext cx="3000000" cy="3000000"/>
        </p:xfrm>
        <a:graphic>
          <a:graphicData uri="http://schemas.openxmlformats.org/drawingml/2006/table">
            <a:tbl>
              <a:tblPr bandRow="1" firstCol="1" firstRow="1">
                <a:noFill/>
                <a:tableStyleId>{6790A4F8-E46E-446D-8CB7-1B534E8AA516}</a:tableStyleId>
              </a:tblPr>
              <a:tblGrid>
                <a:gridCol w="1772150"/>
                <a:gridCol w="1289200"/>
              </a:tblGrid>
              <a:tr h="271175">
                <a:tc>
                  <a:txBody>
                    <a:bodyPr/>
                    <a:lstStyle/>
                    <a:p>
                      <a:pPr indent="0" lvl="0" marL="0" marR="0" rtl="0" algn="ctr">
                        <a:lnSpc>
                          <a:spcPct val="107000"/>
                        </a:lnSpc>
                        <a:spcBef>
                          <a:spcPts val="0"/>
                        </a:spcBef>
                        <a:spcAft>
                          <a:spcPts val="0"/>
                        </a:spcAft>
                        <a:buNone/>
                      </a:pPr>
                      <a:r>
                        <a:rPr lang="en-US" sz="1700" u="none" cap="none" strike="noStrike"/>
                        <a:t>Regional</a:t>
                      </a:r>
                      <a:endParaRPr sz="1700" u="none" cap="none" strike="noStrike">
                        <a:latin typeface="Calibri"/>
                        <a:ea typeface="Calibri"/>
                        <a:cs typeface="Calibri"/>
                        <a:sym typeface="Calibri"/>
                      </a:endParaRPr>
                    </a:p>
                  </a:txBody>
                  <a:tcPr marT="0" marB="0" marR="109125" marL="109125"/>
                </a:tc>
                <a:tc>
                  <a:txBody>
                    <a:bodyPr/>
                    <a:lstStyle/>
                    <a:p>
                      <a:pPr indent="0" lvl="0" marL="0" marR="0" rtl="0" algn="ctr">
                        <a:lnSpc>
                          <a:spcPct val="107000"/>
                        </a:lnSpc>
                        <a:spcBef>
                          <a:spcPts val="0"/>
                        </a:spcBef>
                        <a:spcAft>
                          <a:spcPts val="0"/>
                        </a:spcAft>
                        <a:buNone/>
                      </a:pPr>
                      <a:r>
                        <a:rPr lang="en-US" sz="1700" u="none" cap="none" strike="noStrike"/>
                        <a:t>Encode</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Sumbagsel</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1</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Lampung</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2</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Sumbagut</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3</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Sumbagteng</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4</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Jabar</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5</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Jabo Inner</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6</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Jabo Outer</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7</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Jatim</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8</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Jateng</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9</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Sulawesi</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10</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Kalimantan</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11</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Malpua</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12</a:t>
                      </a:r>
                      <a:endParaRPr sz="1700" u="none" cap="none" strike="noStrike">
                        <a:latin typeface="Calibri"/>
                        <a:ea typeface="Calibri"/>
                        <a:cs typeface="Calibri"/>
                        <a:sym typeface="Calibri"/>
                      </a:endParaRPr>
                    </a:p>
                  </a:txBody>
                  <a:tcPr marT="0" marB="0" marR="109125" marL="109125"/>
                </a:tc>
              </a:tr>
              <a:tr h="271175">
                <a:tc>
                  <a:txBody>
                    <a:bodyPr/>
                    <a:lstStyle/>
                    <a:p>
                      <a:pPr indent="0" lvl="0" marL="0" marR="0" rtl="0" algn="just">
                        <a:lnSpc>
                          <a:spcPct val="107000"/>
                        </a:lnSpc>
                        <a:spcBef>
                          <a:spcPts val="0"/>
                        </a:spcBef>
                        <a:spcAft>
                          <a:spcPts val="0"/>
                        </a:spcAft>
                        <a:buNone/>
                      </a:pPr>
                      <a:r>
                        <a:rPr lang="en-US" sz="1700" u="none" cap="none" strike="noStrike"/>
                        <a:t>Balnus</a:t>
                      </a:r>
                      <a:endParaRPr sz="1700" u="none" cap="none" strike="noStrike">
                        <a:latin typeface="Calibri"/>
                        <a:ea typeface="Calibri"/>
                        <a:cs typeface="Calibri"/>
                        <a:sym typeface="Calibri"/>
                      </a:endParaRPr>
                    </a:p>
                  </a:txBody>
                  <a:tcPr marT="0" marB="0" marR="109125" marL="109125"/>
                </a:tc>
                <a:tc>
                  <a:txBody>
                    <a:bodyPr/>
                    <a:lstStyle/>
                    <a:p>
                      <a:pPr indent="0" lvl="0" marL="0" marR="0" rtl="0" algn="just">
                        <a:lnSpc>
                          <a:spcPct val="107000"/>
                        </a:lnSpc>
                        <a:spcBef>
                          <a:spcPts val="0"/>
                        </a:spcBef>
                        <a:spcAft>
                          <a:spcPts val="0"/>
                        </a:spcAft>
                        <a:buNone/>
                      </a:pPr>
                      <a:r>
                        <a:rPr lang="en-US" sz="1700" u="none" cap="none" strike="noStrike"/>
                        <a:t>13</a:t>
                      </a:r>
                      <a:endParaRPr sz="1700" u="none" cap="none" strike="noStrike">
                        <a:latin typeface="Calibri"/>
                        <a:ea typeface="Calibri"/>
                        <a:cs typeface="Calibri"/>
                        <a:sym typeface="Calibri"/>
                      </a:endParaRPr>
                    </a:p>
                  </a:txBody>
                  <a:tcPr marT="0" marB="0" marR="109125" marL="1091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18"/>
          <p:cNvPicPr preferRelativeResize="0"/>
          <p:nvPr/>
        </p:nvPicPr>
        <p:blipFill rotWithShape="1">
          <a:blip r:embed="rId3">
            <a:alphaModFix/>
          </a:blip>
          <a:srcRect b="0" l="0" r="0" t="0"/>
          <a:stretch/>
        </p:blipFill>
        <p:spPr>
          <a:xfrm>
            <a:off x="0" y="424742"/>
            <a:ext cx="7531508" cy="6008516"/>
          </a:xfrm>
          <a:prstGeom prst="rect">
            <a:avLst/>
          </a:prstGeom>
          <a:noFill/>
          <a:ln>
            <a:noFill/>
          </a:ln>
        </p:spPr>
      </p:pic>
      <p:sp>
        <p:nvSpPr>
          <p:cNvPr id="251" name="Google Shape;251;p18"/>
          <p:cNvSpPr txBox="1"/>
          <p:nvPr/>
        </p:nvSpPr>
        <p:spPr>
          <a:xfrm>
            <a:off x="7687112" y="185956"/>
            <a:ext cx="3738694"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Correlation</a:t>
            </a:r>
            <a:endParaRPr/>
          </a:p>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Heat map</a:t>
            </a:r>
            <a:endParaRPr i="0" sz="4700">
              <a:solidFill>
                <a:srgbClr val="3F3F3F"/>
              </a:solidFill>
              <a:latin typeface="Bookman Old Style"/>
              <a:ea typeface="Bookman Old Style"/>
              <a:cs typeface="Bookman Old Style"/>
              <a:sym typeface="Bookman Old Style"/>
            </a:endParaRPr>
          </a:p>
        </p:txBody>
      </p:sp>
      <p:cxnSp>
        <p:nvCxnSpPr>
          <p:cNvPr id="252" name="Google Shape;252;p18"/>
          <p:cNvCxnSpPr/>
          <p:nvPr/>
        </p:nvCxnSpPr>
        <p:spPr>
          <a:xfrm>
            <a:off x="7754224" y="1778466"/>
            <a:ext cx="4091031" cy="0"/>
          </a:xfrm>
          <a:prstGeom prst="straightConnector1">
            <a:avLst/>
          </a:prstGeom>
          <a:noFill/>
          <a:ln cap="flat" cmpd="sng" w="12700">
            <a:solidFill>
              <a:schemeClr val="dk1"/>
            </a:solidFill>
            <a:prstDash val="solid"/>
            <a:round/>
            <a:headEnd len="sm" w="sm" type="none"/>
            <a:tailEnd len="sm" w="sm" type="none"/>
          </a:ln>
        </p:spPr>
      </p:cxnSp>
      <p:sp>
        <p:nvSpPr>
          <p:cNvPr id="253" name="Google Shape;253;p18"/>
          <p:cNvSpPr txBox="1"/>
          <p:nvPr/>
        </p:nvSpPr>
        <p:spPr>
          <a:xfrm>
            <a:off x="7687111" y="1920220"/>
            <a:ext cx="41581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After we mapped the correlation between the features, some of them shown some clustering between features.</a:t>
            </a:r>
            <a:endParaRPr sz="1800">
              <a:solidFill>
                <a:schemeClr val="dk1"/>
              </a:solidFill>
              <a:latin typeface="Libre Franklin"/>
              <a:ea typeface="Libre Franklin"/>
              <a:cs typeface="Libre Franklin"/>
              <a:sym typeface="Libre Franklin"/>
            </a:endParaRPr>
          </a:p>
        </p:txBody>
      </p:sp>
      <p:sp>
        <p:nvSpPr>
          <p:cNvPr id="254" name="Google Shape;254;p18"/>
          <p:cNvSpPr txBox="1"/>
          <p:nvPr/>
        </p:nvSpPr>
        <p:spPr>
          <a:xfrm>
            <a:off x="7687111" y="3730504"/>
            <a:ext cx="4471333"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However, since we are interested in features with high-correlation with the target (Jumlah_Agen_Pulsa), we see that there are no prominent feature that highly correlates with the target. Hence, firstly we will input all the log-transformed feature into the baseline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0" y="2669796"/>
            <a:ext cx="4546833" cy="151840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Bookman Old Style"/>
              <a:buNone/>
            </a:pPr>
            <a:r>
              <a:rPr lang="en-US"/>
              <a:t>Baseline Model &amp; Selection</a:t>
            </a:r>
            <a:endParaRPr/>
          </a:p>
        </p:txBody>
      </p:sp>
      <p:pic>
        <p:nvPicPr>
          <p:cNvPr descr="Bridging the gap between data and insight: The analytics of IoT | TechSpot" id="260" name="Google Shape;260;p19"/>
          <p:cNvPicPr preferRelativeResize="0"/>
          <p:nvPr/>
        </p:nvPicPr>
        <p:blipFill rotWithShape="1">
          <a:blip r:embed="rId3">
            <a:alphaModFix/>
          </a:blip>
          <a:srcRect b="0" l="0" r="0" t="0"/>
          <a:stretch/>
        </p:blipFill>
        <p:spPr>
          <a:xfrm>
            <a:off x="4743974" y="910832"/>
            <a:ext cx="7285838" cy="50363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341462" y="2192263"/>
            <a:ext cx="3517567" cy="209397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Bookman Old Style"/>
              <a:buNone/>
            </a:pPr>
            <a:r>
              <a:rPr lang="en-US"/>
              <a:t>Background </a:t>
            </a:r>
            <a:br>
              <a:rPr lang="en-US"/>
            </a:br>
            <a:r>
              <a:rPr lang="en-US"/>
              <a:t>&amp;</a:t>
            </a:r>
            <a:br>
              <a:rPr lang="en-US"/>
            </a:br>
            <a:r>
              <a:rPr lang="en-US"/>
              <a:t>Objective</a:t>
            </a:r>
            <a:endParaRPr/>
          </a:p>
        </p:txBody>
      </p:sp>
      <p:sp>
        <p:nvSpPr>
          <p:cNvPr id="105" name="Google Shape;105;p2"/>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p>
            <a:pPr indent="-120650" lvl="0" marL="91440" rtl="0" algn="just">
              <a:lnSpc>
                <a:spcPct val="110000"/>
              </a:lnSpc>
              <a:spcBef>
                <a:spcPts val="0"/>
              </a:spcBef>
              <a:spcAft>
                <a:spcPts val="0"/>
              </a:spcAft>
              <a:buSzPts val="1900"/>
              <a:buChar char=" "/>
            </a:pPr>
            <a:r>
              <a:rPr lang="en-US"/>
              <a:t>For many </a:t>
            </a:r>
            <a:r>
              <a:rPr lang="en-US"/>
              <a:t>telecom</a:t>
            </a:r>
            <a:r>
              <a:rPr lang="en-US"/>
              <a:t> companies, predicting the number of mobile credit seller in an area remains a problem. Since if they could predict the number, they could provide customer service &amp; sales support efficiently on those area.</a:t>
            </a:r>
            <a:endParaRPr/>
          </a:p>
          <a:p>
            <a:pPr indent="0" lvl="0" marL="91440" rtl="0" algn="l">
              <a:lnSpc>
                <a:spcPct val="110000"/>
              </a:lnSpc>
              <a:spcBef>
                <a:spcPts val="1400"/>
              </a:spcBef>
              <a:spcAft>
                <a:spcPts val="0"/>
              </a:spcAft>
              <a:buSzPts val="1900"/>
              <a:buNone/>
            </a:pPr>
            <a:r>
              <a:t/>
            </a:r>
            <a:endParaRPr/>
          </a:p>
          <a:p>
            <a:pPr indent="0" lvl="0" marL="0" rtl="0" algn="l">
              <a:lnSpc>
                <a:spcPct val="110000"/>
              </a:lnSpc>
              <a:spcBef>
                <a:spcPts val="1400"/>
              </a:spcBef>
              <a:spcAft>
                <a:spcPts val="0"/>
              </a:spcAft>
              <a:buSzPts val="1900"/>
              <a:buNone/>
            </a:pPr>
            <a:r>
              <a:rPr lang="en-US"/>
              <a:t>The goal of the project is to build a model which predict the number of mobile credit seller in an area with at least R2 score of 0.7 and RMSE ~300.</a:t>
            </a:r>
            <a:endParaRPr/>
          </a:p>
          <a:p>
            <a:pPr indent="0" lvl="0" marL="0" rtl="0" algn="l">
              <a:lnSpc>
                <a:spcPct val="110000"/>
              </a:lnSpc>
              <a:spcBef>
                <a:spcPts val="1400"/>
              </a:spcBef>
              <a:spcAft>
                <a:spcPts val="0"/>
              </a:spcAft>
              <a:buSzPts val="1900"/>
              <a:buNone/>
            </a:pPr>
            <a:r>
              <a:t/>
            </a:r>
            <a:endParaRPr/>
          </a:p>
          <a:p>
            <a:pPr indent="0" lvl="0" marL="0" rtl="0" algn="l">
              <a:lnSpc>
                <a:spcPct val="110000"/>
              </a:lnSpc>
              <a:spcBef>
                <a:spcPts val="1400"/>
              </a:spcBef>
              <a:spcAft>
                <a:spcPts val="0"/>
              </a:spcAft>
              <a:buSzPts val="1900"/>
              <a:buNone/>
            </a:pPr>
            <a:r>
              <a:rPr lang="en-US"/>
              <a:t>The expected input payload will be data batch from the user of the expected features and its output would be the number of the predicted mobile-credit seller</a:t>
            </a:r>
            <a:endParaRPr/>
          </a:p>
        </p:txBody>
      </p:sp>
      <p:sp>
        <p:nvSpPr>
          <p:cNvPr id="106" name="Google Shape;106;p2"/>
          <p:cNvSpPr txBox="1"/>
          <p:nvPr/>
        </p:nvSpPr>
        <p:spPr>
          <a:xfrm>
            <a:off x="2392873" y="3601613"/>
            <a:ext cx="95891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Libre Franklin"/>
                <a:ea typeface="Libre Franklin"/>
                <a:cs typeface="Libre Franklin"/>
                <a:sym typeface="Libre Franklin"/>
              </a:rPr>
              <a:t>🎯</a:t>
            </a:r>
            <a:endParaRPr sz="4400">
              <a:solidFill>
                <a:schemeClr val="dk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667304" y="258106"/>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Baseline Regression Model</a:t>
            </a:r>
            <a:endParaRPr/>
          </a:p>
        </p:txBody>
      </p:sp>
      <p:sp>
        <p:nvSpPr>
          <p:cNvPr id="266" name="Google Shape;266;p20"/>
          <p:cNvSpPr txBox="1"/>
          <p:nvPr/>
        </p:nvSpPr>
        <p:spPr>
          <a:xfrm>
            <a:off x="534099" y="2228671"/>
            <a:ext cx="11123801"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As first baseline model, we will use Linear Regression Model with skicit-learn’s LinearRegression.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All the features used are the transformed log-features (except the target).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The training set consists of 66% data and Test Set of 33% data. Randomized with random_state = 42</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First Baseline Result:</a:t>
            </a:r>
            <a:endParaRPr sz="1800">
              <a:solidFill>
                <a:schemeClr val="dk1"/>
              </a:solidFill>
              <a:latin typeface="Libre Franklin"/>
              <a:ea typeface="Libre Franklin"/>
              <a:cs typeface="Libre Franklin"/>
              <a:sym typeface="Libre Franklin"/>
            </a:endParaRPr>
          </a:p>
        </p:txBody>
      </p:sp>
      <p:graphicFrame>
        <p:nvGraphicFramePr>
          <p:cNvPr id="267" name="Google Shape;267;p20"/>
          <p:cNvGraphicFramePr/>
          <p:nvPr/>
        </p:nvGraphicFramePr>
        <p:xfrm>
          <a:off x="2833924" y="3938012"/>
          <a:ext cx="3000000" cy="3000000"/>
        </p:xfrm>
        <a:graphic>
          <a:graphicData uri="http://schemas.openxmlformats.org/drawingml/2006/table">
            <a:tbl>
              <a:tblPr bandRow="1" firstCol="1" firstRow="1">
                <a:noFill/>
                <a:tableStyleId>{6790A4F8-E46E-446D-8CB7-1B534E8AA516}</a:tableStyleId>
              </a:tblPr>
              <a:tblGrid>
                <a:gridCol w="2862575"/>
                <a:gridCol w="2862575"/>
              </a:tblGrid>
              <a:tr h="139700">
                <a:tc>
                  <a:txBody>
                    <a:bodyPr/>
                    <a:lstStyle/>
                    <a:p>
                      <a:pPr indent="0" lvl="0" marL="0" marR="0" rtl="0" algn="l">
                        <a:lnSpc>
                          <a:spcPct val="107000"/>
                        </a:lnSpc>
                        <a:spcBef>
                          <a:spcPts val="0"/>
                        </a:spcBef>
                        <a:spcAft>
                          <a:spcPts val="0"/>
                        </a:spcAft>
                        <a:buNone/>
                      </a:pPr>
                      <a:r>
                        <a:rPr lang="en-US" sz="1100" u="none" cap="none" strike="noStrike"/>
                        <a:t>R</a:t>
                      </a:r>
                      <a:r>
                        <a:rPr baseline="30000" lang="en-US" sz="1100" u="none" cap="none" strike="noStrike"/>
                        <a:t>2</a:t>
                      </a:r>
                      <a:r>
                        <a:rPr lang="en-US" sz="1100" u="none" cap="none" strike="noStrike"/>
                        <a:t> Score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0.6177</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RMSE (Root Mean Square Error)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315.37</a:t>
                      </a:r>
                      <a:endParaRPr sz="1100" u="none" cap="none" strike="noStrike">
                        <a:latin typeface="Calibri"/>
                        <a:ea typeface="Calibri"/>
                        <a:cs typeface="Calibri"/>
                        <a:sym typeface="Calibri"/>
                      </a:endParaRPr>
                    </a:p>
                  </a:txBody>
                  <a:tcPr marT="0" marB="0" marR="68575" marL="68575"/>
                </a:tc>
              </a:tr>
            </a:tbl>
          </a:graphicData>
        </a:graphic>
      </p:graphicFrame>
      <p:sp>
        <p:nvSpPr>
          <p:cNvPr id="268" name="Google Shape;268;p20"/>
          <p:cNvSpPr txBox="1"/>
          <p:nvPr/>
        </p:nvSpPr>
        <p:spPr>
          <a:xfrm>
            <a:off x="534099" y="4931324"/>
            <a:ext cx="1112380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The models performs not bad for first run, even though still short of our objective and goal.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Next, we will look at the coefficient on the linear regression model.</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type="title"/>
          </p:nvPr>
        </p:nvSpPr>
        <p:spPr>
          <a:xfrm>
            <a:off x="667304" y="258106"/>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Baseline Regression Model</a:t>
            </a:r>
            <a:endParaRPr/>
          </a:p>
        </p:txBody>
      </p:sp>
      <p:pic>
        <p:nvPicPr>
          <p:cNvPr id="274" name="Google Shape;274;p21"/>
          <p:cNvPicPr preferRelativeResize="0"/>
          <p:nvPr/>
        </p:nvPicPr>
        <p:blipFill rotWithShape="1">
          <a:blip r:embed="rId3">
            <a:alphaModFix/>
          </a:blip>
          <a:srcRect b="0" l="0" r="0" t="0"/>
          <a:stretch/>
        </p:blipFill>
        <p:spPr>
          <a:xfrm>
            <a:off x="154280" y="1778896"/>
            <a:ext cx="6926029" cy="4594289"/>
          </a:xfrm>
          <a:prstGeom prst="rect">
            <a:avLst/>
          </a:prstGeom>
          <a:noFill/>
          <a:ln>
            <a:noFill/>
          </a:ln>
        </p:spPr>
      </p:pic>
      <p:graphicFrame>
        <p:nvGraphicFramePr>
          <p:cNvPr id="275" name="Google Shape;275;p21"/>
          <p:cNvGraphicFramePr/>
          <p:nvPr/>
        </p:nvGraphicFramePr>
        <p:xfrm>
          <a:off x="7146942" y="2061051"/>
          <a:ext cx="3000000" cy="3000000"/>
        </p:xfrm>
        <a:graphic>
          <a:graphicData uri="http://schemas.openxmlformats.org/drawingml/2006/table">
            <a:tbl>
              <a:tblPr bandRow="1" firstCol="1" firstRow="1">
                <a:noFill/>
                <a:tableStyleId>{6790A4F8-E46E-446D-8CB7-1B534E8AA516}</a:tableStyleId>
              </a:tblPr>
              <a:tblGrid>
                <a:gridCol w="2844350"/>
                <a:gridCol w="846900"/>
                <a:gridCol w="709925"/>
              </a:tblGrid>
              <a:tr h="139700">
                <a:tc>
                  <a:txBody>
                    <a:bodyPr/>
                    <a:lstStyle/>
                    <a:p>
                      <a:pPr indent="0" lvl="0" marL="0" marR="0" rtl="0" algn="l">
                        <a:lnSpc>
                          <a:spcPct val="107000"/>
                        </a:lnSpc>
                        <a:spcBef>
                          <a:spcPts val="0"/>
                        </a:spcBef>
                        <a:spcAft>
                          <a:spcPts val="0"/>
                        </a:spcAft>
                        <a:buNone/>
                      </a:pPr>
                      <a:r>
                        <a:rPr lang="en-US" sz="1100" u="none" cap="none" strike="noStrike"/>
                        <a:t>Feature Names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Label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Score</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Log_PDRB_Per_Kapita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-301.741</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Log_indeks_Pembangunan_Manusia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-78.028</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Log_PDRB</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367.723</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Log_jumlah_Penduduk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-151.655</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Log_Dana_Alokasi_Umum</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197.684</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Log_Pengeluaran_Riil_per_Kapita_per_tahun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249.91</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Log_nilai_UMR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283.989</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Log_jumlah_Penduduk_Miskin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-39.893</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Log_jumlah_Penduduk_Bekerja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22.394</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Log_Pengguna_Internet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-16.741</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Log_Pemilik_Ponsel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-69.362</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Log_pengguna_Ponsel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11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119.615</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Area_encode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12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-52.610</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Regional_encode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Feature 13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24.414</a:t>
                      </a:r>
                      <a:endParaRPr sz="1100" u="none" cap="none" strike="noStrike">
                        <a:latin typeface="Calibri"/>
                        <a:ea typeface="Calibri"/>
                        <a:cs typeface="Calibri"/>
                        <a:sym typeface="Calibri"/>
                      </a:endParaRPr>
                    </a:p>
                  </a:txBody>
                  <a:tcPr marT="0" marB="0" marR="68575" marL="68575"/>
                </a:tc>
              </a:tr>
            </a:tbl>
          </a:graphicData>
        </a:graphic>
      </p:graphicFrame>
      <p:sp>
        <p:nvSpPr>
          <p:cNvPr id="276" name="Google Shape;276;p21"/>
          <p:cNvSpPr txBox="1"/>
          <p:nvPr/>
        </p:nvSpPr>
        <p:spPr>
          <a:xfrm>
            <a:off x="7283605" y="4918451"/>
            <a:ext cx="3868657"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Most important feature will be the log_PDRB</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Surprisingly, least important feature is the Log_pengguna _Internet</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ph type="title"/>
          </p:nvPr>
        </p:nvSpPr>
        <p:spPr>
          <a:xfrm>
            <a:off x="667304" y="258106"/>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Baseline Lasso Regression Model</a:t>
            </a:r>
            <a:endParaRPr/>
          </a:p>
        </p:txBody>
      </p:sp>
      <p:sp>
        <p:nvSpPr>
          <p:cNvPr id="282" name="Google Shape;282;p22"/>
          <p:cNvSpPr txBox="1"/>
          <p:nvPr/>
        </p:nvSpPr>
        <p:spPr>
          <a:xfrm>
            <a:off x="7502289" y="2706712"/>
            <a:ext cx="3868657"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The feature importance between regular regression model &amp; the lasso regression consists the same.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Log_PDRB, Log_PDRB_per_Kapita &amp; log_nilai_UMR are the most important features for the target.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Log_pengguna_internet remains the least important feature.</a:t>
            </a:r>
            <a:endParaRPr sz="1800">
              <a:solidFill>
                <a:schemeClr val="dk1"/>
              </a:solidFill>
              <a:latin typeface="Libre Franklin"/>
              <a:ea typeface="Libre Franklin"/>
              <a:cs typeface="Libre Franklin"/>
              <a:sym typeface="Libre Franklin"/>
            </a:endParaRPr>
          </a:p>
        </p:txBody>
      </p:sp>
      <p:pic>
        <p:nvPicPr>
          <p:cNvPr id="283" name="Google Shape;283;p22"/>
          <p:cNvPicPr preferRelativeResize="0"/>
          <p:nvPr/>
        </p:nvPicPr>
        <p:blipFill rotWithShape="1">
          <a:blip r:embed="rId3">
            <a:alphaModFix/>
          </a:blip>
          <a:srcRect b="0" l="0" r="0" t="0"/>
          <a:stretch/>
        </p:blipFill>
        <p:spPr>
          <a:xfrm>
            <a:off x="149604" y="1930886"/>
            <a:ext cx="3382161" cy="4476389"/>
          </a:xfrm>
          <a:prstGeom prst="rect">
            <a:avLst/>
          </a:prstGeom>
          <a:noFill/>
          <a:ln>
            <a:noFill/>
          </a:ln>
        </p:spPr>
      </p:pic>
      <p:graphicFrame>
        <p:nvGraphicFramePr>
          <p:cNvPr id="284" name="Google Shape;284;p22"/>
          <p:cNvGraphicFramePr/>
          <p:nvPr/>
        </p:nvGraphicFramePr>
        <p:xfrm>
          <a:off x="3531765" y="2915235"/>
          <a:ext cx="3000000" cy="3000000"/>
        </p:xfrm>
        <a:graphic>
          <a:graphicData uri="http://schemas.openxmlformats.org/drawingml/2006/table">
            <a:tbl>
              <a:tblPr bandRow="1" firstCol="1" firstRow="1">
                <a:noFill/>
                <a:tableStyleId>{6790A4F8-E46E-446D-8CB7-1B534E8AA516}</a:tableStyleId>
              </a:tblPr>
              <a:tblGrid>
                <a:gridCol w="2600325"/>
                <a:gridCol w="746625"/>
              </a:tblGrid>
              <a:tr h="127000">
                <a:tc>
                  <a:txBody>
                    <a:bodyPr/>
                    <a:lstStyle/>
                    <a:p>
                      <a:pPr indent="0" lvl="0" marL="0" marR="0" rtl="0" algn="l">
                        <a:lnSpc>
                          <a:spcPct val="107000"/>
                        </a:lnSpc>
                        <a:spcBef>
                          <a:spcPts val="0"/>
                        </a:spcBef>
                        <a:spcAft>
                          <a:spcPts val="0"/>
                        </a:spcAft>
                        <a:buNone/>
                      </a:pPr>
                      <a:r>
                        <a:rPr lang="en-US" sz="1000" u="none" cap="none" strike="noStrike"/>
                        <a:t>Log_PDRB</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367.486</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Log_nilai_UMR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283.966</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Log_Pengeluaran_Riil_per_Kapita_per_tahun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249.902</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Log_Dana_Alokasi_Umum</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197.644</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Log_pengguna_Ponsel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119.565</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Regional_encode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24.409</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Log_jumlah_Penduduk_Bekerja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22.392</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Log_Pengguna_Internet</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-16.746</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Log_jumlah_Penduduk_Miskin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-39.87</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Area_encode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-52.594</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Log_Pemilik_Ponsel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-69.350</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Log_indeks_Pembangunan_Manusia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-77.589</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Log_jumlah_Penduduk</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-151.391</a:t>
                      </a:r>
                      <a:endParaRPr sz="1100" u="none" cap="none" strike="noStrike">
                        <a:latin typeface="Calibri"/>
                        <a:ea typeface="Calibri"/>
                        <a:cs typeface="Calibri"/>
                        <a:sym typeface="Calibri"/>
                      </a:endParaRPr>
                    </a:p>
                  </a:txBody>
                  <a:tcPr marT="0" marB="0" marR="68575" marL="68575"/>
                </a:tc>
              </a:tr>
              <a:tr h="127000">
                <a:tc>
                  <a:txBody>
                    <a:bodyPr/>
                    <a:lstStyle/>
                    <a:p>
                      <a:pPr indent="0" lvl="0" marL="0" marR="0" rtl="0" algn="l">
                        <a:lnSpc>
                          <a:spcPct val="107000"/>
                        </a:lnSpc>
                        <a:spcBef>
                          <a:spcPts val="0"/>
                        </a:spcBef>
                        <a:spcAft>
                          <a:spcPts val="0"/>
                        </a:spcAft>
                        <a:buNone/>
                      </a:pPr>
                      <a:r>
                        <a:rPr lang="en-US" sz="1000" u="none" cap="none" strike="noStrike"/>
                        <a:t>Log_PDRB_Per_Kapita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00" u="none" cap="none" strike="noStrike"/>
                        <a:t>-301.508</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667304" y="258106"/>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Decision Tree Regression Model</a:t>
            </a:r>
            <a:endParaRPr/>
          </a:p>
        </p:txBody>
      </p:sp>
      <p:sp>
        <p:nvSpPr>
          <p:cNvPr id="290" name="Google Shape;290;p23"/>
          <p:cNvSpPr txBox="1"/>
          <p:nvPr/>
        </p:nvSpPr>
        <p:spPr>
          <a:xfrm>
            <a:off x="534099" y="2052502"/>
            <a:ext cx="1112380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Next we will try scikit-learn’s DecisionTreeRegressor.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The parameters are listed below:</a:t>
            </a:r>
            <a:endParaRPr sz="1800">
              <a:solidFill>
                <a:schemeClr val="dk1"/>
              </a:solidFill>
              <a:latin typeface="Libre Franklin"/>
              <a:ea typeface="Libre Franklin"/>
              <a:cs typeface="Libre Franklin"/>
              <a:sym typeface="Libre Franklin"/>
            </a:endParaRPr>
          </a:p>
        </p:txBody>
      </p:sp>
      <p:pic>
        <p:nvPicPr>
          <p:cNvPr id="291" name="Google Shape;291;p23"/>
          <p:cNvPicPr preferRelativeResize="0"/>
          <p:nvPr/>
        </p:nvPicPr>
        <p:blipFill rotWithShape="1">
          <a:blip r:embed="rId3">
            <a:alphaModFix/>
          </a:blip>
          <a:srcRect b="0" l="0" r="0" t="0"/>
          <a:stretch/>
        </p:blipFill>
        <p:spPr>
          <a:xfrm>
            <a:off x="3230244" y="2796738"/>
            <a:ext cx="5731510" cy="1130300"/>
          </a:xfrm>
          <a:prstGeom prst="rect">
            <a:avLst/>
          </a:prstGeom>
          <a:noFill/>
          <a:ln>
            <a:noFill/>
          </a:ln>
        </p:spPr>
      </p:pic>
      <p:sp>
        <p:nvSpPr>
          <p:cNvPr id="292" name="Google Shape;292;p23"/>
          <p:cNvSpPr txBox="1"/>
          <p:nvPr/>
        </p:nvSpPr>
        <p:spPr>
          <a:xfrm>
            <a:off x="534099" y="4024943"/>
            <a:ext cx="11123801"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The result of the model are:</a:t>
            </a:r>
            <a:endParaRPr sz="1800">
              <a:solidFill>
                <a:schemeClr val="dk1"/>
              </a:solidFill>
              <a:latin typeface="Libre Franklin"/>
              <a:ea typeface="Libre Franklin"/>
              <a:cs typeface="Libre Franklin"/>
              <a:sym typeface="Libre Franklin"/>
            </a:endParaRPr>
          </a:p>
        </p:txBody>
      </p:sp>
      <p:graphicFrame>
        <p:nvGraphicFramePr>
          <p:cNvPr id="293" name="Google Shape;293;p23"/>
          <p:cNvGraphicFramePr/>
          <p:nvPr/>
        </p:nvGraphicFramePr>
        <p:xfrm>
          <a:off x="3230244" y="4394275"/>
          <a:ext cx="3000000" cy="3000000"/>
        </p:xfrm>
        <a:graphic>
          <a:graphicData uri="http://schemas.openxmlformats.org/drawingml/2006/table">
            <a:tbl>
              <a:tblPr bandRow="1" firstCol="1" firstRow="1">
                <a:noFill/>
                <a:tableStyleId>{6790A4F8-E46E-446D-8CB7-1B534E8AA516}</a:tableStyleId>
              </a:tblPr>
              <a:tblGrid>
                <a:gridCol w="2862575"/>
                <a:gridCol w="2862575"/>
              </a:tblGrid>
              <a:tr h="139700">
                <a:tc>
                  <a:txBody>
                    <a:bodyPr/>
                    <a:lstStyle/>
                    <a:p>
                      <a:pPr indent="0" lvl="0" marL="0" marR="0" rtl="0" algn="l">
                        <a:lnSpc>
                          <a:spcPct val="107000"/>
                        </a:lnSpc>
                        <a:spcBef>
                          <a:spcPts val="0"/>
                        </a:spcBef>
                        <a:spcAft>
                          <a:spcPts val="0"/>
                        </a:spcAft>
                        <a:buNone/>
                      </a:pPr>
                      <a:r>
                        <a:rPr lang="en-US" sz="1100" u="none" cap="none" strike="noStrike"/>
                        <a:t>R</a:t>
                      </a:r>
                      <a:r>
                        <a:rPr baseline="30000" lang="en-US" sz="1100" u="none" cap="none" strike="noStrike"/>
                        <a:t>2</a:t>
                      </a:r>
                      <a:r>
                        <a:rPr lang="en-US" sz="1100" u="none" cap="none" strike="noStrike"/>
                        <a:t> Score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0.742</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US" sz="1100" u="none" cap="none" strike="noStrike"/>
                        <a:t>RMSE (Root Mean Square Error)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258.82</a:t>
                      </a:r>
                      <a:endParaRPr sz="1100" u="none" cap="none" strike="noStrike">
                        <a:latin typeface="Calibri"/>
                        <a:ea typeface="Calibri"/>
                        <a:cs typeface="Calibri"/>
                        <a:sym typeface="Calibri"/>
                      </a:endParaRPr>
                    </a:p>
                  </a:txBody>
                  <a:tcPr marT="0" marB="0" marR="68575" marL="68575"/>
                </a:tc>
              </a:tr>
            </a:tbl>
          </a:graphicData>
        </a:graphic>
      </p:graphicFrame>
      <p:sp>
        <p:nvSpPr>
          <p:cNvPr id="294" name="Google Shape;294;p23"/>
          <p:cNvSpPr txBox="1"/>
          <p:nvPr/>
        </p:nvSpPr>
        <p:spPr>
          <a:xfrm>
            <a:off x="534099" y="5068482"/>
            <a:ext cx="11123801"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As we can see, it is better than the LinearRegression model and fulfill our objective and goal.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For improvement, we also tried to use hyperparameter tuning with GridSearchCV to find the best combination, but we remove it since it requires tremendous computational power.</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349851" y="2413189"/>
            <a:ext cx="3886589" cy="209397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Bookman Old Style"/>
              <a:buNone/>
            </a:pPr>
            <a:r>
              <a:rPr lang="en-US"/>
              <a:t>Conclusion </a:t>
            </a:r>
            <a:br>
              <a:rPr lang="en-US"/>
            </a:br>
            <a:r>
              <a:rPr lang="en-US"/>
              <a:t>&amp;</a:t>
            </a:r>
            <a:br>
              <a:rPr lang="en-US"/>
            </a:br>
            <a:r>
              <a:rPr lang="en-US"/>
              <a:t>Further Improvement</a:t>
            </a:r>
            <a:endParaRPr/>
          </a:p>
        </p:txBody>
      </p:sp>
      <p:sp>
        <p:nvSpPr>
          <p:cNvPr id="300" name="Google Shape;300;p24"/>
          <p:cNvSpPr txBox="1"/>
          <p:nvPr/>
        </p:nvSpPr>
        <p:spPr>
          <a:xfrm>
            <a:off x="3315995" y="3737723"/>
            <a:ext cx="92044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Libre Franklin"/>
                <a:ea typeface="Libre Franklin"/>
                <a:cs typeface="Libre Franklin"/>
                <a:sym typeface="Libre Franklin"/>
              </a:rPr>
              <a:t>📈</a:t>
            </a:r>
            <a:endParaRPr sz="4400">
              <a:solidFill>
                <a:schemeClr val="dk1"/>
              </a:solidFill>
              <a:latin typeface="Libre Franklin"/>
              <a:ea typeface="Libre Franklin"/>
              <a:cs typeface="Libre Franklin"/>
              <a:sym typeface="Libre Franklin"/>
            </a:endParaRPr>
          </a:p>
        </p:txBody>
      </p:sp>
      <p:sp>
        <p:nvSpPr>
          <p:cNvPr id="301" name="Google Shape;301;p24"/>
          <p:cNvSpPr txBox="1"/>
          <p:nvPr/>
        </p:nvSpPr>
        <p:spPr>
          <a:xfrm>
            <a:off x="5004190" y="367021"/>
            <a:ext cx="6837959" cy="618630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As our model’s performance, the best model to predict the number of mobile-credit seller is the Decision Tree Regression with transforming the features into log-features.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Libre Franklin"/>
              <a:ea typeface="Libre Franklin"/>
              <a:cs typeface="Libre Franklin"/>
              <a:sym typeface="Libre Franklin"/>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Most important log-features would be the region’s PDRB and UMR, which made a lot of sense regarding the region’s economic purchasing power.</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Libre Franklin"/>
              <a:ea typeface="Libre Franklin"/>
              <a:cs typeface="Libre Franklin"/>
              <a:sym typeface="Libre Franklin"/>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As for the least important feature surprisingly will be the region’s internet user, we hypothesis that internet user does not require to buy mobile credit. Also, this feature perhaps could be improved by dividing it with the jumlah_penduduk</a:t>
            </a:r>
            <a:endParaRPr sz="1800">
              <a:solidFill>
                <a:schemeClr val="dk1"/>
              </a:solidFill>
              <a:latin typeface="Libre Franklin"/>
              <a:ea typeface="Libre Franklin"/>
              <a:cs typeface="Libre Franklin"/>
              <a:sym typeface="Libre Franklin"/>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Libre Franklin"/>
              <a:ea typeface="Libre Franklin"/>
              <a:cs typeface="Libre Franklin"/>
              <a:sym typeface="Libre Franklin"/>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Other suggestions for the feature engineering are to implement the division between features, for example: the working forces and the number of settlers  in that area.</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For the categorical features, other than label-encoding, one-hot encoding could be applied.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Other hyperparameter tuning methods like RandomSearchCV could be implemented for cutting computational costs.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ph type="title"/>
          </p:nvPr>
        </p:nvSpPr>
        <p:spPr>
          <a:xfrm>
            <a:off x="667304" y="258106"/>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References</a:t>
            </a:r>
            <a:endParaRPr/>
          </a:p>
        </p:txBody>
      </p:sp>
      <p:sp>
        <p:nvSpPr>
          <p:cNvPr id="307" name="Google Shape;307;p25"/>
          <p:cNvSpPr txBox="1"/>
          <p:nvPr/>
        </p:nvSpPr>
        <p:spPr>
          <a:xfrm>
            <a:off x="1068199" y="1935056"/>
            <a:ext cx="11123801" cy="22677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563C1"/>
              </a:buClr>
              <a:buSzPts val="1800"/>
              <a:buFont typeface="Noto Sans Symbols"/>
              <a:buChar char="∙"/>
            </a:pPr>
            <a:r>
              <a:rPr b="1" lang="en-US" sz="1800" u="sng">
                <a:solidFill>
                  <a:srgbClr val="0563C1"/>
                </a:solidFill>
                <a:latin typeface="Calibri"/>
                <a:ea typeface="Calibri"/>
                <a:cs typeface="Calibri"/>
                <a:sym typeface="Calibri"/>
                <a:hlinkClick r:id="rId3">
                  <a:extLst>
                    <a:ext uri="{A12FA001-AC4F-418D-AE19-62706E023703}">
                      <ahyp:hlinkClr val="tx"/>
                    </a:ext>
                  </a:extLst>
                </a:hlinkClick>
              </a:rPr>
              <a:t>https://towardsdatascience.com/hyperparameter-tuning-in-python-21a76794a1f7</a:t>
            </a:r>
            <a:endParaRPr b="1" sz="1800" u="sng">
              <a:solidFill>
                <a:srgbClr val="0563C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https://machinelearningmastery.com/hyperparameter-optimization-with-random-search-and-grid-search/</a:t>
            </a:r>
            <a:endParaRPr sz="18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rgbClr val="0563C1"/>
              </a:buClr>
              <a:buSzPts val="1800"/>
              <a:buFont typeface="Noto Sans Symbols"/>
              <a:buChar char="∙"/>
            </a:pPr>
            <a:r>
              <a:rPr b="1" lang="en-US" sz="1800" u="sng">
                <a:solidFill>
                  <a:srgbClr val="0563C1"/>
                </a:solidFill>
                <a:latin typeface="Calibri"/>
                <a:ea typeface="Calibri"/>
                <a:cs typeface="Calibri"/>
                <a:sym typeface="Calibri"/>
                <a:hlinkClick r:id="rId4">
                  <a:extLst>
                    <a:ext uri="{A12FA001-AC4F-418D-AE19-62706E023703}">
                      <ahyp:hlinkClr val="tx"/>
                    </a:ext>
                  </a:extLst>
                </a:hlinkClick>
              </a:rPr>
              <a:t>http://rasbt.github.io/mlxtend/user_guide/feature_selection/SequentialFeatureSelector/#example-6-feature-selection-with-fixed-trainvalidation-splits</a:t>
            </a:r>
            <a:endParaRPr sz="18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https://scikit-learn.org/stable/modules/generated/sklearn.tree.DecisionTreeRegressor.html</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26"/>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13" name="Google Shape;313;p26"/>
          <p:cNvSpPr txBox="1"/>
          <p:nvPr>
            <p:ph type="ctrTitle"/>
          </p:nvPr>
        </p:nvSpPr>
        <p:spPr>
          <a:xfrm>
            <a:off x="1097280" y="758952"/>
            <a:ext cx="10058400" cy="38921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Bookman Old Style"/>
              <a:buNone/>
            </a:pPr>
            <a:r>
              <a:rPr i="1" lang="en-US" sz="4800">
                <a:solidFill>
                  <a:srgbClr val="FFFFFF"/>
                </a:solidFill>
              </a:rPr>
              <a:t>https://github.com/thowwafi/pulse-sales-prediction</a:t>
            </a:r>
            <a:endParaRPr/>
          </a:p>
        </p:txBody>
      </p:sp>
      <p:sp>
        <p:nvSpPr>
          <p:cNvPr id="314" name="Google Shape;314;p26"/>
          <p:cNvSpPr/>
          <p:nvPr/>
        </p:nvSpPr>
        <p:spPr>
          <a:xfrm>
            <a:off x="1507" y="4953000"/>
            <a:ext cx="12188952" cy="1905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txBox="1"/>
          <p:nvPr>
            <p:ph idx="1" type="subTitle"/>
          </p:nvPr>
        </p:nvSpPr>
        <p:spPr>
          <a:xfrm>
            <a:off x="1100051" y="522524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r>
              <a:rPr lang="en-US">
                <a:solidFill>
                  <a:srgbClr val="FFFFFF"/>
                </a:solidFill>
              </a:rPr>
              <a:t>- GRUP C - GITHUB 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p>
            <a:pPr indent="0" lvl="0" marL="0" rtl="0" algn="l">
              <a:lnSpc>
                <a:spcPct val="90000"/>
              </a:lnSpc>
              <a:spcBef>
                <a:spcPts val="0"/>
              </a:spcBef>
              <a:spcAft>
                <a:spcPts val="0"/>
              </a:spcAft>
              <a:buClr>
                <a:srgbClr val="FFFFFF"/>
              </a:buClr>
              <a:buSzPts val="3600"/>
              <a:buFont typeface="Bookman Old Style"/>
              <a:buNone/>
            </a:pPr>
            <a:r>
              <a:rPr lang="en-US"/>
              <a:t>Project Architecture</a:t>
            </a:r>
            <a:endParaRPr/>
          </a:p>
        </p:txBody>
      </p:sp>
      <p:sp>
        <p:nvSpPr>
          <p:cNvPr id="112" name="Google Shape;112;p3"/>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p>
            <a:pPr indent="0" lvl="0" marL="0" rtl="0" algn="l">
              <a:lnSpc>
                <a:spcPct val="110000"/>
              </a:lnSpc>
              <a:spcBef>
                <a:spcPts val="0"/>
              </a:spcBef>
              <a:spcAft>
                <a:spcPts val="0"/>
              </a:spcAft>
              <a:buSzPts val="1800"/>
              <a:buNone/>
            </a:pPr>
            <a:r>
              <a:t/>
            </a:r>
            <a:endParaRPr/>
          </a:p>
        </p:txBody>
      </p:sp>
      <p:sp>
        <p:nvSpPr>
          <p:cNvPr id="113" name="Google Shape;113;p3"/>
          <p:cNvSpPr/>
          <p:nvPr/>
        </p:nvSpPr>
        <p:spPr>
          <a:xfrm>
            <a:off x="128600" y="1137079"/>
            <a:ext cx="1492200" cy="776100"/>
          </a:xfrm>
          <a:prstGeom prst="rect">
            <a:avLst/>
          </a:prstGeom>
          <a:solidFill>
            <a:schemeClr val="accent1"/>
          </a:solidFill>
          <a:ln cap="flat" cmpd="sng" w="15875">
            <a:solidFill>
              <a:srgbClr val="717A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Internal Data</a:t>
            </a:r>
            <a:endParaRPr sz="1800">
              <a:solidFill>
                <a:schemeClr val="lt1"/>
              </a:solidFill>
              <a:latin typeface="Libre Franklin"/>
              <a:ea typeface="Libre Franklin"/>
              <a:cs typeface="Libre Franklin"/>
              <a:sym typeface="Libre Franklin"/>
            </a:endParaRPr>
          </a:p>
        </p:txBody>
      </p:sp>
      <p:sp>
        <p:nvSpPr>
          <p:cNvPr id="114" name="Google Shape;114;p3"/>
          <p:cNvSpPr/>
          <p:nvPr/>
        </p:nvSpPr>
        <p:spPr>
          <a:xfrm>
            <a:off x="128600" y="2722669"/>
            <a:ext cx="1492200" cy="776100"/>
          </a:xfrm>
          <a:prstGeom prst="rect">
            <a:avLst/>
          </a:prstGeom>
          <a:solidFill>
            <a:schemeClr val="accent1"/>
          </a:solidFill>
          <a:ln cap="flat" cmpd="sng" w="15875">
            <a:solidFill>
              <a:srgbClr val="717A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External Data (BPS)</a:t>
            </a:r>
            <a:endParaRPr sz="1800">
              <a:solidFill>
                <a:schemeClr val="lt1"/>
              </a:solidFill>
              <a:latin typeface="Libre Franklin"/>
              <a:ea typeface="Libre Franklin"/>
              <a:cs typeface="Libre Franklin"/>
              <a:sym typeface="Libre Franklin"/>
            </a:endParaRPr>
          </a:p>
        </p:txBody>
      </p:sp>
      <p:sp>
        <p:nvSpPr>
          <p:cNvPr id="115" name="Google Shape;115;p3"/>
          <p:cNvSpPr/>
          <p:nvPr/>
        </p:nvSpPr>
        <p:spPr>
          <a:xfrm>
            <a:off x="2614669" y="1721049"/>
            <a:ext cx="1492200" cy="12861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Pre-Processing</a:t>
            </a:r>
            <a:endParaRPr/>
          </a:p>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(imputation/cleansing)</a:t>
            </a:r>
            <a:endParaRPr sz="1800">
              <a:solidFill>
                <a:schemeClr val="lt1"/>
              </a:solidFill>
              <a:latin typeface="Libre Franklin"/>
              <a:ea typeface="Libre Franklin"/>
              <a:cs typeface="Libre Franklin"/>
              <a:sym typeface="Libre Franklin"/>
            </a:endParaRPr>
          </a:p>
        </p:txBody>
      </p:sp>
      <p:sp>
        <p:nvSpPr>
          <p:cNvPr id="116" name="Google Shape;116;p3"/>
          <p:cNvSpPr/>
          <p:nvPr/>
        </p:nvSpPr>
        <p:spPr>
          <a:xfrm>
            <a:off x="4443605" y="2049994"/>
            <a:ext cx="1710300" cy="6429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Normalization</a:t>
            </a:r>
            <a:endParaRPr sz="1800">
              <a:solidFill>
                <a:schemeClr val="lt1"/>
              </a:solidFill>
              <a:latin typeface="Libre Franklin"/>
              <a:ea typeface="Libre Franklin"/>
              <a:cs typeface="Libre Franklin"/>
              <a:sym typeface="Libre Franklin"/>
            </a:endParaRPr>
          </a:p>
        </p:txBody>
      </p:sp>
      <p:sp>
        <p:nvSpPr>
          <p:cNvPr id="117" name="Google Shape;117;p3"/>
          <p:cNvSpPr/>
          <p:nvPr/>
        </p:nvSpPr>
        <p:spPr>
          <a:xfrm>
            <a:off x="6572654" y="774869"/>
            <a:ext cx="1101600" cy="9465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Training Data</a:t>
            </a:r>
            <a:endParaRPr sz="1800">
              <a:solidFill>
                <a:schemeClr val="lt1"/>
              </a:solidFill>
              <a:latin typeface="Libre Franklin"/>
              <a:ea typeface="Libre Franklin"/>
              <a:cs typeface="Libre Franklin"/>
              <a:sym typeface="Libre Franklin"/>
            </a:endParaRPr>
          </a:p>
        </p:txBody>
      </p:sp>
      <p:sp>
        <p:nvSpPr>
          <p:cNvPr id="118" name="Google Shape;118;p3"/>
          <p:cNvSpPr/>
          <p:nvPr/>
        </p:nvSpPr>
        <p:spPr>
          <a:xfrm>
            <a:off x="6631929" y="3110751"/>
            <a:ext cx="983400" cy="9465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Test Data</a:t>
            </a:r>
            <a:endParaRPr sz="1800">
              <a:solidFill>
                <a:schemeClr val="lt1"/>
              </a:solidFill>
              <a:latin typeface="Libre Franklin"/>
              <a:ea typeface="Libre Franklin"/>
              <a:cs typeface="Libre Franklin"/>
              <a:sym typeface="Libre Franklin"/>
            </a:endParaRPr>
          </a:p>
        </p:txBody>
      </p:sp>
      <p:sp>
        <p:nvSpPr>
          <p:cNvPr id="119" name="Google Shape;119;p3"/>
          <p:cNvSpPr/>
          <p:nvPr/>
        </p:nvSpPr>
        <p:spPr>
          <a:xfrm>
            <a:off x="8159133" y="1883674"/>
            <a:ext cx="1213500" cy="9465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Model</a:t>
            </a:r>
            <a:endParaRPr sz="1800">
              <a:solidFill>
                <a:schemeClr val="lt1"/>
              </a:solidFill>
              <a:latin typeface="Libre Franklin"/>
              <a:ea typeface="Libre Franklin"/>
              <a:cs typeface="Libre Franklin"/>
              <a:sym typeface="Libre Franklin"/>
            </a:endParaRPr>
          </a:p>
        </p:txBody>
      </p:sp>
      <p:sp>
        <p:nvSpPr>
          <p:cNvPr id="120" name="Google Shape;120;p3"/>
          <p:cNvSpPr/>
          <p:nvPr/>
        </p:nvSpPr>
        <p:spPr>
          <a:xfrm>
            <a:off x="10423419" y="1345111"/>
            <a:ext cx="1492200" cy="20529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Model Comparison</a:t>
            </a:r>
            <a:endParaRPr/>
          </a:p>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&amp;</a:t>
            </a:r>
            <a:endParaRPr/>
          </a:p>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Hyper Parameter Tuning</a:t>
            </a:r>
            <a:endParaRPr sz="1800">
              <a:solidFill>
                <a:schemeClr val="lt1"/>
              </a:solidFill>
              <a:latin typeface="Libre Franklin"/>
              <a:ea typeface="Libre Franklin"/>
              <a:cs typeface="Libre Franklin"/>
              <a:sym typeface="Libre Franklin"/>
            </a:endParaRPr>
          </a:p>
        </p:txBody>
      </p:sp>
      <p:cxnSp>
        <p:nvCxnSpPr>
          <p:cNvPr id="121" name="Google Shape;121;p3"/>
          <p:cNvCxnSpPr>
            <a:stCxn id="113" idx="3"/>
            <a:endCxn id="115" idx="1"/>
          </p:cNvCxnSpPr>
          <p:nvPr/>
        </p:nvCxnSpPr>
        <p:spPr>
          <a:xfrm>
            <a:off x="1620800" y="1525129"/>
            <a:ext cx="993900" cy="839100"/>
          </a:xfrm>
          <a:prstGeom prst="bentConnector3">
            <a:avLst>
              <a:gd fmla="val 50000" name="adj1"/>
            </a:avLst>
          </a:prstGeom>
          <a:noFill/>
          <a:ln cap="flat" cmpd="sng" w="12700">
            <a:solidFill>
              <a:schemeClr val="accent1"/>
            </a:solidFill>
            <a:prstDash val="solid"/>
            <a:round/>
            <a:headEnd len="sm" w="sm" type="none"/>
            <a:tailEnd len="med" w="med" type="triangle"/>
          </a:ln>
        </p:spPr>
      </p:cxnSp>
      <p:cxnSp>
        <p:nvCxnSpPr>
          <p:cNvPr id="122" name="Google Shape;122;p3"/>
          <p:cNvCxnSpPr>
            <a:endCxn id="115" idx="1"/>
          </p:cNvCxnSpPr>
          <p:nvPr/>
        </p:nvCxnSpPr>
        <p:spPr>
          <a:xfrm flipH="1" rot="10800000">
            <a:off x="1621069" y="2364099"/>
            <a:ext cx="993600" cy="739200"/>
          </a:xfrm>
          <a:prstGeom prst="bentConnector3">
            <a:avLst>
              <a:gd fmla="val 50000" name="adj1"/>
            </a:avLst>
          </a:prstGeom>
          <a:noFill/>
          <a:ln cap="flat" cmpd="sng" w="12700">
            <a:solidFill>
              <a:schemeClr val="accent1"/>
            </a:solidFill>
            <a:prstDash val="solid"/>
            <a:round/>
            <a:headEnd len="sm" w="sm" type="none"/>
            <a:tailEnd len="med" w="med" type="triangle"/>
          </a:ln>
        </p:spPr>
      </p:cxnSp>
      <p:cxnSp>
        <p:nvCxnSpPr>
          <p:cNvPr id="123" name="Google Shape;123;p3"/>
          <p:cNvCxnSpPr>
            <a:stCxn id="115" idx="3"/>
            <a:endCxn id="116" idx="1"/>
          </p:cNvCxnSpPr>
          <p:nvPr/>
        </p:nvCxnSpPr>
        <p:spPr>
          <a:xfrm>
            <a:off x="4106869" y="2364099"/>
            <a:ext cx="336600" cy="7200"/>
          </a:xfrm>
          <a:prstGeom prst="straightConnector1">
            <a:avLst/>
          </a:prstGeom>
          <a:noFill/>
          <a:ln cap="flat" cmpd="sng" w="12700">
            <a:solidFill>
              <a:srgbClr val="FF0000"/>
            </a:solidFill>
            <a:prstDash val="solid"/>
            <a:round/>
            <a:headEnd len="sm" w="sm" type="none"/>
            <a:tailEnd len="med" w="med" type="triangle"/>
          </a:ln>
        </p:spPr>
      </p:cxnSp>
      <p:cxnSp>
        <p:nvCxnSpPr>
          <p:cNvPr id="124" name="Google Shape;124;p3"/>
          <p:cNvCxnSpPr>
            <a:stCxn id="116" idx="3"/>
            <a:endCxn id="118" idx="1"/>
          </p:cNvCxnSpPr>
          <p:nvPr/>
        </p:nvCxnSpPr>
        <p:spPr>
          <a:xfrm>
            <a:off x="6153905" y="2371444"/>
            <a:ext cx="477900" cy="1212600"/>
          </a:xfrm>
          <a:prstGeom prst="bentConnector3">
            <a:avLst>
              <a:gd fmla="val 50000" name="adj1"/>
            </a:avLst>
          </a:prstGeom>
          <a:noFill/>
          <a:ln cap="flat" cmpd="sng" w="12700">
            <a:solidFill>
              <a:srgbClr val="FF0000"/>
            </a:solidFill>
            <a:prstDash val="solid"/>
            <a:round/>
            <a:headEnd len="sm" w="sm" type="none"/>
            <a:tailEnd len="med" w="med" type="triangle"/>
          </a:ln>
        </p:spPr>
      </p:cxnSp>
      <p:cxnSp>
        <p:nvCxnSpPr>
          <p:cNvPr id="125" name="Google Shape;125;p3"/>
          <p:cNvCxnSpPr>
            <a:stCxn id="116" idx="3"/>
            <a:endCxn id="117" idx="1"/>
          </p:cNvCxnSpPr>
          <p:nvPr/>
        </p:nvCxnSpPr>
        <p:spPr>
          <a:xfrm flipH="1" rot="10800000">
            <a:off x="6153905" y="1248244"/>
            <a:ext cx="418800" cy="1123200"/>
          </a:xfrm>
          <a:prstGeom prst="bentConnector3">
            <a:avLst>
              <a:gd fmla="val 56001" name="adj1"/>
            </a:avLst>
          </a:prstGeom>
          <a:noFill/>
          <a:ln cap="flat" cmpd="sng" w="12700">
            <a:solidFill>
              <a:srgbClr val="FF0000"/>
            </a:solidFill>
            <a:prstDash val="solid"/>
            <a:round/>
            <a:headEnd len="sm" w="sm" type="none"/>
            <a:tailEnd len="med" w="med" type="triangle"/>
          </a:ln>
        </p:spPr>
      </p:cxnSp>
      <p:cxnSp>
        <p:nvCxnSpPr>
          <p:cNvPr id="126" name="Google Shape;126;p3"/>
          <p:cNvCxnSpPr>
            <a:stCxn id="117" idx="3"/>
            <a:endCxn id="119" idx="0"/>
          </p:cNvCxnSpPr>
          <p:nvPr/>
        </p:nvCxnSpPr>
        <p:spPr>
          <a:xfrm>
            <a:off x="7674254" y="1248119"/>
            <a:ext cx="1091700" cy="635700"/>
          </a:xfrm>
          <a:prstGeom prst="straightConnector1">
            <a:avLst/>
          </a:prstGeom>
          <a:noFill/>
          <a:ln cap="flat" cmpd="sng" w="12700">
            <a:solidFill>
              <a:srgbClr val="00B050"/>
            </a:solidFill>
            <a:prstDash val="solid"/>
            <a:round/>
            <a:headEnd len="sm" w="sm" type="none"/>
            <a:tailEnd len="med" w="med" type="triangle"/>
          </a:ln>
        </p:spPr>
      </p:cxnSp>
      <p:cxnSp>
        <p:nvCxnSpPr>
          <p:cNvPr id="127" name="Google Shape;127;p3"/>
          <p:cNvCxnSpPr>
            <a:stCxn id="118" idx="3"/>
            <a:endCxn id="119" idx="2"/>
          </p:cNvCxnSpPr>
          <p:nvPr/>
        </p:nvCxnSpPr>
        <p:spPr>
          <a:xfrm flipH="1" rot="10800000">
            <a:off x="7615329" y="2830101"/>
            <a:ext cx="1150500" cy="753900"/>
          </a:xfrm>
          <a:prstGeom prst="straightConnector1">
            <a:avLst/>
          </a:prstGeom>
          <a:noFill/>
          <a:ln cap="flat" cmpd="sng" w="12700">
            <a:solidFill>
              <a:srgbClr val="00B050"/>
            </a:solidFill>
            <a:prstDash val="solid"/>
            <a:round/>
            <a:headEnd len="sm" w="sm" type="none"/>
            <a:tailEnd len="med" w="med" type="triangle"/>
          </a:ln>
        </p:spPr>
      </p:cxnSp>
      <p:cxnSp>
        <p:nvCxnSpPr>
          <p:cNvPr id="128" name="Google Shape;128;p3"/>
          <p:cNvCxnSpPr>
            <a:stCxn id="119" idx="3"/>
            <a:endCxn id="120" idx="1"/>
          </p:cNvCxnSpPr>
          <p:nvPr/>
        </p:nvCxnSpPr>
        <p:spPr>
          <a:xfrm>
            <a:off x="9372633" y="2356924"/>
            <a:ext cx="1050900" cy="14700"/>
          </a:xfrm>
          <a:prstGeom prst="straightConnector1">
            <a:avLst/>
          </a:prstGeom>
          <a:noFill/>
          <a:ln cap="flat" cmpd="sng" w="12700">
            <a:solidFill>
              <a:schemeClr val="accent1"/>
            </a:solidFill>
            <a:prstDash val="solid"/>
            <a:round/>
            <a:headEnd len="sm" w="sm" type="none"/>
            <a:tailEnd len="med" w="med" type="triangle"/>
          </a:ln>
        </p:spPr>
      </p:cxnSp>
      <p:sp>
        <p:nvSpPr>
          <p:cNvPr id="129" name="Google Shape;129;p3"/>
          <p:cNvSpPr/>
          <p:nvPr/>
        </p:nvSpPr>
        <p:spPr>
          <a:xfrm>
            <a:off x="2362377" y="1247959"/>
            <a:ext cx="3819900" cy="2336100"/>
          </a:xfrm>
          <a:prstGeom prst="rect">
            <a:avLst/>
          </a:prstGeom>
          <a:noFill/>
          <a:ln cap="flat" cmpd="sng" w="15875">
            <a:solidFill>
              <a:srgbClr val="FF0000"/>
            </a:solidFill>
            <a:prstDash val="lgDash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0" name="Google Shape;130;p3"/>
          <p:cNvSpPr/>
          <p:nvPr/>
        </p:nvSpPr>
        <p:spPr>
          <a:xfrm>
            <a:off x="6347258" y="371475"/>
            <a:ext cx="3374400" cy="4071900"/>
          </a:xfrm>
          <a:prstGeom prst="rect">
            <a:avLst/>
          </a:prstGeom>
          <a:noFill/>
          <a:ln cap="flat" cmpd="sng" w="28575">
            <a:solidFill>
              <a:srgbClr val="00B05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359381" y="2350835"/>
            <a:ext cx="5972256" cy="183054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Bookman Old Style"/>
              <a:buNone/>
            </a:pPr>
            <a:r>
              <a:rPr lang="en-US" sz="4800"/>
              <a:t>Data Insight</a:t>
            </a:r>
            <a:br>
              <a:rPr lang="en-US" sz="4800"/>
            </a:br>
            <a:r>
              <a:rPr lang="en-US" sz="4800"/>
              <a:t>Gathering</a:t>
            </a:r>
            <a:endParaRPr sz="4800"/>
          </a:p>
        </p:txBody>
      </p:sp>
      <p:pic>
        <p:nvPicPr>
          <p:cNvPr id="136" name="Google Shape;136;p4"/>
          <p:cNvPicPr preferRelativeResize="0"/>
          <p:nvPr/>
        </p:nvPicPr>
        <p:blipFill rotWithShape="1">
          <a:blip r:embed="rId3">
            <a:alphaModFix/>
          </a:blip>
          <a:srcRect b="0" l="0" r="0" t="0"/>
          <a:stretch/>
        </p:blipFill>
        <p:spPr>
          <a:xfrm>
            <a:off x="4690046" y="1562735"/>
            <a:ext cx="7501954" cy="41295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1066800" y="0"/>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Features Data Type</a:t>
            </a:r>
            <a:endParaRPr/>
          </a:p>
        </p:txBody>
      </p:sp>
      <p:sp>
        <p:nvSpPr>
          <p:cNvPr id="142" name="Google Shape;142;p5"/>
          <p:cNvSpPr txBox="1"/>
          <p:nvPr/>
        </p:nvSpPr>
        <p:spPr>
          <a:xfrm>
            <a:off x="1097280" y="2254927"/>
            <a:ext cx="4442819"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Jumlah_Kelurahan Desa</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PDRB</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PDRB_per_Kapita</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Indeks_Pembangunan_Manusia</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Jumlah_Penduduk</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Luas_Wilayah</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Dana_Alokasi_Umum</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Pengeluaran_Riil_per_Kapita_per_Tahun</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Nilai_UMR</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Jumlah_Penduduk_Miskin</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Jumlah_Penduduk_Bekerja</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Pengguna_Internet</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Pemilik_Ponsel</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highlight>
                  <a:srgbClr val="FFFF00"/>
                </a:highlight>
                <a:latin typeface="Libre Franklin"/>
                <a:ea typeface="Libre Franklin"/>
                <a:cs typeface="Libre Franklin"/>
                <a:sym typeface="Libre Franklin"/>
              </a:rPr>
              <a:t>Jumlah_Agen_Pulsa(Target)</a:t>
            </a:r>
            <a:endParaRPr b="1" sz="1800">
              <a:solidFill>
                <a:schemeClr val="dk1"/>
              </a:solidFill>
              <a:highlight>
                <a:srgbClr val="FFFF00"/>
              </a:highlight>
              <a:latin typeface="Libre Franklin"/>
              <a:ea typeface="Libre Franklin"/>
              <a:cs typeface="Libre Franklin"/>
              <a:sym typeface="Libre Franklin"/>
            </a:endParaRPr>
          </a:p>
        </p:txBody>
      </p:sp>
      <p:sp>
        <p:nvSpPr>
          <p:cNvPr id="143" name="Google Shape;143;p5"/>
          <p:cNvSpPr txBox="1"/>
          <p:nvPr/>
        </p:nvSpPr>
        <p:spPr>
          <a:xfrm>
            <a:off x="7954392" y="2254927"/>
            <a:ext cx="2107949"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ourier New"/>
              <a:buChar char="o"/>
            </a:pPr>
            <a:r>
              <a:rPr lang="en-US" sz="1800">
                <a:solidFill>
                  <a:schemeClr val="dk1"/>
                </a:solidFill>
                <a:latin typeface="Libre Franklin"/>
                <a:ea typeface="Libre Franklin"/>
                <a:cs typeface="Libre Franklin"/>
                <a:sym typeface="Libre Franklin"/>
              </a:rPr>
              <a:t>Kota_Kabupaten</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Courier New"/>
              <a:buChar char="o"/>
            </a:pPr>
            <a:r>
              <a:rPr lang="en-US" sz="1800">
                <a:solidFill>
                  <a:schemeClr val="dk1"/>
                </a:solidFill>
                <a:latin typeface="Libre Franklin"/>
                <a:ea typeface="Libre Franklin"/>
                <a:cs typeface="Libre Franklin"/>
                <a:sym typeface="Libre Franklin"/>
              </a:rPr>
              <a:t>Provinsi</a:t>
            </a:r>
            <a:endParaRPr sz="18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800"/>
              <a:buFont typeface="Courier New"/>
              <a:buChar char="o"/>
            </a:pPr>
            <a:r>
              <a:rPr lang="en-US" sz="1800">
                <a:solidFill>
                  <a:schemeClr val="dk1"/>
                </a:solidFill>
                <a:latin typeface="Libre Franklin"/>
                <a:ea typeface="Libre Franklin"/>
                <a:cs typeface="Libre Franklin"/>
                <a:sym typeface="Libre Franklin"/>
              </a:rPr>
              <a:t>Area</a:t>
            </a:r>
            <a:endParaRPr/>
          </a:p>
          <a:p>
            <a:pPr indent="-285750" lvl="0" marL="285750" marR="0" rtl="0" algn="l">
              <a:spcBef>
                <a:spcPts val="0"/>
              </a:spcBef>
              <a:spcAft>
                <a:spcPts val="0"/>
              </a:spcAft>
              <a:buClr>
                <a:schemeClr val="dk1"/>
              </a:buClr>
              <a:buSzPts val="1800"/>
              <a:buFont typeface="Courier New"/>
              <a:buChar char="o"/>
            </a:pPr>
            <a:r>
              <a:rPr lang="en-US" sz="1800">
                <a:solidFill>
                  <a:schemeClr val="dk1"/>
                </a:solidFill>
                <a:latin typeface="Libre Franklin"/>
                <a:ea typeface="Libre Franklin"/>
                <a:cs typeface="Libre Franklin"/>
                <a:sym typeface="Libre Franklin"/>
              </a:rPr>
              <a:t>Regional</a:t>
            </a:r>
            <a:endParaRPr sz="1800">
              <a:solidFill>
                <a:schemeClr val="dk1"/>
              </a:solidFill>
              <a:latin typeface="Libre Franklin"/>
              <a:ea typeface="Libre Franklin"/>
              <a:cs typeface="Libre Franklin"/>
              <a:sym typeface="Libre Franklin"/>
            </a:endParaRPr>
          </a:p>
        </p:txBody>
      </p:sp>
      <p:sp>
        <p:nvSpPr>
          <p:cNvPr id="144" name="Google Shape;144;p5"/>
          <p:cNvSpPr txBox="1"/>
          <p:nvPr/>
        </p:nvSpPr>
        <p:spPr>
          <a:xfrm>
            <a:off x="1097280" y="1854817"/>
            <a:ext cx="18738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dk1"/>
                </a:solidFill>
                <a:latin typeface="Libre Franklin"/>
                <a:ea typeface="Libre Franklin"/>
                <a:cs typeface="Libre Franklin"/>
                <a:sym typeface="Libre Franklin"/>
              </a:rPr>
              <a:t>Numerical Data</a:t>
            </a:r>
            <a:endParaRPr b="1" sz="2000" u="sng">
              <a:solidFill>
                <a:schemeClr val="dk1"/>
              </a:solidFill>
              <a:latin typeface="Libre Franklin"/>
              <a:ea typeface="Libre Franklin"/>
              <a:cs typeface="Libre Franklin"/>
              <a:sym typeface="Libre Franklin"/>
            </a:endParaRPr>
          </a:p>
        </p:txBody>
      </p:sp>
      <p:sp>
        <p:nvSpPr>
          <p:cNvPr id="145" name="Google Shape;145;p5"/>
          <p:cNvSpPr txBox="1"/>
          <p:nvPr/>
        </p:nvSpPr>
        <p:spPr>
          <a:xfrm>
            <a:off x="7954392" y="1876703"/>
            <a:ext cx="197887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dk1"/>
                </a:solidFill>
                <a:latin typeface="Libre Franklin"/>
                <a:ea typeface="Libre Franklin"/>
                <a:cs typeface="Libre Franklin"/>
                <a:sym typeface="Libre Franklin"/>
              </a:rPr>
              <a:t>Categorical Data</a:t>
            </a:r>
            <a:endParaRPr b="1" sz="2000" u="sng">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nvSpPr>
        <p:spPr>
          <a:xfrm>
            <a:off x="5477522" y="2076758"/>
            <a:ext cx="61239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There are 5 Features with missing values and the highest was</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 Nilai_UMR with 26 Missing Values.</a:t>
            </a:r>
            <a:endParaRPr sz="1800">
              <a:solidFill>
                <a:schemeClr val="dk1"/>
              </a:solidFill>
              <a:latin typeface="Libre Franklin"/>
              <a:ea typeface="Libre Franklin"/>
              <a:cs typeface="Libre Franklin"/>
              <a:sym typeface="Libre Franklin"/>
            </a:endParaRPr>
          </a:p>
        </p:txBody>
      </p:sp>
      <p:sp>
        <p:nvSpPr>
          <p:cNvPr id="151" name="Google Shape;151;p6"/>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Check Missing Values</a:t>
            </a:r>
            <a:endParaRPr i="0" sz="4700">
              <a:solidFill>
                <a:srgbClr val="3F3F3F"/>
              </a:solidFill>
              <a:latin typeface="Bookman Old Style"/>
              <a:ea typeface="Bookman Old Style"/>
              <a:cs typeface="Bookman Old Style"/>
              <a:sym typeface="Bookman Old Style"/>
            </a:endParaRPr>
          </a:p>
        </p:txBody>
      </p:sp>
      <p:pic>
        <p:nvPicPr>
          <p:cNvPr id="152" name="Google Shape;152;p6"/>
          <p:cNvPicPr preferRelativeResize="0"/>
          <p:nvPr/>
        </p:nvPicPr>
        <p:blipFill rotWithShape="1">
          <a:blip r:embed="rId3">
            <a:alphaModFix/>
          </a:blip>
          <a:srcRect b="0" l="0" r="0" t="0"/>
          <a:stretch/>
        </p:blipFill>
        <p:spPr>
          <a:xfrm>
            <a:off x="1219200" y="2076758"/>
            <a:ext cx="3971879" cy="3991034"/>
          </a:xfrm>
          <a:prstGeom prst="rect">
            <a:avLst/>
          </a:prstGeom>
          <a:noFill/>
          <a:ln>
            <a:noFill/>
          </a:ln>
        </p:spPr>
      </p:pic>
      <p:sp>
        <p:nvSpPr>
          <p:cNvPr id="153" name="Google Shape;153;p6"/>
          <p:cNvSpPr txBox="1"/>
          <p:nvPr/>
        </p:nvSpPr>
        <p:spPr>
          <a:xfrm>
            <a:off x="5477522" y="3257749"/>
            <a:ext cx="561364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In imputing the values, the main idea is whether to impute the missing values by: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Median/Mean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External Data</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In our case, we will decide the method based on the features itself.</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nvSpPr>
        <p:spPr>
          <a:xfrm>
            <a:off x="5378390" y="2203881"/>
            <a:ext cx="5721657"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In “Provinsi” Feature, there are 8 missing values. However, as we can see  that imputing these values could not rely on median of the data</a:t>
            </a:r>
            <a:endParaRPr sz="1800">
              <a:solidFill>
                <a:schemeClr val="dk1"/>
              </a:solidFill>
              <a:latin typeface="Libre Franklin"/>
              <a:ea typeface="Libre Franklin"/>
              <a:cs typeface="Libre Franklin"/>
              <a:sym typeface="Libre Franklin"/>
            </a:endParaRPr>
          </a:p>
        </p:txBody>
      </p:sp>
      <p:sp>
        <p:nvSpPr>
          <p:cNvPr id="159" name="Google Shape;159;p7"/>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Check Missing Values</a:t>
            </a:r>
            <a:endParaRPr/>
          </a:p>
          <a:p>
            <a:pPr indent="0" lvl="0" marL="0" marR="0" rtl="0" algn="l">
              <a:lnSpc>
                <a:spcPct val="90000"/>
              </a:lnSpc>
              <a:spcBef>
                <a:spcPts val="0"/>
              </a:spcBef>
              <a:spcAft>
                <a:spcPts val="0"/>
              </a:spcAft>
              <a:buClr>
                <a:srgbClr val="3F3F3F"/>
              </a:buClr>
              <a:buSzPts val="2800"/>
              <a:buFont typeface="Bookman Old Style"/>
              <a:buNone/>
            </a:pPr>
            <a:r>
              <a:rPr i="0" lang="en-US" sz="2800">
                <a:solidFill>
                  <a:srgbClr val="3F3F3F"/>
                </a:solidFill>
                <a:latin typeface="Bookman Old Style"/>
                <a:ea typeface="Bookman Old Style"/>
                <a:cs typeface="Bookman Old Style"/>
                <a:sym typeface="Bookman Old Style"/>
              </a:rPr>
              <a:t>Provinsi Feature</a:t>
            </a:r>
            <a:endParaRPr i="0" sz="2800">
              <a:solidFill>
                <a:srgbClr val="3F3F3F"/>
              </a:solidFill>
              <a:latin typeface="Bookman Old Style"/>
              <a:ea typeface="Bookman Old Style"/>
              <a:cs typeface="Bookman Old Style"/>
              <a:sym typeface="Bookman Old Style"/>
            </a:endParaRPr>
          </a:p>
        </p:txBody>
      </p:sp>
      <p:pic>
        <p:nvPicPr>
          <p:cNvPr id="160" name="Google Shape;160;p7"/>
          <p:cNvPicPr preferRelativeResize="0"/>
          <p:nvPr/>
        </p:nvPicPr>
        <p:blipFill rotWithShape="1">
          <a:blip r:embed="rId3">
            <a:alphaModFix/>
          </a:blip>
          <a:srcRect b="0" l="0" r="0" t="0"/>
          <a:stretch/>
        </p:blipFill>
        <p:spPr>
          <a:xfrm>
            <a:off x="945601" y="2121667"/>
            <a:ext cx="4008139" cy="4159336"/>
          </a:xfrm>
          <a:prstGeom prst="rect">
            <a:avLst/>
          </a:prstGeom>
          <a:noFill/>
          <a:ln>
            <a:noFill/>
          </a:ln>
        </p:spPr>
      </p:pic>
      <p:sp>
        <p:nvSpPr>
          <p:cNvPr id="161" name="Google Shape;161;p7"/>
          <p:cNvSpPr txBox="1"/>
          <p:nvPr/>
        </p:nvSpPr>
        <p:spPr>
          <a:xfrm>
            <a:off x="5378390" y="3727935"/>
            <a:ext cx="5721657"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Hence, we have to rely on external sources/ our own knowledge to impute the values. In this case, it is easily filled with knowledge from google (eg. Pematang Siantar is located in Sumatra Utara province, hence it is imputed).</a:t>
            </a:r>
            <a:endParaRPr/>
          </a:p>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We do this for all other Provinsi.</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nvSpPr>
        <p:spPr>
          <a:xfrm>
            <a:off x="5378390" y="2856400"/>
            <a:ext cx="572165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In Pemilik_Ponsel Feature, coincidently they are from the same region, which is “Sulawesi Barat”.</a:t>
            </a:r>
            <a:endParaRPr sz="1800">
              <a:solidFill>
                <a:schemeClr val="dk1"/>
              </a:solidFill>
              <a:latin typeface="Libre Franklin"/>
              <a:ea typeface="Libre Franklin"/>
              <a:cs typeface="Libre Franklin"/>
              <a:sym typeface="Libre Franklin"/>
            </a:endParaRPr>
          </a:p>
        </p:txBody>
      </p:sp>
      <p:sp>
        <p:nvSpPr>
          <p:cNvPr id="167" name="Google Shape;167;p8"/>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Check Missing Values</a:t>
            </a:r>
            <a:endParaRPr/>
          </a:p>
          <a:p>
            <a:pPr indent="0" lvl="0" marL="0" marR="0" rtl="0" algn="l">
              <a:lnSpc>
                <a:spcPct val="90000"/>
              </a:lnSpc>
              <a:spcBef>
                <a:spcPts val="0"/>
              </a:spcBef>
              <a:spcAft>
                <a:spcPts val="0"/>
              </a:spcAft>
              <a:buClr>
                <a:srgbClr val="3F3F3F"/>
              </a:buClr>
              <a:buSzPts val="2800"/>
              <a:buFont typeface="Bookman Old Style"/>
              <a:buNone/>
            </a:pPr>
            <a:r>
              <a:rPr i="0" lang="en-US" sz="2800">
                <a:solidFill>
                  <a:srgbClr val="3F3F3F"/>
                </a:solidFill>
                <a:latin typeface="Bookman Old Style"/>
                <a:ea typeface="Bookman Old Style"/>
                <a:cs typeface="Bookman Old Style"/>
                <a:sym typeface="Bookman Old Style"/>
              </a:rPr>
              <a:t>Pemilik_Ponsel Feature</a:t>
            </a:r>
            <a:endParaRPr i="0" sz="2800">
              <a:solidFill>
                <a:srgbClr val="3F3F3F"/>
              </a:solidFill>
              <a:latin typeface="Bookman Old Style"/>
              <a:ea typeface="Bookman Old Style"/>
              <a:cs typeface="Bookman Old Style"/>
              <a:sym typeface="Bookman Old Style"/>
            </a:endParaRPr>
          </a:p>
        </p:txBody>
      </p:sp>
      <p:sp>
        <p:nvSpPr>
          <p:cNvPr id="168" name="Google Shape;168;p8"/>
          <p:cNvSpPr txBox="1"/>
          <p:nvPr/>
        </p:nvSpPr>
        <p:spPr>
          <a:xfrm>
            <a:off x="5378390" y="4004934"/>
            <a:ext cx="5721657"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For this feature, it is best to impute the values from the data median. However, instead of the median of all Indonesia, we only use the median for Sulawesi Island.</a:t>
            </a:r>
            <a:endParaRPr sz="1800">
              <a:solidFill>
                <a:schemeClr val="dk1"/>
              </a:solidFill>
              <a:latin typeface="Libre Franklin"/>
              <a:ea typeface="Libre Franklin"/>
              <a:cs typeface="Libre Franklin"/>
              <a:sym typeface="Libre Franklin"/>
            </a:endParaRPr>
          </a:p>
        </p:txBody>
      </p:sp>
      <p:pic>
        <p:nvPicPr>
          <p:cNvPr id="169" name="Google Shape;169;p8"/>
          <p:cNvPicPr preferRelativeResize="0"/>
          <p:nvPr/>
        </p:nvPicPr>
        <p:blipFill rotWithShape="1">
          <a:blip r:embed="rId3">
            <a:alphaModFix/>
          </a:blip>
          <a:srcRect b="0" l="0" r="46060" t="0"/>
          <a:stretch/>
        </p:blipFill>
        <p:spPr>
          <a:xfrm>
            <a:off x="196790" y="2203881"/>
            <a:ext cx="4814217" cy="41081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nvSpPr>
        <p:spPr>
          <a:xfrm>
            <a:off x="5440534" y="2479089"/>
            <a:ext cx="5721657"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As for the missing Nilai_UMR Values (26 missing values), as we know, UMR (minimum wage) is quite unique for each region. Hence, we will use external data to impute the missing values.</a:t>
            </a:r>
            <a:endParaRPr sz="1800">
              <a:solidFill>
                <a:schemeClr val="dk1"/>
              </a:solidFill>
              <a:latin typeface="Libre Franklin"/>
              <a:ea typeface="Libre Franklin"/>
              <a:cs typeface="Libre Franklin"/>
              <a:sym typeface="Libre Franklin"/>
            </a:endParaRPr>
          </a:p>
        </p:txBody>
      </p:sp>
      <p:sp>
        <p:nvSpPr>
          <p:cNvPr id="175" name="Google Shape;175;p9"/>
          <p:cNvSpPr txBox="1"/>
          <p:nvPr/>
        </p:nvSpPr>
        <p:spPr>
          <a:xfrm>
            <a:off x="1219200" y="152400"/>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700"/>
              <a:buFont typeface="Bookman Old Style"/>
              <a:buNone/>
            </a:pPr>
            <a:r>
              <a:rPr i="0" lang="en-US" sz="4700">
                <a:solidFill>
                  <a:srgbClr val="3F3F3F"/>
                </a:solidFill>
                <a:latin typeface="Bookman Old Style"/>
                <a:ea typeface="Bookman Old Style"/>
                <a:cs typeface="Bookman Old Style"/>
                <a:sym typeface="Bookman Old Style"/>
              </a:rPr>
              <a:t>Check Missing Values</a:t>
            </a:r>
            <a:endParaRPr/>
          </a:p>
          <a:p>
            <a:pPr indent="0" lvl="0" marL="0" marR="0" rtl="0" algn="l">
              <a:lnSpc>
                <a:spcPct val="90000"/>
              </a:lnSpc>
              <a:spcBef>
                <a:spcPts val="0"/>
              </a:spcBef>
              <a:spcAft>
                <a:spcPts val="0"/>
              </a:spcAft>
              <a:buClr>
                <a:srgbClr val="3F3F3F"/>
              </a:buClr>
              <a:buSzPts val="2800"/>
              <a:buFont typeface="Bookman Old Style"/>
              <a:buNone/>
            </a:pPr>
            <a:r>
              <a:rPr i="0" lang="en-US" sz="2800">
                <a:solidFill>
                  <a:srgbClr val="3F3F3F"/>
                </a:solidFill>
                <a:latin typeface="Bookman Old Style"/>
                <a:ea typeface="Bookman Old Style"/>
                <a:cs typeface="Bookman Old Style"/>
                <a:sym typeface="Bookman Old Style"/>
              </a:rPr>
              <a:t>Nilai_UMR feature</a:t>
            </a:r>
            <a:endParaRPr i="0" sz="2800">
              <a:solidFill>
                <a:srgbClr val="3F3F3F"/>
              </a:solidFill>
              <a:latin typeface="Bookman Old Style"/>
              <a:ea typeface="Bookman Old Style"/>
              <a:cs typeface="Bookman Old Style"/>
              <a:sym typeface="Bookman Old Style"/>
            </a:endParaRPr>
          </a:p>
        </p:txBody>
      </p:sp>
      <p:sp>
        <p:nvSpPr>
          <p:cNvPr id="176" name="Google Shape;176;p9"/>
          <p:cNvSpPr txBox="1"/>
          <p:nvPr/>
        </p:nvSpPr>
        <p:spPr>
          <a:xfrm>
            <a:off x="5440534" y="4105182"/>
            <a:ext cx="5721657"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Libre Franklin"/>
                <a:ea typeface="Libre Franklin"/>
                <a:cs typeface="Libre Franklin"/>
                <a:sym typeface="Libre Franklin"/>
              </a:rPr>
              <a:t>The provinces with missing values are:</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Sumatera Utara (3.222.526)</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Sulawesi Utara (3.310.000)</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Libre Franklin"/>
                <a:ea typeface="Libre Franklin"/>
                <a:cs typeface="Libre Franklin"/>
                <a:sym typeface="Libre Franklin"/>
              </a:rPr>
              <a:t>Sulawesi Tengah (2.390.739)</a:t>
            </a:r>
            <a:endParaRPr sz="1800">
              <a:solidFill>
                <a:schemeClr val="dk1"/>
              </a:solidFill>
              <a:latin typeface="Libre Franklin"/>
              <a:ea typeface="Libre Franklin"/>
              <a:cs typeface="Libre Franklin"/>
              <a:sym typeface="Libre Franklin"/>
            </a:endParaRPr>
          </a:p>
        </p:txBody>
      </p:sp>
      <p:pic>
        <p:nvPicPr>
          <p:cNvPr id="177" name="Google Shape;177;p9"/>
          <p:cNvPicPr preferRelativeResize="0"/>
          <p:nvPr/>
        </p:nvPicPr>
        <p:blipFill rotWithShape="1">
          <a:blip r:embed="rId3">
            <a:alphaModFix/>
          </a:blip>
          <a:srcRect b="0" l="23226" r="0" t="0"/>
          <a:stretch/>
        </p:blipFill>
        <p:spPr>
          <a:xfrm>
            <a:off x="226502" y="1991905"/>
            <a:ext cx="1774578" cy="1279801"/>
          </a:xfrm>
          <a:prstGeom prst="rect">
            <a:avLst/>
          </a:prstGeom>
          <a:noFill/>
          <a:ln>
            <a:noFill/>
          </a:ln>
        </p:spPr>
      </p:pic>
      <p:pic>
        <p:nvPicPr>
          <p:cNvPr id="178" name="Google Shape;178;p9"/>
          <p:cNvPicPr preferRelativeResize="0"/>
          <p:nvPr/>
        </p:nvPicPr>
        <p:blipFill rotWithShape="1">
          <a:blip r:embed="rId4">
            <a:alphaModFix/>
          </a:blip>
          <a:srcRect b="0" l="21156" r="0" t="977"/>
          <a:stretch/>
        </p:blipFill>
        <p:spPr>
          <a:xfrm>
            <a:off x="2613460" y="2383152"/>
            <a:ext cx="2214693" cy="3037143"/>
          </a:xfrm>
          <a:prstGeom prst="rect">
            <a:avLst/>
          </a:prstGeom>
          <a:noFill/>
          <a:ln>
            <a:noFill/>
          </a:ln>
        </p:spPr>
      </p:pic>
      <p:pic>
        <p:nvPicPr>
          <p:cNvPr id="179" name="Google Shape;179;p9"/>
          <p:cNvPicPr preferRelativeResize="0"/>
          <p:nvPr/>
        </p:nvPicPr>
        <p:blipFill rotWithShape="1">
          <a:blip r:embed="rId5">
            <a:alphaModFix/>
          </a:blip>
          <a:srcRect b="3289" l="19510" r="0" t="3289"/>
          <a:stretch/>
        </p:blipFill>
        <p:spPr>
          <a:xfrm>
            <a:off x="72517" y="3681965"/>
            <a:ext cx="2293365" cy="2604782"/>
          </a:xfrm>
          <a:prstGeom prst="rect">
            <a:avLst/>
          </a:prstGeom>
          <a:noFill/>
          <a:ln>
            <a:noFill/>
          </a:ln>
        </p:spPr>
      </p:pic>
      <p:sp>
        <p:nvSpPr>
          <p:cNvPr id="180" name="Google Shape;180;p9"/>
          <p:cNvSpPr/>
          <p:nvPr/>
        </p:nvSpPr>
        <p:spPr>
          <a:xfrm>
            <a:off x="3447875" y="2383152"/>
            <a:ext cx="637564" cy="3037143"/>
          </a:xfrm>
          <a:prstGeom prst="rect">
            <a:avLst/>
          </a:prstGeom>
          <a:noFill/>
          <a:ln cap="flat" cmpd="sng" w="158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1" name="Google Shape;181;p9"/>
          <p:cNvSpPr/>
          <p:nvPr/>
        </p:nvSpPr>
        <p:spPr>
          <a:xfrm>
            <a:off x="931179" y="3586295"/>
            <a:ext cx="578840" cy="2791743"/>
          </a:xfrm>
          <a:prstGeom prst="rect">
            <a:avLst/>
          </a:prstGeom>
          <a:noFill/>
          <a:ln cap="flat" cmpd="sng" w="158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2" name="Google Shape;182;p9"/>
          <p:cNvSpPr/>
          <p:nvPr/>
        </p:nvSpPr>
        <p:spPr>
          <a:xfrm>
            <a:off x="824371" y="1984386"/>
            <a:ext cx="578840" cy="1287319"/>
          </a:xfrm>
          <a:prstGeom prst="rect">
            <a:avLst/>
          </a:prstGeom>
          <a:noFill/>
          <a:ln cap="flat" cmpd="sng" w="158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2022-10-02T03:16:11Z</dcterms:created>
  <dc:creator>Aulia Lazuardi Muhammad</dc:creator>
</cp:coreProperties>
</file>