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91"/>
  </p:notesMasterIdLst>
  <p:handoutMasterIdLst>
    <p:handoutMasterId r:id="rId92"/>
  </p:handoutMasterIdLst>
  <p:sldIdLst>
    <p:sldId id="256" r:id="rId5"/>
    <p:sldId id="448" r:id="rId6"/>
    <p:sldId id="450" r:id="rId7"/>
    <p:sldId id="449" r:id="rId8"/>
    <p:sldId id="567" r:id="rId9"/>
    <p:sldId id="481" r:id="rId10"/>
    <p:sldId id="482" r:id="rId11"/>
    <p:sldId id="483" r:id="rId12"/>
    <p:sldId id="517" r:id="rId13"/>
    <p:sldId id="518" r:id="rId14"/>
    <p:sldId id="520" r:id="rId15"/>
    <p:sldId id="506" r:id="rId16"/>
    <p:sldId id="521" r:id="rId17"/>
    <p:sldId id="513" r:id="rId18"/>
    <p:sldId id="484" r:id="rId19"/>
    <p:sldId id="529" r:id="rId20"/>
    <p:sldId id="530" r:id="rId21"/>
    <p:sldId id="531" r:id="rId22"/>
    <p:sldId id="528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505" r:id="rId31"/>
    <p:sldId id="536" r:id="rId32"/>
    <p:sldId id="492" r:id="rId33"/>
    <p:sldId id="493" r:id="rId34"/>
    <p:sldId id="533" r:id="rId35"/>
    <p:sldId id="535" r:id="rId36"/>
    <p:sldId id="534" r:id="rId37"/>
    <p:sldId id="494" r:id="rId38"/>
    <p:sldId id="532" r:id="rId39"/>
    <p:sldId id="496" r:id="rId40"/>
    <p:sldId id="497" r:id="rId41"/>
    <p:sldId id="498" r:id="rId42"/>
    <p:sldId id="507" r:id="rId43"/>
    <p:sldId id="516" r:id="rId44"/>
    <p:sldId id="515" r:id="rId45"/>
    <p:sldId id="500" r:id="rId46"/>
    <p:sldId id="522" r:id="rId47"/>
    <p:sldId id="523" r:id="rId48"/>
    <p:sldId id="514" r:id="rId49"/>
    <p:sldId id="511" r:id="rId50"/>
    <p:sldId id="512" r:id="rId51"/>
    <p:sldId id="501" r:id="rId52"/>
    <p:sldId id="502" r:id="rId53"/>
    <p:sldId id="508" r:id="rId54"/>
    <p:sldId id="503" r:id="rId55"/>
    <p:sldId id="504" r:id="rId56"/>
    <p:sldId id="509" r:id="rId57"/>
    <p:sldId id="525" r:id="rId58"/>
    <p:sldId id="526" r:id="rId59"/>
    <p:sldId id="527" r:id="rId60"/>
    <p:sldId id="524" r:id="rId61"/>
    <p:sldId id="510" r:id="rId62"/>
    <p:sldId id="569" r:id="rId63"/>
    <p:sldId id="540" r:id="rId64"/>
    <p:sldId id="541" r:id="rId65"/>
    <p:sldId id="542" r:id="rId66"/>
    <p:sldId id="543" r:id="rId67"/>
    <p:sldId id="544" r:id="rId68"/>
    <p:sldId id="545" r:id="rId69"/>
    <p:sldId id="546" r:id="rId70"/>
    <p:sldId id="547" r:id="rId71"/>
    <p:sldId id="548" r:id="rId72"/>
    <p:sldId id="549" r:id="rId73"/>
    <p:sldId id="550" r:id="rId74"/>
    <p:sldId id="551" r:id="rId75"/>
    <p:sldId id="552" r:id="rId76"/>
    <p:sldId id="553" r:id="rId77"/>
    <p:sldId id="554" r:id="rId78"/>
    <p:sldId id="555" r:id="rId79"/>
    <p:sldId id="556" r:id="rId80"/>
    <p:sldId id="558" r:id="rId81"/>
    <p:sldId id="559" r:id="rId82"/>
    <p:sldId id="560" r:id="rId83"/>
    <p:sldId id="561" r:id="rId84"/>
    <p:sldId id="562" r:id="rId85"/>
    <p:sldId id="563" r:id="rId86"/>
    <p:sldId id="564" r:id="rId87"/>
    <p:sldId id="565" r:id="rId88"/>
    <p:sldId id="568" r:id="rId89"/>
    <p:sldId id="566" r:id="rId90"/>
  </p:sldIdLst>
  <p:sldSz cx="10333038" cy="7200900"/>
  <p:notesSz cx="7099300" cy="10234613"/>
  <p:custDataLst>
    <p:tags r:id="rId93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C00"/>
    <a:srgbClr val="FF4D00"/>
    <a:srgbClr val="003893"/>
    <a:srgbClr val="FF6400"/>
    <a:srgbClr val="FF5A00"/>
    <a:srgbClr val="E87511"/>
    <a:srgbClr val="FF0000"/>
    <a:srgbClr val="FF0080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1586" autoAdjust="0"/>
  </p:normalViewPr>
  <p:slideViewPr>
    <p:cSldViewPr>
      <p:cViewPr varScale="1">
        <p:scale>
          <a:sx n="108" d="100"/>
          <a:sy n="108" d="100"/>
        </p:scale>
        <p:origin x="972" y="84"/>
      </p:cViewPr>
      <p:guideLst>
        <p:guide orient="horz" pos="2268"/>
        <p:guide pos="32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33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AFF6259-28D6-4B72-A9C5-CCEB1402D34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6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fr-F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6925" y="768350"/>
            <a:ext cx="5505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C87EE84-D93C-4246-85D5-6790BD95A19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83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73165" y="2376314"/>
            <a:ext cx="6522789" cy="1944216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algn="ctr">
              <a:defRPr sz="1000" baseline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69888" y="6321365"/>
            <a:ext cx="9683750" cy="17463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100000">
                <a:srgbClr val="003893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55" y="849922"/>
            <a:ext cx="2005584" cy="79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27" y="457159"/>
            <a:ext cx="2104008" cy="157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98167" y="50"/>
            <a:ext cx="8334870" cy="792088"/>
          </a:xfrm>
          <a:prstGeom prst="rect">
            <a:avLst/>
          </a:prstGeom>
          <a:solidFill>
            <a:srgbClr val="92D050"/>
          </a:solidFill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67" y="864146"/>
            <a:ext cx="9897774" cy="5759921"/>
          </a:xfrm>
        </p:spPr>
        <p:txBody>
          <a:bodyPr/>
          <a:lstStyle>
            <a:lvl1pPr marL="266700" indent="-266700">
              <a:defRPr baseline="0">
                <a:solidFill>
                  <a:srgbClr val="008000"/>
                </a:solidFill>
              </a:defRPr>
            </a:lvl1pPr>
            <a:lvl2pPr>
              <a:defRPr baseline="0">
                <a:solidFill>
                  <a:srgbClr val="008000"/>
                </a:solidFill>
              </a:defRPr>
            </a:lvl2pPr>
            <a:lvl3pPr>
              <a:defRPr baseline="0">
                <a:solidFill>
                  <a:srgbClr val="008000"/>
                </a:solidFill>
              </a:defRPr>
            </a:lvl3pPr>
            <a:lvl4pPr>
              <a:defRPr baseline="0">
                <a:solidFill>
                  <a:srgbClr val="008000"/>
                </a:solidFill>
              </a:defRPr>
            </a:lvl4pPr>
            <a:lvl5pPr>
              <a:defRPr baseline="0">
                <a:solidFill>
                  <a:srgbClr val="008000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8000"/>
                </a:solidFill>
              </a:defRPr>
            </a:lvl1pPr>
          </a:lstStyle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IFOCOP-  formation GMP – vendredi 11 octobre 2019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rgbClr val="008000"/>
                </a:solidFill>
              </a:defRPr>
            </a:lvl1pPr>
          </a:lstStyle>
          <a:p>
            <a:fld id="{B8FFB7CD-CA51-4EFE-B32A-E42FD20BF26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5" y="304141"/>
            <a:ext cx="1002792" cy="396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30"/>
            <a:ext cx="995375" cy="74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7297" y="1242996"/>
            <a:ext cx="4779027" cy="5453079"/>
          </a:xfrm>
        </p:spPr>
        <p:txBody>
          <a:bodyPr/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37957" y="1242996"/>
            <a:ext cx="4780787" cy="5453079"/>
          </a:xfrm>
        </p:spPr>
        <p:txBody>
          <a:bodyPr/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200">
                <a:latin typeface="Helvetica" panose="020B0604020202020204" pitchFamily="34" charset="0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IFOCOP-  formation CDC – mardi 9 avril 2019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8ECBE15-885F-4261-97AD-901149D86D8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9" y="88305"/>
            <a:ext cx="6873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350096" y="50"/>
            <a:ext cx="8982942" cy="792088"/>
          </a:xfrm>
          <a:prstGeom prst="rect">
            <a:avLst/>
          </a:prstGeom>
          <a:solidFill>
            <a:srgbClr val="003893"/>
          </a:solidFill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25959" y="6908800"/>
            <a:ext cx="6697662" cy="21748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IFOCOP-  formation CDC – mardi 9 avril 2019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8F75F9-BCEE-4AC4-8442-9DBCD5E189BB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9" y="88305"/>
            <a:ext cx="6873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350096" y="50"/>
            <a:ext cx="8982942" cy="792088"/>
          </a:xfrm>
          <a:prstGeom prst="rect">
            <a:avLst/>
          </a:prstGeom>
          <a:solidFill>
            <a:srgbClr val="003893"/>
          </a:solidFill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297" y="1242996"/>
            <a:ext cx="9787006" cy="545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9" tIns="49324" rIns="98649" bIns="49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1313" y="6908800"/>
            <a:ext cx="669766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9" tIns="49324" rIns="98649" bIns="49324" numCol="1" anchor="t" anchorCtr="0" compatLnSpc="1">
            <a:prstTxWarp prst="textNoShape">
              <a:avLst/>
            </a:prstTxWarp>
          </a:bodyPr>
          <a:lstStyle>
            <a:lvl1pPr defTabSz="987425">
              <a:defRPr sz="900" i="1"/>
            </a:lvl1pPr>
          </a:lstStyle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IFOCOP-  formation CDC – mardi 9 avril 2019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05688" y="6908800"/>
            <a:ext cx="25765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9" tIns="49324" rIns="98649" bIns="49324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 b="1"/>
            </a:lvl1pPr>
          </a:lstStyle>
          <a:p>
            <a:fld id="{491CF4C5-F884-487D-BB8A-6819EF91D43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-18057" y="774675"/>
            <a:ext cx="9683750" cy="17463"/>
          </a:xfrm>
          <a:prstGeom prst="rect">
            <a:avLst/>
          </a:prstGeom>
          <a:gradFill rotWithShape="1">
            <a:gsLst>
              <a:gs pos="0">
                <a:srgbClr val="003893"/>
              </a:gs>
              <a:gs pos="100000">
                <a:srgbClr val="003893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1313" y="6769100"/>
            <a:ext cx="9683750" cy="17463"/>
          </a:xfrm>
          <a:prstGeom prst="rect">
            <a:avLst/>
          </a:prstGeom>
          <a:gradFill rotWithShape="1">
            <a:gsLst>
              <a:gs pos="0">
                <a:srgbClr val="003893"/>
              </a:gs>
              <a:gs pos="100000">
                <a:srgbClr val="003893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70" r:id="rId3"/>
    <p:sldLayoutId id="214748367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+mj-lt"/>
          <a:ea typeface="+mj-ea"/>
          <a:cs typeface="+mj-cs"/>
        </a:defRPr>
      </a:lvl1pPr>
      <a:lvl2pPr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2pPr>
      <a:lvl3pPr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3pPr>
      <a:lvl4pPr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4pPr>
      <a:lvl5pPr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5pPr>
      <a:lvl6pPr marL="457200"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6pPr>
      <a:lvl7pPr marL="914400"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7pPr>
      <a:lvl8pPr marL="1371600"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8pPr>
      <a:lvl9pPr marL="1828800" algn="l" defTabSz="987425" rtl="0" fontAlgn="base">
        <a:spcBef>
          <a:spcPct val="0"/>
        </a:spcBef>
        <a:spcAft>
          <a:spcPct val="0"/>
        </a:spcAft>
        <a:defRPr sz="2800" b="1">
          <a:solidFill>
            <a:srgbClr val="003893"/>
          </a:solidFill>
          <a:latin typeface="Arial" charset="0"/>
        </a:defRPr>
      </a:lvl9pPr>
    </p:titleStyle>
    <p:bodyStyle>
      <a:lvl1pPr marL="369888" indent="-369888" algn="l" defTabSz="987425" rtl="0" fontAlgn="base">
        <a:spcBef>
          <a:spcPct val="20000"/>
        </a:spcBef>
        <a:spcAft>
          <a:spcPct val="0"/>
        </a:spcAft>
        <a:buFont typeface="Wingdings 2" pitchFamily="18" charset="2"/>
        <a:buChar char="¾"/>
        <a:defRPr sz="1400">
          <a:solidFill>
            <a:srgbClr val="003893"/>
          </a:solidFill>
          <a:latin typeface="+mn-lt"/>
          <a:ea typeface="+mn-ea"/>
          <a:cs typeface="+mn-cs"/>
        </a:defRPr>
      </a:lvl1pPr>
      <a:lvl2pPr marL="801688" indent="-307975" algn="l" defTabSz="987425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rgbClr val="003893"/>
          </a:solidFill>
          <a:latin typeface="+mn-lt"/>
        </a:defRPr>
      </a:lvl2pPr>
      <a:lvl3pPr marL="1235075" indent="-247650" algn="l" defTabSz="987425" rtl="0" fontAlgn="base">
        <a:spcBef>
          <a:spcPct val="20000"/>
        </a:spcBef>
        <a:spcAft>
          <a:spcPct val="0"/>
        </a:spcAft>
        <a:buFont typeface="Wingdings" pitchFamily="2" charset="2"/>
        <a:buChar char="ª"/>
        <a:defRPr sz="1200">
          <a:solidFill>
            <a:srgbClr val="003893"/>
          </a:solidFill>
          <a:latin typeface="+mn-lt"/>
        </a:defRPr>
      </a:lvl3pPr>
      <a:lvl4pPr marL="1728788" indent="-249238" algn="l" defTabSz="987425" rtl="0" fontAlgn="base">
        <a:spcBef>
          <a:spcPct val="20000"/>
        </a:spcBef>
        <a:spcAft>
          <a:spcPct val="0"/>
        </a:spcAft>
        <a:buChar char="–"/>
        <a:defRPr sz="1200">
          <a:solidFill>
            <a:srgbClr val="003893"/>
          </a:solidFill>
          <a:latin typeface="+mn-lt"/>
        </a:defRPr>
      </a:lvl4pPr>
      <a:lvl5pPr marL="2222500" indent="-247650" algn="l" defTabSz="987425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003893"/>
          </a:solidFill>
          <a:latin typeface="+mn-lt"/>
        </a:defRPr>
      </a:lvl5pPr>
      <a:lvl6pPr marL="2679700" indent="-247650" algn="l" defTabSz="987425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003893"/>
          </a:solidFill>
          <a:latin typeface="+mn-lt"/>
        </a:defRPr>
      </a:lvl6pPr>
      <a:lvl7pPr marL="3136900" indent="-247650" algn="l" defTabSz="987425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003893"/>
          </a:solidFill>
          <a:latin typeface="+mn-lt"/>
        </a:defRPr>
      </a:lvl7pPr>
      <a:lvl8pPr marL="3594100" indent="-247650" algn="l" defTabSz="987425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003893"/>
          </a:solidFill>
          <a:latin typeface="+mn-lt"/>
        </a:defRPr>
      </a:lvl8pPr>
      <a:lvl9pPr marL="4051300" indent="-247650" algn="l" defTabSz="987425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003893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ean-alain.thiebaud@kbuconse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s://chorus-pro.gouv.fr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lekoon.com/" TargetMode="External"/><Relationship Id="rId3" Type="http://schemas.openxmlformats.org/officeDocument/2006/relationships/hyperlink" Target="http://www.boamp.fr/" TargetMode="External"/><Relationship Id="rId7" Type="http://schemas.openxmlformats.org/officeDocument/2006/relationships/hyperlink" Target="http://www.e-marchespublics.com/" TargetMode="External"/><Relationship Id="rId2" Type="http://schemas.openxmlformats.org/officeDocument/2006/relationships/hyperlink" Target="http://ted.europa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hatpublic.com/" TargetMode="External"/><Relationship Id="rId5" Type="http://schemas.openxmlformats.org/officeDocument/2006/relationships/hyperlink" Target="http://www.marchesonline.com/" TargetMode="External"/><Relationship Id="rId4" Type="http://schemas.openxmlformats.org/officeDocument/2006/relationships/hyperlink" Target="http://www.maximilien.fr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lipn.univ-paris13.fr/~gerard/docs/cours/cahier-charges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mcreation.com/_doc/mmcreation-cahier-des-charges.pdf" TargetMode="External"/><Relationship Id="rId2" Type="http://schemas.openxmlformats.org/officeDocument/2006/relationships/hyperlink" Target="https://cahiersdescharges.com/exemple-cahier-des-charges-pd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s://www.lomag-man.org/e_business/e_business_docu_telech/cahier_charge_ebusinessP6.pdf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990055" y="2880370"/>
            <a:ext cx="8856984" cy="1368152"/>
          </a:xfrm>
        </p:spPr>
        <p:txBody>
          <a:bodyPr/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2800" dirty="0" smtClean="0"/>
              <a:t>PROJETS INFORMATIQUES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Vendredi 28 février 2020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7" y="1512218"/>
            <a:ext cx="6265253" cy="4695826"/>
          </a:xfrm>
        </p:spPr>
      </p:pic>
      <p:sp>
        <p:nvSpPr>
          <p:cNvPr id="8" name="ZoneTexte 7"/>
          <p:cNvSpPr txBox="1"/>
          <p:nvPr/>
        </p:nvSpPr>
        <p:spPr>
          <a:xfrm>
            <a:off x="4118781" y="105055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8000"/>
                </a:solidFill>
                <a:latin typeface="+mn-lt"/>
              </a:rPr>
              <a:t>Matrice d’Eisenhower</a:t>
            </a:r>
          </a:p>
        </p:txBody>
      </p:sp>
    </p:spTree>
    <p:extLst>
      <p:ext uri="{BB962C8B-B14F-4D97-AF65-F5344CB8AC3E}">
        <p14:creationId xmlns:p14="http://schemas.microsoft.com/office/powerpoint/2010/main" val="19679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35" y="992969"/>
            <a:ext cx="7620000" cy="5715000"/>
          </a:xfrm>
        </p:spPr>
      </p:pic>
    </p:spTree>
    <p:extLst>
      <p:ext uri="{BB962C8B-B14F-4D97-AF65-F5344CB8AC3E}">
        <p14:creationId xmlns:p14="http://schemas.microsoft.com/office/powerpoint/2010/main" val="1356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Sociologie des 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41313" y="6840810"/>
            <a:ext cx="6697662" cy="285478"/>
          </a:xfrm>
        </p:spPr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  <a:p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49839" y="100816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Pyramide de Maslow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9" y="1540173"/>
            <a:ext cx="7065079" cy="53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3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Sociologie des 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812056"/>
            <a:ext cx="97536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Sociologie des 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96" y="1008162"/>
            <a:ext cx="6042248" cy="55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Lancement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1" y="688093"/>
            <a:ext cx="9439315" cy="61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Lancement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7" y="826604"/>
            <a:ext cx="8144395" cy="6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Fiche d’Expression du Besoin (FEB)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9" y="1152178"/>
            <a:ext cx="8295654" cy="56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7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Note de cadrage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63" y="936154"/>
            <a:ext cx="8203455" cy="58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0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224186"/>
            <a:ext cx="9537734" cy="5400600"/>
          </a:xfrm>
        </p:spPr>
        <p:txBody>
          <a:bodyPr/>
          <a:lstStyle/>
          <a:p>
            <a:pPr eaLnBrk="1" hangingPunct="1"/>
            <a:r>
              <a:rPr lang="fr-FR" altLang="fr-FR" sz="1800" dirty="0"/>
              <a:t>Type de contrats :</a:t>
            </a:r>
          </a:p>
          <a:p>
            <a:pPr lvl="1" eaLnBrk="1" hangingPunct="1"/>
            <a:r>
              <a:rPr lang="fr-FR" altLang="fr-FR" sz="1800" dirty="0"/>
              <a:t>La régie</a:t>
            </a:r>
          </a:p>
          <a:p>
            <a:pPr lvl="1" eaLnBrk="1" hangingPunct="1"/>
            <a:r>
              <a:rPr lang="fr-FR" altLang="fr-FR" sz="1800" dirty="0"/>
              <a:t>Le forfait </a:t>
            </a:r>
          </a:p>
          <a:p>
            <a:pPr lvl="1" eaLnBrk="1" hangingPunct="1"/>
            <a:r>
              <a:rPr lang="fr-FR" altLang="fr-FR" sz="1800" dirty="0"/>
              <a:t>Les contrats mixtes.</a:t>
            </a:r>
          </a:p>
          <a:p>
            <a:pPr lvl="1">
              <a:buNone/>
            </a:pPr>
            <a:endParaRPr lang="fr-FR" altLang="fr-FR" sz="1800" dirty="0"/>
          </a:p>
          <a:p>
            <a:pPr eaLnBrk="1" hangingPunct="1"/>
            <a:r>
              <a:rPr lang="fr-FR" altLang="fr-FR" sz="1800" dirty="0"/>
              <a:t>Dilemme Qualité, Coût, Délais</a:t>
            </a:r>
          </a:p>
          <a:p>
            <a:pPr eaLnBrk="1" hangingPunct="1"/>
            <a:endParaRPr lang="fr-FR" altLang="fr-FR" sz="2800" dirty="0" smtClean="0"/>
          </a:p>
          <a:p>
            <a:pPr marL="0" indent="0" eaLnBrk="1" hangingPunct="1">
              <a:buNone/>
            </a:pPr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19</a:t>
            </a:fld>
            <a:endParaRPr lang="fr-FR" dirty="0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246639" y="1152178"/>
            <a:ext cx="3554309" cy="2520280"/>
            <a:chOff x="2064" y="1117"/>
            <a:chExt cx="1723" cy="992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2064" y="1117"/>
              <a:ext cx="1723" cy="992"/>
              <a:chOff x="1202" y="3028"/>
              <a:chExt cx="1451" cy="992"/>
            </a:xfrm>
          </p:grpSpPr>
          <p:sp>
            <p:nvSpPr>
              <p:cNvPr id="10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202" y="3028"/>
                <a:ext cx="1451" cy="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  <p:sp>
            <p:nvSpPr>
              <p:cNvPr id="11" name="AutoShape 19"/>
              <p:cNvSpPr>
                <a:spLocks noChangeArrowheads="1"/>
              </p:cNvSpPr>
              <p:nvPr/>
            </p:nvSpPr>
            <p:spPr bwMode="auto">
              <a:xfrm>
                <a:off x="1609" y="3114"/>
                <a:ext cx="648" cy="63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1249" y="3285"/>
                <a:ext cx="50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fr-FR" altLang="zh-CN" sz="1000">
                    <a:ea typeface="SimSun" panose="02010600030101010101" pitchFamily="2" charset="-122"/>
                  </a:rPr>
                  <a:t>Qualité</a:t>
                </a:r>
                <a:endParaRPr lang="fr-FR" altLang="fr-FR"/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2041" y="3285"/>
                <a:ext cx="50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fr-FR" altLang="zh-CN" sz="1000">
                    <a:ea typeface="SimSun" panose="02010600030101010101" pitchFamily="2" charset="-122"/>
                  </a:rPr>
                  <a:t>Coûts</a:t>
                </a:r>
                <a:endParaRPr lang="fr-FR" altLang="fr-FR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>
                <a:off x="1753" y="3456"/>
                <a:ext cx="178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H="1">
                <a:off x="1931" y="3456"/>
                <a:ext cx="182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>
                <a:off x="1927" y="3560"/>
                <a:ext cx="1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AutoShape 25"/>
              <p:cNvSpPr>
                <a:spLocks noChangeArrowheads="1"/>
              </p:cNvSpPr>
              <p:nvPr/>
            </p:nvSpPr>
            <p:spPr bwMode="auto">
              <a:xfrm>
                <a:off x="1889" y="3496"/>
                <a:ext cx="80" cy="95"/>
              </a:xfrm>
              <a:prstGeom prst="flowChartSummingJunc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2671" y="1842"/>
              <a:ext cx="5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Délais</a:t>
              </a:r>
              <a:endParaRPr lang="fr-FR" altLang="fr-FR"/>
            </a:p>
          </p:txBody>
        </p:sp>
      </p:grpSp>
      <p:grpSp>
        <p:nvGrpSpPr>
          <p:cNvPr id="19" name="Group 7"/>
          <p:cNvGrpSpPr>
            <a:grpSpLocks noChangeAspect="1"/>
          </p:cNvGrpSpPr>
          <p:nvPr/>
        </p:nvGrpSpPr>
        <p:grpSpPr bwMode="auto">
          <a:xfrm>
            <a:off x="1402754" y="3552178"/>
            <a:ext cx="6337424" cy="2928592"/>
            <a:chOff x="1417" y="3736"/>
            <a:chExt cx="9180" cy="3060"/>
          </a:xfrm>
        </p:grpSpPr>
        <p:sp>
          <p:nvSpPr>
            <p:cNvPr id="20" name="AutoShape 8"/>
            <p:cNvSpPr>
              <a:spLocks noChangeAspect="1" noChangeArrowheads="1"/>
            </p:cNvSpPr>
            <p:nvPr/>
          </p:nvSpPr>
          <p:spPr bwMode="auto">
            <a:xfrm>
              <a:off x="1417" y="3736"/>
              <a:ext cx="91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77" y="5356"/>
              <a:ext cx="64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Processus de production</a:t>
              </a:r>
            </a:p>
            <a:p>
              <a:pPr eaLnBrk="1" hangingPunct="1"/>
              <a:endParaRPr lang="fr-FR" altLang="fr-FR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597" y="3805"/>
              <a:ext cx="8820" cy="2880"/>
            </a:xfrm>
            <a:prstGeom prst="rect">
              <a:avLst/>
            </a:prstGeom>
            <a:noFill/>
            <a:ln w="12700" cap="rnd">
              <a:solidFill>
                <a:srgbClr val="96969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00" dirty="0">
                  <a:ea typeface="SimSun" panose="02010600030101010101" pitchFamily="2" charset="-122"/>
                </a:rPr>
                <a:t>Projet informatique</a:t>
              </a:r>
              <a:endParaRPr lang="fr-FR" altLang="fr-FR" dirty="0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>
              <a:off x="195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00">
                  <a:ea typeface="SimSun" panose="02010600030101010101" pitchFamily="2" charset="-122"/>
                </a:rPr>
                <a:t>      Organisation</a:t>
              </a:r>
              <a:endParaRPr lang="fr-FR" altLang="fr-FR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339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Conception</a:t>
              </a:r>
              <a:endParaRPr lang="fr-FR" altLang="fr-FR"/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483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Réalisation</a:t>
              </a:r>
              <a:endParaRPr lang="fr-FR" altLang="fr-FR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627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Exploitation</a:t>
              </a:r>
              <a:endParaRPr lang="fr-FR" altLang="fr-FR"/>
            </a:p>
          </p:txBody>
        </p:sp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1777" y="4456"/>
              <a:ext cx="6480" cy="900"/>
            </a:xfrm>
            <a:prstGeom prst="downArrowCallout">
              <a:avLst>
                <a:gd name="adj1" fmla="val 76667"/>
                <a:gd name="adj2" fmla="val 83333"/>
                <a:gd name="adj3" fmla="val 19792"/>
                <a:gd name="adj4" fmla="val 66667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00" b="1">
                  <a:ea typeface="SimSun" panose="02010600030101010101" pitchFamily="2" charset="-122"/>
                </a:rPr>
                <a:t>Processus de gestion</a:t>
              </a:r>
            </a:p>
            <a:p>
              <a:pPr algn="ctr" eaLnBrk="1" hangingPunct="1"/>
              <a:r>
                <a:rPr lang="fr-FR" altLang="zh-CN" sz="1000" b="1">
                  <a:ea typeface="SimSun" panose="02010600030101010101" pitchFamily="2" charset="-122"/>
                </a:rPr>
                <a:t>Estimation | Planification | Suivi | Analyse</a:t>
              </a:r>
            </a:p>
            <a:p>
              <a:pPr eaLnBrk="1" hangingPunct="1"/>
              <a:endParaRPr lang="fr-FR" altLang="fr-FR" b="1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8437" y="4456"/>
              <a:ext cx="180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Processus de Qualité</a:t>
              </a:r>
            </a:p>
            <a:p>
              <a:pPr eaLnBrk="1" hangingPunct="1"/>
              <a:endParaRPr lang="fr-FR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16656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1" y="1584226"/>
            <a:ext cx="10153128" cy="4320480"/>
          </a:xfrm>
        </p:spPr>
        <p:txBody>
          <a:bodyPr/>
          <a:lstStyle/>
          <a:p>
            <a:r>
              <a:rPr lang="fr-FR" sz="3200" dirty="0" smtClean="0"/>
              <a:t>Intervenant</a:t>
            </a:r>
          </a:p>
          <a:p>
            <a:endParaRPr lang="fr-FR" sz="3200" dirty="0" smtClean="0"/>
          </a:p>
          <a:p>
            <a:r>
              <a:rPr lang="fr-FR" sz="3200" dirty="0" smtClean="0"/>
              <a:t>Tour de table</a:t>
            </a:r>
          </a:p>
          <a:p>
            <a:endParaRPr lang="fr-FR" sz="3200" dirty="0" smtClean="0"/>
          </a:p>
          <a:p>
            <a:r>
              <a:rPr lang="fr-FR" sz="3200" dirty="0" smtClean="0"/>
              <a:t>Partie 1 : Organisation d’un Projet Informatique (OPI)</a:t>
            </a:r>
          </a:p>
          <a:p>
            <a:endParaRPr lang="fr-FR" sz="2400" dirty="0" smtClean="0"/>
          </a:p>
          <a:p>
            <a:r>
              <a:rPr lang="fr-FR" sz="3200" dirty="0" smtClean="0"/>
              <a:t>Partie 2 : Cahier </a:t>
            </a:r>
            <a:r>
              <a:rPr lang="fr-FR" sz="3200" dirty="0"/>
              <a:t>des Charges</a:t>
            </a:r>
          </a:p>
          <a:p>
            <a:pPr lvl="1"/>
            <a:endParaRPr lang="fr-FR" sz="2200" dirty="0" smtClean="0"/>
          </a:p>
          <a:p>
            <a:endParaRPr lang="fr-FR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: estimation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224186"/>
            <a:ext cx="9537734" cy="5400600"/>
          </a:xfrm>
        </p:spPr>
        <p:txBody>
          <a:bodyPr/>
          <a:lstStyle/>
          <a:p>
            <a:pPr eaLnBrk="1" hangingPunct="1"/>
            <a:r>
              <a:rPr lang="fr-FR" altLang="fr-FR" sz="1800" dirty="0"/>
              <a:t>4 étapes :</a:t>
            </a:r>
          </a:p>
          <a:p>
            <a:pPr lvl="1" eaLnBrk="1" hangingPunct="1"/>
            <a:r>
              <a:rPr lang="fr-FR" altLang="fr-FR" sz="1800" dirty="0"/>
              <a:t>Estimer la taille.</a:t>
            </a:r>
          </a:p>
          <a:p>
            <a:pPr lvl="2" eaLnBrk="1" hangingPunct="1"/>
            <a:r>
              <a:rPr lang="fr-FR" altLang="fr-FR" sz="1800" dirty="0"/>
              <a:t>Par l’analogie</a:t>
            </a:r>
          </a:p>
          <a:p>
            <a:pPr lvl="2">
              <a:buNone/>
            </a:pPr>
            <a:endParaRPr lang="fr-FR" altLang="fr-FR" sz="1800" dirty="0"/>
          </a:p>
          <a:p>
            <a:pPr lvl="2" eaLnBrk="1" hangingPunct="1"/>
            <a:r>
              <a:rPr lang="fr-FR" altLang="fr-FR" sz="1800" dirty="0"/>
              <a:t>Par la comptabilisation</a:t>
            </a:r>
          </a:p>
          <a:p>
            <a:pPr lvl="2">
              <a:buNone/>
            </a:pPr>
            <a:endParaRPr lang="fr-FR" altLang="fr-FR" sz="1800" dirty="0"/>
          </a:p>
          <a:p>
            <a:pPr lvl="1" eaLnBrk="1" hangingPunct="1"/>
            <a:r>
              <a:rPr lang="fr-FR" altLang="fr-FR" sz="1800" dirty="0"/>
              <a:t>Estimer la charge.</a:t>
            </a:r>
          </a:p>
          <a:p>
            <a:pPr lvl="2" eaLnBrk="1" hangingPunct="1"/>
            <a:r>
              <a:rPr lang="fr-FR" altLang="fr-FR" sz="1800" dirty="0"/>
              <a:t>Par l’histoire</a:t>
            </a:r>
          </a:p>
          <a:p>
            <a:pPr lvl="2">
              <a:buNone/>
            </a:pPr>
            <a:endParaRPr lang="fr-FR" altLang="fr-FR" sz="1800" dirty="0"/>
          </a:p>
          <a:p>
            <a:pPr lvl="2" eaLnBrk="1" hangingPunct="1"/>
            <a:r>
              <a:rPr lang="fr-FR" altLang="fr-FR" sz="1800" dirty="0"/>
              <a:t>Par des méthodes</a:t>
            </a:r>
          </a:p>
          <a:p>
            <a:pPr lvl="2">
              <a:buNone/>
            </a:pPr>
            <a:endParaRPr lang="fr-FR" altLang="fr-FR" sz="1800" dirty="0"/>
          </a:p>
          <a:p>
            <a:pPr lvl="1" eaLnBrk="1" hangingPunct="1"/>
            <a:r>
              <a:rPr lang="fr-FR" altLang="fr-FR" sz="1800" dirty="0"/>
              <a:t>Estimer les délais.</a:t>
            </a:r>
          </a:p>
          <a:p>
            <a:pPr lvl="1">
              <a:buNone/>
            </a:pPr>
            <a:endParaRPr lang="fr-FR" altLang="fr-FR" sz="1800" dirty="0"/>
          </a:p>
          <a:p>
            <a:pPr lvl="1" eaLnBrk="1" hangingPunct="1"/>
            <a:r>
              <a:rPr lang="fr-FR" altLang="fr-FR" sz="1800" dirty="0"/>
              <a:t>Estimer les coûts.</a:t>
            </a:r>
          </a:p>
          <a:p>
            <a:pPr marL="0" indent="0" eaLnBrk="1" hangingPunct="1">
              <a:buNone/>
            </a:pPr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61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: planification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247789"/>
          </a:xfrm>
        </p:spPr>
        <p:txBody>
          <a:bodyPr/>
          <a:lstStyle/>
          <a:p>
            <a:pPr eaLnBrk="1" hangingPunct="1"/>
            <a:r>
              <a:rPr lang="fr-FR" altLang="fr-FR" sz="1800" dirty="0"/>
              <a:t>Découpage en tâches : « </a:t>
            </a:r>
            <a:r>
              <a:rPr lang="fr-FR" altLang="fr-FR" sz="1800" dirty="0" err="1"/>
              <a:t>Work</a:t>
            </a:r>
            <a:r>
              <a:rPr lang="fr-FR" altLang="fr-FR" sz="1800" dirty="0"/>
              <a:t> Breakdown Structure » (WBS</a:t>
            </a:r>
            <a:r>
              <a:rPr lang="fr-FR" altLang="fr-FR" sz="1800" dirty="0" smtClean="0"/>
              <a:t>).</a:t>
            </a:r>
          </a:p>
          <a:p>
            <a:pPr eaLnBrk="1" hangingPunct="1"/>
            <a:endParaRPr lang="fr-FR" altLang="fr-FR" sz="1800" dirty="0"/>
          </a:p>
          <a:p>
            <a:pPr eaLnBrk="1" hangingPunct="1"/>
            <a:endParaRPr lang="fr-FR" altLang="fr-F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/>
          </a:p>
          <a:p>
            <a:pPr eaLnBrk="1" hangingPunct="1"/>
            <a:r>
              <a:rPr lang="fr-FR" altLang="fr-FR" sz="1800" dirty="0"/>
              <a:t>Résultat de l’exécution d’une tâche : </a:t>
            </a:r>
            <a:r>
              <a:rPr lang="fr-FR" altLang="fr-FR" sz="1800" b="1" dirty="0"/>
              <a:t>Livrable</a:t>
            </a:r>
            <a:r>
              <a:rPr lang="fr-FR" altLang="fr-FR" sz="1800" dirty="0"/>
              <a:t>.</a:t>
            </a:r>
          </a:p>
          <a:p>
            <a:pPr marL="0" indent="0" eaLnBrk="1" hangingPunct="1">
              <a:buNone/>
            </a:pPr>
            <a:endParaRPr lang="fr-FR" altLang="fr-FR" sz="1800" dirty="0"/>
          </a:p>
          <a:p>
            <a:pPr eaLnBrk="1" hangingPunct="1"/>
            <a:endParaRPr lang="fr-FR" altLang="fr-FR" sz="1800" dirty="0"/>
          </a:p>
          <a:p>
            <a:pPr eaLnBrk="1" hangingPunct="1"/>
            <a:r>
              <a:rPr lang="fr-FR" altLang="fr-FR" sz="1800" dirty="0"/>
              <a:t>Planification : « planning » ou « rétro planning »</a:t>
            </a:r>
          </a:p>
          <a:p>
            <a:pPr marL="0" indent="0" eaLnBrk="1" hangingPunct="1">
              <a:buNone/>
            </a:pPr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1026" name="Picture 2" descr="Résultat de recherche d'images pour &quot;wb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27" y="1944266"/>
            <a:ext cx="2752571" cy="20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3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: suivi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247789"/>
          </a:xfrm>
        </p:spPr>
        <p:txBody>
          <a:bodyPr/>
          <a:lstStyle/>
          <a:p>
            <a:pPr eaLnBrk="1" hangingPunct="1"/>
            <a:r>
              <a:rPr lang="fr-FR" altLang="fr-FR" sz="1800" dirty="0"/>
              <a:t>Mesurer :</a:t>
            </a:r>
          </a:p>
          <a:p>
            <a:pPr lvl="1" eaLnBrk="1" hangingPunct="1"/>
            <a:r>
              <a:rPr lang="fr-FR" altLang="fr-FR" sz="1800" dirty="0"/>
              <a:t>Les délais.</a:t>
            </a:r>
          </a:p>
          <a:p>
            <a:pPr lvl="1" eaLnBrk="1" hangingPunct="1"/>
            <a:r>
              <a:rPr lang="fr-FR" altLang="fr-FR" sz="1800" dirty="0"/>
              <a:t>Les coûts.</a:t>
            </a:r>
          </a:p>
          <a:p>
            <a:pPr lvl="1" eaLnBrk="1" hangingPunct="1"/>
            <a:r>
              <a:rPr lang="fr-FR" altLang="fr-FR" sz="1800" dirty="0"/>
              <a:t>La qualité.</a:t>
            </a:r>
          </a:p>
          <a:p>
            <a:pPr marL="0" indent="0" eaLnBrk="1" hangingPunct="1">
              <a:buNone/>
            </a:pPr>
            <a:endParaRPr lang="fr-FR" altLang="fr-FR" sz="1800" dirty="0"/>
          </a:p>
          <a:p>
            <a:pPr eaLnBrk="1" hangingPunct="1"/>
            <a:endParaRPr lang="fr-FR" altLang="fr-FR" sz="1800" dirty="0"/>
          </a:p>
          <a:p>
            <a:pPr eaLnBrk="1" hangingPunct="1"/>
            <a:r>
              <a:rPr lang="fr-FR" altLang="fr-FR" sz="1800" dirty="0"/>
              <a:t>Mesurer le « Reste à Faire </a:t>
            </a:r>
            <a:r>
              <a:rPr lang="fr-FR" altLang="fr-FR" sz="1800" dirty="0" smtClean="0"/>
              <a:t>» ou « Reste à Réaliser »</a:t>
            </a:r>
            <a:endParaRPr lang="fr-FR" altLang="fr-FR" sz="1800" dirty="0"/>
          </a:p>
          <a:p>
            <a:pPr marL="0" indent="0" eaLnBrk="1" hangingPunct="1">
              <a:buNone/>
            </a:pPr>
            <a:endParaRPr lang="fr-FR" altLang="fr-FR" sz="1800" dirty="0"/>
          </a:p>
          <a:p>
            <a:pPr eaLnBrk="1" hangingPunct="1"/>
            <a:endParaRPr lang="fr-FR" altLang="fr-FR" sz="1800" dirty="0"/>
          </a:p>
          <a:p>
            <a:pPr eaLnBrk="1" hangingPunct="1"/>
            <a:r>
              <a:rPr lang="fr-FR" altLang="fr-FR" sz="1800" dirty="0"/>
              <a:t>Le compte rendu d’activité (CRA)</a:t>
            </a:r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19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: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/>
            <a:r>
              <a:rPr lang="fr-FR" altLang="fr-FR" sz="2000" b="1" dirty="0"/>
              <a:t>Indicateurs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Retards</a:t>
            </a:r>
          </a:p>
          <a:p>
            <a:pPr lvl="1">
              <a:buNone/>
            </a:pPr>
            <a:endParaRPr lang="fr-FR" altLang="fr-FR" sz="2000" dirty="0"/>
          </a:p>
          <a:p>
            <a:pPr lvl="1">
              <a:buNone/>
            </a:pPr>
            <a:endParaRPr lang="fr-FR" altLang="fr-FR" sz="2000" dirty="0"/>
          </a:p>
          <a:p>
            <a:pPr lvl="1">
              <a:buNone/>
            </a:pP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Performance</a:t>
            </a:r>
          </a:p>
          <a:p>
            <a:pPr lvl="1">
              <a:buNone/>
            </a:pPr>
            <a:endParaRPr lang="fr-FR" altLang="fr-FR" sz="2000" dirty="0"/>
          </a:p>
          <a:p>
            <a:pPr lvl="1">
              <a:buNone/>
            </a:pPr>
            <a:endParaRPr lang="fr-FR" altLang="fr-FR" sz="2000" dirty="0"/>
          </a:p>
          <a:p>
            <a:pPr lvl="1">
              <a:buNone/>
            </a:pP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Adéquation réalisations / besoins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03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864614" y="2159262"/>
            <a:ext cx="5535115" cy="2505636"/>
          </a:xfrm>
          <a:prstGeom prst="rect">
            <a:avLst/>
          </a:prstGeom>
          <a:noFill/>
          <a:ln w="12700" cap="rnd">
            <a:solidFill>
              <a:srgbClr val="96969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zh-CN" sz="1000">
                <a:ea typeface="SimSun" panose="02010600030101010101" pitchFamily="2" charset="-122"/>
              </a:rPr>
              <a:t>Projet informatique</a:t>
            </a:r>
            <a:endParaRPr lang="fr-FR" altLang="fr-FR"/>
          </a:p>
        </p:txBody>
      </p:sp>
      <p:sp>
        <p:nvSpPr>
          <p:cNvPr id="7" name="AutoShape 51"/>
          <p:cNvSpPr>
            <a:spLocks noChangeArrowheads="1"/>
          </p:cNvSpPr>
          <p:nvPr/>
        </p:nvSpPr>
        <p:spPr bwMode="auto">
          <a:xfrm>
            <a:off x="1998167" y="2597651"/>
            <a:ext cx="4066615" cy="783011"/>
          </a:xfrm>
          <a:prstGeom prst="downArrowCallout">
            <a:avLst>
              <a:gd name="adj1" fmla="val 76667"/>
              <a:gd name="adj2" fmla="val 83333"/>
              <a:gd name="adj3" fmla="val 19792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zh-CN" sz="1000" dirty="0">
                <a:ea typeface="SimSun" panose="02010600030101010101" pitchFamily="2" charset="-122"/>
              </a:rPr>
              <a:t>Processus de gestion</a:t>
            </a:r>
          </a:p>
          <a:p>
            <a:pPr algn="ctr" eaLnBrk="1" hangingPunct="1"/>
            <a:r>
              <a:rPr lang="fr-FR" altLang="zh-CN" sz="1000" dirty="0">
                <a:ea typeface="SimSun" panose="02010600030101010101" pitchFamily="2" charset="-122"/>
              </a:rPr>
              <a:t>Estimation | Planification | Suivi | Analyse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6177744" y="2597651"/>
            <a:ext cx="1129615" cy="18792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zh-CN" sz="1000" dirty="0">
              <a:ea typeface="SimSun" panose="02010600030101010101" pitchFamily="2" charset="-122"/>
            </a:endParaRPr>
          </a:p>
          <a:p>
            <a:pPr algn="ctr" eaLnBrk="1" hangingPunct="1"/>
            <a:endParaRPr lang="fr-FR" altLang="zh-CN" sz="1000" dirty="0">
              <a:ea typeface="SimSun" panose="02010600030101010101" pitchFamily="2" charset="-122"/>
            </a:endParaRPr>
          </a:p>
          <a:p>
            <a:pPr algn="ctr" eaLnBrk="1" hangingPunct="1"/>
            <a:endParaRPr lang="fr-FR" altLang="zh-CN" sz="1000" dirty="0">
              <a:ea typeface="SimSun" panose="02010600030101010101" pitchFamily="2" charset="-122"/>
            </a:endParaRPr>
          </a:p>
          <a:p>
            <a:pPr algn="ctr" eaLnBrk="1" hangingPunct="1"/>
            <a:endParaRPr lang="fr-FR" altLang="zh-CN" sz="1000" dirty="0">
              <a:ea typeface="SimSun" panose="02010600030101010101" pitchFamily="2" charset="-122"/>
            </a:endParaRPr>
          </a:p>
          <a:p>
            <a:pPr algn="ctr" eaLnBrk="1" hangingPunct="1"/>
            <a:r>
              <a:rPr lang="fr-FR" altLang="zh-CN" sz="1000" dirty="0">
                <a:ea typeface="SimSun" panose="02010600030101010101" pitchFamily="2" charset="-122"/>
              </a:rPr>
              <a:t>Processus de Qualité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12" name="Rectangle 11"/>
          <p:cNvSpPr/>
          <p:nvPr/>
        </p:nvSpPr>
        <p:spPr>
          <a:xfrm>
            <a:off x="1782143" y="5063279"/>
            <a:ext cx="51657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Le processus de production s’appuie sur la notion de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cycle de développement d’un logiciel </a:t>
            </a: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ou en encore de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cycle de vie</a:t>
            </a: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.</a:t>
            </a: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1998167" y="2269611"/>
            <a:ext cx="5535115" cy="2505636"/>
          </a:xfrm>
          <a:prstGeom prst="rect">
            <a:avLst/>
          </a:prstGeom>
          <a:noFill/>
          <a:ln w="12700" cap="rnd">
            <a:solidFill>
              <a:srgbClr val="96969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auto">
          <a:xfrm>
            <a:off x="2229111" y="3784303"/>
            <a:ext cx="1129615" cy="469807"/>
          </a:xfrm>
          <a:prstGeom prst="chevron">
            <a:avLst>
              <a:gd name="adj" fmla="val 8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zh-CN" sz="1000" b="1" dirty="0">
                <a:ea typeface="SimSun" panose="02010600030101010101" pitchFamily="2" charset="-122"/>
              </a:rPr>
              <a:t>      Organisation</a:t>
            </a:r>
            <a:endParaRPr lang="fr-FR" altLang="fr-FR" b="1" dirty="0"/>
          </a:p>
        </p:txBody>
      </p:sp>
      <p:sp>
        <p:nvSpPr>
          <p:cNvPr id="15" name="AutoShape 48"/>
          <p:cNvSpPr>
            <a:spLocks noChangeArrowheads="1"/>
          </p:cNvSpPr>
          <p:nvPr/>
        </p:nvSpPr>
        <p:spPr bwMode="auto">
          <a:xfrm>
            <a:off x="3132803" y="3784303"/>
            <a:ext cx="1129615" cy="469807"/>
          </a:xfrm>
          <a:prstGeom prst="chevron">
            <a:avLst>
              <a:gd name="adj" fmla="val 8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fr-FR" altLang="zh-CN" sz="1000" b="1" dirty="0">
                <a:ea typeface="SimSun" panose="02010600030101010101" pitchFamily="2" charset="-122"/>
              </a:rPr>
              <a:t>Conception</a:t>
            </a:r>
            <a:endParaRPr lang="fr-FR" altLang="fr-FR" b="1" dirty="0"/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4036495" y="3784303"/>
            <a:ext cx="1129615" cy="469807"/>
          </a:xfrm>
          <a:prstGeom prst="chevron">
            <a:avLst>
              <a:gd name="adj" fmla="val 8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fr-FR" altLang="zh-CN" sz="1000" b="1" dirty="0">
                <a:ea typeface="SimSun" panose="02010600030101010101" pitchFamily="2" charset="-122"/>
              </a:rPr>
              <a:t>Réalisation</a:t>
            </a:r>
            <a:endParaRPr lang="fr-FR" altLang="fr-FR" b="1" dirty="0"/>
          </a:p>
        </p:txBody>
      </p: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4940187" y="3784303"/>
            <a:ext cx="1129615" cy="469807"/>
          </a:xfrm>
          <a:prstGeom prst="chevron">
            <a:avLst>
              <a:gd name="adj" fmla="val 8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fr-FR" altLang="zh-CN" sz="1000" b="1">
                <a:ea typeface="SimSun" panose="02010600030101010101" pitchFamily="2" charset="-122"/>
              </a:rPr>
              <a:t>Exploitation</a:t>
            </a:r>
            <a:endParaRPr lang="fr-FR" altLang="fr-FR" b="1"/>
          </a:p>
        </p:txBody>
      </p:sp>
    </p:spTree>
    <p:extLst>
      <p:ext uri="{BB962C8B-B14F-4D97-AF65-F5344CB8AC3E}">
        <p14:creationId xmlns:p14="http://schemas.microsoft.com/office/powerpoint/2010/main" val="39117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25</a:t>
            </a:fld>
            <a:endParaRPr lang="fr-FR" dirty="0"/>
          </a:p>
        </p:txBody>
      </p:sp>
      <p:grpSp>
        <p:nvGrpSpPr>
          <p:cNvPr id="18" name="Group 7"/>
          <p:cNvGrpSpPr>
            <a:grpSpLocks noChangeAspect="1"/>
          </p:cNvGrpSpPr>
          <p:nvPr/>
        </p:nvGrpSpPr>
        <p:grpSpPr bwMode="auto">
          <a:xfrm>
            <a:off x="1577737" y="1693471"/>
            <a:ext cx="6120765" cy="1320165"/>
            <a:chOff x="1417" y="4096"/>
            <a:chExt cx="9180" cy="1980"/>
          </a:xfrm>
        </p:grpSpPr>
        <p:sp>
          <p:nvSpPr>
            <p:cNvPr id="19" name="AutoShape 8"/>
            <p:cNvSpPr>
              <a:spLocks noChangeAspect="1" noChangeArrowheads="1"/>
            </p:cNvSpPr>
            <p:nvPr/>
          </p:nvSpPr>
          <p:spPr bwMode="auto">
            <a:xfrm>
              <a:off x="1417" y="4096"/>
              <a:ext cx="9180" cy="1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995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597" y="4276"/>
              <a:ext cx="8820" cy="1620"/>
            </a:xfrm>
            <a:prstGeom prst="rect">
              <a:avLst/>
            </a:prstGeom>
            <a:noFill/>
            <a:ln w="12700" cap="rnd">
              <a:solidFill>
                <a:srgbClr val="96969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50">
                  <a:ea typeface="SimSun" panose="02010600030101010101" pitchFamily="2" charset="-122"/>
                </a:rPr>
                <a:t>Cycle standard</a:t>
              </a:r>
              <a:endParaRPr lang="fr-FR" altLang="fr-FR" sz="1995"/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1957" y="4636"/>
              <a:ext cx="2160" cy="1080"/>
            </a:xfrm>
            <a:prstGeom prst="chevron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9450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Analyse de 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l’expression 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de besoin</a:t>
              </a:r>
              <a:endParaRPr lang="fr-FR" altLang="fr-FR" sz="1995"/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3757" y="4636"/>
              <a:ext cx="2160" cy="1080"/>
            </a:xfrm>
            <a:prstGeom prst="chevron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4500" tIns="170100" rIns="945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Conception 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technique</a:t>
              </a:r>
              <a:endParaRPr lang="fr-FR" altLang="fr-FR" sz="1995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5557" y="4636"/>
              <a:ext cx="1980" cy="1080"/>
            </a:xfrm>
            <a:prstGeom prst="chevron">
              <a:avLst>
                <a:gd name="adj" fmla="val 458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9450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Programmation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 et 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tests unitaires</a:t>
              </a:r>
              <a:endParaRPr lang="fr-FR" altLang="fr-FR" sz="1995"/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7357" y="4636"/>
              <a:ext cx="1980" cy="1080"/>
            </a:xfrm>
            <a:prstGeom prst="chevron">
              <a:avLst>
                <a:gd name="adj" fmla="val 458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7010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Tests 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d’intégration</a:t>
              </a:r>
              <a:endParaRPr lang="fr-FR" altLang="fr-FR" sz="1995"/>
            </a:p>
          </p:txBody>
        </p:sp>
      </p:grpSp>
      <p:grpSp>
        <p:nvGrpSpPr>
          <p:cNvPr id="25" name="Group 14"/>
          <p:cNvGrpSpPr>
            <a:grpSpLocks noChangeAspect="1"/>
          </p:cNvGrpSpPr>
          <p:nvPr/>
        </p:nvGrpSpPr>
        <p:grpSpPr bwMode="auto">
          <a:xfrm>
            <a:off x="1637745" y="3269645"/>
            <a:ext cx="6000750" cy="2400300"/>
            <a:chOff x="1777" y="1237"/>
            <a:chExt cx="9000" cy="3600"/>
          </a:xfrm>
        </p:grpSpPr>
        <p:sp>
          <p:nvSpPr>
            <p:cNvPr id="26" name="AutoShape 15"/>
            <p:cNvSpPr>
              <a:spLocks noChangeAspect="1" noChangeArrowheads="1"/>
            </p:cNvSpPr>
            <p:nvPr/>
          </p:nvSpPr>
          <p:spPr bwMode="auto">
            <a:xfrm>
              <a:off x="1777" y="1237"/>
              <a:ext cx="9000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995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957" y="1777"/>
              <a:ext cx="2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Expression de besoin</a:t>
              </a:r>
              <a:endParaRPr lang="fr-FR" altLang="fr-FR" sz="1995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3037" y="231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Conception</a:t>
              </a:r>
              <a:endParaRPr lang="fr-FR" altLang="fr-FR" sz="1995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397" y="303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Décomposition</a:t>
              </a:r>
              <a:endParaRPr lang="fr-FR" altLang="fr-FR" sz="1995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4117" y="3577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Conception détaillée</a:t>
              </a:r>
              <a:endParaRPr lang="fr-FR" altLang="fr-FR" sz="1995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6097" y="411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Programmation </a:t>
              </a:r>
              <a:endParaRPr lang="fr-FR" altLang="fr-FR" sz="1995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717" y="357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Tests </a:t>
              </a:r>
              <a:endParaRPr lang="fr-FR" altLang="fr-FR" sz="1995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8257" y="303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Intégration</a:t>
              </a:r>
              <a:endParaRPr lang="fr-FR" altLang="fr-FR" sz="1995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8617" y="231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Evaluation</a:t>
              </a:r>
              <a:endParaRPr lang="fr-FR" altLang="fr-FR" sz="1995"/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8797" y="1777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Acceptation</a:t>
              </a:r>
              <a:endParaRPr lang="fr-FR" altLang="fr-FR" sz="1995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1957" y="2857"/>
              <a:ext cx="8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995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H="1">
              <a:off x="5737" y="3217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995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>
              <a:off x="6457" y="375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995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H="1">
              <a:off x="5197" y="2497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995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>
              <a:off x="4837" y="1957"/>
              <a:ext cx="3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995"/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5827" y="3217"/>
              <a:ext cx="243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Vérification</a:t>
              </a:r>
              <a:endParaRPr lang="fr-FR" altLang="fr-FR" sz="1995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5827" y="2023"/>
              <a:ext cx="243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Validation</a:t>
              </a:r>
              <a:endParaRPr lang="fr-FR" altLang="fr-FR" sz="1995"/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867" y="1417"/>
              <a:ext cx="8820" cy="3240"/>
            </a:xfrm>
            <a:prstGeom prst="rect">
              <a:avLst/>
            </a:prstGeom>
            <a:noFill/>
            <a:ln w="12700" cap="rnd">
              <a:solidFill>
                <a:srgbClr val="96969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50">
                  <a:ea typeface="SimSun" panose="02010600030101010101" pitchFamily="2" charset="-122"/>
                </a:rPr>
                <a:t>Cycle en V</a:t>
              </a:r>
              <a:endParaRPr lang="fr-FR" altLang="fr-FR" sz="1995"/>
            </a:p>
          </p:txBody>
        </p:sp>
      </p:grpSp>
    </p:spTree>
    <p:extLst>
      <p:ext uri="{BB962C8B-B14F-4D97-AF65-F5344CB8AC3E}">
        <p14:creationId xmlns:p14="http://schemas.microsoft.com/office/powerpoint/2010/main" val="2154256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7" y="1434273"/>
            <a:ext cx="5790977" cy="42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4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8168" y="109209"/>
            <a:ext cx="8334870" cy="792088"/>
          </a:xfrm>
        </p:spPr>
        <p:txBody>
          <a:bodyPr/>
          <a:lstStyle/>
          <a:p>
            <a:pPr algn="ctr"/>
            <a:r>
              <a:rPr lang="fr-FR" dirty="0" smtClean="0"/>
              <a:t>Production :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5515" y="1043861"/>
            <a:ext cx="9856241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fr-FR" altLang="fr-FR" sz="1800" b="1" dirty="0" smtClean="0">
                <a:solidFill>
                  <a:srgbClr val="008000"/>
                </a:solidFill>
                <a:latin typeface="+mn-lt"/>
              </a:rPr>
              <a:t>Méthode agile</a:t>
            </a:r>
          </a:p>
          <a:p>
            <a:pPr algn="just">
              <a:lnSpc>
                <a:spcPct val="140000"/>
              </a:lnSpc>
            </a:pP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Elles </a:t>
            </a: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s'articulent autour de 4 points : 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Des </a:t>
            </a: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individus et des interactions plutôt que des processus et des outils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Des fonctionnalités opérationnelles plutôt que de la documentation exhaustive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Une collaboration avec le client plutôt que des négociations contractuelles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De l'ouverture aux changements plutôt que le suivi d'un plan rigide.</a:t>
            </a:r>
          </a:p>
          <a:p>
            <a:pPr algn="just">
              <a:lnSpc>
                <a:spcPct val="140000"/>
              </a:lnSpc>
            </a:pPr>
            <a:endParaRPr lang="fr-FR" altLang="fr-FR" sz="1800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Quelle que soit la méthode (RAD, XP, SCRUM, DSDM), elles ont les 4 principes fondamentaux suivant : 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Le </a:t>
            </a: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processus est organisé en itérations courtes. Une itération embarque un ensemble de fonctionnalités opérationnelles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Le processus est incrémental. Il prend en compte les évolutions au cours des itérations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Une attention particulière est portée sur la qualité et les tests lors de chaque itération ;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"/>
            </a:pPr>
            <a:r>
              <a:rPr lang="fr-FR" altLang="fr-FR" sz="1800" dirty="0">
                <a:solidFill>
                  <a:srgbClr val="008000"/>
                </a:solidFill>
                <a:latin typeface="+mn-lt"/>
              </a:rPr>
              <a:t>Une étroite collaboration s'installe entre les différents acteurs.</a:t>
            </a:r>
          </a:p>
        </p:txBody>
      </p:sp>
    </p:spTree>
    <p:extLst>
      <p:ext uri="{BB962C8B-B14F-4D97-AF65-F5344CB8AC3E}">
        <p14:creationId xmlns:p14="http://schemas.microsoft.com/office/powerpoint/2010/main" val="416213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8168" y="109209"/>
            <a:ext cx="8334870" cy="792088"/>
          </a:xfrm>
        </p:spPr>
        <p:txBody>
          <a:bodyPr/>
          <a:lstStyle/>
          <a:p>
            <a:pPr algn="ctr"/>
            <a:r>
              <a:rPr lang="fr-FR" dirty="0" smtClean="0"/>
              <a:t>Production :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5515" y="1043861"/>
            <a:ext cx="9856241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endParaRPr lang="fr-FR" altLang="fr-FR" sz="1800" b="1" dirty="0" smtClean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endParaRPr lang="fr-FR" altLang="fr-FR" sz="1800" b="1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b="1" dirty="0" smtClean="0">
                <a:solidFill>
                  <a:srgbClr val="008000"/>
                </a:solidFill>
                <a:latin typeface="+mn-lt"/>
              </a:rPr>
              <a:t>Logiciels de conception</a:t>
            </a:r>
          </a:p>
          <a:p>
            <a:pPr algn="just">
              <a:lnSpc>
                <a:spcPct val="140000"/>
              </a:lnSpc>
            </a:pPr>
            <a:endParaRPr lang="fr-FR" altLang="fr-FR" sz="1800" dirty="0" smtClean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MySql</a:t>
            </a: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Workbench</a:t>
            </a: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 (monde MySQL et </a:t>
            </a: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php</a:t>
            </a: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)</a:t>
            </a:r>
          </a:p>
          <a:p>
            <a:pPr algn="just">
              <a:lnSpc>
                <a:spcPct val="140000"/>
              </a:lnSpc>
            </a:pPr>
            <a:endParaRPr lang="fr-FR" altLang="fr-FR" sz="1800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Power AMC ( anciennement AMC </a:t>
            </a: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Designor</a:t>
            </a: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)</a:t>
            </a:r>
          </a:p>
          <a:p>
            <a:pPr algn="just">
              <a:lnSpc>
                <a:spcPct val="140000"/>
              </a:lnSpc>
            </a:pPr>
            <a:endParaRPr lang="fr-FR" altLang="fr-FR" sz="1800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WinDesign</a:t>
            </a:r>
            <a:endParaRPr lang="fr-FR" altLang="fr-FR" sz="1800" dirty="0" smtClean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endParaRPr lang="fr-FR" altLang="fr-FR" sz="1800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r>
              <a:rPr lang="fr-FR" altLang="fr-FR" sz="1800" dirty="0" err="1" smtClean="0">
                <a:solidFill>
                  <a:srgbClr val="008000"/>
                </a:solidFill>
                <a:latin typeface="+mn-lt"/>
              </a:rPr>
              <a:t>JMerise</a:t>
            </a:r>
            <a:r>
              <a:rPr lang="fr-FR" altLang="fr-FR" sz="1800" dirty="0" smtClean="0">
                <a:solidFill>
                  <a:srgbClr val="008000"/>
                </a:solidFill>
                <a:latin typeface="+mn-lt"/>
              </a:rPr>
              <a:t> </a:t>
            </a:r>
            <a:endParaRPr lang="fr-FR" altLang="fr-FR" sz="1800" dirty="0">
              <a:solidFill>
                <a:srgbClr val="008000"/>
              </a:solidFill>
              <a:latin typeface="+mn-lt"/>
            </a:endParaRPr>
          </a:p>
          <a:p>
            <a:pPr algn="just">
              <a:lnSpc>
                <a:spcPct val="140000"/>
              </a:lnSpc>
            </a:pPr>
            <a:endParaRPr lang="fr-FR" altLang="fr-FR" sz="18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630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29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71" y="1656234"/>
            <a:ext cx="6983696" cy="50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440210"/>
            <a:ext cx="9537734" cy="5183857"/>
          </a:xfrm>
        </p:spPr>
        <p:txBody>
          <a:bodyPr/>
          <a:lstStyle/>
          <a:p>
            <a:r>
              <a:rPr lang="fr-FR" sz="3200" dirty="0" smtClean="0"/>
              <a:t>Jean-Alain Thiébaud</a:t>
            </a:r>
          </a:p>
          <a:p>
            <a:r>
              <a:rPr lang="fr-FR" sz="3200" dirty="0" smtClean="0"/>
              <a:t>DSI de Collectivités pendant 30 ans</a:t>
            </a:r>
          </a:p>
          <a:p>
            <a:r>
              <a:rPr lang="fr-FR" sz="3200" dirty="0" smtClean="0"/>
              <a:t>Création de KBU Conseil en 2016 pour accompagner les collectivités dans leurs projets numériques</a:t>
            </a:r>
          </a:p>
          <a:p>
            <a:r>
              <a:rPr lang="fr-FR" sz="3200" dirty="0" smtClean="0"/>
              <a:t>DSI de transition au Conseil départemental de l’Essonne de février à juillet 2019</a:t>
            </a:r>
          </a:p>
          <a:p>
            <a:r>
              <a:rPr lang="fr-FR" sz="3200" dirty="0">
                <a:hlinkClick r:id="rId2"/>
              </a:rPr>
              <a:t>j</a:t>
            </a:r>
            <a:r>
              <a:rPr lang="fr-FR" sz="3200" dirty="0" smtClean="0">
                <a:hlinkClick r:id="rId2"/>
              </a:rPr>
              <a:t>ean-alain.thiebaud@kbuconseil.com</a:t>
            </a:r>
            <a:endParaRPr lang="fr-FR" sz="32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30215" y="1944266"/>
            <a:ext cx="51657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Réalisation :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Programmation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Tests unitaires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Audit technique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Environnements :</a:t>
            </a: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Serveurs de développement.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Serveurs d’intégration.</a:t>
            </a:r>
          </a:p>
          <a:p>
            <a:pPr lvl="1" eaLnBrk="1" hangingPunct="1">
              <a:lnSpc>
                <a:spcPct val="80000"/>
              </a:lnSpc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Serveurs de recette.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Serveurs de pré-production.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Serveurs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229943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7" y="1368202"/>
            <a:ext cx="9228118" cy="45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revue de mise </a:t>
            </a:r>
            <a:r>
              <a:rPr lang="fr-FR" smtClean="0"/>
              <a:t>en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4" y="881435"/>
            <a:ext cx="10139431" cy="56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recette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58" y="1152853"/>
            <a:ext cx="6528965" cy="51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6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30215" y="1080170"/>
            <a:ext cx="5165725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Support </a:t>
            </a: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technique, maintenance :</a:t>
            </a: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Corrections.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Evolutions.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Projet.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TMA : Tierce Maintenance </a:t>
            </a:r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Applicative</a:t>
            </a:r>
          </a:p>
          <a:p>
            <a:pPr eaLnBrk="1" hangingPunct="1"/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Logiciels de </a:t>
            </a:r>
            <a:r>
              <a:rPr lang="fr-FR" altLang="fr-FR" sz="2000" dirty="0" err="1" smtClean="0">
                <a:solidFill>
                  <a:srgbClr val="008000"/>
                </a:solidFill>
                <a:latin typeface="+mn-lt"/>
              </a:rPr>
              <a:t>ticketting</a:t>
            </a:r>
            <a:endParaRPr lang="fr-FR" altLang="fr-FR" sz="200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eaLnBrk="1" hangingPunct="1">
              <a:buFontTx/>
              <a:buChar char="-"/>
            </a:pPr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GLPI</a:t>
            </a:r>
          </a:p>
          <a:p>
            <a:pPr marL="342900" indent="-342900" eaLnBrk="1" hangingPunct="1">
              <a:buFontTx/>
              <a:buChar char="-"/>
            </a:pPr>
            <a:r>
              <a:rPr lang="fr-FR" altLang="fr-FR" sz="2000" dirty="0" err="1" smtClean="0">
                <a:solidFill>
                  <a:srgbClr val="008000"/>
                </a:solidFill>
                <a:latin typeface="+mn-lt"/>
              </a:rPr>
              <a:t>Redmine</a:t>
            </a:r>
            <a:endParaRPr lang="fr-FR" altLang="fr-FR" sz="200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eaLnBrk="1" hangingPunct="1">
              <a:buFontTx/>
              <a:buChar char="-"/>
            </a:pPr>
            <a:r>
              <a:rPr lang="fr-FR" altLang="fr-FR" sz="2000" dirty="0" err="1" smtClean="0">
                <a:solidFill>
                  <a:srgbClr val="008000"/>
                </a:solidFill>
                <a:latin typeface="+mn-lt"/>
              </a:rPr>
              <a:t>Mantis</a:t>
            </a:r>
            <a:endParaRPr lang="fr-FR" altLang="fr-FR" sz="200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eaLnBrk="1" hangingPunct="1">
              <a:buFontTx/>
              <a:buChar char="-"/>
            </a:pPr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JIRA</a:t>
            </a:r>
            <a:endParaRPr lang="fr-FR" altLang="fr-FR" sz="20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32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Production : dossier d’exploitation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368202"/>
            <a:ext cx="8245958" cy="48965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9" y="1368202"/>
            <a:ext cx="7685162" cy="54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2327" y="4199425"/>
            <a:ext cx="4484672" cy="2728403"/>
          </a:xfrm>
        </p:spPr>
        <p:txBody>
          <a:bodyPr/>
          <a:lstStyle/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/>
            <a:r>
              <a:rPr lang="fr-FR" altLang="fr-FR" sz="2000" kern="1200" dirty="0" smtClean="0"/>
              <a:t>Référentiel : le Plan Qualité</a:t>
            </a:r>
            <a:endParaRPr lang="fr-FR" altLang="fr-FR" sz="2000" kern="1200" dirty="0"/>
          </a:p>
          <a:p>
            <a:pPr eaLnBrk="1" hangingPunct="1"/>
            <a:r>
              <a:rPr lang="fr-FR" altLang="fr-FR" sz="2000" kern="1200" dirty="0" smtClean="0"/>
              <a:t>Objet :</a:t>
            </a:r>
            <a:endParaRPr lang="fr-FR" altLang="fr-FR" sz="2000" kern="1200" dirty="0"/>
          </a:p>
          <a:p>
            <a:pPr lvl="1"/>
            <a:r>
              <a:rPr lang="fr-FR" altLang="fr-FR" sz="1800" kern="1200" dirty="0" smtClean="0"/>
              <a:t>Fixer la métrique	</a:t>
            </a:r>
            <a:endParaRPr lang="fr-FR" altLang="fr-FR" sz="1800" kern="1200" dirty="0"/>
          </a:p>
          <a:p>
            <a:pPr lvl="1"/>
            <a:r>
              <a:rPr lang="fr-FR" altLang="fr-FR" sz="1800" kern="1200" dirty="0" smtClean="0"/>
              <a:t>Fixer les contrôles</a:t>
            </a:r>
            <a:endParaRPr lang="fr-FR" altLang="fr-FR" sz="1800" kern="12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60645" y="4440243"/>
            <a:ext cx="2709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dirty="0" smtClean="0">
                <a:solidFill>
                  <a:srgbClr val="008000"/>
                </a:solidFill>
                <a:latin typeface="+mn-lt"/>
              </a:rPr>
              <a:t>Capacité </a:t>
            </a:r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fonctionnelle</a:t>
            </a: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Facilité d'utilisation</a:t>
            </a: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Fiabilité</a:t>
            </a: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Performances</a:t>
            </a: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Maintenabilité</a:t>
            </a:r>
          </a:p>
          <a:p>
            <a:pPr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Portabilité</a:t>
            </a:r>
          </a:p>
          <a:p>
            <a:pPr eaLnBrk="1" hangingPunct="1"/>
            <a:endParaRPr lang="fr-FR" altLang="fr-FR" sz="2000" dirty="0" smtClean="0">
              <a:solidFill>
                <a:srgbClr val="008000"/>
              </a:solidFill>
              <a:latin typeface="+mn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2142183" y="1301255"/>
            <a:ext cx="6049090" cy="2795350"/>
            <a:chOff x="1417" y="3736"/>
            <a:chExt cx="9180" cy="3060"/>
          </a:xfrm>
        </p:grpSpPr>
        <p:sp>
          <p:nvSpPr>
            <p:cNvPr id="9" name="AutoShape 8"/>
            <p:cNvSpPr>
              <a:spLocks noChangeAspect="1" noChangeArrowheads="1"/>
            </p:cNvSpPr>
            <p:nvPr/>
          </p:nvSpPr>
          <p:spPr bwMode="auto">
            <a:xfrm>
              <a:off x="1417" y="3736"/>
              <a:ext cx="91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1995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777" y="5356"/>
              <a:ext cx="6480" cy="12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Processus de production</a:t>
              </a:r>
            </a:p>
            <a:p>
              <a:pPr eaLnBrk="1" hangingPunct="1"/>
              <a:endParaRPr lang="fr-FR" altLang="fr-FR" sz="1995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597" y="3916"/>
              <a:ext cx="8820" cy="2880"/>
            </a:xfrm>
            <a:prstGeom prst="rect">
              <a:avLst/>
            </a:prstGeom>
            <a:noFill/>
            <a:ln w="12700" cap="rnd">
              <a:solidFill>
                <a:srgbClr val="96969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50">
                  <a:ea typeface="SimSun" panose="02010600030101010101" pitchFamily="2" charset="-122"/>
                </a:rPr>
                <a:t>Projet informatique</a:t>
              </a:r>
              <a:endParaRPr lang="fr-FR" altLang="fr-FR" sz="1995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95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50">
                  <a:ea typeface="SimSun" panose="02010600030101010101" pitchFamily="2" charset="-122"/>
                </a:rPr>
                <a:t>Organisation</a:t>
              </a:r>
              <a:endParaRPr lang="fr-FR" altLang="fr-FR" sz="1995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9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50">
                  <a:ea typeface="SimSun" panose="02010600030101010101" pitchFamily="2" charset="-122"/>
                </a:rPr>
                <a:t>Conception</a:t>
              </a:r>
              <a:endParaRPr lang="fr-FR" altLang="fr-FR" sz="1995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83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50">
                  <a:ea typeface="SimSun" panose="02010600030101010101" pitchFamily="2" charset="-122"/>
                </a:rPr>
                <a:t>Réalisation</a:t>
              </a:r>
              <a:endParaRPr lang="fr-FR" altLang="fr-FR" sz="1995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627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50">
                  <a:ea typeface="SimSun" panose="02010600030101010101" pitchFamily="2" charset="-122"/>
                </a:rPr>
                <a:t>Exploitation</a:t>
              </a:r>
              <a:endParaRPr lang="fr-FR" altLang="fr-FR" sz="1995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777" y="4456"/>
              <a:ext cx="6480" cy="900"/>
            </a:xfrm>
            <a:prstGeom prst="downArrowCallout">
              <a:avLst>
                <a:gd name="adj1" fmla="val 76667"/>
                <a:gd name="adj2" fmla="val 83333"/>
                <a:gd name="adj3" fmla="val 19792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Processus de gestion</a:t>
              </a:r>
            </a:p>
            <a:p>
              <a:pPr algn="ctr" eaLnBrk="1" hangingPunct="1"/>
              <a:r>
                <a:rPr lang="fr-FR" altLang="zh-CN" sz="1050">
                  <a:ea typeface="SimSun" panose="02010600030101010101" pitchFamily="2" charset="-122"/>
                </a:rPr>
                <a:t>Estimation | Planification | Suivi | Analyse</a:t>
              </a:r>
            </a:p>
            <a:p>
              <a:pPr eaLnBrk="1" hangingPunct="1"/>
              <a:endParaRPr lang="fr-FR" altLang="fr-FR" sz="1995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437" y="4456"/>
              <a:ext cx="1800" cy="2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zh-CN" sz="1050" b="1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50" b="1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50" b="1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50" b="1">
                <a:ea typeface="SimSun" panose="02010600030101010101" pitchFamily="2" charset="-122"/>
              </a:endParaRPr>
            </a:p>
            <a:p>
              <a:pPr algn="ctr" eaLnBrk="1" hangingPunct="1"/>
              <a:r>
                <a:rPr lang="fr-FR" altLang="zh-CN" sz="1050" b="1">
                  <a:ea typeface="SimSun" panose="02010600030101010101" pitchFamily="2" charset="-122"/>
                </a:rPr>
                <a:t>Processus de Qualité</a:t>
              </a:r>
            </a:p>
            <a:p>
              <a:pPr eaLnBrk="1" hangingPunct="1"/>
              <a:endParaRPr lang="fr-FR" altLang="fr-FR" sz="1995" b="1"/>
            </a:p>
          </p:txBody>
        </p:sp>
      </p:grpSp>
    </p:spTree>
    <p:extLst>
      <p:ext uri="{BB962C8B-B14F-4D97-AF65-F5344CB8AC3E}">
        <p14:creationId xmlns:p14="http://schemas.microsoft.com/office/powerpoint/2010/main" val="397898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Qualité : technique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74231" y="1944266"/>
            <a:ext cx="59766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Tests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:</a:t>
            </a: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Le nombre de lignes de code.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Le nombre de commentaires.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La complexité des fonctions.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La cohésion des différents modules.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dirty="0">
                <a:solidFill>
                  <a:srgbClr val="008000"/>
                </a:solidFill>
                <a:latin typeface="+mn-lt"/>
              </a:rPr>
              <a:t>La taille et la fréquence de communication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9786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Qualité : fonctionnelle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4071" y="1944266"/>
            <a:ext cx="74168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Tests :</a:t>
            </a:r>
          </a:p>
          <a:p>
            <a:pPr lvl="1" eaLnBrk="1" hangingPunct="1"/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La couverture fonctionnelle de ses besoins réels.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L’ergonomie générale et des facilités d’appropriation.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Les temps de réponse de l’application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.</a:t>
            </a:r>
          </a:p>
          <a:p>
            <a:pPr lvl="1"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Sécurité : tests d’intrusion, respect du RGPD (logiciel PIA de la CNIL), respect du RGS (Référentiel Général de Sécurité)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lvl="1" eaLnBrk="1" hangingPunct="1"/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2019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 la Qualité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49839" y="100816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 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79" y="862112"/>
            <a:ext cx="7968951" cy="59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95" y="3456434"/>
            <a:ext cx="4423796" cy="12961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29" y="1944266"/>
            <a:ext cx="6191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6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 la Qualité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49839" y="100816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 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7" y="1639152"/>
            <a:ext cx="8334871" cy="53412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78087" y="989797"/>
            <a:ext cx="689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8000"/>
                </a:solidFill>
                <a:latin typeface="+mn-lt"/>
              </a:rPr>
              <a:t>PDCA (</a:t>
            </a:r>
            <a:r>
              <a:rPr lang="fr-FR" sz="2400" b="1" dirty="0" smtClean="0">
                <a:solidFill>
                  <a:srgbClr val="008000"/>
                </a:solidFill>
                <a:latin typeface="+mn-lt"/>
              </a:rPr>
              <a:t>Plan </a:t>
            </a:r>
            <a:r>
              <a:rPr lang="fr-FR" sz="2400" b="1" dirty="0">
                <a:solidFill>
                  <a:srgbClr val="008000"/>
                </a:solidFill>
                <a:latin typeface="+mn-lt"/>
              </a:rPr>
              <a:t>Do </a:t>
            </a:r>
            <a:r>
              <a:rPr lang="fr-FR" sz="2400" b="1" dirty="0" err="1">
                <a:solidFill>
                  <a:srgbClr val="008000"/>
                </a:solidFill>
                <a:latin typeface="+mn-lt"/>
              </a:rPr>
              <a:t>Ckeck</a:t>
            </a:r>
            <a:r>
              <a:rPr lang="fr-FR" sz="2400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fr-FR" sz="2400" b="1" dirty="0" err="1" smtClean="0">
                <a:solidFill>
                  <a:srgbClr val="008000"/>
                </a:solidFill>
                <a:latin typeface="+mn-lt"/>
              </a:rPr>
              <a:t>Act</a:t>
            </a:r>
            <a:r>
              <a:rPr lang="fr-FR" sz="2400" b="1" dirty="0" smtClean="0">
                <a:solidFill>
                  <a:srgbClr val="008000"/>
                </a:solidFill>
                <a:latin typeface="+mn-lt"/>
              </a:rPr>
              <a:t>) </a:t>
            </a:r>
            <a:r>
              <a:rPr lang="fr-FR" sz="2400" b="1" dirty="0">
                <a:solidFill>
                  <a:srgbClr val="008000"/>
                </a:solidFill>
                <a:latin typeface="+mn-lt"/>
              </a:rPr>
              <a:t>ou roue de Deming</a:t>
            </a:r>
          </a:p>
        </p:txBody>
      </p:sp>
    </p:spTree>
    <p:extLst>
      <p:ext uri="{BB962C8B-B14F-4D97-AF65-F5344CB8AC3E}">
        <p14:creationId xmlns:p14="http://schemas.microsoft.com/office/powerpoint/2010/main" val="2598443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 la Qualité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49839" y="1008162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 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3" y="1008162"/>
            <a:ext cx="8438504" cy="59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4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gestion du temps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9" y="918571"/>
            <a:ext cx="8779081" cy="58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Conduite du changement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7" y="965636"/>
            <a:ext cx="67056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Conduite du changement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39" y="1008162"/>
            <a:ext cx="5904656" cy="57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Recommandations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4071" y="1944266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La technique est nécessaire mais n’est pas suffisante.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endParaRPr lang="fr-FR" altLang="fr-FR" sz="2000" b="1" dirty="0" smtClean="0">
              <a:solidFill>
                <a:srgbClr val="008000"/>
              </a:solidFill>
              <a:latin typeface="+mn-lt"/>
            </a:endParaRP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Fiabiliser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l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es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estimations que l’on pourrait être amené à faire.</a:t>
            </a: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Réutiliser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des éléments de réalisations déjà effectuées.</a:t>
            </a: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Anticiper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l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es </a:t>
            </a:r>
            <a:r>
              <a:rPr lang="fr-FR" altLang="fr-FR" sz="2000" b="1" dirty="0">
                <a:solidFill>
                  <a:srgbClr val="008000"/>
                </a:solidFill>
                <a:latin typeface="+mn-lt"/>
              </a:rPr>
              <a:t>risques liés à un projet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.</a:t>
            </a: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…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04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 systémique vs analytique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2588" y="6120730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A lire : Le macroscope de Joël de Rosnay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" y="1096296"/>
            <a:ext cx="9208169" cy="47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84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 systémique vs analytique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47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7" y="1287562"/>
            <a:ext cx="3496419" cy="46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2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Quelques mots de la gestion de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4071" y="194426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Jalon       Pert      Gant     Tâche   </a:t>
            </a:r>
            <a:r>
              <a:rPr lang="fr-FR" altLang="fr-FR" sz="2000" b="1" dirty="0" err="1" smtClean="0">
                <a:solidFill>
                  <a:srgbClr val="008000"/>
                </a:solidFill>
                <a:latin typeface="+mn-lt"/>
              </a:rPr>
              <a:t>Build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   </a:t>
            </a:r>
            <a:r>
              <a:rPr lang="fr-FR" altLang="fr-FR" sz="2000" b="1" dirty="0" err="1" smtClean="0">
                <a:solidFill>
                  <a:srgbClr val="008000"/>
                </a:solidFill>
                <a:latin typeface="+mn-lt"/>
              </a:rPr>
              <a:t>Run</a:t>
            </a:r>
            <a:endParaRPr lang="fr-FR" altLang="fr-FR" sz="2000" b="1" dirty="0" smtClean="0">
              <a:solidFill>
                <a:srgbClr val="008000"/>
              </a:solidFill>
              <a:latin typeface="+mn-lt"/>
            </a:endParaRPr>
          </a:p>
          <a:p>
            <a:pPr eaLnBrk="1" hangingPunct="1"/>
            <a:endParaRPr lang="fr-FR" altLang="fr-FR" sz="2000" b="1" dirty="0" smtClean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err="1" smtClean="0">
                <a:solidFill>
                  <a:srgbClr val="008000"/>
                </a:solidFill>
                <a:latin typeface="+mn-lt"/>
              </a:rPr>
              <a:t>PoC</a:t>
            </a:r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       SWOT      RACI      PMO </a:t>
            </a: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TCO</a:t>
            </a:r>
          </a:p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u="sng" dirty="0" smtClean="0">
                <a:solidFill>
                  <a:srgbClr val="008000"/>
                </a:solidFill>
                <a:latin typeface="+mn-lt"/>
              </a:rPr>
              <a:t>Comitologie</a:t>
            </a: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CODIR   COPIL   COTECH  Comité de gouvernance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107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SWOT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49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16" y="1034619"/>
            <a:ext cx="5496462" cy="54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64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5999" y="2952378"/>
            <a:ext cx="93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 smtClean="0">
              <a:solidFill>
                <a:srgbClr val="008000"/>
              </a:solidFill>
              <a:latin typeface="+mn-lt"/>
            </a:endParaRPr>
          </a:p>
          <a:p>
            <a:pPr algn="ctr"/>
            <a:r>
              <a:rPr lang="fr-FR" sz="2800" dirty="0" smtClean="0">
                <a:solidFill>
                  <a:srgbClr val="008000"/>
                </a:solidFill>
                <a:latin typeface="+mn-lt"/>
              </a:rPr>
              <a:t>Organisation d’un Projet </a:t>
            </a:r>
            <a:r>
              <a:rPr lang="fr-FR" sz="2800" dirty="0">
                <a:solidFill>
                  <a:srgbClr val="008000"/>
                </a:solidFill>
                <a:latin typeface="+mn-lt"/>
              </a:rPr>
              <a:t>I</a:t>
            </a:r>
            <a:r>
              <a:rPr lang="fr-FR" sz="2800" dirty="0" smtClean="0">
                <a:solidFill>
                  <a:srgbClr val="008000"/>
                </a:solidFill>
                <a:latin typeface="+mn-lt"/>
              </a:rPr>
              <a:t>nformatique</a:t>
            </a:r>
            <a:endParaRPr lang="fr-FR" sz="28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97967" y="1656234"/>
            <a:ext cx="10009112" cy="1728192"/>
          </a:xfrm>
        </p:spPr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sz="2800" b="1" kern="1200" dirty="0" smtClean="0"/>
              <a:t>PARTIE 1</a:t>
            </a:r>
            <a:endParaRPr lang="fr-FR" sz="2800" b="1" kern="1200" dirty="0"/>
          </a:p>
        </p:txBody>
      </p:sp>
    </p:spTree>
    <p:extLst>
      <p:ext uri="{BB962C8B-B14F-4D97-AF65-F5344CB8AC3E}">
        <p14:creationId xmlns:p14="http://schemas.microsoft.com/office/powerpoint/2010/main" val="1790983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SWOT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4071" y="1944266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Jalon    Pert     Gant    Tâche</a:t>
            </a:r>
          </a:p>
          <a:p>
            <a:pPr eaLnBrk="1" hangingPunct="1"/>
            <a:r>
              <a:rPr lang="fr-FR" altLang="fr-FR" sz="2000" b="1" dirty="0" smtClean="0">
                <a:solidFill>
                  <a:srgbClr val="008000"/>
                </a:solidFill>
                <a:latin typeface="+mn-lt"/>
              </a:rPr>
              <a:t>POC       SWOT</a:t>
            </a:r>
            <a:endParaRPr lang="fr-FR" altLang="fr-FR" sz="2000" b="1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" y="1719262"/>
            <a:ext cx="9382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RACI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4071" y="194426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La matrice RACI donne une vision simple et claire de qui fait quoi dans le projet, en permettant d'éviter une redondance de rôles ou une dilution des responsabilités.</a:t>
            </a: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R : réalisateur.</a:t>
            </a: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A : approbateur, autorité, ou responsable.</a:t>
            </a: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C : consulté.</a:t>
            </a: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I : informé.</a:t>
            </a:r>
          </a:p>
        </p:txBody>
      </p:sp>
    </p:spTree>
    <p:extLst>
      <p:ext uri="{BB962C8B-B14F-4D97-AF65-F5344CB8AC3E}">
        <p14:creationId xmlns:p14="http://schemas.microsoft.com/office/powerpoint/2010/main" val="262405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Logiciels de gestion de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fr-FR" alt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>
                <a:solidFill>
                  <a:srgbClr val="008000"/>
                </a:solidFill>
                <a:latin typeface="+mn-lt"/>
              </a:rPr>
              <a:t>Gantt </a:t>
            </a:r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Project</a:t>
            </a: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err="1" smtClean="0">
                <a:solidFill>
                  <a:srgbClr val="008000"/>
                </a:solidFill>
                <a:latin typeface="+mn-lt"/>
              </a:rPr>
              <a:t>ProjectLibre</a:t>
            </a:r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 et </a:t>
            </a:r>
            <a:r>
              <a:rPr lang="fr-FR" sz="2000" b="1" dirty="0" err="1" smtClean="0">
                <a:solidFill>
                  <a:srgbClr val="008000"/>
                </a:solidFill>
                <a:latin typeface="+mn-lt"/>
              </a:rPr>
              <a:t>Redmine</a:t>
            </a:r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 (SILL 2019)</a:t>
            </a: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err="1" smtClean="0">
                <a:solidFill>
                  <a:srgbClr val="008000"/>
                </a:solidFill>
                <a:latin typeface="+mn-lt"/>
              </a:rPr>
              <a:t>Projecktor</a:t>
            </a:r>
            <a:endParaRPr lang="fr-FR" sz="2000" b="1" dirty="0" smtClean="0">
              <a:solidFill>
                <a:srgbClr val="008000"/>
              </a:solidFill>
              <a:latin typeface="+mn-lt"/>
            </a:endParaRP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MS-Project</a:t>
            </a: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err="1" smtClean="0">
                <a:solidFill>
                  <a:srgbClr val="008000"/>
                </a:solidFill>
                <a:latin typeface="+mn-lt"/>
              </a:rPr>
              <a:t>Triskell</a:t>
            </a:r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 Software</a:t>
            </a: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smtClean="0">
                <a:solidFill>
                  <a:srgbClr val="008000"/>
                </a:solidFill>
                <a:latin typeface="+mn-lt"/>
              </a:rPr>
              <a:t>NQI Orchestra</a:t>
            </a: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r>
              <a:rPr lang="fr-FR" sz="2000" b="1" dirty="0" err="1" smtClean="0">
                <a:solidFill>
                  <a:srgbClr val="008000"/>
                </a:solidFill>
                <a:latin typeface="+mn-lt"/>
              </a:rPr>
              <a:t>Trello</a:t>
            </a:r>
            <a:endParaRPr lang="fr-FR" sz="2000" b="1" dirty="0" smtClean="0">
              <a:solidFill>
                <a:srgbClr val="008000"/>
              </a:solidFill>
              <a:latin typeface="+mn-lt"/>
            </a:endParaRPr>
          </a:p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75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Gantt Project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" y="1331296"/>
            <a:ext cx="10150152" cy="4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3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Gantt Project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70" y="936154"/>
            <a:ext cx="5119489" cy="43932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03" y="523900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Gantt Project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1080170"/>
            <a:ext cx="9001000" cy="57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2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Trello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7" y="1040104"/>
            <a:ext cx="10009112" cy="56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1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NQI Orchestra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24" y="922066"/>
            <a:ext cx="6016381" cy="58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6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NQI Orchestra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2063" y="134209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>
              <a:solidFill>
                <a:srgbClr val="008000"/>
              </a:solidFill>
              <a:latin typeface="+mn-lt"/>
            </a:endParaRPr>
          </a:p>
          <a:p>
            <a:endParaRPr lang="fr-FR" sz="2000" b="1" dirty="0" smtClean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1296194"/>
            <a:ext cx="9053090" cy="53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152178"/>
            <a:ext cx="9537734" cy="5506243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lvl="1"/>
            <a:r>
              <a:rPr lang="fr-FR" sz="1800" dirty="0" smtClean="0"/>
              <a:t>Note de cadrage </a:t>
            </a:r>
          </a:p>
          <a:p>
            <a:pPr lvl="1"/>
            <a:r>
              <a:rPr lang="fr-FR" sz="1800" dirty="0" smtClean="0"/>
              <a:t>Dossier d’exploitation</a:t>
            </a:r>
          </a:p>
          <a:p>
            <a:pPr lvl="1"/>
            <a:r>
              <a:rPr lang="fr-FR" sz="1800" dirty="0" smtClean="0"/>
              <a:t>Fiche de relecture</a:t>
            </a:r>
          </a:p>
          <a:p>
            <a:pPr lvl="1"/>
            <a:r>
              <a:rPr lang="fr-FR" sz="1800" dirty="0" smtClean="0"/>
              <a:t>Loi des grands projets informatiques</a:t>
            </a:r>
          </a:p>
          <a:p>
            <a:pPr lvl="1"/>
            <a:r>
              <a:rPr lang="fr-FR" sz="1800" dirty="0" smtClean="0"/>
              <a:t>PV de recette</a:t>
            </a:r>
          </a:p>
          <a:p>
            <a:pPr lvl="1"/>
            <a:r>
              <a:rPr lang="fr-FR" sz="1800" dirty="0" smtClean="0"/>
              <a:t>Revue de jalons</a:t>
            </a:r>
          </a:p>
          <a:p>
            <a:pPr lvl="1"/>
            <a:r>
              <a:rPr lang="fr-FR" sz="1800" dirty="0" smtClean="0"/>
              <a:t>Plan de bascule</a:t>
            </a:r>
          </a:p>
          <a:p>
            <a:pPr lvl="1"/>
            <a:r>
              <a:rPr lang="fr-FR" sz="1800" dirty="0" smtClean="0"/>
              <a:t>Plan de test</a:t>
            </a:r>
          </a:p>
          <a:p>
            <a:pPr lvl="1"/>
            <a:r>
              <a:rPr lang="fr-FR" sz="1800" dirty="0" smtClean="0"/>
              <a:t>Processus cadrage projet</a:t>
            </a:r>
          </a:p>
          <a:p>
            <a:pPr lvl="1"/>
            <a:r>
              <a:rPr lang="fr-FR" sz="1800" dirty="0" smtClean="0"/>
              <a:t>Revue de mise en service</a:t>
            </a:r>
          </a:p>
          <a:p>
            <a:pPr lvl="1"/>
            <a:r>
              <a:rPr lang="fr-FR" sz="1800" dirty="0" smtClean="0"/>
              <a:t>Socle Interministériel des Logiciels Libres (SILL)</a:t>
            </a:r>
          </a:p>
          <a:p>
            <a:pPr lvl="1"/>
            <a:r>
              <a:rPr lang="fr-FR" sz="1800" dirty="0" smtClean="0"/>
              <a:t>Suivi d’actions revue de </a:t>
            </a:r>
            <a:r>
              <a:rPr lang="fr-FR" sz="1800" dirty="0" smtClean="0"/>
              <a:t>jalons</a:t>
            </a:r>
          </a:p>
          <a:p>
            <a:pPr lvl="1"/>
            <a:r>
              <a:rPr lang="fr-FR" sz="1800" dirty="0" smtClean="0"/>
              <a:t>Citations</a:t>
            </a:r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5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936155"/>
            <a:ext cx="9537734" cy="2520279"/>
          </a:xfrm>
        </p:spPr>
        <p:txBody>
          <a:bodyPr/>
          <a:lstStyle/>
          <a:p>
            <a:pPr eaLnBrk="1" hangingPunct="1"/>
            <a:r>
              <a:rPr lang="fr-FR" altLang="fr-FR" sz="2800" dirty="0"/>
              <a:t>Projet informatique : Ensemble des actions à entreprendre mobilisant des ressources identifiées (humaines et matérielles) répondant à un besoin défini dans des délais </a:t>
            </a:r>
            <a:r>
              <a:rPr lang="fr-FR" altLang="fr-FR" sz="2800" dirty="0" smtClean="0"/>
              <a:t>fixés</a:t>
            </a:r>
            <a:endParaRPr lang="fr-FR" altLang="fr-FR" sz="2800" dirty="0"/>
          </a:p>
          <a:p>
            <a:pPr eaLnBrk="1" hangingPunct="1"/>
            <a:r>
              <a:rPr lang="fr-FR" altLang="fr-FR" sz="2800" dirty="0"/>
              <a:t>Processus : suite d’actions conduisant à un but </a:t>
            </a:r>
            <a:r>
              <a:rPr lang="fr-FR" altLang="fr-FR" sz="2800" dirty="0" smtClean="0"/>
              <a:t>défini</a:t>
            </a:r>
          </a:p>
          <a:p>
            <a:pPr eaLnBrk="1" hangingPunct="1"/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 bwMode="auto">
          <a:xfrm>
            <a:off x="1998167" y="3851498"/>
            <a:ext cx="5761038" cy="2662237"/>
            <a:chOff x="1417" y="3736"/>
            <a:chExt cx="9180" cy="3060"/>
          </a:xfrm>
        </p:grpSpPr>
        <p:sp>
          <p:nvSpPr>
            <p:cNvPr id="8" name="AutoShape 8"/>
            <p:cNvSpPr>
              <a:spLocks noChangeAspect="1" noChangeArrowheads="1"/>
            </p:cNvSpPr>
            <p:nvPr/>
          </p:nvSpPr>
          <p:spPr bwMode="auto">
            <a:xfrm>
              <a:off x="1417" y="3736"/>
              <a:ext cx="91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777" y="5356"/>
              <a:ext cx="6480" cy="1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Processus de production</a:t>
              </a:r>
            </a:p>
            <a:p>
              <a:pPr eaLnBrk="1" hangingPunct="1"/>
              <a:endParaRPr lang="fr-FR" altLang="fr-F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7" y="3916"/>
              <a:ext cx="8820" cy="2880"/>
            </a:xfrm>
            <a:prstGeom prst="rect">
              <a:avLst/>
            </a:prstGeom>
            <a:noFill/>
            <a:ln w="12700" cap="rnd">
              <a:solidFill>
                <a:srgbClr val="969696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00" dirty="0">
                  <a:ea typeface="SimSun" panose="02010600030101010101" pitchFamily="2" charset="-122"/>
                </a:rPr>
                <a:t>Projet informatique</a:t>
              </a:r>
              <a:endParaRPr lang="fr-FR" altLang="fr-FR" dirty="0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95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zh-CN" sz="1000">
                  <a:ea typeface="SimSun" panose="02010600030101010101" pitchFamily="2" charset="-122"/>
                </a:rPr>
                <a:t>      Organisation</a:t>
              </a:r>
              <a:endParaRPr lang="fr-FR" altLang="fr-FR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39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Conception</a:t>
              </a:r>
              <a:endParaRPr lang="fr-FR" altLang="fr-FR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83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Réalisation</a:t>
              </a:r>
              <a:endParaRPr lang="fr-FR" altLang="fr-FR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6277" y="5896"/>
              <a:ext cx="1800" cy="540"/>
            </a:xfrm>
            <a:prstGeom prst="chevron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zh-CN" sz="1000">
                  <a:ea typeface="SimSun" panose="02010600030101010101" pitchFamily="2" charset="-122"/>
                </a:rPr>
                <a:t>Exploitation</a:t>
              </a:r>
              <a:endParaRPr lang="fr-FR" altLang="fr-FR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777" y="4456"/>
              <a:ext cx="6480" cy="900"/>
            </a:xfrm>
            <a:prstGeom prst="downArrowCallout">
              <a:avLst>
                <a:gd name="adj1" fmla="val 76667"/>
                <a:gd name="adj2" fmla="val 83333"/>
                <a:gd name="adj3" fmla="val 19792"/>
                <a:gd name="adj4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Processus de gestion</a:t>
              </a:r>
            </a:p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Estimation | Planification | Suivi | Analyse</a:t>
              </a:r>
            </a:p>
            <a:p>
              <a:pPr eaLnBrk="1" hangingPunct="1"/>
              <a:endParaRPr lang="fr-FR" altLang="fr-FR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8437" y="4456"/>
              <a:ext cx="1800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endParaRPr lang="fr-FR" altLang="zh-CN" sz="1000">
                <a:ea typeface="SimSun" panose="02010600030101010101" pitchFamily="2" charset="-122"/>
              </a:endParaRPr>
            </a:p>
            <a:p>
              <a:pPr algn="ctr" eaLnBrk="1" hangingPunct="1"/>
              <a:r>
                <a:rPr lang="fr-FR" altLang="zh-CN" sz="1000">
                  <a:ea typeface="SimSun" panose="02010600030101010101" pitchFamily="2" charset="-122"/>
                </a:rPr>
                <a:t>Processus de Qualité</a:t>
              </a:r>
            </a:p>
            <a:p>
              <a:pPr eaLnBrk="1" hangingPunct="1"/>
              <a:endParaRPr lang="fr-FR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6387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5999" y="2952378"/>
            <a:ext cx="95862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dirty="0" smtClean="0">
              <a:solidFill>
                <a:srgbClr val="008000"/>
              </a:solidFill>
              <a:latin typeface="+mn-lt"/>
            </a:endParaRPr>
          </a:p>
          <a:p>
            <a:r>
              <a:rPr lang="fr-FR" sz="2800" dirty="0" smtClean="0">
                <a:solidFill>
                  <a:srgbClr val="008000"/>
                </a:solidFill>
                <a:latin typeface="+mn-lt"/>
              </a:rPr>
              <a:t>Savoir </a:t>
            </a:r>
            <a:r>
              <a:rPr lang="fr-FR" sz="2800" dirty="0">
                <a:solidFill>
                  <a:srgbClr val="008000"/>
                </a:solidFill>
                <a:latin typeface="+mn-lt"/>
              </a:rPr>
              <a:t>rédiger et répondre à un Cahier des Charges (CDC)</a:t>
            </a:r>
          </a:p>
          <a:p>
            <a:endParaRPr lang="fr-FR" sz="2800" dirty="0">
              <a:solidFill>
                <a:srgbClr val="008000"/>
              </a:solidFill>
              <a:latin typeface="+mn-lt"/>
            </a:endParaRPr>
          </a:p>
          <a:p>
            <a:r>
              <a:rPr lang="fr-FR" sz="2800" dirty="0">
                <a:solidFill>
                  <a:srgbClr val="008000"/>
                </a:solidFill>
                <a:latin typeface="+mn-lt"/>
              </a:rPr>
              <a:t>	- rédiger un  Cahier Des Charges fonctionnel</a:t>
            </a:r>
          </a:p>
          <a:p>
            <a:r>
              <a:rPr lang="fr-FR" sz="2800" dirty="0">
                <a:solidFill>
                  <a:srgbClr val="008000"/>
                </a:solidFill>
                <a:latin typeface="+mn-lt"/>
              </a:rPr>
              <a:t>	- répondre à un CDC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97967" y="1656234"/>
            <a:ext cx="10009112" cy="1728192"/>
          </a:xfrm>
        </p:spPr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sz="2800" b="1" kern="1200" dirty="0" smtClean="0"/>
              <a:t>PARTIE </a:t>
            </a:r>
            <a:r>
              <a:rPr lang="fr-FR" sz="2800" b="1" kern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527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440210"/>
            <a:ext cx="9537734" cy="5183857"/>
          </a:xfrm>
        </p:spPr>
        <p:txBody>
          <a:bodyPr/>
          <a:lstStyle/>
          <a:p>
            <a:r>
              <a:rPr lang="fr-FR" sz="2800" dirty="0"/>
              <a:t>Le cahier des charges (CDC) est un document contractuel à respecter lors d'un projet. </a:t>
            </a:r>
            <a:endParaRPr lang="fr-FR" sz="2800" dirty="0" smtClean="0"/>
          </a:p>
          <a:p>
            <a:r>
              <a:rPr lang="fr-FR" sz="2800" dirty="0" smtClean="0"/>
              <a:t>La </a:t>
            </a:r>
            <a:r>
              <a:rPr lang="fr-FR" sz="2800" dirty="0"/>
              <a:t>cahier des charges permet au maître </a:t>
            </a:r>
            <a:r>
              <a:rPr lang="fr-FR" sz="2800" dirty="0" smtClean="0"/>
              <a:t>d'ouvrage (MOA) </a:t>
            </a:r>
            <a:r>
              <a:rPr lang="fr-FR" sz="2800" dirty="0"/>
              <a:t>de faire savoir au maître </a:t>
            </a:r>
            <a:r>
              <a:rPr lang="fr-FR" sz="2800" dirty="0" smtClean="0"/>
              <a:t>d‘œuvre (MOE) </a:t>
            </a:r>
            <a:r>
              <a:rPr lang="fr-FR" sz="2800" dirty="0"/>
              <a:t>ce qu'il attend de lui lors de la réalisation du projet, entraînant des pénalités en cas de non-respect. </a:t>
            </a:r>
            <a:endParaRPr lang="fr-FR" sz="2800" dirty="0" smtClean="0"/>
          </a:p>
          <a:p>
            <a:r>
              <a:rPr lang="fr-FR" sz="2800" dirty="0" smtClean="0"/>
              <a:t>Il </a:t>
            </a:r>
            <a:r>
              <a:rPr lang="fr-FR" sz="2800" dirty="0"/>
              <a:t>décrit précisément les besoins auxquels le prestataire ou le soumissionnaire doit répondre, et organise la relation entre les différents acteurs tout au long du projet.</a:t>
            </a:r>
            <a:endParaRPr lang="fr-FR" sz="2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159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440210"/>
            <a:ext cx="9537734" cy="5183857"/>
          </a:xfrm>
        </p:spPr>
        <p:txBody>
          <a:bodyPr/>
          <a:lstStyle/>
          <a:p>
            <a:r>
              <a:rPr lang="fr-FR" sz="2800" dirty="0"/>
              <a:t>En tant que pièce de référence du contrat, le cahier des charges protège les deux parties de toute ambiguïté : le maître d'ouvrage est assuré que la livraison sera conforme à ses attentes, tandis que le maître </a:t>
            </a:r>
            <a:r>
              <a:rPr lang="fr-FR" sz="2800" dirty="0" smtClean="0"/>
              <a:t>d‘œuvre </a:t>
            </a:r>
            <a:r>
              <a:rPr lang="fr-FR" sz="2800" dirty="0"/>
              <a:t>peut mener à bien le projet sans subir de jugements intempestifs au fur et à mesure. </a:t>
            </a:r>
            <a:endParaRPr lang="fr-FR" sz="2800" dirty="0" smtClean="0"/>
          </a:p>
          <a:p>
            <a:r>
              <a:rPr lang="fr-FR" sz="2800" dirty="0" smtClean="0"/>
              <a:t>Toutefois</a:t>
            </a:r>
            <a:r>
              <a:rPr lang="fr-FR" sz="2800" dirty="0"/>
              <a:t>, le maître d'ouvrage a la possibilité de modifier le cahier des charges en cours de route au travers d'un avenant accepté par le maître </a:t>
            </a:r>
            <a:r>
              <a:rPr lang="fr-FR" sz="2800" dirty="0" smtClean="0"/>
              <a:t>d‘œuvre.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238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440210"/>
            <a:ext cx="9537734" cy="5183857"/>
          </a:xfrm>
        </p:spPr>
        <p:txBody>
          <a:bodyPr/>
          <a:lstStyle/>
          <a:p>
            <a:r>
              <a:rPr lang="fr-FR" sz="2800" dirty="0" smtClean="0"/>
              <a:t> Le CDC </a:t>
            </a:r>
            <a:r>
              <a:rPr lang="fr-FR" sz="2800" dirty="0"/>
              <a:t>sert à formaliser les besoins et à les expliquer aux différents </a:t>
            </a:r>
            <a:r>
              <a:rPr lang="fr-FR" sz="2800" dirty="0" smtClean="0"/>
              <a:t>acteurs.</a:t>
            </a:r>
            <a:endParaRPr lang="fr-FR" sz="2800" dirty="0"/>
          </a:p>
          <a:p>
            <a:r>
              <a:rPr lang="fr-FR" sz="2800" dirty="0"/>
              <a:t>Il sert ensuite à sélectionner le prestataire ou soumissionnaire (dans le cas d'un appel d'offres), et à organiser la relation tout au long du projet. </a:t>
            </a:r>
          </a:p>
          <a:p>
            <a:r>
              <a:rPr lang="fr-FR" sz="2800" dirty="0"/>
              <a:t>C'est un document </a:t>
            </a:r>
            <a:r>
              <a:rPr lang="fr-FR" sz="2800" dirty="0" smtClean="0"/>
              <a:t>contractuel entre </a:t>
            </a:r>
            <a:r>
              <a:rPr lang="fr-FR" sz="2800" dirty="0"/>
              <a:t>le client et le </a:t>
            </a:r>
            <a:r>
              <a:rPr lang="fr-FR" sz="2800" dirty="0" smtClean="0"/>
              <a:t>prestataire/vendeur.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008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Rédiger ou Répondre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2088281"/>
            <a:ext cx="9754428" cy="2304257"/>
          </a:xfrm>
        </p:spPr>
        <p:txBody>
          <a:bodyPr/>
          <a:lstStyle/>
          <a:p>
            <a:r>
              <a:rPr lang="fr-FR" sz="2800" dirty="0" smtClean="0"/>
              <a:t>Rédiger un cahier des charges</a:t>
            </a:r>
            <a:endParaRPr lang="fr-FR" sz="2400" dirty="0" smtClean="0"/>
          </a:p>
          <a:p>
            <a:pPr lvl="1"/>
            <a:endParaRPr lang="fr-FR" sz="2400" dirty="0"/>
          </a:p>
          <a:p>
            <a:r>
              <a:rPr lang="fr-FR" sz="2600" dirty="0" smtClean="0"/>
              <a:t>Répondre à un cahier des charges</a:t>
            </a:r>
          </a:p>
          <a:p>
            <a:pPr lvl="1"/>
            <a:r>
              <a:rPr lang="fr-FR" sz="2400" dirty="0" smtClean="0"/>
              <a:t>Répondre à une consultation du secteur public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04291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Secteur Public : 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008162"/>
            <a:ext cx="9754428" cy="5760640"/>
          </a:xfrm>
        </p:spPr>
        <p:txBody>
          <a:bodyPr/>
          <a:lstStyle/>
          <a:p>
            <a:r>
              <a:rPr lang="fr-FR" sz="2400" dirty="0"/>
              <a:t>Les trois fonctions publiques</a:t>
            </a:r>
          </a:p>
          <a:p>
            <a:pPr lvl="1"/>
            <a:r>
              <a:rPr lang="fr-FR" sz="2200" dirty="0"/>
              <a:t>Etat (FPE)</a:t>
            </a:r>
          </a:p>
          <a:p>
            <a:pPr lvl="1"/>
            <a:r>
              <a:rPr lang="fr-FR" sz="2200" dirty="0"/>
              <a:t>Hospitalière (FPH)</a:t>
            </a:r>
          </a:p>
          <a:p>
            <a:pPr lvl="1"/>
            <a:r>
              <a:rPr lang="fr-FR" sz="2200" dirty="0"/>
              <a:t>Territoriale (FPT)</a:t>
            </a:r>
          </a:p>
          <a:p>
            <a:r>
              <a:rPr lang="fr-FR" sz="2400" dirty="0"/>
              <a:t>Acheteurs publics</a:t>
            </a:r>
          </a:p>
          <a:p>
            <a:r>
              <a:rPr lang="fr-FR" sz="2400" dirty="0"/>
              <a:t>Quelques chiffres</a:t>
            </a:r>
          </a:p>
          <a:p>
            <a:r>
              <a:rPr lang="fr-FR" sz="2400" dirty="0"/>
              <a:t>La Commande Publique</a:t>
            </a:r>
          </a:p>
          <a:p>
            <a:r>
              <a:rPr lang="fr-FR" sz="2400" dirty="0"/>
              <a:t>Les seuils</a:t>
            </a:r>
          </a:p>
          <a:p>
            <a:r>
              <a:rPr lang="fr-FR" sz="2400" dirty="0"/>
              <a:t>Les sites publiant des marchés publics</a:t>
            </a:r>
          </a:p>
          <a:p>
            <a:r>
              <a:rPr lang="fr-FR" sz="2400" dirty="0"/>
              <a:t>Le Dossier de Consultation des Entreprises</a:t>
            </a:r>
          </a:p>
          <a:p>
            <a:r>
              <a:rPr lang="fr-FR" sz="2400" dirty="0"/>
              <a:t>Le Dossier de </a:t>
            </a:r>
            <a:r>
              <a:rPr lang="fr-FR" sz="2400" dirty="0" smtClean="0"/>
              <a:t>réponse</a:t>
            </a:r>
          </a:p>
          <a:p>
            <a:r>
              <a:rPr lang="fr-FR" sz="2400" dirty="0" smtClean="0"/>
              <a:t>Attribution d’un marché</a:t>
            </a:r>
            <a:endParaRPr lang="fr-FR" sz="2400" dirty="0"/>
          </a:p>
          <a:p>
            <a:endParaRPr lang="fr-FR" sz="2800" dirty="0"/>
          </a:p>
          <a:p>
            <a:pPr marL="493713" lvl="1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600" dirty="0" smtClean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129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Secteur Public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008162"/>
            <a:ext cx="9754428" cy="5040560"/>
          </a:xfrm>
        </p:spPr>
        <p:txBody>
          <a:bodyPr/>
          <a:lstStyle/>
          <a:p>
            <a:r>
              <a:rPr lang="fr-FR" sz="2800" dirty="0" smtClean="0"/>
              <a:t>Les trois fonctions publiques</a:t>
            </a:r>
          </a:p>
          <a:p>
            <a:pPr lvl="1"/>
            <a:r>
              <a:rPr lang="fr-FR" sz="2400" dirty="0"/>
              <a:t>Etat (</a:t>
            </a:r>
            <a:r>
              <a:rPr lang="fr-FR" sz="2400" dirty="0" smtClean="0"/>
              <a:t>FPE)</a:t>
            </a:r>
          </a:p>
          <a:p>
            <a:pPr lvl="1"/>
            <a:r>
              <a:rPr lang="fr-FR" sz="2600" dirty="0" smtClean="0"/>
              <a:t>Hospitalière </a:t>
            </a:r>
            <a:r>
              <a:rPr lang="fr-FR" sz="2600" dirty="0"/>
              <a:t>(</a:t>
            </a:r>
            <a:r>
              <a:rPr lang="fr-FR" sz="2600" dirty="0" smtClean="0"/>
              <a:t>FPH)</a:t>
            </a:r>
          </a:p>
          <a:p>
            <a:pPr lvl="1"/>
            <a:r>
              <a:rPr lang="fr-FR" sz="2600" dirty="0" smtClean="0"/>
              <a:t>Territoriale </a:t>
            </a:r>
            <a:r>
              <a:rPr lang="fr-FR" sz="2600" dirty="0"/>
              <a:t>(FPT</a:t>
            </a:r>
            <a:r>
              <a:rPr lang="fr-FR" sz="2600" dirty="0" smtClean="0"/>
              <a:t>)</a:t>
            </a:r>
          </a:p>
          <a:p>
            <a:r>
              <a:rPr lang="fr-FR" sz="2800" dirty="0" smtClean="0"/>
              <a:t>Acheteurs publics</a:t>
            </a:r>
          </a:p>
          <a:p>
            <a:r>
              <a:rPr lang="fr-FR" sz="2800" dirty="0" smtClean="0"/>
              <a:t>Quelques chiffres</a:t>
            </a:r>
          </a:p>
          <a:p>
            <a:r>
              <a:rPr lang="fr-FR" sz="2800" dirty="0" smtClean="0"/>
              <a:t>La Commande Publique</a:t>
            </a:r>
          </a:p>
          <a:p>
            <a:endParaRPr lang="fr-FR" sz="2800" dirty="0"/>
          </a:p>
          <a:p>
            <a:pPr marL="493713" lvl="1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600" dirty="0" smtClean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206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Publique d’Etat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944267"/>
            <a:ext cx="9754428" cy="4320480"/>
          </a:xfrm>
        </p:spPr>
        <p:txBody>
          <a:bodyPr/>
          <a:lstStyle/>
          <a:p>
            <a:r>
              <a:rPr lang="fr-FR" sz="2400" dirty="0" smtClean="0"/>
              <a:t>Services </a:t>
            </a:r>
            <a:r>
              <a:rPr lang="fr-FR" sz="2400" dirty="0"/>
              <a:t>centraux</a:t>
            </a:r>
          </a:p>
          <a:p>
            <a:pPr lvl="1"/>
            <a:r>
              <a:rPr lang="fr-FR" sz="2200" dirty="0"/>
              <a:t>Présidence de la République, Premier Ministre, Ministères, ..</a:t>
            </a:r>
          </a:p>
          <a:p>
            <a:pPr lvl="1"/>
            <a:r>
              <a:rPr lang="fr-FR" sz="2200" dirty="0"/>
              <a:t>Assemblée nationale, Sénat, Cour des Comptes,</a:t>
            </a:r>
          </a:p>
          <a:p>
            <a:pPr lvl="1"/>
            <a:r>
              <a:rPr lang="fr-FR" sz="2200" dirty="0" smtClean="0"/>
              <a:t>Autorités Administratives Indépendantes : CNIL</a:t>
            </a:r>
            <a:r>
              <a:rPr lang="fr-FR" sz="2200" dirty="0"/>
              <a:t>, CESE, </a:t>
            </a:r>
          </a:p>
          <a:p>
            <a:r>
              <a:rPr lang="fr-FR" sz="2400" dirty="0"/>
              <a:t>Services déconcentrés</a:t>
            </a:r>
          </a:p>
          <a:p>
            <a:pPr lvl="1"/>
            <a:r>
              <a:rPr lang="fr-FR" sz="2200" dirty="0"/>
              <a:t>Niveau </a:t>
            </a:r>
            <a:r>
              <a:rPr lang="fr-FR" sz="2200" dirty="0" smtClean="0"/>
              <a:t>régional, placés sous l’autorité du Préfet de Région : </a:t>
            </a:r>
            <a:r>
              <a:rPr lang="fr-FR" sz="2200" dirty="0"/>
              <a:t>DREAL, </a:t>
            </a:r>
            <a:r>
              <a:rPr lang="fr-FR" sz="2200" dirty="0" err="1" smtClean="0"/>
              <a:t>DRFiP</a:t>
            </a:r>
            <a:r>
              <a:rPr lang="fr-FR" sz="2200" dirty="0"/>
              <a:t>, DRAAF, DRJSCS, DIRECCTE, </a:t>
            </a:r>
            <a:r>
              <a:rPr lang="fr-FR" sz="2200" dirty="0" smtClean="0"/>
              <a:t>Rectorat, DRRT, ARS</a:t>
            </a:r>
            <a:endParaRPr lang="fr-FR" sz="2200" dirty="0"/>
          </a:p>
          <a:p>
            <a:pPr lvl="1"/>
            <a:r>
              <a:rPr lang="fr-FR" sz="2200" dirty="0"/>
              <a:t>Niveau </a:t>
            </a:r>
            <a:r>
              <a:rPr lang="fr-FR" sz="2200" dirty="0" smtClean="0"/>
              <a:t>départemental, </a:t>
            </a:r>
            <a:r>
              <a:rPr lang="fr-FR" sz="2200" dirty="0"/>
              <a:t>placés sous l’autorité du Préfet </a:t>
            </a:r>
            <a:r>
              <a:rPr lang="fr-FR" sz="2200" dirty="0" smtClean="0"/>
              <a:t>: DDT, DDCSPP, </a:t>
            </a:r>
            <a:r>
              <a:rPr lang="fr-FR" sz="2200" dirty="0" err="1" smtClean="0"/>
              <a:t>DDFiP</a:t>
            </a:r>
            <a:r>
              <a:rPr lang="fr-FR" sz="2200" dirty="0" smtClean="0"/>
              <a:t>, DDSEN, </a:t>
            </a:r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9229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Publique Hospitalière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944267"/>
            <a:ext cx="9754428" cy="4320480"/>
          </a:xfrm>
        </p:spPr>
        <p:txBody>
          <a:bodyPr/>
          <a:lstStyle/>
          <a:p>
            <a:r>
              <a:rPr lang="fr-FR" sz="2400" dirty="0" smtClean="0"/>
              <a:t>Hôpitaux</a:t>
            </a:r>
            <a:endParaRPr lang="fr-FR" sz="2400" dirty="0"/>
          </a:p>
          <a:p>
            <a:r>
              <a:rPr lang="fr-FR" sz="2400" dirty="0"/>
              <a:t>M</a:t>
            </a:r>
            <a:r>
              <a:rPr lang="fr-FR" sz="2400" dirty="0" smtClean="0"/>
              <a:t>aisons </a:t>
            </a:r>
            <a:r>
              <a:rPr lang="fr-FR" sz="2400" dirty="0"/>
              <a:t>de retraite</a:t>
            </a:r>
          </a:p>
          <a:p>
            <a:r>
              <a:rPr lang="fr-FR" sz="2400" dirty="0"/>
              <a:t>E</a:t>
            </a:r>
            <a:r>
              <a:rPr lang="fr-FR" sz="2400" dirty="0" smtClean="0"/>
              <a:t>tablissements </a:t>
            </a:r>
            <a:r>
              <a:rPr lang="fr-FR" sz="2400" dirty="0"/>
              <a:t>publics ou à caractère public relevant des services départementaux de l’aide sociale à l’enfance</a:t>
            </a:r>
          </a:p>
          <a:p>
            <a:r>
              <a:rPr lang="fr-FR" sz="2400" dirty="0"/>
              <a:t>E</a:t>
            </a:r>
            <a:r>
              <a:rPr lang="fr-FR" sz="2400" dirty="0" smtClean="0"/>
              <a:t>tablissements </a:t>
            </a:r>
            <a:r>
              <a:rPr lang="fr-FR" sz="2400" dirty="0"/>
              <a:t>publics pour mineurs ou adultes handicapés ou inadaptés</a:t>
            </a:r>
          </a:p>
          <a:p>
            <a:r>
              <a:rPr lang="fr-FR" sz="2400" dirty="0"/>
              <a:t>C</a:t>
            </a:r>
            <a:r>
              <a:rPr lang="fr-FR" sz="2400" dirty="0" smtClean="0"/>
              <a:t>entres </a:t>
            </a:r>
            <a:r>
              <a:rPr lang="fr-FR" sz="2400" dirty="0"/>
              <a:t>d’hébergement et de réadaptation sociale publics ou à caractère public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6501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 Publique Territoriale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944267"/>
            <a:ext cx="9754428" cy="4320480"/>
          </a:xfrm>
        </p:spPr>
        <p:txBody>
          <a:bodyPr/>
          <a:lstStyle/>
          <a:p>
            <a:r>
              <a:rPr lang="fr-FR" sz="2400" dirty="0"/>
              <a:t>18 Régions </a:t>
            </a:r>
            <a:r>
              <a:rPr lang="fr-FR" sz="2400" dirty="0" smtClean="0"/>
              <a:t>: 13 </a:t>
            </a:r>
            <a:r>
              <a:rPr lang="fr-FR" sz="2400" dirty="0"/>
              <a:t>en métropole, dont la Corse, et </a:t>
            </a:r>
            <a:r>
              <a:rPr lang="fr-FR" sz="2400" dirty="0" smtClean="0"/>
              <a:t>5 </a:t>
            </a:r>
            <a:r>
              <a:rPr lang="fr-FR" sz="2400" dirty="0"/>
              <a:t>outre-mer (Guadeloupe, Guyane, Martinique, La Réunion et Mayotte</a:t>
            </a:r>
            <a:r>
              <a:rPr lang="fr-FR" sz="2400" dirty="0" smtClean="0"/>
              <a:t>)</a:t>
            </a:r>
            <a:endParaRPr lang="fr-FR" sz="2400" dirty="0"/>
          </a:p>
          <a:p>
            <a:r>
              <a:rPr lang="fr-FR" sz="2400" dirty="0"/>
              <a:t>101 Départements</a:t>
            </a:r>
          </a:p>
          <a:p>
            <a:r>
              <a:rPr lang="fr-FR" sz="2400" dirty="0" smtClean="0"/>
              <a:t>35 </a:t>
            </a:r>
            <a:r>
              <a:rPr lang="fr-FR" sz="2400" dirty="0"/>
              <a:t>000 </a:t>
            </a:r>
            <a:r>
              <a:rPr lang="fr-FR" sz="2400" dirty="0" smtClean="0"/>
              <a:t>Communes</a:t>
            </a:r>
            <a:endParaRPr lang="fr-FR" sz="2400" dirty="0"/>
          </a:p>
          <a:p>
            <a:r>
              <a:rPr lang="fr-FR" sz="2400" dirty="0"/>
              <a:t>Les Etablissements de Coopération Inter Communale (EPCI)</a:t>
            </a:r>
          </a:p>
          <a:p>
            <a:pPr lvl="1"/>
            <a:r>
              <a:rPr lang="fr-FR" sz="2200" dirty="0"/>
              <a:t>Communautés urbaines</a:t>
            </a:r>
          </a:p>
          <a:p>
            <a:pPr lvl="1"/>
            <a:r>
              <a:rPr lang="fr-FR" sz="2200" dirty="0"/>
              <a:t>Communautés d’agglomération</a:t>
            </a:r>
          </a:p>
          <a:p>
            <a:pPr lvl="1"/>
            <a:r>
              <a:rPr lang="fr-FR" sz="2200" dirty="0"/>
              <a:t>Communautés de </a:t>
            </a:r>
            <a:r>
              <a:rPr lang="fr-FR" sz="2200" dirty="0" smtClean="0"/>
              <a:t>communes</a:t>
            </a:r>
          </a:p>
          <a:p>
            <a:r>
              <a:rPr lang="fr-FR" sz="2400" dirty="0" smtClean="0"/>
              <a:t>Les autres groupements de communes : SIVOM, </a:t>
            </a:r>
            <a:r>
              <a:rPr lang="fr-FR" sz="2400" smtClean="0"/>
              <a:t>SIVU </a:t>
            </a:r>
            <a:r>
              <a:rPr lang="fr-FR" sz="2400" smtClean="0"/>
              <a:t>…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Périmètre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224186"/>
            <a:ext cx="9537734" cy="4824535"/>
          </a:xfrm>
        </p:spPr>
        <p:txBody>
          <a:bodyPr/>
          <a:lstStyle/>
          <a:p>
            <a:pPr eaLnBrk="1" hangingPunct="1"/>
            <a:r>
              <a:rPr lang="fr-FR" altLang="fr-FR" sz="2000" dirty="0">
                <a:cs typeface="Arial" panose="020B0604020202020204" pitchFamily="34" charset="0"/>
              </a:rPr>
              <a:t>Périmètre : Espace délimité à l’intérieur duquel s’applique le projet.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2000" dirty="0">
              <a:cs typeface="Arial" panose="020B0604020202020204" pitchFamily="34" charset="0"/>
            </a:endParaRPr>
          </a:p>
          <a:p>
            <a:pPr eaLnBrk="1" hangingPunct="1"/>
            <a:r>
              <a:rPr lang="fr-FR" altLang="fr-FR" sz="2000" dirty="0">
                <a:cs typeface="Arial" panose="020B0604020202020204" pitchFamily="34" charset="0"/>
              </a:rPr>
              <a:t>Quels sont les objectifs ?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Economiques.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Techniques.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Délais.</a:t>
            </a:r>
          </a:p>
          <a:p>
            <a:pPr eaLnBrk="1" hangingPunct="1"/>
            <a:r>
              <a:rPr lang="fr-FR" altLang="fr-FR" sz="2000" dirty="0">
                <a:cs typeface="Arial" panose="020B0604020202020204" pitchFamily="34" charset="0"/>
              </a:rPr>
              <a:t>Quels sont les moyens ?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Humains.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Matériels.</a:t>
            </a:r>
          </a:p>
          <a:p>
            <a:pPr lvl="1" eaLnBrk="1" hangingPunct="1"/>
            <a:r>
              <a:rPr lang="fr-FR" altLang="fr-FR" sz="2000" dirty="0">
                <a:cs typeface="Arial" panose="020B0604020202020204" pitchFamily="34" charset="0"/>
              </a:rPr>
              <a:t>Financiers.</a:t>
            </a:r>
          </a:p>
          <a:p>
            <a:pPr eaLnBrk="1" hangingPunct="1"/>
            <a:endParaRPr lang="fr-FR" altLang="fr-FR" sz="2000" dirty="0">
              <a:cs typeface="Arial" panose="020B0604020202020204" pitchFamily="34" charset="0"/>
            </a:endParaRPr>
          </a:p>
          <a:p>
            <a:pPr eaLnBrk="1" hangingPunct="1"/>
            <a:r>
              <a:rPr lang="fr-FR" altLang="fr-FR" sz="2000" dirty="0">
                <a:cs typeface="Arial" panose="020B0604020202020204" pitchFamily="34" charset="0"/>
              </a:rPr>
              <a:t>On peut procéder au </a:t>
            </a:r>
            <a:r>
              <a:rPr lang="fr-FR" altLang="fr-FR" sz="2000" b="1" dirty="0">
                <a:cs typeface="Arial" panose="020B0604020202020204" pitchFamily="34" charset="0"/>
              </a:rPr>
              <a:t>lotissement </a:t>
            </a:r>
            <a:r>
              <a:rPr lang="fr-FR" altLang="fr-FR" sz="2000" dirty="0">
                <a:cs typeface="Arial" panose="020B0604020202020204" pitchFamily="34" charset="0"/>
              </a:rPr>
              <a:t>d’un projet dont le périmètre est clairement défini.</a:t>
            </a:r>
          </a:p>
          <a:p>
            <a:pPr eaLnBrk="1" hangingPunct="1"/>
            <a:endParaRPr lang="fr-FR" altLang="fr-FR" sz="2800" dirty="0" smtClean="0"/>
          </a:p>
          <a:p>
            <a:pPr marL="0" indent="0" eaLnBrk="1" hangingPunct="1">
              <a:buNone/>
            </a:pPr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476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Acheteurs publics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944267"/>
            <a:ext cx="9754428" cy="4320480"/>
          </a:xfrm>
        </p:spPr>
        <p:txBody>
          <a:bodyPr/>
          <a:lstStyle/>
          <a:p>
            <a:r>
              <a:rPr lang="fr-FR" sz="2400" dirty="0" smtClean="0"/>
              <a:t>FPE, FPH, FPT mais aussi</a:t>
            </a:r>
          </a:p>
          <a:p>
            <a:pPr lvl="1"/>
            <a:r>
              <a:rPr lang="fr-FR" sz="2200" dirty="0" smtClean="0"/>
              <a:t>Entreprises </a:t>
            </a:r>
            <a:r>
              <a:rPr lang="fr-FR" sz="2200" dirty="0"/>
              <a:t>publiques </a:t>
            </a:r>
            <a:r>
              <a:rPr lang="fr-FR" sz="2200" dirty="0" smtClean="0"/>
              <a:t>: La </a:t>
            </a:r>
            <a:r>
              <a:rPr lang="fr-FR" sz="2200" dirty="0"/>
              <a:t>Poste, la SNCF, la RATP, EDF, Aéroports de Paris, Pôle Emploi, </a:t>
            </a:r>
            <a:r>
              <a:rPr lang="fr-FR" sz="2200" dirty="0" smtClean="0"/>
              <a:t>les EPIC, …</a:t>
            </a:r>
            <a:endParaRPr lang="fr-FR" sz="2200" dirty="0"/>
          </a:p>
          <a:p>
            <a:pPr lvl="1"/>
            <a:r>
              <a:rPr lang="fr-FR" sz="2200" dirty="0"/>
              <a:t>Logement </a:t>
            </a:r>
            <a:r>
              <a:rPr lang="fr-FR" sz="2200" dirty="0" smtClean="0"/>
              <a:t>social : OPHLM …</a:t>
            </a:r>
            <a:endParaRPr lang="fr-FR" sz="2200" dirty="0"/>
          </a:p>
          <a:p>
            <a:pPr lvl="1"/>
            <a:r>
              <a:rPr lang="fr-FR" sz="2200" dirty="0"/>
              <a:t>Organismes consulaires </a:t>
            </a:r>
            <a:r>
              <a:rPr lang="fr-FR" sz="2200" dirty="0" smtClean="0"/>
              <a:t>: CCI</a:t>
            </a:r>
            <a:r>
              <a:rPr lang="fr-FR" sz="2200" dirty="0"/>
              <a:t>, CM, </a:t>
            </a:r>
            <a:r>
              <a:rPr lang="fr-FR" sz="2200" dirty="0" smtClean="0"/>
              <a:t>CA</a:t>
            </a:r>
          </a:p>
          <a:p>
            <a:pPr lvl="1"/>
            <a:endParaRPr lang="fr-FR" sz="2200" dirty="0"/>
          </a:p>
          <a:p>
            <a:pPr marL="493713" lvl="1" indent="0" algn="ctr">
              <a:buNone/>
            </a:pPr>
            <a:r>
              <a:rPr lang="fr-FR" sz="4800" b="1" dirty="0"/>
              <a:t>f</a:t>
            </a:r>
            <a:r>
              <a:rPr lang="fr-FR" sz="4800" b="1" dirty="0" smtClean="0"/>
              <a:t>orment les Acheteurs Publics</a:t>
            </a:r>
            <a:endParaRPr lang="fr-FR" sz="4800" b="1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856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152178"/>
            <a:ext cx="9754428" cy="5112569"/>
          </a:xfrm>
        </p:spPr>
        <p:txBody>
          <a:bodyPr/>
          <a:lstStyle/>
          <a:p>
            <a:r>
              <a:rPr lang="fr-FR" sz="2400" dirty="0" smtClean="0"/>
              <a:t>Près de six </a:t>
            </a:r>
            <a:r>
              <a:rPr lang="fr-FR" sz="2400" dirty="0"/>
              <a:t>millions de </a:t>
            </a:r>
            <a:r>
              <a:rPr lang="fr-FR" sz="2400" dirty="0" smtClean="0"/>
              <a:t>fonctionnaires (5,7 millions, 20 % de la population active)</a:t>
            </a:r>
            <a:endParaRPr lang="fr-FR" sz="2400" dirty="0"/>
          </a:p>
          <a:p>
            <a:pPr lvl="1"/>
            <a:r>
              <a:rPr lang="fr-FR" sz="2200" dirty="0" smtClean="0"/>
              <a:t>Etat : 2,5 millions (44 %)</a:t>
            </a:r>
          </a:p>
          <a:p>
            <a:pPr lvl="1"/>
            <a:r>
              <a:rPr lang="fr-FR" sz="2200" dirty="0" smtClean="0"/>
              <a:t>Hospitalier : 1,2 million (21 %)</a:t>
            </a:r>
          </a:p>
          <a:p>
            <a:pPr lvl="1"/>
            <a:r>
              <a:rPr lang="fr-FR" sz="2200" dirty="0" smtClean="0"/>
              <a:t>Territorial : 2,0 millions (35 %)</a:t>
            </a:r>
          </a:p>
          <a:p>
            <a:pPr lvl="2"/>
            <a:r>
              <a:rPr lang="fr-FR" sz="1800" dirty="0" smtClean="0"/>
              <a:t>Population active : 29,6 </a:t>
            </a:r>
            <a:r>
              <a:rPr lang="fr-FR" sz="1800" dirty="0"/>
              <a:t>millions de personnes </a:t>
            </a:r>
            <a:r>
              <a:rPr lang="fr-FR" sz="1800" dirty="0" smtClean="0"/>
              <a:t>dont 26,6 </a:t>
            </a:r>
            <a:r>
              <a:rPr lang="fr-FR" sz="1800" dirty="0"/>
              <a:t>millions d’actifs ayant un emploi et 3,0 millions de personnes au chômage.</a:t>
            </a:r>
            <a:endParaRPr lang="fr-FR" sz="1800" dirty="0" smtClean="0"/>
          </a:p>
          <a:p>
            <a:r>
              <a:rPr lang="fr-FR" sz="2400" dirty="0" smtClean="0"/>
              <a:t>150 </a:t>
            </a:r>
            <a:r>
              <a:rPr lang="fr-FR" sz="2400" dirty="0"/>
              <a:t>milliards d’€ de commande </a:t>
            </a:r>
            <a:r>
              <a:rPr lang="fr-FR" sz="2400" dirty="0" smtClean="0"/>
              <a:t>publique</a:t>
            </a:r>
          </a:p>
          <a:p>
            <a:pPr lvl="1"/>
            <a:r>
              <a:rPr lang="fr-FR" sz="2200" dirty="0" smtClean="0"/>
              <a:t>90 </a:t>
            </a:r>
            <a:r>
              <a:rPr lang="fr-FR" sz="2000" dirty="0"/>
              <a:t>milliards d’€ </a:t>
            </a:r>
            <a:r>
              <a:rPr lang="fr-FR" sz="2000" dirty="0" smtClean="0"/>
              <a:t>de marchés &gt; 90 k€</a:t>
            </a:r>
            <a:endParaRPr lang="fr-FR" sz="2200" dirty="0" smtClean="0"/>
          </a:p>
          <a:p>
            <a:pPr lvl="1"/>
            <a:r>
              <a:rPr lang="fr-FR" sz="2200" dirty="0" smtClean="0"/>
              <a:t>30 </a:t>
            </a:r>
            <a:r>
              <a:rPr lang="fr-FR" sz="2200" dirty="0"/>
              <a:t>% Etat, 60 % Collectivités locales</a:t>
            </a:r>
          </a:p>
          <a:p>
            <a:r>
              <a:rPr lang="fr-FR" sz="2400" dirty="0"/>
              <a:t>600 000 </a:t>
            </a:r>
            <a:r>
              <a:rPr lang="fr-FR" sz="2400" dirty="0" smtClean="0"/>
              <a:t>marchés </a:t>
            </a:r>
            <a:r>
              <a:rPr lang="fr-FR" sz="2400" dirty="0"/>
              <a:t>publics</a:t>
            </a:r>
          </a:p>
          <a:p>
            <a:r>
              <a:rPr lang="fr-FR" sz="2400" dirty="0"/>
              <a:t>90 000 acheteurs publics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402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Commande Publique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152178"/>
            <a:ext cx="9754428" cy="5544616"/>
          </a:xfrm>
        </p:spPr>
        <p:txBody>
          <a:bodyPr/>
          <a:lstStyle/>
          <a:p>
            <a:r>
              <a:rPr lang="fr-FR" altLang="fr-FR" sz="1800" dirty="0"/>
              <a:t>Code </a:t>
            </a:r>
            <a:r>
              <a:rPr lang="fr-FR" altLang="fr-FR" sz="1800" dirty="0" smtClean="0"/>
              <a:t>de la Commande Publique (CCP)</a:t>
            </a:r>
          </a:p>
          <a:p>
            <a:pPr lvl="1"/>
            <a:r>
              <a:rPr lang="fr-FR" altLang="fr-FR" sz="1800" dirty="0" smtClean="0"/>
              <a:t>Depuis le 1</a:t>
            </a:r>
            <a:r>
              <a:rPr lang="fr-FR" altLang="fr-FR" sz="1800" baseline="30000" dirty="0" smtClean="0"/>
              <a:t>er</a:t>
            </a:r>
            <a:r>
              <a:rPr lang="fr-FR" altLang="fr-FR" sz="1800" dirty="0" smtClean="0"/>
              <a:t> avril 2019 : innovation, dématérialisation, DUME, transposition de textes européens …</a:t>
            </a:r>
          </a:p>
          <a:p>
            <a:pPr lvl="1"/>
            <a:r>
              <a:rPr lang="fr-FR" altLang="fr-FR" sz="1800" dirty="0" smtClean="0"/>
              <a:t>Remplace le Code des Marchés Publics </a:t>
            </a:r>
            <a:r>
              <a:rPr lang="fr-FR" altLang="fr-FR" sz="1800" dirty="0"/>
              <a:t>(CMP</a:t>
            </a:r>
            <a:r>
              <a:rPr lang="fr-FR" altLang="fr-FR" sz="1800" dirty="0" smtClean="0"/>
              <a:t>)</a:t>
            </a:r>
          </a:p>
          <a:p>
            <a:pPr lvl="1"/>
            <a:r>
              <a:rPr lang="fr-FR" altLang="fr-FR" sz="1800" dirty="0" smtClean="0"/>
              <a:t>Obligation de réponses dématérialisées</a:t>
            </a:r>
          </a:p>
          <a:p>
            <a:pPr lvl="1"/>
            <a:r>
              <a:rPr lang="fr-FR" altLang="fr-FR" sz="1800" dirty="0" smtClean="0"/>
              <a:t>Obligation de transmettre les factures de manière dématérialisée pour toutes les entreprises : </a:t>
            </a:r>
            <a:r>
              <a:rPr lang="fr-FR" sz="1800" dirty="0">
                <a:hlinkClick r:id="rId2"/>
              </a:rPr>
              <a:t>https://chorus-pro.gouv.fr/</a:t>
            </a:r>
            <a:endParaRPr lang="fr-FR" altLang="fr-FR" sz="1800" dirty="0" smtClean="0"/>
          </a:p>
          <a:p>
            <a:pPr lvl="1"/>
            <a:endParaRPr lang="fr-FR" altLang="fr-FR" sz="1800" dirty="0" smtClean="0"/>
          </a:p>
          <a:p>
            <a:r>
              <a:rPr lang="fr-FR" altLang="fr-FR" sz="1800" dirty="0" smtClean="0"/>
              <a:t>Principes</a:t>
            </a:r>
            <a:endParaRPr lang="fr-FR" altLang="fr-FR" sz="1800" dirty="0"/>
          </a:p>
          <a:p>
            <a:pPr lvl="1"/>
            <a:r>
              <a:rPr lang="fr-FR" altLang="fr-FR" sz="1800" dirty="0" smtClean="0"/>
              <a:t>Liberté </a:t>
            </a:r>
            <a:r>
              <a:rPr lang="fr-FR" altLang="fr-FR" sz="1800" dirty="0"/>
              <a:t>d'accès à la commande publique</a:t>
            </a:r>
          </a:p>
          <a:p>
            <a:pPr lvl="1"/>
            <a:r>
              <a:rPr lang="fr-FR" altLang="fr-FR" sz="1800" dirty="0" smtClean="0"/>
              <a:t>Egalité </a:t>
            </a:r>
            <a:r>
              <a:rPr lang="fr-FR" altLang="fr-FR" sz="1800" dirty="0"/>
              <a:t>de traitement des candidats </a:t>
            </a:r>
          </a:p>
          <a:p>
            <a:pPr lvl="1"/>
            <a:r>
              <a:rPr lang="fr-FR" altLang="fr-FR" sz="1800" dirty="0" smtClean="0"/>
              <a:t>Transparence </a:t>
            </a:r>
            <a:r>
              <a:rPr lang="fr-FR" altLang="fr-FR" sz="1800" dirty="0"/>
              <a:t>des </a:t>
            </a:r>
            <a:r>
              <a:rPr lang="fr-FR" altLang="fr-FR" sz="1800" dirty="0" smtClean="0"/>
              <a:t>procédures</a:t>
            </a:r>
          </a:p>
          <a:p>
            <a:pPr lvl="1"/>
            <a:endParaRPr lang="fr-FR" altLang="fr-FR" sz="1800" dirty="0"/>
          </a:p>
          <a:p>
            <a:r>
              <a:rPr lang="fr-FR" altLang="fr-FR" sz="1800" dirty="0"/>
              <a:t>Types de marchés</a:t>
            </a:r>
          </a:p>
          <a:p>
            <a:pPr lvl="1"/>
            <a:r>
              <a:rPr lang="fr-FR" altLang="fr-FR" sz="1800" dirty="0"/>
              <a:t>Marchés de travaux</a:t>
            </a:r>
          </a:p>
          <a:p>
            <a:pPr lvl="1"/>
            <a:r>
              <a:rPr lang="fr-FR" altLang="fr-FR" sz="1800" dirty="0"/>
              <a:t>Marchés de fournitures</a:t>
            </a:r>
          </a:p>
          <a:p>
            <a:pPr lvl="1"/>
            <a:r>
              <a:rPr lang="fr-FR" altLang="fr-FR" sz="1800" dirty="0"/>
              <a:t>Marchés de services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19" y="33844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14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seuils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864146"/>
            <a:ext cx="9754428" cy="6044654"/>
          </a:xfrm>
        </p:spPr>
        <p:txBody>
          <a:bodyPr/>
          <a:lstStyle/>
          <a:p>
            <a:r>
              <a:rPr lang="fr-FR" altLang="fr-FR" sz="2400" dirty="0" smtClean="0"/>
              <a:t>Consultation dès le premier euro</a:t>
            </a:r>
          </a:p>
          <a:p>
            <a:endParaRPr lang="fr-FR" altLang="fr-FR" sz="2400" dirty="0" smtClean="0"/>
          </a:p>
          <a:p>
            <a:r>
              <a:rPr lang="fr-FR" altLang="fr-FR" sz="2400" dirty="0" smtClean="0"/>
              <a:t>Seuils de procédure</a:t>
            </a:r>
          </a:p>
          <a:p>
            <a:pPr lvl="1"/>
            <a:r>
              <a:rPr lang="fr-FR" altLang="fr-FR" sz="2200" dirty="0" smtClean="0"/>
              <a:t>Jusqu’à 40 </a:t>
            </a:r>
            <a:r>
              <a:rPr lang="fr-FR" altLang="fr-FR" sz="2200" dirty="0"/>
              <a:t>000 € HT : pas d’obligation de passer une procédure de marché </a:t>
            </a:r>
            <a:r>
              <a:rPr lang="fr-FR" altLang="fr-FR" sz="2200" dirty="0" smtClean="0"/>
              <a:t>public. A minima, formalisme de trois devis.</a:t>
            </a:r>
            <a:endParaRPr lang="fr-FR" altLang="fr-FR" sz="2200" dirty="0"/>
          </a:p>
          <a:p>
            <a:pPr lvl="1"/>
            <a:r>
              <a:rPr lang="fr-FR" altLang="fr-FR" sz="2200" dirty="0"/>
              <a:t>De </a:t>
            </a:r>
            <a:r>
              <a:rPr lang="fr-FR" altLang="fr-FR" sz="2200" dirty="0" smtClean="0"/>
              <a:t>40 </a:t>
            </a:r>
            <a:r>
              <a:rPr lang="fr-FR" altLang="fr-FR" sz="2200" dirty="0"/>
              <a:t>000 € HT à </a:t>
            </a:r>
            <a:r>
              <a:rPr lang="fr-FR" altLang="fr-FR" sz="2200" dirty="0" smtClean="0"/>
              <a:t>214 </a:t>
            </a:r>
            <a:r>
              <a:rPr lang="fr-FR" altLang="fr-FR" sz="2200" dirty="0"/>
              <a:t>000 € HT, c’est l’acheteur public qui choisit le mode de </a:t>
            </a:r>
            <a:r>
              <a:rPr lang="fr-FR" altLang="fr-FR" sz="2200" dirty="0" smtClean="0"/>
              <a:t>publicité. </a:t>
            </a:r>
            <a:r>
              <a:rPr lang="fr-FR" altLang="fr-FR" sz="2200" dirty="0" err="1" smtClean="0"/>
              <a:t>MArché</a:t>
            </a:r>
            <a:r>
              <a:rPr lang="fr-FR" altLang="fr-FR" sz="2200" dirty="0" smtClean="0"/>
              <a:t> à Procédure Adaptée (MAPA).</a:t>
            </a:r>
            <a:endParaRPr lang="fr-FR" altLang="fr-FR" sz="2200" dirty="0"/>
          </a:p>
          <a:p>
            <a:pPr lvl="1"/>
            <a:r>
              <a:rPr lang="fr-FR" altLang="fr-FR" sz="2200" dirty="0" smtClean="0"/>
              <a:t>Au-delà de 214 </a:t>
            </a:r>
            <a:r>
              <a:rPr lang="fr-FR" altLang="fr-FR" sz="2200" dirty="0"/>
              <a:t>000 € HT (Fournitures ou Services</a:t>
            </a:r>
            <a:r>
              <a:rPr lang="fr-FR" altLang="fr-FR" sz="2200" dirty="0" smtClean="0"/>
              <a:t>) ou </a:t>
            </a:r>
            <a:r>
              <a:rPr lang="fr-FR" altLang="fr-FR" sz="2200" dirty="0"/>
              <a:t>5 </a:t>
            </a:r>
            <a:r>
              <a:rPr lang="fr-FR" altLang="fr-FR" sz="2200" dirty="0" smtClean="0"/>
              <a:t>350 </a:t>
            </a:r>
            <a:r>
              <a:rPr lang="fr-FR" altLang="fr-FR" sz="2200" dirty="0"/>
              <a:t>000 € HT (Travaux) : </a:t>
            </a:r>
            <a:r>
              <a:rPr lang="fr-FR" altLang="fr-FR" sz="2200" dirty="0" smtClean="0"/>
              <a:t>Marchés à procédure formalisée.</a:t>
            </a:r>
          </a:p>
          <a:p>
            <a:pPr lvl="1"/>
            <a:endParaRPr lang="fr-FR" altLang="fr-FR" sz="2200" dirty="0" smtClean="0"/>
          </a:p>
          <a:p>
            <a:r>
              <a:rPr lang="fr-FR" altLang="fr-FR" sz="2400" dirty="0" smtClean="0"/>
              <a:t>Seuils de publicité</a:t>
            </a:r>
          </a:p>
          <a:p>
            <a:pPr lvl="1"/>
            <a:r>
              <a:rPr lang="fr-FR" altLang="fr-FR" sz="2200" dirty="0"/>
              <a:t>Avis d’Appel Public à la Concurrence (AAPC) dans le Bulletin Officiel des Annonces des Marchés Publics (BOAMP</a:t>
            </a:r>
            <a:r>
              <a:rPr lang="fr-FR" altLang="fr-FR" sz="2200" dirty="0" smtClean="0"/>
              <a:t>) jusqu’à </a:t>
            </a:r>
            <a:r>
              <a:rPr lang="fr-FR" altLang="fr-FR" sz="2200" dirty="0"/>
              <a:t>214 000 € HT (Fournitures ou Services) ou 5 350 000 € HT (Travaux</a:t>
            </a:r>
            <a:r>
              <a:rPr lang="fr-FR" altLang="fr-FR" sz="2200" dirty="0" smtClean="0"/>
              <a:t>)</a:t>
            </a:r>
            <a:endParaRPr lang="fr-FR" altLang="fr-FR" sz="2400" dirty="0" smtClean="0"/>
          </a:p>
          <a:p>
            <a:pPr lvl="1"/>
            <a:r>
              <a:rPr lang="fr-FR" altLang="fr-FR" sz="2200" dirty="0" smtClean="0"/>
              <a:t>Au-delà </a:t>
            </a:r>
            <a:r>
              <a:rPr lang="fr-FR" altLang="fr-FR" sz="2200" dirty="0"/>
              <a:t>: annonce au Journal Officiel de l’Union Européenne (JOUE)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429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sites publiant les marchés publics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368202"/>
            <a:ext cx="9754428" cy="5328592"/>
          </a:xfrm>
        </p:spPr>
        <p:txBody>
          <a:bodyPr/>
          <a:lstStyle/>
          <a:p>
            <a:r>
              <a:rPr lang="fr-FR" altLang="fr-FR" sz="3200" dirty="0">
                <a:hlinkClick r:id="rId2"/>
              </a:rPr>
              <a:t>http://ted.europa.eu </a:t>
            </a:r>
            <a:r>
              <a:rPr lang="fr-FR" altLang="fr-FR" sz="3200" dirty="0" smtClean="0"/>
              <a:t>(portail pour l’</a:t>
            </a:r>
            <a:r>
              <a:rPr lang="fr-FR" altLang="fr-FR" sz="3200" dirty="0" err="1" smtClean="0"/>
              <a:t>Europe,JOUE</a:t>
            </a:r>
            <a:r>
              <a:rPr lang="fr-FR" altLang="fr-FR" sz="3200" dirty="0"/>
              <a:t>)</a:t>
            </a:r>
          </a:p>
          <a:p>
            <a:r>
              <a:rPr lang="fr-FR" altLang="fr-FR" sz="3200" dirty="0">
                <a:hlinkClick r:id="rId3"/>
              </a:rPr>
              <a:t>http://</a:t>
            </a:r>
            <a:r>
              <a:rPr lang="fr-FR" altLang="fr-FR" sz="3200" dirty="0" smtClean="0">
                <a:hlinkClick r:id="rId3"/>
              </a:rPr>
              <a:t>www.boamp.fr</a:t>
            </a:r>
            <a:r>
              <a:rPr lang="fr-FR" altLang="fr-FR" sz="3200" dirty="0" smtClean="0"/>
              <a:t> (portail pour la France)</a:t>
            </a:r>
            <a:endParaRPr lang="fr-FR" altLang="fr-FR" sz="3200" dirty="0"/>
          </a:p>
          <a:p>
            <a:r>
              <a:rPr lang="fr-FR" altLang="fr-FR" sz="3200" dirty="0">
                <a:hlinkClick r:id="rId4"/>
              </a:rPr>
              <a:t>http://www.maximilien.fr/ </a:t>
            </a:r>
            <a:r>
              <a:rPr lang="fr-FR" altLang="fr-FR" sz="3200" dirty="0"/>
              <a:t>(Portail des Marchés Publics Franciliens) </a:t>
            </a:r>
            <a:endParaRPr lang="fr-FR" altLang="fr-FR" sz="3200" dirty="0" smtClean="0"/>
          </a:p>
          <a:p>
            <a:r>
              <a:rPr lang="fr-FR" altLang="fr-FR" sz="3200" dirty="0" smtClean="0"/>
              <a:t>De nombreuses sociétés privées</a:t>
            </a:r>
            <a:endParaRPr lang="fr-FR" altLang="fr-FR" sz="3200" dirty="0"/>
          </a:p>
          <a:p>
            <a:pPr lvl="1"/>
            <a:r>
              <a:rPr lang="fr-FR" altLang="fr-FR" sz="3000" dirty="0">
                <a:hlinkClick r:id="rId5"/>
              </a:rPr>
              <a:t>http://www.marchesonline.com </a:t>
            </a:r>
            <a:endParaRPr lang="fr-FR" altLang="fr-FR" sz="3000" dirty="0"/>
          </a:p>
          <a:p>
            <a:pPr lvl="1"/>
            <a:r>
              <a:rPr lang="fr-FR" altLang="fr-FR" sz="3000" dirty="0">
                <a:hlinkClick r:id="rId6"/>
              </a:rPr>
              <a:t>http://www.achatpublic.com </a:t>
            </a:r>
            <a:endParaRPr lang="fr-FR" altLang="fr-FR" sz="3000" dirty="0"/>
          </a:p>
          <a:p>
            <a:pPr lvl="1"/>
            <a:r>
              <a:rPr lang="fr-FR" altLang="fr-FR" sz="3000" dirty="0">
                <a:hlinkClick r:id="rId7"/>
              </a:rPr>
              <a:t>http://www.e-marchespublics.com </a:t>
            </a:r>
            <a:endParaRPr lang="fr-FR" altLang="fr-FR" sz="3000" dirty="0"/>
          </a:p>
          <a:p>
            <a:pPr lvl="1"/>
            <a:r>
              <a:rPr lang="fr-FR" altLang="fr-FR" sz="3000" dirty="0">
                <a:hlinkClick r:id="rId8"/>
              </a:rPr>
              <a:t>http://www.klekoon.com</a:t>
            </a:r>
            <a:r>
              <a:rPr lang="fr-FR" altLang="fr-FR" sz="3000" dirty="0"/>
              <a:t> </a:t>
            </a:r>
          </a:p>
          <a:p>
            <a:pPr lvl="2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5552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Dossier de Consultation des Entreprises (DCE)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59" y="1368202"/>
            <a:ext cx="10153128" cy="5328592"/>
          </a:xfrm>
        </p:spPr>
        <p:txBody>
          <a:bodyPr/>
          <a:lstStyle/>
          <a:p>
            <a:r>
              <a:rPr lang="fr-FR" altLang="fr-FR" sz="2800" dirty="0"/>
              <a:t>AAPC : </a:t>
            </a:r>
            <a:r>
              <a:rPr lang="fr-FR" altLang="fr-FR" sz="2800" dirty="0" smtClean="0"/>
              <a:t>Annonce d’Avis Public à la Concurrence</a:t>
            </a:r>
            <a:endParaRPr lang="fr-FR" altLang="fr-FR" sz="2800" dirty="0"/>
          </a:p>
          <a:p>
            <a:r>
              <a:rPr lang="fr-FR" altLang="fr-FR" sz="2800" dirty="0"/>
              <a:t>RC : Règlement de </a:t>
            </a:r>
            <a:r>
              <a:rPr lang="fr-FR" altLang="fr-FR" sz="2800" dirty="0" smtClean="0"/>
              <a:t>Consultation</a:t>
            </a:r>
            <a:endParaRPr lang="fr-FR" altLang="fr-FR" sz="2800" dirty="0"/>
          </a:p>
          <a:p>
            <a:r>
              <a:rPr lang="fr-FR" altLang="fr-FR" sz="2800" dirty="0"/>
              <a:t>AE : Acte d’Engagement</a:t>
            </a:r>
          </a:p>
          <a:p>
            <a:r>
              <a:rPr lang="fr-FR" altLang="fr-FR" sz="2800" dirty="0"/>
              <a:t>CCTP : Cahier des Clauses Techniques Particulières</a:t>
            </a:r>
          </a:p>
          <a:p>
            <a:r>
              <a:rPr lang="fr-FR" altLang="fr-FR" sz="2800" dirty="0"/>
              <a:t>CCAP : Cahier des Clauses Administratives Particulières</a:t>
            </a:r>
          </a:p>
          <a:p>
            <a:pPr lvl="1"/>
            <a:r>
              <a:rPr lang="fr-FR" altLang="fr-FR" sz="2400" dirty="0"/>
              <a:t>ou CCP : Cahier des Clauses Particulières (CCTP et CCAG)</a:t>
            </a:r>
          </a:p>
          <a:p>
            <a:r>
              <a:rPr lang="fr-FR" altLang="fr-FR" sz="2800" dirty="0" smtClean="0"/>
              <a:t>CCAG : Cahier des Clauses Administratives Générales</a:t>
            </a:r>
          </a:p>
          <a:p>
            <a:pPr lvl="1"/>
            <a:r>
              <a:rPr lang="fr-FR" altLang="fr-FR" sz="2600" dirty="0" smtClean="0"/>
              <a:t>CCAG-FCS </a:t>
            </a:r>
            <a:r>
              <a:rPr lang="fr-FR" altLang="fr-FR" sz="2600" dirty="0"/>
              <a:t>ou </a:t>
            </a:r>
            <a:r>
              <a:rPr lang="fr-FR" altLang="fr-FR" sz="2600" dirty="0" smtClean="0"/>
              <a:t>CCAG-Travaux et un pour vous le CCAG-TIC</a:t>
            </a:r>
            <a:endParaRPr lang="fr-FR" altLang="fr-FR" sz="2600" dirty="0"/>
          </a:p>
          <a:p>
            <a:r>
              <a:rPr lang="fr-FR" altLang="fr-FR" sz="2800" dirty="0"/>
              <a:t>DPGF : </a:t>
            </a:r>
            <a:r>
              <a:rPr lang="fr-FR" altLang="fr-FR" sz="2800" dirty="0" smtClean="0"/>
              <a:t>Détail </a:t>
            </a:r>
            <a:r>
              <a:rPr lang="fr-FR" altLang="fr-FR" sz="2800" dirty="0"/>
              <a:t>des Prix Globaux et Forfaitaires</a:t>
            </a:r>
          </a:p>
          <a:p>
            <a:r>
              <a:rPr lang="fr-FR" altLang="fr-FR" sz="2800" dirty="0"/>
              <a:t>BPU : Bordereau de Prix Unitaires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775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Dossier de Consultation des Entreprises (DCE)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59" y="1368202"/>
            <a:ext cx="10153128" cy="5328592"/>
          </a:xfrm>
        </p:spPr>
        <p:txBody>
          <a:bodyPr/>
          <a:lstStyle/>
          <a:p>
            <a:r>
              <a:rPr lang="fr-FR" altLang="fr-FR" sz="2800" dirty="0"/>
              <a:t>Il est possible de poser des questions sur le DCE</a:t>
            </a:r>
          </a:p>
          <a:p>
            <a:endParaRPr lang="fr-FR" altLang="fr-FR" sz="2800" dirty="0"/>
          </a:p>
          <a:p>
            <a:r>
              <a:rPr lang="fr-FR" altLang="fr-FR" sz="2800" dirty="0"/>
              <a:t>L’acheteur public répondra à toutes les entreprises qui ont retiré un dossier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5743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dossier de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59" y="1656234"/>
            <a:ext cx="10153128" cy="5040560"/>
          </a:xfrm>
        </p:spPr>
        <p:txBody>
          <a:bodyPr/>
          <a:lstStyle/>
          <a:p>
            <a:r>
              <a:rPr lang="fr-FR" altLang="fr-FR" sz="2800" dirty="0"/>
              <a:t>Ce n’est pas si compliqué que cela !</a:t>
            </a:r>
          </a:p>
          <a:p>
            <a:r>
              <a:rPr lang="fr-FR" altLang="fr-FR" sz="2800" dirty="0"/>
              <a:t>Dématérialisation des marchés </a:t>
            </a:r>
            <a:r>
              <a:rPr lang="fr-FR" altLang="fr-FR" sz="2800" dirty="0" smtClean="0"/>
              <a:t>publics obligatoire depuis le 1</a:t>
            </a:r>
            <a:r>
              <a:rPr lang="fr-FR" altLang="fr-FR" sz="2800" baseline="30000" dirty="0" smtClean="0"/>
              <a:t>er</a:t>
            </a:r>
            <a:r>
              <a:rPr lang="fr-FR" altLang="fr-FR" sz="2800" dirty="0" smtClean="0"/>
              <a:t> octobre 2018. </a:t>
            </a:r>
          </a:p>
          <a:p>
            <a:pPr lvl="1"/>
            <a:r>
              <a:rPr lang="fr-FR" altLang="fr-FR" sz="2600" dirty="0" smtClean="0"/>
              <a:t>Les </a:t>
            </a:r>
            <a:r>
              <a:rPr lang="fr-FR" altLang="fr-FR" sz="2600" dirty="0"/>
              <a:t>offres papier seront </a:t>
            </a:r>
            <a:r>
              <a:rPr lang="fr-FR" altLang="fr-FR" sz="2600" dirty="0" smtClean="0"/>
              <a:t>irrégulières</a:t>
            </a:r>
            <a:endParaRPr lang="fr-FR" altLang="fr-FR" sz="2600" dirty="0"/>
          </a:p>
          <a:p>
            <a:pPr lvl="1"/>
            <a:r>
              <a:rPr lang="fr-FR" altLang="fr-FR" sz="2600" dirty="0" smtClean="0"/>
              <a:t>Toutefois, il </a:t>
            </a:r>
            <a:r>
              <a:rPr lang="fr-FR" altLang="fr-FR" sz="2600" dirty="0"/>
              <a:t>s'agit des marchés pour lesquels « une consultation est engagée ou un avis d’appel à la </a:t>
            </a:r>
            <a:r>
              <a:rPr lang="fr-FR" altLang="fr-FR" sz="2600" dirty="0" smtClean="0"/>
              <a:t>concurrence</a:t>
            </a:r>
          </a:p>
          <a:p>
            <a:r>
              <a:rPr lang="fr-FR" altLang="fr-FR" sz="2800" dirty="0" smtClean="0"/>
              <a:t>Aujourd’hui </a:t>
            </a:r>
            <a:r>
              <a:rPr lang="fr-FR" altLang="fr-FR" sz="2800" dirty="0"/>
              <a:t>est </a:t>
            </a:r>
            <a:r>
              <a:rPr lang="fr-FR" altLang="fr-FR" sz="2800" dirty="0" smtClean="0"/>
              <a:t>fréquemment accepté </a:t>
            </a:r>
            <a:r>
              <a:rPr lang="fr-FR" altLang="fr-FR" sz="2800" dirty="0"/>
              <a:t>le DUME : Document Unique de Marché Européen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829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dossier de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59" y="792138"/>
            <a:ext cx="10153128" cy="6116662"/>
          </a:xfrm>
        </p:spPr>
        <p:txBody>
          <a:bodyPr/>
          <a:lstStyle/>
          <a:p>
            <a:r>
              <a:rPr lang="fr-FR" altLang="fr-FR" sz="3000" dirty="0" smtClean="0"/>
              <a:t>Une </a:t>
            </a:r>
            <a:r>
              <a:rPr lang="fr-FR" altLang="fr-FR" sz="3000" dirty="0"/>
              <a:t>seule enveloppe</a:t>
            </a:r>
          </a:p>
          <a:p>
            <a:pPr lvl="1"/>
            <a:r>
              <a:rPr lang="fr-FR" altLang="fr-FR" sz="2600" dirty="0"/>
              <a:t>Une chemise Pièces de la candidature</a:t>
            </a:r>
          </a:p>
          <a:p>
            <a:pPr lvl="2"/>
            <a:r>
              <a:rPr lang="fr-FR" altLang="fr-FR" sz="2600" dirty="0"/>
              <a:t>DC1 : lettre de candidature</a:t>
            </a:r>
          </a:p>
          <a:p>
            <a:pPr lvl="2"/>
            <a:r>
              <a:rPr lang="fr-FR" altLang="fr-FR" sz="2600" dirty="0"/>
              <a:t>DC2 : déclaration du candidat</a:t>
            </a:r>
          </a:p>
          <a:p>
            <a:pPr lvl="2"/>
            <a:r>
              <a:rPr lang="fr-FR" altLang="fr-FR" sz="2600" dirty="0"/>
              <a:t>DC6 : déclaration relative à la lutte contre le travail dissimulé</a:t>
            </a:r>
          </a:p>
          <a:p>
            <a:pPr lvl="1"/>
            <a:r>
              <a:rPr lang="fr-FR" altLang="fr-FR" sz="2600" dirty="0" smtClean="0"/>
              <a:t>Une </a:t>
            </a:r>
            <a:r>
              <a:rPr lang="fr-FR" altLang="fr-FR" sz="2600" dirty="0"/>
              <a:t>chemise Pièces de l’offre</a:t>
            </a:r>
          </a:p>
          <a:p>
            <a:pPr lvl="2"/>
            <a:r>
              <a:rPr lang="fr-FR" altLang="fr-FR" sz="2600" dirty="0"/>
              <a:t>AE : Acte d’Engagement</a:t>
            </a:r>
          </a:p>
          <a:p>
            <a:pPr lvl="2"/>
            <a:r>
              <a:rPr lang="fr-FR" altLang="fr-FR" sz="2600" dirty="0"/>
              <a:t>DPGF et ou BPU</a:t>
            </a:r>
          </a:p>
          <a:p>
            <a:pPr lvl="2"/>
            <a:r>
              <a:rPr lang="fr-FR" altLang="fr-FR" sz="2600" dirty="0"/>
              <a:t>CCAP</a:t>
            </a:r>
          </a:p>
          <a:p>
            <a:pPr lvl="2"/>
            <a:r>
              <a:rPr lang="fr-FR" altLang="fr-FR" sz="2600" dirty="0"/>
              <a:t>CCTP et ses annexes</a:t>
            </a:r>
          </a:p>
          <a:p>
            <a:pPr lvl="2"/>
            <a:r>
              <a:rPr lang="fr-FR" altLang="fr-FR" sz="2600" dirty="0"/>
              <a:t>Mémoire technique</a:t>
            </a:r>
          </a:p>
          <a:p>
            <a:r>
              <a:rPr lang="fr-FR" altLang="fr-FR" sz="2400" b="1" dirty="0"/>
              <a:t>A envoyer </a:t>
            </a:r>
            <a:r>
              <a:rPr lang="fr-FR" altLang="fr-FR" sz="2400" b="1" dirty="0" smtClean="0"/>
              <a:t>avant </a:t>
            </a:r>
            <a:r>
              <a:rPr lang="fr-FR" altLang="fr-FR" sz="2400" b="1" dirty="0"/>
              <a:t>la date et heure limite de réception des offres</a:t>
            </a:r>
            <a:r>
              <a:rPr lang="fr-FR" altLang="fr-FR" sz="2400" b="1" dirty="0" smtClean="0"/>
              <a:t>!</a:t>
            </a:r>
            <a:endParaRPr lang="fr-FR" sz="2400" b="1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9401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Attribution d’un marché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59" y="1440210"/>
            <a:ext cx="10153128" cy="5468590"/>
          </a:xfrm>
        </p:spPr>
        <p:txBody>
          <a:bodyPr/>
          <a:lstStyle/>
          <a:p>
            <a:r>
              <a:rPr lang="fr-FR" altLang="fr-FR" sz="3000" dirty="0"/>
              <a:t>Pour les procédures formalisées : Commission d’Appel d’Offres (CAO)</a:t>
            </a:r>
          </a:p>
          <a:p>
            <a:r>
              <a:rPr lang="fr-FR" altLang="fr-FR" sz="3000" dirty="0"/>
              <a:t> Pour les MAPA : Direction concernée</a:t>
            </a:r>
          </a:p>
          <a:p>
            <a:r>
              <a:rPr lang="fr-FR" altLang="fr-FR" sz="3000" dirty="0"/>
              <a:t>Dans tous les cas il y a un </a:t>
            </a:r>
            <a:r>
              <a:rPr lang="fr-FR" altLang="fr-FR" sz="3000" dirty="0" smtClean="0"/>
              <a:t>Rapport d’Analyse </a:t>
            </a:r>
            <a:r>
              <a:rPr lang="fr-FR" altLang="fr-FR" sz="3000" dirty="0"/>
              <a:t>des </a:t>
            </a:r>
            <a:r>
              <a:rPr lang="fr-FR" altLang="fr-FR" sz="3000" dirty="0" smtClean="0"/>
              <a:t>Offres </a:t>
            </a:r>
            <a:r>
              <a:rPr lang="fr-FR" altLang="fr-FR" sz="3000" dirty="0"/>
              <a:t>(RAO)</a:t>
            </a:r>
          </a:p>
          <a:p>
            <a:r>
              <a:rPr lang="fr-FR" altLang="fr-FR" sz="3000" dirty="0"/>
              <a:t>Les candidats non retenus sont tous informés. Ils peuvent demander des explications.</a:t>
            </a:r>
          </a:p>
          <a:p>
            <a:r>
              <a:rPr lang="fr-FR" altLang="fr-FR" sz="3000" dirty="0"/>
              <a:t>L’avis d’attribution est public : entreprise retenue et montant du marché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2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7" y="1224186"/>
            <a:ext cx="9537734" cy="5400600"/>
          </a:xfrm>
        </p:spPr>
        <p:txBody>
          <a:bodyPr/>
          <a:lstStyle/>
          <a:p>
            <a:pPr eaLnBrk="1" hangingPunct="1"/>
            <a:r>
              <a:rPr lang="fr-FR" altLang="fr-FR" sz="1800" dirty="0"/>
              <a:t>Acteurs : Personne qui, volontairement ou non, participe à la conduite ou à l'exécution du projet.</a:t>
            </a:r>
          </a:p>
          <a:p>
            <a:pPr eaLnBrk="1" hangingPunct="1"/>
            <a:endParaRPr lang="fr-FR" altLang="fr-FR" sz="1800" dirty="0"/>
          </a:p>
          <a:p>
            <a:pPr eaLnBrk="1" hangingPunct="1"/>
            <a:r>
              <a:rPr lang="fr-FR" altLang="fr-FR" sz="1800" dirty="0"/>
              <a:t>La maîtrise d’ouvrage (MOA) appelée aussi « client » ou  « métier » selon le contexte :</a:t>
            </a:r>
          </a:p>
          <a:p>
            <a:pPr lvl="1" eaLnBrk="1" hangingPunct="1"/>
            <a:r>
              <a:rPr lang="fr-FR" altLang="fr-FR" sz="1800" dirty="0"/>
              <a:t>Décrit son besoin dans un document appelé </a:t>
            </a:r>
            <a:r>
              <a:rPr lang="fr-FR" altLang="fr-FR" sz="1800" b="1" dirty="0"/>
              <a:t>expression de besoin</a:t>
            </a:r>
            <a:r>
              <a:rPr lang="fr-FR" altLang="fr-FR" sz="1800" dirty="0"/>
              <a:t>, ou </a:t>
            </a:r>
            <a:r>
              <a:rPr lang="fr-FR" altLang="fr-FR" sz="1800" b="1" dirty="0"/>
              <a:t>spécifications fonctionnelles détaillées (SFD)</a:t>
            </a:r>
            <a:r>
              <a:rPr lang="fr-FR" altLang="fr-FR" sz="1800" dirty="0"/>
              <a:t> ou bien encore </a:t>
            </a:r>
            <a:r>
              <a:rPr lang="fr-FR" altLang="fr-FR" sz="1800" b="1" dirty="0"/>
              <a:t>cahier des charges fonctionnel</a:t>
            </a:r>
            <a:r>
              <a:rPr lang="fr-FR" altLang="fr-FR" sz="1800" dirty="0"/>
              <a:t>.</a:t>
            </a:r>
          </a:p>
          <a:p>
            <a:pPr lvl="1" eaLnBrk="1" hangingPunct="1"/>
            <a:r>
              <a:rPr lang="fr-FR" altLang="fr-FR" sz="1800" dirty="0"/>
              <a:t>Prépare les </a:t>
            </a:r>
            <a:r>
              <a:rPr lang="fr-FR" altLang="fr-FR" sz="1800" b="1" dirty="0"/>
              <a:t>tests fonctionnels.</a:t>
            </a:r>
          </a:p>
          <a:p>
            <a:pPr eaLnBrk="1" hangingPunct="1"/>
            <a:endParaRPr lang="fr-FR" altLang="fr-FR" sz="1800" dirty="0"/>
          </a:p>
          <a:p>
            <a:pPr eaLnBrk="1" hangingPunct="1"/>
            <a:r>
              <a:rPr lang="fr-FR" altLang="fr-FR" sz="1800" dirty="0"/>
              <a:t>La maîtrise d’œuvre (MOE) appelée aussi « fournisseur » ou « intégration » selon le contexte :</a:t>
            </a:r>
          </a:p>
          <a:p>
            <a:pPr lvl="1" eaLnBrk="1" hangingPunct="1"/>
            <a:r>
              <a:rPr lang="fr-FR" altLang="fr-FR" sz="1800" dirty="0"/>
              <a:t>Rédige le </a:t>
            </a:r>
            <a:r>
              <a:rPr lang="fr-FR" altLang="fr-FR" sz="1800" b="1" dirty="0"/>
              <a:t>cahier des charges technique (CDC)</a:t>
            </a:r>
            <a:r>
              <a:rPr lang="fr-FR" altLang="fr-FR" sz="1800" dirty="0"/>
              <a:t>, ou </a:t>
            </a:r>
            <a:r>
              <a:rPr lang="fr-FR" altLang="fr-FR" sz="1800" b="1" dirty="0"/>
              <a:t>dossier de conception générale</a:t>
            </a:r>
            <a:r>
              <a:rPr lang="fr-FR" altLang="fr-FR" sz="1800" dirty="0"/>
              <a:t>, </a:t>
            </a:r>
            <a:r>
              <a:rPr lang="fr-FR" altLang="fr-FR" sz="1800" b="1" dirty="0"/>
              <a:t>dossier d’architecture technique  (DAT)</a:t>
            </a:r>
            <a:r>
              <a:rPr lang="fr-FR" altLang="fr-FR" sz="1800" dirty="0"/>
              <a:t>, ou bien encore </a:t>
            </a:r>
            <a:r>
              <a:rPr lang="fr-FR" altLang="fr-FR" sz="1800" b="1" dirty="0"/>
              <a:t>étude technique</a:t>
            </a:r>
            <a:r>
              <a:rPr lang="fr-FR" altLang="fr-FR" sz="1800" dirty="0"/>
              <a:t>.</a:t>
            </a:r>
          </a:p>
          <a:p>
            <a:pPr lvl="1" eaLnBrk="1" hangingPunct="1"/>
            <a:r>
              <a:rPr lang="fr-FR" altLang="fr-FR" sz="1800" dirty="0"/>
              <a:t>Conduit la réalisation de la solution technique et la réalise</a:t>
            </a:r>
          </a:p>
          <a:p>
            <a:pPr lvl="1" eaLnBrk="1" hangingPunct="1"/>
            <a:r>
              <a:rPr lang="fr-FR" altLang="fr-FR" sz="1800" dirty="0"/>
              <a:t>S’assure de la qualité technique de la solution via des </a:t>
            </a:r>
            <a:r>
              <a:rPr lang="fr-FR" altLang="fr-FR" sz="1800" b="1" dirty="0"/>
              <a:t>tests unitaires</a:t>
            </a:r>
            <a:r>
              <a:rPr lang="fr-FR" altLang="fr-FR" sz="1800" dirty="0"/>
              <a:t> et des </a:t>
            </a:r>
            <a:r>
              <a:rPr lang="fr-FR" altLang="fr-FR" sz="1800" b="1" dirty="0"/>
              <a:t>tests d’intégration</a:t>
            </a:r>
            <a:r>
              <a:rPr lang="fr-FR" altLang="fr-FR" sz="1800" dirty="0"/>
              <a:t>.</a:t>
            </a:r>
          </a:p>
          <a:p>
            <a:pPr eaLnBrk="1" hangingPunct="1"/>
            <a:endParaRPr lang="fr-FR" altLang="fr-FR" sz="2800" dirty="0" smtClean="0"/>
          </a:p>
          <a:p>
            <a:pPr marL="0" indent="0" eaLnBrk="1" hangingPunct="1">
              <a:buNone/>
            </a:pPr>
            <a:endParaRPr lang="fr-FR" altLang="fr-FR" sz="2800" dirty="0"/>
          </a:p>
          <a:p>
            <a:pPr eaLnBrk="1" hangingPunct="1"/>
            <a:endParaRPr lang="fr-FR" alt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916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Contenu du CDC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792138"/>
            <a:ext cx="9754428" cy="5831929"/>
          </a:xfrm>
        </p:spPr>
        <p:txBody>
          <a:bodyPr/>
          <a:lstStyle/>
          <a:p>
            <a:r>
              <a:rPr lang="fr-FR" sz="2800" dirty="0"/>
              <a:t>Présentation du </a:t>
            </a:r>
            <a:r>
              <a:rPr lang="fr-FR" sz="2800" dirty="0" smtClean="0"/>
              <a:t>projet</a:t>
            </a:r>
          </a:p>
          <a:p>
            <a:pPr lvl="1"/>
            <a:r>
              <a:rPr lang="fr-FR" sz="2600" dirty="0" smtClean="0"/>
              <a:t>Contexte</a:t>
            </a:r>
          </a:p>
          <a:p>
            <a:pPr lvl="1"/>
            <a:r>
              <a:rPr lang="fr-FR" sz="2800" dirty="0" smtClean="0"/>
              <a:t>Objectif(s)</a:t>
            </a:r>
          </a:p>
          <a:p>
            <a:pPr lvl="1"/>
            <a:r>
              <a:rPr lang="fr-FR" sz="2800" dirty="0" smtClean="0"/>
              <a:t>Description </a:t>
            </a:r>
            <a:r>
              <a:rPr lang="fr-FR" sz="2800" dirty="0"/>
              <a:t>de </a:t>
            </a:r>
            <a:r>
              <a:rPr lang="fr-FR" sz="2800" dirty="0" smtClean="0"/>
              <a:t>l’existant</a:t>
            </a:r>
          </a:p>
          <a:p>
            <a:pPr lvl="1"/>
            <a:r>
              <a:rPr lang="fr-FR" sz="2800" dirty="0" smtClean="0"/>
              <a:t>Critères </a:t>
            </a:r>
            <a:r>
              <a:rPr lang="fr-FR" sz="2800" dirty="0"/>
              <a:t>d’acceptabilité</a:t>
            </a:r>
          </a:p>
          <a:p>
            <a:r>
              <a:rPr lang="fr-FR" sz="2800" dirty="0" smtClean="0"/>
              <a:t>Expressions </a:t>
            </a:r>
            <a:r>
              <a:rPr lang="fr-FR" sz="2800" dirty="0"/>
              <a:t>de </a:t>
            </a:r>
            <a:r>
              <a:rPr lang="fr-FR" sz="2800" dirty="0" smtClean="0"/>
              <a:t>besoins</a:t>
            </a:r>
          </a:p>
          <a:p>
            <a:pPr lvl="1"/>
            <a:r>
              <a:rPr lang="fr-FR" sz="2600" dirty="0" smtClean="0"/>
              <a:t>besoins fonctionnels</a:t>
            </a:r>
          </a:p>
          <a:p>
            <a:pPr lvl="1"/>
            <a:r>
              <a:rPr lang="fr-FR" sz="2800" dirty="0" smtClean="0"/>
              <a:t>besoins </a:t>
            </a:r>
            <a:r>
              <a:rPr lang="fr-FR" sz="2800" dirty="0"/>
              <a:t>non </a:t>
            </a:r>
            <a:r>
              <a:rPr lang="fr-FR" sz="2800" dirty="0" smtClean="0"/>
              <a:t>fonctionnels</a:t>
            </a:r>
            <a:endParaRPr lang="fr-FR" sz="2800" dirty="0"/>
          </a:p>
          <a:p>
            <a:r>
              <a:rPr lang="fr-FR" sz="2800" dirty="0" smtClean="0"/>
              <a:t>Contraintes</a:t>
            </a:r>
          </a:p>
          <a:p>
            <a:pPr lvl="1"/>
            <a:r>
              <a:rPr lang="fr-FR" sz="2600" dirty="0" smtClean="0"/>
              <a:t>Délai</a:t>
            </a:r>
          </a:p>
          <a:p>
            <a:pPr lvl="1"/>
            <a:r>
              <a:rPr lang="fr-FR" sz="2800" dirty="0" smtClean="0"/>
              <a:t>Coût</a:t>
            </a:r>
          </a:p>
          <a:p>
            <a:pPr lvl="1"/>
            <a:r>
              <a:rPr lang="fr-FR" sz="2800" dirty="0" smtClean="0"/>
              <a:t>Juridique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672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Contenu du CDC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440210"/>
            <a:ext cx="9754428" cy="5183857"/>
          </a:xfrm>
        </p:spPr>
        <p:txBody>
          <a:bodyPr/>
          <a:lstStyle/>
          <a:p>
            <a:r>
              <a:rPr lang="fr-FR" sz="2800" dirty="0"/>
              <a:t>Réalisation du </a:t>
            </a:r>
            <a:r>
              <a:rPr lang="fr-FR" sz="2800" dirty="0" smtClean="0"/>
              <a:t>projet</a:t>
            </a:r>
          </a:p>
          <a:p>
            <a:pPr lvl="1"/>
            <a:r>
              <a:rPr lang="fr-FR" sz="2600" dirty="0" smtClean="0"/>
              <a:t>Planning</a:t>
            </a:r>
          </a:p>
          <a:p>
            <a:pPr lvl="1"/>
            <a:r>
              <a:rPr lang="fr-FR" sz="2800" dirty="0" smtClean="0"/>
              <a:t>Livrables</a:t>
            </a:r>
          </a:p>
          <a:p>
            <a:pPr lvl="1"/>
            <a:r>
              <a:rPr lang="fr-FR" sz="2800" dirty="0" smtClean="0"/>
              <a:t>Documentation</a:t>
            </a:r>
          </a:p>
          <a:p>
            <a:pPr lvl="1"/>
            <a:r>
              <a:rPr lang="fr-FR" sz="2800" dirty="0" smtClean="0"/>
              <a:t>plan </a:t>
            </a:r>
            <a:r>
              <a:rPr lang="fr-FR" sz="2800" dirty="0"/>
              <a:t>qualité</a:t>
            </a:r>
          </a:p>
          <a:p>
            <a:endParaRPr lang="fr-FR" sz="2800" dirty="0"/>
          </a:p>
          <a:p>
            <a:r>
              <a:rPr lang="fr-FR" sz="2800" dirty="0"/>
              <a:t>Responsabilité, confidentialité …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479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Contenu du CDC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13" y="1152178"/>
            <a:ext cx="9754428" cy="5471889"/>
          </a:xfrm>
        </p:spPr>
        <p:txBody>
          <a:bodyPr/>
          <a:lstStyle/>
          <a:p>
            <a:r>
              <a:rPr lang="fr-FR" sz="2800" dirty="0" smtClean="0"/>
              <a:t>Des spécifications techniques et fonctionnelles mais aussi</a:t>
            </a:r>
          </a:p>
          <a:p>
            <a:pPr lvl="1"/>
            <a:r>
              <a:rPr lang="fr-FR" sz="2400" dirty="0" smtClean="0"/>
              <a:t>Administratives</a:t>
            </a:r>
          </a:p>
          <a:p>
            <a:pPr lvl="1"/>
            <a:r>
              <a:rPr lang="fr-FR" sz="2400" dirty="0" smtClean="0"/>
              <a:t>Financières</a:t>
            </a:r>
          </a:p>
          <a:p>
            <a:pPr lvl="1"/>
            <a:r>
              <a:rPr lang="fr-FR" sz="2400" dirty="0" smtClean="0"/>
              <a:t>Juridiques</a:t>
            </a:r>
          </a:p>
          <a:p>
            <a:pPr lvl="1"/>
            <a:r>
              <a:rPr lang="fr-FR" sz="2400" dirty="0" smtClean="0"/>
              <a:t>Environnementales</a:t>
            </a:r>
          </a:p>
          <a:p>
            <a:pPr lvl="1"/>
            <a:r>
              <a:rPr lang="fr-FR" sz="2400" dirty="0" smtClean="0"/>
              <a:t>Sociétales</a:t>
            </a:r>
          </a:p>
          <a:p>
            <a:pPr lvl="1"/>
            <a:endParaRPr lang="fr-FR" sz="2400" dirty="0"/>
          </a:p>
          <a:p>
            <a:r>
              <a:rPr lang="fr-FR" sz="2600" dirty="0" smtClean="0"/>
              <a:t>Exemple de structure d’un cahier des charges</a:t>
            </a:r>
          </a:p>
          <a:p>
            <a:pPr marL="0" indent="0">
              <a:buNone/>
            </a:pPr>
            <a:r>
              <a:rPr lang="fr-FR" sz="2600" dirty="0">
                <a:hlinkClick r:id="rId2"/>
              </a:rPr>
              <a:t>https://lipn.univ-paris13.fr/~</a:t>
            </a:r>
            <a:r>
              <a:rPr lang="fr-FR" sz="2600" dirty="0" smtClean="0">
                <a:hlinkClick r:id="rId2"/>
              </a:rPr>
              <a:t>gerard/docs/cours/cahier-charges.pdf</a:t>
            </a:r>
            <a:endParaRPr lang="fr-FR" sz="2600" dirty="0" smtClean="0"/>
          </a:p>
          <a:p>
            <a:pPr marL="0" indent="0">
              <a:buNone/>
            </a:pPr>
            <a:endParaRPr lang="fr-FR" sz="26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802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de CDC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042516"/>
            <a:ext cx="9537734" cy="5615905"/>
          </a:xfrm>
        </p:spPr>
        <p:txBody>
          <a:bodyPr/>
          <a:lstStyle/>
          <a:p>
            <a:r>
              <a:rPr lang="fr-FR" sz="2000" dirty="0" smtClean="0">
                <a:hlinkClick r:id="rId2"/>
              </a:rPr>
              <a:t>https</a:t>
            </a:r>
            <a:r>
              <a:rPr lang="fr-FR" sz="2000" dirty="0">
                <a:hlinkClick r:id="rId2"/>
              </a:rPr>
              <a:t>://cahiersdescharges.com/exemple-cahier-des-charges-pdf</a:t>
            </a:r>
            <a:r>
              <a:rPr lang="fr-FR" sz="2000" dirty="0" smtClean="0">
                <a:hlinkClick r:id="rId2"/>
              </a:rPr>
              <a:t>/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Création d’un site web</a:t>
            </a: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https://www.mmcreation.com/_doc/mmcreation-cahier-des-charges.pdf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Fiche méthodologique</a:t>
            </a:r>
            <a:endParaRPr lang="fr-FR" sz="2000" dirty="0"/>
          </a:p>
          <a:p>
            <a:pPr marL="0" indent="0">
              <a:buNone/>
            </a:pPr>
            <a:r>
              <a:rPr lang="fr-FR" sz="1600" dirty="0">
                <a:hlinkClick r:id="rId4"/>
              </a:rPr>
              <a:t>https://www.lomag-man.org/e_business/e_business_docu_telech/cahier_charge_ebusinessP6.pdf</a:t>
            </a:r>
            <a:endParaRPr lang="fr-FR" sz="16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39" y="1440211"/>
            <a:ext cx="854392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08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 maintenant à vous ! </a:t>
            </a:r>
            <a:br>
              <a:rPr lang="fr-FR" dirty="0" smtClean="0"/>
            </a:br>
            <a:r>
              <a:rPr lang="fr-FR" dirty="0" smtClean="0"/>
              <a:t>Etudier un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584226"/>
            <a:ext cx="9537734" cy="5074195"/>
          </a:xfrm>
        </p:spPr>
        <p:txBody>
          <a:bodyPr/>
          <a:lstStyle/>
          <a:p>
            <a:r>
              <a:rPr lang="fr-FR" sz="2000" dirty="0" smtClean="0"/>
              <a:t>Rechercher un marché sur le BOAMP</a:t>
            </a:r>
          </a:p>
          <a:p>
            <a:pPr lvl="1"/>
            <a:r>
              <a:rPr lang="fr-FR" sz="1800" dirty="0" smtClean="0"/>
              <a:t>Marché de services ou de fourniture</a:t>
            </a:r>
          </a:p>
          <a:p>
            <a:pPr lvl="1"/>
            <a:r>
              <a:rPr lang="fr-FR" sz="1800" dirty="0" smtClean="0"/>
              <a:t>Informatique</a:t>
            </a:r>
          </a:p>
          <a:p>
            <a:pPr lvl="1"/>
            <a:r>
              <a:rPr lang="fr-FR" sz="1800" dirty="0" smtClean="0"/>
              <a:t>FPT</a:t>
            </a:r>
          </a:p>
          <a:p>
            <a:pPr lvl="1"/>
            <a:r>
              <a:rPr lang="fr-FR" sz="1800" dirty="0" smtClean="0"/>
              <a:t>Chacun le sien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Mise en commun des AAPC</a:t>
            </a:r>
          </a:p>
          <a:p>
            <a:pPr lvl="1"/>
            <a:r>
              <a:rPr lang="fr-FR" sz="1800" dirty="0" smtClean="0"/>
              <a:t>Comparaison des différents DCE</a:t>
            </a:r>
          </a:p>
          <a:p>
            <a:pPr lvl="1"/>
            <a:r>
              <a:rPr lang="fr-FR" sz="1800" dirty="0" smtClean="0"/>
              <a:t>En retenir un ou deux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Etude approfondie d’un ou deux DCE</a:t>
            </a:r>
          </a:p>
          <a:p>
            <a:pPr lvl="1"/>
            <a:endParaRPr lang="fr-FR" sz="18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58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584226"/>
            <a:ext cx="9537734" cy="5074195"/>
          </a:xfrm>
        </p:spPr>
        <p:txBody>
          <a:bodyPr/>
          <a:lstStyle/>
          <a:p>
            <a:r>
              <a:rPr lang="fr-FR" sz="2000" dirty="0" smtClean="0"/>
              <a:t>Conseil départemental de l’Essonne - </a:t>
            </a:r>
            <a:r>
              <a:rPr lang="fr-FR" sz="2000" dirty="0"/>
              <a:t>dématérialisation du courrier</a:t>
            </a:r>
          </a:p>
          <a:p>
            <a:pPr lvl="1"/>
            <a:r>
              <a:rPr lang="fr-FR" sz="1800" dirty="0" smtClean="0"/>
              <a:t>Cahier des charges (CCTP)</a:t>
            </a:r>
          </a:p>
          <a:p>
            <a:pPr lvl="1"/>
            <a:r>
              <a:rPr lang="fr-FR" sz="1800" dirty="0" smtClean="0"/>
              <a:t>Cahier de réponse</a:t>
            </a:r>
          </a:p>
          <a:p>
            <a:pPr lvl="1"/>
            <a:r>
              <a:rPr lang="fr-FR" sz="1800" dirty="0" smtClean="0"/>
              <a:t>Grille de dépouillement</a:t>
            </a:r>
          </a:p>
          <a:p>
            <a:pPr lvl="1"/>
            <a:r>
              <a:rPr lang="fr-FR" sz="1800" dirty="0" smtClean="0"/>
              <a:t>Rapport d’Analyse des Offres (RAO)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Chorale </a:t>
            </a:r>
            <a:r>
              <a:rPr lang="fr-FR" sz="2000" dirty="0" err="1" smtClean="0"/>
              <a:t>Polycantus</a:t>
            </a:r>
            <a:r>
              <a:rPr lang="fr-FR" sz="2000" dirty="0" smtClean="0"/>
              <a:t> de Viroflay – refonte du site web</a:t>
            </a:r>
          </a:p>
          <a:p>
            <a:pPr lvl="1"/>
            <a:r>
              <a:rPr lang="fr-FR" sz="1800" dirty="0" smtClean="0"/>
              <a:t>Cahier des charges</a:t>
            </a:r>
          </a:p>
          <a:p>
            <a:pPr lvl="1"/>
            <a:r>
              <a:rPr lang="fr-FR" sz="1800" dirty="0" smtClean="0"/>
              <a:t>Analyse des devis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Syndicat de déchets SIGIDURS à Sarcelles – PGI Déchets</a:t>
            </a:r>
          </a:p>
          <a:p>
            <a:pPr lvl="1"/>
            <a:r>
              <a:rPr lang="fr-FR" sz="1800" dirty="0" smtClean="0"/>
              <a:t>Cahier des charges (CCTP)</a:t>
            </a:r>
          </a:p>
          <a:p>
            <a:pPr lvl="1"/>
            <a:r>
              <a:rPr lang="fr-FR" sz="1800" dirty="0" smtClean="0"/>
              <a:t>Dossier de réponse de la société retenue</a:t>
            </a:r>
          </a:p>
          <a:p>
            <a:pPr lvl="1"/>
            <a:endParaRPr lang="fr-FR" sz="18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316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 maintenant à vous ! </a:t>
            </a:r>
            <a:br>
              <a:rPr lang="fr-FR" dirty="0" smtClean="0"/>
            </a:br>
            <a:r>
              <a:rPr lang="fr-FR" dirty="0" smtClean="0"/>
              <a:t>Rédiger un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2023" y="1584226"/>
            <a:ext cx="9537734" cy="5074195"/>
          </a:xfrm>
        </p:spPr>
        <p:txBody>
          <a:bodyPr/>
          <a:lstStyle/>
          <a:p>
            <a:r>
              <a:rPr lang="fr-FR" sz="2000" dirty="0" smtClean="0"/>
              <a:t>Sur quoi !</a:t>
            </a:r>
            <a:endParaRPr lang="fr-FR" sz="1800" dirty="0" smtClean="0"/>
          </a:p>
          <a:p>
            <a:pPr lvl="1"/>
            <a:endParaRPr lang="fr-FR" sz="1800" dirty="0"/>
          </a:p>
          <a:p>
            <a:r>
              <a:rPr lang="fr-FR" sz="2000" dirty="0" smtClean="0"/>
              <a:t>Et si on réfléchissait avec un outil de </a:t>
            </a:r>
            <a:r>
              <a:rPr lang="fr-FR" sz="2000" dirty="0" err="1" smtClean="0"/>
              <a:t>mind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r>
              <a:rPr lang="fr-FR" sz="2000" dirty="0" smtClean="0"/>
              <a:t> ?</a:t>
            </a:r>
          </a:p>
          <a:p>
            <a:endParaRPr lang="fr-FR" sz="1800" dirty="0" smtClean="0"/>
          </a:p>
          <a:p>
            <a:pPr lvl="1"/>
            <a:endParaRPr lang="fr-FR" sz="1800" dirty="0"/>
          </a:p>
          <a:p>
            <a:endParaRPr lang="fr-FR" sz="2000" dirty="0" smtClean="0"/>
          </a:p>
          <a:p>
            <a:pPr lvl="1"/>
            <a:endParaRPr lang="fr-FR" sz="18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86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91" y="2760801"/>
            <a:ext cx="5675905" cy="37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IFOCOP-  formation Projets Informatiques – vendredi 28 février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FB7CD-CA51-4EFE-B32A-E42FD20BF26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" y="1296194"/>
            <a:ext cx="8820980" cy="5040560"/>
          </a:xfrm>
        </p:spPr>
      </p:pic>
    </p:spTree>
    <p:extLst>
      <p:ext uri="{BB962C8B-B14F-4D97-AF65-F5344CB8AC3E}">
        <p14:creationId xmlns:p14="http://schemas.microsoft.com/office/powerpoint/2010/main" val="2519597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heme/theme1.xml><?xml version="1.0" encoding="utf-8"?>
<a:theme xmlns:a="http://schemas.openxmlformats.org/drawingml/2006/main" name="Titre LH1">
  <a:themeElements>
    <a:clrScheme name="Titre L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L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87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87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re L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re LH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re LH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re LH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re LH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re LH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re LH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3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4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5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6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7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8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Titre LH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F57C433AAF53459AC6D437C58D8166" ma:contentTypeVersion="0" ma:contentTypeDescription="Crée un document." ma:contentTypeScope="" ma:versionID="ebbc0516af0780de02e0e3cbb66b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D9E50-EC3A-433A-986F-476FA81BC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F8D49A-CB8B-46A8-B5A6-C395BD734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9BC72-7E2B-4FBD-951A-140E1519E409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39174</TotalTime>
  <Words>3400</Words>
  <Application>Microsoft Office PowerPoint</Application>
  <PresentationFormat>Personnalisé</PresentationFormat>
  <Paragraphs>875</Paragraphs>
  <Slides>86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2" baseType="lpstr">
      <vt:lpstr>SimSun</vt:lpstr>
      <vt:lpstr>Arial</vt:lpstr>
      <vt:lpstr>Helvetica</vt:lpstr>
      <vt:lpstr>Wingdings</vt:lpstr>
      <vt:lpstr>Wingdings 2</vt:lpstr>
      <vt:lpstr>Titre LH1</vt:lpstr>
      <vt:lpstr> PROJETS INFORMATIQUES Vendredi 28 février 2020</vt:lpstr>
      <vt:lpstr>Sommaire</vt:lpstr>
      <vt:lpstr>Intervenant</vt:lpstr>
      <vt:lpstr>Présentation PowerPoint</vt:lpstr>
      <vt:lpstr>Présentation PowerPoint</vt:lpstr>
      <vt:lpstr>Définition</vt:lpstr>
      <vt:lpstr>Périmètre</vt:lpstr>
      <vt:lpstr>Acteurs</vt:lpstr>
      <vt:lpstr>Acteurs</vt:lpstr>
      <vt:lpstr>Acteurs</vt:lpstr>
      <vt:lpstr>Acteurs</vt:lpstr>
      <vt:lpstr>Sociologie des acteurs</vt:lpstr>
      <vt:lpstr>Sociologie des acteurs</vt:lpstr>
      <vt:lpstr>Sociologie des acteurs</vt:lpstr>
      <vt:lpstr>Lancement projet</vt:lpstr>
      <vt:lpstr>Lancement projet</vt:lpstr>
      <vt:lpstr>Fiche d’Expression du Besoin (FEB)</vt:lpstr>
      <vt:lpstr>Note de cadrage</vt:lpstr>
      <vt:lpstr>Gestion</vt:lpstr>
      <vt:lpstr>Gestion : estimation</vt:lpstr>
      <vt:lpstr>Gestion : planification</vt:lpstr>
      <vt:lpstr>Gestion : suivi</vt:lpstr>
      <vt:lpstr>Gestion : analyse</vt:lpstr>
      <vt:lpstr>Production</vt:lpstr>
      <vt:lpstr>Production : organisation</vt:lpstr>
      <vt:lpstr>Production : organisation</vt:lpstr>
      <vt:lpstr>Production : organisation</vt:lpstr>
      <vt:lpstr>Production : organisation</vt:lpstr>
      <vt:lpstr>Production : conception</vt:lpstr>
      <vt:lpstr>Production : réalisation</vt:lpstr>
      <vt:lpstr>Production : tests</vt:lpstr>
      <vt:lpstr>Production : revue de mise en service</vt:lpstr>
      <vt:lpstr>Production : recette</vt:lpstr>
      <vt:lpstr>Production : exploitation</vt:lpstr>
      <vt:lpstr>Production : dossier d’exploitation</vt:lpstr>
      <vt:lpstr>Qualité</vt:lpstr>
      <vt:lpstr>Qualité : technique</vt:lpstr>
      <vt:lpstr>Qualité : fonctionnelle</vt:lpstr>
      <vt:lpstr>Gestion de la Qualité</vt:lpstr>
      <vt:lpstr>Gestion de la Qualité</vt:lpstr>
      <vt:lpstr>Gestion de la Qualité</vt:lpstr>
      <vt:lpstr>La gestion du temps</vt:lpstr>
      <vt:lpstr>Conduite du changement</vt:lpstr>
      <vt:lpstr>Conduite du changement</vt:lpstr>
      <vt:lpstr>Recommandations</vt:lpstr>
      <vt:lpstr>Démarche systémique vs analytique</vt:lpstr>
      <vt:lpstr>Démarche systémique vs analytique</vt:lpstr>
      <vt:lpstr>Quelques mots de la gestion de projet</vt:lpstr>
      <vt:lpstr>Matrice SWOT</vt:lpstr>
      <vt:lpstr>SWOT</vt:lpstr>
      <vt:lpstr>Matrice RACI</vt:lpstr>
      <vt:lpstr>Logiciels de gestion de projet</vt:lpstr>
      <vt:lpstr>Gantt Project</vt:lpstr>
      <vt:lpstr>Gantt Project</vt:lpstr>
      <vt:lpstr>Gantt Project</vt:lpstr>
      <vt:lpstr>Trello</vt:lpstr>
      <vt:lpstr>NQI Orchestra</vt:lpstr>
      <vt:lpstr>NQI Orchestra</vt:lpstr>
      <vt:lpstr>Ressources</vt:lpstr>
      <vt:lpstr>Présentation PowerPoint</vt:lpstr>
      <vt:lpstr>Définition (1)</vt:lpstr>
      <vt:lpstr>Définition (2)</vt:lpstr>
      <vt:lpstr>Définition (3)</vt:lpstr>
      <vt:lpstr>Rédiger ou Répondre</vt:lpstr>
      <vt:lpstr>Le Secteur Public : sommaire</vt:lpstr>
      <vt:lpstr>Le Secteur Public</vt:lpstr>
      <vt:lpstr>Fonction Publique d’Etat</vt:lpstr>
      <vt:lpstr>Fonction Publique Hospitalière</vt:lpstr>
      <vt:lpstr>Fonction Publique Territoriale</vt:lpstr>
      <vt:lpstr>Acheteurs publics</vt:lpstr>
      <vt:lpstr>Quelques chiffres</vt:lpstr>
      <vt:lpstr>La Commande Publique</vt:lpstr>
      <vt:lpstr>Les seuils</vt:lpstr>
      <vt:lpstr>Les sites publiant les marchés publics</vt:lpstr>
      <vt:lpstr>Le Dossier de Consultation des Entreprises (DCE)</vt:lpstr>
      <vt:lpstr>Le Dossier de Consultation des Entreprises (DCE)</vt:lpstr>
      <vt:lpstr>Le dossier de réponse</vt:lpstr>
      <vt:lpstr>Le dossier de réponse</vt:lpstr>
      <vt:lpstr>Attribution d’un marché</vt:lpstr>
      <vt:lpstr>Contenu du CDC</vt:lpstr>
      <vt:lpstr>Contenu du CDC</vt:lpstr>
      <vt:lpstr>Contenu du CDC</vt:lpstr>
      <vt:lpstr>Exemple de CDC</vt:lpstr>
      <vt:lpstr>Et maintenant à vous !  Etudier un Cahier Des Charges</vt:lpstr>
      <vt:lpstr>Ressources</vt:lpstr>
      <vt:lpstr>Et maintenant à vous !  Rédiger un Cahier Des Charges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subject/>
  <dc:creator>Laurent Hirschauer</dc:creator>
  <cp:keywords/>
  <dc:description/>
  <cp:lastModifiedBy>Jean-Alain Thiébaud</cp:lastModifiedBy>
  <cp:revision>1018</cp:revision>
  <cp:lastPrinted>2017-01-25T12:36:27Z</cp:lastPrinted>
  <dcterms:created xsi:type="dcterms:W3CDTF">2014-11-06T15:30:43Z</dcterms:created>
  <dcterms:modified xsi:type="dcterms:W3CDTF">2020-02-27T21:10:56Z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0x0101002AF57C433AAF53459AC6D437C58D8166</vt:lpwstr>
  </property>
</Properties>
</file>