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320" r:id="rId5"/>
    <p:sldId id="321" r:id="rId6"/>
    <p:sldId id="323" r:id="rId7"/>
    <p:sldId id="322" r:id="rId8"/>
  </p:sldIdLst>
  <p:sldSz cx="9906000" cy="6858000" type="A4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2">
          <p15:clr>
            <a:srgbClr val="A4A3A4"/>
          </p15:clr>
        </p15:guide>
        <p15:guide id="3" pos="3120">
          <p15:clr>
            <a:srgbClr val="A4A3A4"/>
          </p15:clr>
        </p15:guide>
        <p15:guide id="4" pos="122">
          <p15:clr>
            <a:srgbClr val="A4A3A4"/>
          </p15:clr>
        </p15:guide>
        <p15:guide id="5" pos="61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9B9B9B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2" autoAdjust="0"/>
    <p:restoredTop sz="96433" autoAdjust="0"/>
  </p:normalViewPr>
  <p:slideViewPr>
    <p:cSldViewPr showGuides="1">
      <p:cViewPr varScale="1">
        <p:scale>
          <a:sx n="110" d="100"/>
          <a:sy n="110" d="100"/>
        </p:scale>
        <p:origin x="348" y="108"/>
      </p:cViewPr>
      <p:guideLst>
        <p:guide orient="horz" pos="2160"/>
        <p:guide orient="horz" pos="572"/>
        <p:guide pos="3120"/>
        <p:guide pos="122"/>
        <p:guide pos="61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10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B6983C8-BD45-4C47-90BE-85BECBE997E7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03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D148BB-6F99-4599-9BC1-EE181115C925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2322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48BB-6F99-4599-9BC1-EE181115C925}" type="slidenum">
              <a:rPr lang="fr-FR" smtClean="0"/>
              <a:pPr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559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997200"/>
            <a:ext cx="8420100" cy="3168104"/>
          </a:xfrm>
          <a:noFill/>
        </p:spPr>
        <p:txBody>
          <a:bodyPr anchor="t"/>
          <a:lstStyle>
            <a:lvl1pPr>
              <a:defRPr sz="3600" b="0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du titre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41231" y="2133601"/>
            <a:ext cx="6934200" cy="815975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des sous-titres du masque</a:t>
            </a:r>
          </a:p>
        </p:txBody>
      </p:sp>
      <p:sp>
        <p:nvSpPr>
          <p:cNvPr id="3097" name="Text Box 25"/>
          <p:cNvSpPr txBox="1">
            <a:spLocks noChangeArrowheads="1"/>
          </p:cNvSpPr>
          <p:nvPr userDrawn="1"/>
        </p:nvSpPr>
        <p:spPr bwMode="auto">
          <a:xfrm>
            <a:off x="194337" y="6604000"/>
            <a:ext cx="678629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fr-FR" sz="600" i="1" dirty="0">
                <a:solidFill>
                  <a:srgbClr val="9B9B9B"/>
                </a:solidFill>
              </a:rPr>
              <a:t>Ce document et les informations qu’il contient sont la propriété </a:t>
            </a:r>
            <a:r>
              <a:rPr lang="fr-FR" sz="600" i="1" dirty="0" smtClean="0">
                <a:solidFill>
                  <a:srgbClr val="9B9B9B"/>
                </a:solidFill>
              </a:rPr>
              <a:t>du</a:t>
            </a:r>
            <a:r>
              <a:rPr lang="fr-FR" sz="600" i="1" baseline="0" dirty="0" smtClean="0">
                <a:solidFill>
                  <a:srgbClr val="9B9B9B"/>
                </a:solidFill>
              </a:rPr>
              <a:t> CD 91</a:t>
            </a:r>
            <a:r>
              <a:rPr lang="fr-FR" sz="600" i="1" dirty="0" smtClean="0">
                <a:solidFill>
                  <a:srgbClr val="9B9B9B"/>
                </a:solidFill>
              </a:rPr>
              <a:t>. </a:t>
            </a:r>
            <a:r>
              <a:rPr lang="fr-FR" sz="600" i="1" dirty="0">
                <a:solidFill>
                  <a:srgbClr val="9B9B9B"/>
                </a:solidFill>
              </a:rPr>
              <a:t>Ils ne doivent pas être copiés ni communiqués à un tiers sans l’autorisation préalable et écrite </a:t>
            </a:r>
            <a:r>
              <a:rPr lang="fr-FR" sz="600" i="1" dirty="0" smtClean="0">
                <a:solidFill>
                  <a:srgbClr val="9B9B9B"/>
                </a:solidFill>
              </a:rPr>
              <a:t>u</a:t>
            </a:r>
            <a:r>
              <a:rPr lang="fr-FR" sz="600" i="1" baseline="0" dirty="0" smtClean="0">
                <a:solidFill>
                  <a:srgbClr val="9B9B9B"/>
                </a:solidFill>
              </a:rPr>
              <a:t> CD 91</a:t>
            </a:r>
            <a:r>
              <a:rPr lang="fr-FR" sz="600" i="1" dirty="0" smtClean="0">
                <a:solidFill>
                  <a:srgbClr val="9B9B9B"/>
                </a:solidFill>
              </a:rPr>
              <a:t>.</a:t>
            </a:r>
            <a:endParaRPr lang="fr-FR" sz="600" i="1" dirty="0">
              <a:solidFill>
                <a:srgbClr val="9B9B9B"/>
              </a:solidFill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94337" y="6396266"/>
            <a:ext cx="54619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r">
              <a:spcBef>
                <a:spcPct val="50000"/>
              </a:spcBef>
            </a:pPr>
            <a:fld id="{21B31984-45A0-461A-93A6-4940557DC895}" type="slidenum">
              <a:rPr lang="fr-FR" sz="800"/>
              <a:pPr algn="r">
                <a:spcBef>
                  <a:spcPct val="50000"/>
                </a:spcBef>
              </a:pPr>
              <a:t>‹N°›</a:t>
            </a:fld>
            <a:r>
              <a:rPr lang="fr-FR" sz="800" dirty="0"/>
              <a:t> </a:t>
            </a:r>
            <a:r>
              <a:rPr lang="fr-FR" sz="800" dirty="0" smtClean="0"/>
              <a:t>/</a:t>
            </a:r>
            <a:endParaRPr lang="fr-FR" sz="800" dirty="0"/>
          </a:p>
        </p:txBody>
      </p:sp>
      <p:sp>
        <p:nvSpPr>
          <p:cNvPr id="10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723194" y="6396266"/>
            <a:ext cx="6267938" cy="21544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anchor="ctr">
            <a:spAutoFit/>
          </a:bodyPr>
          <a:lstStyle>
            <a:lvl1pPr>
              <a:defRPr lang="fr-FR" sz="800" dirty="0"/>
            </a:lvl1pPr>
          </a:lstStyle>
          <a:p>
            <a:pPr>
              <a:spcBef>
                <a:spcPct val="50000"/>
              </a:spcBef>
            </a:pPr>
            <a:r>
              <a:rPr lang="fr-FR" smtClean="0"/>
              <a:t>CONFIDENTIEL / DATE / DIRECTION</a:t>
            </a:r>
            <a:endParaRPr lang="fr-FR" dirty="0"/>
          </a:p>
        </p:txBody>
      </p:sp>
      <p:sp>
        <p:nvSpPr>
          <p:cNvPr id="11" name="Freeform 5"/>
          <p:cNvSpPr>
            <a:spLocks/>
          </p:cNvSpPr>
          <p:nvPr userDrawn="1"/>
        </p:nvSpPr>
        <p:spPr bwMode="auto">
          <a:xfrm>
            <a:off x="1637" y="6237288"/>
            <a:ext cx="9904430" cy="61912"/>
          </a:xfrm>
          <a:custGeom>
            <a:avLst/>
            <a:gdLst>
              <a:gd name="T0" fmla="*/ 3479 w 3479"/>
              <a:gd name="T1" fmla="*/ 23 h 23"/>
              <a:gd name="T2" fmla="*/ 2694 w 3479"/>
              <a:gd name="T3" fmla="*/ 23 h 23"/>
              <a:gd name="T4" fmla="*/ 2540 w 3479"/>
              <a:gd name="T5" fmla="*/ 0 h 23"/>
              <a:gd name="T6" fmla="*/ 2387 w 3479"/>
              <a:gd name="T7" fmla="*/ 23 h 23"/>
              <a:gd name="T8" fmla="*/ 0 w 3479"/>
              <a:gd name="T9" fmla="*/ 23 h 23"/>
              <a:gd name="connsiteX0" fmla="*/ 10000 w 10000"/>
              <a:gd name="connsiteY0" fmla="*/ 10000 h 10000"/>
              <a:gd name="connsiteX1" fmla="*/ 7744 w 10000"/>
              <a:gd name="connsiteY1" fmla="*/ 10000 h 10000"/>
              <a:gd name="connsiteX2" fmla="*/ 7301 w 10000"/>
              <a:gd name="connsiteY2" fmla="*/ 0 h 10000"/>
              <a:gd name="connsiteX3" fmla="*/ 6861 w 10000"/>
              <a:gd name="connsiteY3" fmla="*/ 10000 h 10000"/>
              <a:gd name="connsiteX4" fmla="*/ 0 w 10000"/>
              <a:gd name="connsiteY4" fmla="*/ 10000 h 10000"/>
              <a:gd name="connsiteX0" fmla="*/ 9410 w 9410"/>
              <a:gd name="connsiteY0" fmla="*/ 10000 h 10000"/>
              <a:gd name="connsiteX1" fmla="*/ 7744 w 9410"/>
              <a:gd name="connsiteY1" fmla="*/ 10000 h 10000"/>
              <a:gd name="connsiteX2" fmla="*/ 7301 w 9410"/>
              <a:gd name="connsiteY2" fmla="*/ 0 h 10000"/>
              <a:gd name="connsiteX3" fmla="*/ 6861 w 9410"/>
              <a:gd name="connsiteY3" fmla="*/ 10000 h 10000"/>
              <a:gd name="connsiteX4" fmla="*/ 0 w 9410"/>
              <a:gd name="connsiteY4" fmla="*/ 10000 h 10000"/>
              <a:gd name="connsiteX0" fmla="*/ 10635 w 10635"/>
              <a:gd name="connsiteY0" fmla="*/ 10000 h 10000"/>
              <a:gd name="connsiteX1" fmla="*/ 8865 w 10635"/>
              <a:gd name="connsiteY1" fmla="*/ 10000 h 10000"/>
              <a:gd name="connsiteX2" fmla="*/ 8394 w 10635"/>
              <a:gd name="connsiteY2" fmla="*/ 0 h 10000"/>
              <a:gd name="connsiteX3" fmla="*/ 7926 w 10635"/>
              <a:gd name="connsiteY3" fmla="*/ 10000 h 10000"/>
              <a:gd name="connsiteX4" fmla="*/ 0 w 10635"/>
              <a:gd name="connsiteY4" fmla="*/ 10000 h 10000"/>
              <a:gd name="connsiteX0" fmla="*/ 10701 w 10701"/>
              <a:gd name="connsiteY0" fmla="*/ 10000 h 10000"/>
              <a:gd name="connsiteX1" fmla="*/ 8865 w 10701"/>
              <a:gd name="connsiteY1" fmla="*/ 10000 h 10000"/>
              <a:gd name="connsiteX2" fmla="*/ 8394 w 10701"/>
              <a:gd name="connsiteY2" fmla="*/ 0 h 10000"/>
              <a:gd name="connsiteX3" fmla="*/ 7926 w 10701"/>
              <a:gd name="connsiteY3" fmla="*/ 10000 h 10000"/>
              <a:gd name="connsiteX4" fmla="*/ 0 w 10701"/>
              <a:gd name="connsiteY4" fmla="*/ 10000 h 10000"/>
              <a:gd name="connsiteX0" fmla="*/ 10629 w 10629"/>
              <a:gd name="connsiteY0" fmla="*/ 10000 h 10000"/>
              <a:gd name="connsiteX1" fmla="*/ 8793 w 10629"/>
              <a:gd name="connsiteY1" fmla="*/ 10000 h 10000"/>
              <a:gd name="connsiteX2" fmla="*/ 8322 w 10629"/>
              <a:gd name="connsiteY2" fmla="*/ 0 h 10000"/>
              <a:gd name="connsiteX3" fmla="*/ 7854 w 10629"/>
              <a:gd name="connsiteY3" fmla="*/ 10000 h 10000"/>
              <a:gd name="connsiteX4" fmla="*/ 0 w 10629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9" h="10000">
                <a:moveTo>
                  <a:pt x="10629" y="10000"/>
                </a:moveTo>
                <a:lnTo>
                  <a:pt x="8793" y="10000"/>
                </a:lnTo>
                <a:cubicBezTo>
                  <a:pt x="8615" y="10000"/>
                  <a:pt x="8551" y="0"/>
                  <a:pt x="8322" y="0"/>
                </a:cubicBezTo>
                <a:cubicBezTo>
                  <a:pt x="8092" y="0"/>
                  <a:pt x="8032" y="10000"/>
                  <a:pt x="7854" y="10000"/>
                </a:cubicBezTo>
                <a:lnTo>
                  <a:pt x="0" y="10000"/>
                </a:lnTo>
              </a:path>
            </a:pathLst>
          </a:custGeom>
          <a:noFill/>
          <a:ln w="6350" cap="flat" cmpd="sng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9" name="Image 8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311" y="6020028"/>
            <a:ext cx="82867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723194" y="6396266"/>
            <a:ext cx="6267938" cy="21544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anchor="ctr">
            <a:spAutoFit/>
          </a:bodyPr>
          <a:lstStyle>
            <a:lvl1pPr>
              <a:defRPr lang="fr-FR" sz="800" dirty="0"/>
            </a:lvl1pPr>
          </a:lstStyle>
          <a:p>
            <a:pPr>
              <a:spcBef>
                <a:spcPct val="50000"/>
              </a:spcBef>
            </a:pPr>
            <a:r>
              <a:rPr lang="fr-FR" dirty="0" smtClean="0"/>
              <a:t>CONFIDENTIEL / DATE / TIV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002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723194" y="6396266"/>
            <a:ext cx="6267938" cy="21544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anchor="ctr">
            <a:spAutoFit/>
          </a:bodyPr>
          <a:lstStyle>
            <a:lvl1pPr>
              <a:defRPr lang="fr-FR" sz="800" dirty="0"/>
            </a:lvl1pPr>
          </a:lstStyle>
          <a:p>
            <a:pPr>
              <a:spcBef>
                <a:spcPct val="50000"/>
              </a:spcBef>
            </a:pPr>
            <a:r>
              <a:rPr lang="fr-FR" smtClean="0"/>
              <a:t>CONFIDENTIEL / DATE / DIRECTION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923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1193800"/>
            <a:ext cx="8420100" cy="2235200"/>
          </a:xfrm>
          <a:noFill/>
        </p:spPr>
        <p:txBody>
          <a:bodyPr anchor="b"/>
          <a:lstStyle>
            <a:lvl1pPr>
              <a:defRPr sz="4400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41231" y="3981450"/>
            <a:ext cx="6934200" cy="2183854"/>
          </a:xfrm>
        </p:spPr>
        <p:txBody>
          <a:bodyPr/>
          <a:lstStyle>
            <a:lvl1pPr marL="0" indent="0">
              <a:spcBef>
                <a:spcPct val="10000"/>
              </a:spcBef>
              <a:buFont typeface="Wingdings" pitchFamily="2" charset="2"/>
              <a:buNone/>
              <a:defRPr sz="3200" b="0"/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18439" name="Text Box 7"/>
          <p:cNvSpPr txBox="1">
            <a:spLocks noChangeArrowheads="1"/>
          </p:cNvSpPr>
          <p:nvPr userDrawn="1"/>
        </p:nvSpPr>
        <p:spPr bwMode="auto">
          <a:xfrm>
            <a:off x="194337" y="6604000"/>
            <a:ext cx="678629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fr-FR" sz="600" i="1" dirty="0">
                <a:solidFill>
                  <a:srgbClr val="9B9B9B"/>
                </a:solidFill>
              </a:rPr>
              <a:t>Ce document et les informations qu’il contient sont la propriété </a:t>
            </a:r>
            <a:r>
              <a:rPr lang="fr-FR" sz="600" i="1" dirty="0" smtClean="0">
                <a:solidFill>
                  <a:srgbClr val="9B9B9B"/>
                </a:solidFill>
              </a:rPr>
              <a:t>du</a:t>
            </a:r>
            <a:r>
              <a:rPr lang="fr-FR" sz="600" i="1" baseline="0" dirty="0" smtClean="0">
                <a:solidFill>
                  <a:srgbClr val="9B9B9B"/>
                </a:solidFill>
              </a:rPr>
              <a:t> CD 91</a:t>
            </a:r>
            <a:r>
              <a:rPr lang="fr-FR" sz="600" i="1" dirty="0" smtClean="0">
                <a:solidFill>
                  <a:srgbClr val="9B9B9B"/>
                </a:solidFill>
              </a:rPr>
              <a:t>. </a:t>
            </a:r>
            <a:r>
              <a:rPr lang="fr-FR" sz="600" i="1" dirty="0">
                <a:solidFill>
                  <a:srgbClr val="9B9B9B"/>
                </a:solidFill>
              </a:rPr>
              <a:t>Ils ne doivent pas être copiés ni communiqués à un tiers sans l’autorisation préalable et écrite </a:t>
            </a:r>
            <a:r>
              <a:rPr lang="fr-FR" sz="600" i="1" dirty="0" smtClean="0">
                <a:solidFill>
                  <a:srgbClr val="9B9B9B"/>
                </a:solidFill>
              </a:rPr>
              <a:t>du</a:t>
            </a:r>
            <a:r>
              <a:rPr lang="fr-FR" sz="600" i="1" baseline="0" dirty="0" smtClean="0">
                <a:solidFill>
                  <a:srgbClr val="9B9B9B"/>
                </a:solidFill>
              </a:rPr>
              <a:t> CD91</a:t>
            </a:r>
            <a:endParaRPr lang="fr-FR" sz="600" i="1" dirty="0">
              <a:solidFill>
                <a:srgbClr val="9B9B9B"/>
              </a:solidFill>
            </a:endParaRPr>
          </a:p>
        </p:txBody>
      </p:sp>
      <p:sp>
        <p:nvSpPr>
          <p:cNvPr id="8" name="Freeform 5"/>
          <p:cNvSpPr>
            <a:spLocks/>
          </p:cNvSpPr>
          <p:nvPr userDrawn="1"/>
        </p:nvSpPr>
        <p:spPr bwMode="auto">
          <a:xfrm>
            <a:off x="1637" y="6237288"/>
            <a:ext cx="9904430" cy="61912"/>
          </a:xfrm>
          <a:custGeom>
            <a:avLst/>
            <a:gdLst>
              <a:gd name="T0" fmla="*/ 3479 w 3479"/>
              <a:gd name="T1" fmla="*/ 23 h 23"/>
              <a:gd name="T2" fmla="*/ 2694 w 3479"/>
              <a:gd name="T3" fmla="*/ 23 h 23"/>
              <a:gd name="T4" fmla="*/ 2540 w 3479"/>
              <a:gd name="T5" fmla="*/ 0 h 23"/>
              <a:gd name="T6" fmla="*/ 2387 w 3479"/>
              <a:gd name="T7" fmla="*/ 23 h 23"/>
              <a:gd name="T8" fmla="*/ 0 w 3479"/>
              <a:gd name="T9" fmla="*/ 23 h 23"/>
              <a:gd name="connsiteX0" fmla="*/ 10000 w 10000"/>
              <a:gd name="connsiteY0" fmla="*/ 10000 h 10000"/>
              <a:gd name="connsiteX1" fmla="*/ 7744 w 10000"/>
              <a:gd name="connsiteY1" fmla="*/ 10000 h 10000"/>
              <a:gd name="connsiteX2" fmla="*/ 7301 w 10000"/>
              <a:gd name="connsiteY2" fmla="*/ 0 h 10000"/>
              <a:gd name="connsiteX3" fmla="*/ 6861 w 10000"/>
              <a:gd name="connsiteY3" fmla="*/ 10000 h 10000"/>
              <a:gd name="connsiteX4" fmla="*/ 0 w 10000"/>
              <a:gd name="connsiteY4" fmla="*/ 10000 h 10000"/>
              <a:gd name="connsiteX0" fmla="*/ 9410 w 9410"/>
              <a:gd name="connsiteY0" fmla="*/ 10000 h 10000"/>
              <a:gd name="connsiteX1" fmla="*/ 7744 w 9410"/>
              <a:gd name="connsiteY1" fmla="*/ 10000 h 10000"/>
              <a:gd name="connsiteX2" fmla="*/ 7301 w 9410"/>
              <a:gd name="connsiteY2" fmla="*/ 0 h 10000"/>
              <a:gd name="connsiteX3" fmla="*/ 6861 w 9410"/>
              <a:gd name="connsiteY3" fmla="*/ 10000 h 10000"/>
              <a:gd name="connsiteX4" fmla="*/ 0 w 9410"/>
              <a:gd name="connsiteY4" fmla="*/ 10000 h 10000"/>
              <a:gd name="connsiteX0" fmla="*/ 10635 w 10635"/>
              <a:gd name="connsiteY0" fmla="*/ 10000 h 10000"/>
              <a:gd name="connsiteX1" fmla="*/ 8865 w 10635"/>
              <a:gd name="connsiteY1" fmla="*/ 10000 h 10000"/>
              <a:gd name="connsiteX2" fmla="*/ 8394 w 10635"/>
              <a:gd name="connsiteY2" fmla="*/ 0 h 10000"/>
              <a:gd name="connsiteX3" fmla="*/ 7926 w 10635"/>
              <a:gd name="connsiteY3" fmla="*/ 10000 h 10000"/>
              <a:gd name="connsiteX4" fmla="*/ 0 w 10635"/>
              <a:gd name="connsiteY4" fmla="*/ 10000 h 10000"/>
              <a:gd name="connsiteX0" fmla="*/ 10701 w 10701"/>
              <a:gd name="connsiteY0" fmla="*/ 10000 h 10000"/>
              <a:gd name="connsiteX1" fmla="*/ 8865 w 10701"/>
              <a:gd name="connsiteY1" fmla="*/ 10000 h 10000"/>
              <a:gd name="connsiteX2" fmla="*/ 8394 w 10701"/>
              <a:gd name="connsiteY2" fmla="*/ 0 h 10000"/>
              <a:gd name="connsiteX3" fmla="*/ 7926 w 10701"/>
              <a:gd name="connsiteY3" fmla="*/ 10000 h 10000"/>
              <a:gd name="connsiteX4" fmla="*/ 0 w 10701"/>
              <a:gd name="connsiteY4" fmla="*/ 10000 h 10000"/>
              <a:gd name="connsiteX0" fmla="*/ 10629 w 10629"/>
              <a:gd name="connsiteY0" fmla="*/ 10000 h 10000"/>
              <a:gd name="connsiteX1" fmla="*/ 8793 w 10629"/>
              <a:gd name="connsiteY1" fmla="*/ 10000 h 10000"/>
              <a:gd name="connsiteX2" fmla="*/ 8322 w 10629"/>
              <a:gd name="connsiteY2" fmla="*/ 0 h 10000"/>
              <a:gd name="connsiteX3" fmla="*/ 7854 w 10629"/>
              <a:gd name="connsiteY3" fmla="*/ 10000 h 10000"/>
              <a:gd name="connsiteX4" fmla="*/ 0 w 10629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9" h="10000">
                <a:moveTo>
                  <a:pt x="10629" y="10000"/>
                </a:moveTo>
                <a:lnTo>
                  <a:pt x="8793" y="10000"/>
                </a:lnTo>
                <a:cubicBezTo>
                  <a:pt x="8615" y="10000"/>
                  <a:pt x="8551" y="0"/>
                  <a:pt x="8322" y="0"/>
                </a:cubicBezTo>
                <a:cubicBezTo>
                  <a:pt x="8092" y="0"/>
                  <a:pt x="8032" y="10000"/>
                  <a:pt x="7854" y="10000"/>
                </a:cubicBezTo>
                <a:lnTo>
                  <a:pt x="0" y="10000"/>
                </a:lnTo>
              </a:path>
            </a:pathLst>
          </a:custGeom>
          <a:noFill/>
          <a:ln w="6350" cap="flat" cmpd="sng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7" name="Image 6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392" y="5968093"/>
            <a:ext cx="82867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0" y="0"/>
            <a:ext cx="9906000" cy="9080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4338" y="0"/>
            <a:ext cx="9517327" cy="9080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4338" y="1124745"/>
            <a:ext cx="9517327" cy="4968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1" y="6299200"/>
            <a:ext cx="990256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194337" y="6396266"/>
            <a:ext cx="54619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r">
              <a:spcBef>
                <a:spcPct val="50000"/>
              </a:spcBef>
            </a:pPr>
            <a:fld id="{21B31984-45A0-461A-93A6-4940557DC895}" type="slidenum">
              <a:rPr lang="fr-FR" sz="800"/>
              <a:pPr algn="r">
                <a:spcBef>
                  <a:spcPct val="50000"/>
                </a:spcBef>
              </a:pPr>
              <a:t>‹N°›</a:t>
            </a:fld>
            <a:r>
              <a:rPr lang="fr-FR" sz="800" dirty="0"/>
              <a:t> </a:t>
            </a:r>
            <a:r>
              <a:rPr lang="fr-FR" sz="800" dirty="0" smtClean="0"/>
              <a:t>/</a:t>
            </a:r>
            <a:endParaRPr lang="fr-FR" sz="800" dirty="0"/>
          </a:p>
        </p:txBody>
      </p:sp>
      <p:sp>
        <p:nvSpPr>
          <p:cNvPr id="1034" name="Text Box 10"/>
          <p:cNvSpPr txBox="1">
            <a:spLocks noChangeArrowheads="1"/>
          </p:cNvSpPr>
          <p:nvPr userDrawn="1"/>
        </p:nvSpPr>
        <p:spPr bwMode="auto">
          <a:xfrm>
            <a:off x="194337" y="6604000"/>
            <a:ext cx="678629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fr-FR" sz="600" i="1" dirty="0">
                <a:solidFill>
                  <a:srgbClr val="9B9B9B"/>
                </a:solidFill>
              </a:rPr>
              <a:t>Ce document et les informations qu’il contient sont la </a:t>
            </a:r>
            <a:r>
              <a:rPr lang="fr-FR" sz="600" i="1" dirty="0" smtClean="0">
                <a:solidFill>
                  <a:srgbClr val="9B9B9B"/>
                </a:solidFill>
              </a:rPr>
              <a:t>propriété</a:t>
            </a:r>
            <a:r>
              <a:rPr lang="fr-FR" sz="600" i="1" baseline="0" dirty="0" smtClean="0">
                <a:solidFill>
                  <a:srgbClr val="9B9B9B"/>
                </a:solidFill>
              </a:rPr>
              <a:t> du CD 91</a:t>
            </a:r>
            <a:r>
              <a:rPr lang="fr-FR" sz="600" i="1" dirty="0" smtClean="0">
                <a:solidFill>
                  <a:srgbClr val="9B9B9B"/>
                </a:solidFill>
              </a:rPr>
              <a:t>. </a:t>
            </a:r>
            <a:r>
              <a:rPr lang="fr-FR" sz="600" i="1" dirty="0">
                <a:solidFill>
                  <a:srgbClr val="9B9B9B"/>
                </a:solidFill>
              </a:rPr>
              <a:t>Ils ne doivent pas être copiés ni communiqués à un tiers sans l’autorisation préalable et écrite </a:t>
            </a:r>
            <a:r>
              <a:rPr lang="fr-FR" sz="600" i="1" dirty="0" smtClean="0">
                <a:solidFill>
                  <a:srgbClr val="9B9B9B"/>
                </a:solidFill>
              </a:rPr>
              <a:t>du</a:t>
            </a:r>
            <a:r>
              <a:rPr lang="fr-FR" sz="600" i="1" baseline="0" dirty="0" smtClean="0">
                <a:solidFill>
                  <a:srgbClr val="9B9B9B"/>
                </a:solidFill>
              </a:rPr>
              <a:t> CD 91</a:t>
            </a:r>
            <a:r>
              <a:rPr lang="fr-FR" sz="600" i="1" dirty="0" smtClean="0">
                <a:solidFill>
                  <a:srgbClr val="9B9B9B"/>
                </a:solidFill>
              </a:rPr>
              <a:t>.</a:t>
            </a:r>
            <a:endParaRPr lang="fr-FR" sz="600" i="1" dirty="0">
              <a:solidFill>
                <a:srgbClr val="9B9B9B"/>
              </a:solidFill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723194" y="6396266"/>
            <a:ext cx="6267938" cy="21544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anchor="ctr">
            <a:spAutoFit/>
          </a:bodyPr>
          <a:lstStyle>
            <a:lvl1pPr>
              <a:defRPr lang="fr-FR" sz="800" dirty="0"/>
            </a:lvl1pPr>
          </a:lstStyle>
          <a:p>
            <a:pPr>
              <a:spcBef>
                <a:spcPct val="50000"/>
              </a:spcBef>
            </a:pPr>
            <a:r>
              <a:rPr lang="fr-FR" smtClean="0"/>
              <a:t>CONFIDENTIEL / DATE / DIRECTION</a:t>
            </a:r>
            <a:endParaRPr lang="fr-FR" dirty="0"/>
          </a:p>
        </p:txBody>
      </p:sp>
      <p:pic>
        <p:nvPicPr>
          <p:cNvPr id="10" name="Image 9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077" y="6020028"/>
            <a:ext cx="828675" cy="7524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2" r:id="rId3"/>
    <p:sldLayoutId id="2147483651" r:id="rId4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800" b="1" cap="all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71463" indent="-271463" algn="l" rtl="0" fontAlgn="base">
        <a:spcBef>
          <a:spcPct val="8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è"/>
        <a:defRPr sz="2000" b="1">
          <a:solidFill>
            <a:schemeClr val="bg2"/>
          </a:solidFill>
          <a:latin typeface="+mn-lt"/>
          <a:ea typeface="+mn-ea"/>
          <a:cs typeface="+mn-cs"/>
        </a:defRPr>
      </a:lvl1pPr>
      <a:lvl2pPr marL="715963" indent="-265113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2pPr>
      <a:lvl3pPr marL="1160463" indent="-260350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ú"/>
        <a:defRPr sz="1600">
          <a:solidFill>
            <a:schemeClr val="tx1"/>
          </a:solidFill>
          <a:latin typeface="+mn-lt"/>
          <a:cs typeface="+mn-cs"/>
        </a:defRPr>
      </a:lvl3pPr>
      <a:lvl4pPr marL="1519238" indent="-179388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Arial" pitchFamily="34" charset="0"/>
        <a:buChar char="‒"/>
        <a:defRPr sz="1400">
          <a:solidFill>
            <a:schemeClr val="tx1"/>
          </a:solidFill>
          <a:latin typeface="+mn-lt"/>
          <a:cs typeface="+mn-cs"/>
        </a:defRPr>
      </a:lvl4pPr>
      <a:lvl5pPr marL="1878013" indent="-173038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Arial" pitchFamily="34" charset="0"/>
        <a:buChar char="‒"/>
        <a:defRPr sz="1400">
          <a:solidFill>
            <a:schemeClr val="tx1"/>
          </a:solidFill>
          <a:latin typeface="+mn-lt"/>
          <a:cs typeface="+mn-cs"/>
        </a:defRPr>
      </a:lvl5pPr>
      <a:lvl6pPr marL="2335213" indent="-173038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6pPr>
      <a:lvl7pPr marL="2792413" indent="-173038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7pPr>
      <a:lvl8pPr marL="3249613" indent="-173038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8pPr>
      <a:lvl9pPr marL="3706813" indent="-173038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0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908720"/>
          </a:xfrm>
        </p:spPr>
        <p:txBody>
          <a:bodyPr/>
          <a:lstStyle/>
          <a:p>
            <a:pPr algn="ctr"/>
            <a:r>
              <a:rPr lang="fr-FR" sz="2400" i="1" dirty="0" smtClean="0"/>
              <a:t>			</a:t>
            </a:r>
            <a:r>
              <a:rPr lang="fr-FR" i="1" dirty="0" smtClean="0"/>
              <a:t>NOM DU PROJET	         	PHASE</a:t>
            </a:r>
            <a:endParaRPr lang="fr-FR" i="1" dirty="0"/>
          </a:p>
        </p:txBody>
      </p:sp>
      <p:graphicFrame>
        <p:nvGraphicFramePr>
          <p:cNvPr id="64" name="Group 4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686607"/>
              </p:ext>
            </p:extLst>
          </p:nvPr>
        </p:nvGraphicFramePr>
        <p:xfrm>
          <a:off x="5064249" y="3114332"/>
          <a:ext cx="4713287" cy="3060000"/>
        </p:xfrm>
        <a:graphic>
          <a:graphicData uri="http://schemas.openxmlformats.org/drawingml/2006/table">
            <a:tbl>
              <a:tblPr/>
              <a:tblGrid>
                <a:gridCol w="4713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3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Planning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916">
                <a:tc>
                  <a:txBody>
                    <a:bodyPr/>
                    <a:lstStyle/>
                    <a:p>
                      <a:pPr marL="87313" marR="0" lvl="0" indent="-873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itchFamily="34" charset="0"/>
                        </a:rPr>
                        <a:t>Macro Planning</a:t>
                      </a:r>
                    </a:p>
                    <a:p>
                      <a:pPr marL="87313" marR="0" lvl="0" indent="-873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itchFamily="34" charset="0"/>
                        </a:rPr>
                        <a:t>Date du prochain </a:t>
                      </a:r>
                      <a:r>
                        <a:rPr kumimoji="0" lang="fr-FR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itchFamily="34" charset="0"/>
                        </a:rPr>
                        <a:t>copil</a:t>
                      </a:r>
                      <a:r>
                        <a:rPr kumimoji="0" lang="fr-F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itchFamily="34" charset="0"/>
                        </a:rPr>
                        <a:t> de passage du jalon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Line 68"/>
          <p:cNvSpPr>
            <a:spLocks noChangeShapeType="1"/>
          </p:cNvSpPr>
          <p:nvPr/>
        </p:nvSpPr>
        <p:spPr bwMode="auto">
          <a:xfrm>
            <a:off x="-121841" y="1137719"/>
            <a:ext cx="1163638" cy="0"/>
          </a:xfrm>
          <a:prstGeom prst="line">
            <a:avLst/>
          </a:prstGeom>
          <a:noFill/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fr-FR" dirty="0"/>
          </a:p>
        </p:txBody>
      </p:sp>
      <p:sp>
        <p:nvSpPr>
          <p:cNvPr id="67" name="Line 69"/>
          <p:cNvSpPr>
            <a:spLocks noChangeShapeType="1"/>
          </p:cNvSpPr>
          <p:nvPr/>
        </p:nvSpPr>
        <p:spPr bwMode="auto">
          <a:xfrm>
            <a:off x="-121841" y="1137719"/>
            <a:ext cx="0" cy="206375"/>
          </a:xfrm>
          <a:prstGeom prst="line">
            <a:avLst/>
          </a:prstGeom>
          <a:noFill/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fr-FR" dirty="0"/>
          </a:p>
        </p:txBody>
      </p:sp>
      <p:graphicFrame>
        <p:nvGraphicFramePr>
          <p:cNvPr id="332" name="Group 4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3360"/>
              </p:ext>
            </p:extLst>
          </p:nvPr>
        </p:nvGraphicFramePr>
        <p:xfrm>
          <a:off x="128464" y="3103494"/>
          <a:ext cx="4713287" cy="3060000"/>
        </p:xfrm>
        <a:graphic>
          <a:graphicData uri="http://schemas.openxmlformats.org/drawingml/2006/table">
            <a:tbl>
              <a:tblPr/>
              <a:tblGrid>
                <a:gridCol w="4713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2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Objectifs / Contexte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7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Résumé projet</a:t>
                      </a:r>
                      <a:endParaRPr kumimoji="0" lang="fr-FR" sz="3200" b="0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Rectangle 48"/>
          <p:cNvSpPr/>
          <p:nvPr/>
        </p:nvSpPr>
        <p:spPr>
          <a:xfrm>
            <a:off x="-14461" y="908720"/>
            <a:ext cx="3743325" cy="2016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0" name="Rectangle 49"/>
          <p:cNvSpPr/>
          <p:nvPr/>
        </p:nvSpPr>
        <p:spPr>
          <a:xfrm>
            <a:off x="1920702" y="1232570"/>
            <a:ext cx="1441450" cy="144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cxnSp>
        <p:nvCxnSpPr>
          <p:cNvPr id="51" name="Connecteur droit 50"/>
          <p:cNvCxnSpPr/>
          <p:nvPr/>
        </p:nvCxnSpPr>
        <p:spPr>
          <a:xfrm>
            <a:off x="2281064" y="1232570"/>
            <a:ext cx="0" cy="14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2641427" y="1232570"/>
            <a:ext cx="0" cy="14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3001789" y="1232570"/>
            <a:ext cx="0" cy="14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3362152" y="1232570"/>
            <a:ext cx="0" cy="14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131"/>
          <p:cNvSpPr txBox="1">
            <a:spLocks noChangeArrowheads="1"/>
          </p:cNvSpPr>
          <p:nvPr/>
        </p:nvSpPr>
        <p:spPr bwMode="auto">
          <a:xfrm>
            <a:off x="1922289" y="1381795"/>
            <a:ext cx="4397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000" dirty="0"/>
              <a:t>25%</a:t>
            </a:r>
          </a:p>
        </p:txBody>
      </p:sp>
      <p:sp>
        <p:nvSpPr>
          <p:cNvPr id="56" name="ZoneTexte 132"/>
          <p:cNvSpPr txBox="1">
            <a:spLocks noChangeArrowheads="1"/>
          </p:cNvSpPr>
          <p:nvPr/>
        </p:nvSpPr>
        <p:spPr bwMode="auto">
          <a:xfrm>
            <a:off x="2282652" y="1380207"/>
            <a:ext cx="43973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000" dirty="0"/>
              <a:t>50%</a:t>
            </a:r>
          </a:p>
        </p:txBody>
      </p:sp>
      <p:sp>
        <p:nvSpPr>
          <p:cNvPr id="57" name="ZoneTexte 133"/>
          <p:cNvSpPr txBox="1">
            <a:spLocks noChangeArrowheads="1"/>
          </p:cNvSpPr>
          <p:nvPr/>
        </p:nvSpPr>
        <p:spPr bwMode="auto">
          <a:xfrm>
            <a:off x="2643014" y="1380207"/>
            <a:ext cx="4397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000" dirty="0"/>
              <a:t>75%</a:t>
            </a:r>
          </a:p>
        </p:txBody>
      </p:sp>
      <p:sp>
        <p:nvSpPr>
          <p:cNvPr id="58" name="ZoneTexte 134"/>
          <p:cNvSpPr txBox="1">
            <a:spLocks noChangeArrowheads="1"/>
          </p:cNvSpPr>
          <p:nvPr/>
        </p:nvSpPr>
        <p:spPr bwMode="auto">
          <a:xfrm>
            <a:off x="3003377" y="1380207"/>
            <a:ext cx="5095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000" dirty="0"/>
              <a:t>100%</a:t>
            </a:r>
          </a:p>
        </p:txBody>
      </p:sp>
      <p:sp>
        <p:nvSpPr>
          <p:cNvPr id="59" name="TXT DSI"/>
          <p:cNvSpPr txBox="1">
            <a:spLocks noChangeArrowheads="1"/>
          </p:cNvSpPr>
          <p:nvPr/>
        </p:nvSpPr>
        <p:spPr bwMode="auto">
          <a:xfrm>
            <a:off x="-14461" y="1089695"/>
            <a:ext cx="1368425" cy="346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271463" indent="-271463">
              <a:spcBef>
                <a:spcPct val="80000"/>
              </a:spcBef>
              <a:buClr>
                <a:schemeClr val="accent2"/>
              </a:buClr>
              <a:buSzPct val="80000"/>
              <a:defRPr/>
            </a:pPr>
            <a:r>
              <a:rPr lang="fr-FR" sz="1200" b="1" kern="0" dirty="0">
                <a:solidFill>
                  <a:schemeClr val="bg2"/>
                </a:solidFill>
                <a:latin typeface="+mn-lt"/>
                <a:cs typeface="+mn-cs"/>
              </a:rPr>
              <a:t>Avancement </a:t>
            </a:r>
          </a:p>
        </p:txBody>
      </p:sp>
      <p:sp>
        <p:nvSpPr>
          <p:cNvPr id="60" name="TXT DSI"/>
          <p:cNvSpPr txBox="1">
            <a:spLocks noChangeArrowheads="1"/>
          </p:cNvSpPr>
          <p:nvPr/>
        </p:nvSpPr>
        <p:spPr bwMode="auto">
          <a:xfrm>
            <a:off x="-12873" y="1851695"/>
            <a:ext cx="790575" cy="346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271463" indent="-271463">
              <a:spcBef>
                <a:spcPct val="80000"/>
              </a:spcBef>
              <a:buClr>
                <a:schemeClr val="accent2"/>
              </a:buClr>
              <a:buSzPct val="80000"/>
              <a:defRPr/>
            </a:pPr>
            <a:r>
              <a:rPr lang="fr-FR" sz="1200" b="1" kern="0" dirty="0">
                <a:solidFill>
                  <a:schemeClr val="bg2"/>
                </a:solidFill>
                <a:latin typeface="+mn-lt"/>
                <a:cs typeface="+mn-cs"/>
              </a:rPr>
              <a:t>Durée </a:t>
            </a:r>
          </a:p>
        </p:txBody>
      </p:sp>
      <p:sp>
        <p:nvSpPr>
          <p:cNvPr id="61" name="delaitexte6"/>
          <p:cNvSpPr txBox="1">
            <a:spLocks noChangeArrowheads="1"/>
          </p:cNvSpPr>
          <p:nvPr/>
        </p:nvSpPr>
        <p:spPr bwMode="auto">
          <a:xfrm>
            <a:off x="1527002" y="2029495"/>
            <a:ext cx="255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000" dirty="0"/>
              <a:t>3</a:t>
            </a:r>
          </a:p>
        </p:txBody>
      </p:sp>
      <p:sp>
        <p:nvSpPr>
          <p:cNvPr id="62" name="delaitexte12"/>
          <p:cNvSpPr txBox="1">
            <a:spLocks noChangeArrowheads="1"/>
          </p:cNvSpPr>
          <p:nvPr/>
        </p:nvSpPr>
        <p:spPr bwMode="auto">
          <a:xfrm>
            <a:off x="1931814" y="2029495"/>
            <a:ext cx="2555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000" dirty="0"/>
              <a:t>5</a:t>
            </a:r>
          </a:p>
        </p:txBody>
      </p:sp>
      <p:sp>
        <p:nvSpPr>
          <p:cNvPr id="63" name="delaitexte18"/>
          <p:cNvSpPr txBox="1">
            <a:spLocks noChangeArrowheads="1"/>
          </p:cNvSpPr>
          <p:nvPr/>
        </p:nvSpPr>
        <p:spPr bwMode="auto">
          <a:xfrm>
            <a:off x="2389014" y="2029495"/>
            <a:ext cx="2555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000" dirty="0"/>
              <a:t>7</a:t>
            </a:r>
          </a:p>
        </p:txBody>
      </p:sp>
      <p:sp>
        <p:nvSpPr>
          <p:cNvPr id="65" name="TriangleDelais6"/>
          <p:cNvSpPr/>
          <p:nvPr/>
        </p:nvSpPr>
        <p:spPr>
          <a:xfrm rot="10800000">
            <a:off x="3189436" y="1667545"/>
            <a:ext cx="179388" cy="180975"/>
          </a:xfrm>
          <a:prstGeom prst="triangle">
            <a:avLst/>
          </a:prstGeom>
          <a:solidFill>
            <a:srgbClr val="66FF66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cxnSp>
        <p:nvCxnSpPr>
          <p:cNvPr id="68" name="Connecteur droit 67"/>
          <p:cNvCxnSpPr/>
          <p:nvPr/>
        </p:nvCxnSpPr>
        <p:spPr>
          <a:xfrm>
            <a:off x="-14461" y="2348582"/>
            <a:ext cx="3743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XT Indic"/>
          <p:cNvSpPr txBox="1">
            <a:spLocks noChangeArrowheads="1"/>
          </p:cNvSpPr>
          <p:nvPr/>
        </p:nvSpPr>
        <p:spPr bwMode="auto">
          <a:xfrm>
            <a:off x="18877" y="2507332"/>
            <a:ext cx="1190625" cy="346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271463" indent="-271463">
              <a:spcBef>
                <a:spcPct val="80000"/>
              </a:spcBef>
              <a:buClr>
                <a:schemeClr val="accent2"/>
              </a:buClr>
              <a:buSzPct val="80000"/>
              <a:defRPr/>
            </a:pPr>
            <a:r>
              <a:rPr lang="fr-FR" sz="1200" b="1" kern="0" dirty="0">
                <a:solidFill>
                  <a:schemeClr val="bg2"/>
                </a:solidFill>
                <a:latin typeface="+mn-lt"/>
                <a:cs typeface="+mn-cs"/>
              </a:rPr>
              <a:t>Indicateurs  </a:t>
            </a:r>
          </a:p>
        </p:txBody>
      </p:sp>
      <p:cxnSp>
        <p:nvCxnSpPr>
          <p:cNvPr id="73" name="Connecteur droit 72"/>
          <p:cNvCxnSpPr/>
          <p:nvPr/>
        </p:nvCxnSpPr>
        <p:spPr>
          <a:xfrm flipV="1">
            <a:off x="-14461" y="1629445"/>
            <a:ext cx="3743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vancement0"/>
          <p:cNvSpPr/>
          <p:nvPr/>
        </p:nvSpPr>
        <p:spPr>
          <a:xfrm rot="10800000">
            <a:off x="1893293" y="1016670"/>
            <a:ext cx="179387" cy="179387"/>
          </a:xfrm>
          <a:prstGeom prst="triangle">
            <a:avLst/>
          </a:prstGeom>
          <a:solidFill>
            <a:srgbClr val="66FF66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grpSp>
        <p:nvGrpSpPr>
          <p:cNvPr id="2" name="Flèche droite"/>
          <p:cNvGrpSpPr>
            <a:grpSpLocks/>
          </p:cNvGrpSpPr>
          <p:nvPr/>
        </p:nvGrpSpPr>
        <p:grpSpPr bwMode="auto">
          <a:xfrm>
            <a:off x="1192039" y="1848520"/>
            <a:ext cx="2233613" cy="428625"/>
            <a:chOff x="1423988" y="4484688"/>
            <a:chExt cx="2233612" cy="428302"/>
          </a:xfrm>
        </p:grpSpPr>
        <p:grpSp>
          <p:nvGrpSpPr>
            <p:cNvPr id="4" name="Groupe 97"/>
            <p:cNvGrpSpPr>
              <a:grpSpLocks/>
            </p:cNvGrpSpPr>
            <p:nvPr/>
          </p:nvGrpSpPr>
          <p:grpSpPr bwMode="auto">
            <a:xfrm>
              <a:off x="1423988" y="4484688"/>
              <a:ext cx="2233612" cy="288925"/>
              <a:chOff x="1423988" y="4484688"/>
              <a:chExt cx="2233612" cy="288925"/>
            </a:xfrm>
          </p:grpSpPr>
          <p:sp>
            <p:nvSpPr>
              <p:cNvPr id="78" name="Flèche droite 77"/>
              <p:cNvSpPr/>
              <p:nvPr/>
            </p:nvSpPr>
            <p:spPr>
              <a:xfrm>
                <a:off x="1423988" y="4484688"/>
                <a:ext cx="2233612" cy="288707"/>
              </a:xfrm>
              <a:prstGeom prst="rightArrow">
                <a:avLst/>
              </a:prstGeom>
              <a:gradFill flip="none" rotWithShape="1"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0" scaled="0"/>
                <a:tileRect/>
              </a:gra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 dirty="0"/>
              </a:p>
            </p:txBody>
          </p:sp>
          <p:cxnSp>
            <p:nvCxnSpPr>
              <p:cNvPr id="79" name="Connecteur droit 78"/>
              <p:cNvCxnSpPr/>
              <p:nvPr/>
            </p:nvCxnSpPr>
            <p:spPr>
              <a:xfrm>
                <a:off x="1857376" y="4557658"/>
                <a:ext cx="0" cy="1443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/>
              <p:cNvCxnSpPr/>
              <p:nvPr/>
            </p:nvCxnSpPr>
            <p:spPr>
              <a:xfrm>
                <a:off x="2298701" y="4557658"/>
                <a:ext cx="0" cy="1443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/>
              <p:cNvCxnSpPr/>
              <p:nvPr/>
            </p:nvCxnSpPr>
            <p:spPr>
              <a:xfrm>
                <a:off x="2741612" y="4557658"/>
                <a:ext cx="0" cy="1443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ZoneTexteMois"/>
            <p:cNvSpPr txBox="1">
              <a:spLocks noChangeArrowheads="1"/>
            </p:cNvSpPr>
            <p:nvPr/>
          </p:nvSpPr>
          <p:spPr bwMode="auto">
            <a:xfrm>
              <a:off x="3097213" y="4665340"/>
              <a:ext cx="455612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fr-FR" sz="1000" dirty="0"/>
                <a:t>mois</a:t>
              </a:r>
            </a:p>
          </p:txBody>
        </p:sp>
      </p:grpSp>
      <p:sp>
        <p:nvSpPr>
          <p:cNvPr id="83" name="ZoneTexte 131"/>
          <p:cNvSpPr txBox="1">
            <a:spLocks noChangeArrowheads="1"/>
          </p:cNvSpPr>
          <p:nvPr/>
        </p:nvSpPr>
        <p:spPr bwMode="auto">
          <a:xfrm>
            <a:off x="1568624" y="949995"/>
            <a:ext cx="36901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000" b="1" dirty="0" smtClean="0"/>
              <a:t>5%</a:t>
            </a:r>
            <a:endParaRPr lang="fr-FR" sz="1000" b="1" dirty="0"/>
          </a:p>
        </p:txBody>
      </p:sp>
      <p:sp>
        <p:nvSpPr>
          <p:cNvPr id="84" name="ZoneTexte 131"/>
          <p:cNvSpPr txBox="1">
            <a:spLocks noChangeArrowheads="1"/>
          </p:cNvSpPr>
          <p:nvPr/>
        </p:nvSpPr>
        <p:spPr bwMode="auto">
          <a:xfrm>
            <a:off x="2576736" y="1629445"/>
            <a:ext cx="9366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000" b="1" dirty="0" smtClean="0"/>
              <a:t>30 mois</a:t>
            </a:r>
            <a:endParaRPr lang="fr-FR" sz="1000" b="1" dirty="0"/>
          </a:p>
        </p:txBody>
      </p:sp>
      <p:grpSp>
        <p:nvGrpSpPr>
          <p:cNvPr id="6" name="IndicateursActuelCible"/>
          <p:cNvGrpSpPr>
            <a:grpSpLocks/>
          </p:cNvGrpSpPr>
          <p:nvPr/>
        </p:nvGrpSpPr>
        <p:grpSpPr bwMode="auto">
          <a:xfrm>
            <a:off x="1496616" y="2348880"/>
            <a:ext cx="1930400" cy="415925"/>
            <a:chOff x="2446383" y="5323111"/>
            <a:chExt cx="1710962" cy="230536"/>
          </a:xfrm>
        </p:grpSpPr>
        <p:sp>
          <p:nvSpPr>
            <p:cNvPr id="87" name="ZoneTexte 152"/>
            <p:cNvSpPr txBox="1">
              <a:spLocks noChangeArrowheads="1"/>
            </p:cNvSpPr>
            <p:nvPr/>
          </p:nvSpPr>
          <p:spPr bwMode="auto">
            <a:xfrm>
              <a:off x="2446383" y="5323111"/>
              <a:ext cx="640204" cy="230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r-FR" sz="1050" b="1" dirty="0"/>
                <a:t>Humeur</a:t>
              </a:r>
            </a:p>
          </p:txBody>
        </p:sp>
        <p:sp>
          <p:nvSpPr>
            <p:cNvPr id="88" name="ZoneTexte 154"/>
            <p:cNvSpPr txBox="1">
              <a:spLocks noChangeArrowheads="1"/>
            </p:cNvSpPr>
            <p:nvPr/>
          </p:nvSpPr>
          <p:spPr bwMode="auto">
            <a:xfrm>
              <a:off x="3407393" y="5323111"/>
              <a:ext cx="749952" cy="230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r-FR" sz="1050" b="1" dirty="0"/>
                <a:t>Tendance</a:t>
              </a:r>
            </a:p>
          </p:txBody>
        </p:sp>
      </p:grpSp>
      <p:sp>
        <p:nvSpPr>
          <p:cNvPr id="89" name="Flèche droite 88"/>
          <p:cNvSpPr/>
          <p:nvPr/>
        </p:nvSpPr>
        <p:spPr>
          <a:xfrm>
            <a:off x="2708439" y="2635954"/>
            <a:ext cx="647700" cy="192087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91" name="Rectangle 51"/>
          <p:cNvSpPr>
            <a:spLocks noChangeArrowheads="1"/>
          </p:cNvSpPr>
          <p:nvPr/>
        </p:nvSpPr>
        <p:spPr bwMode="auto">
          <a:xfrm>
            <a:off x="0" y="188640"/>
            <a:ext cx="4463802" cy="4801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10000"/>
              </a:spcBef>
            </a:pPr>
            <a:r>
              <a:rPr lang="fr-FR" sz="1200" b="1" dirty="0" smtClean="0">
                <a:solidFill>
                  <a:schemeClr val="bg1"/>
                </a:solidFill>
              </a:rPr>
              <a:t>Chef de projet métiers :</a:t>
            </a:r>
            <a:endParaRPr lang="fr-FR" sz="1200" b="1" dirty="0" smtClean="0">
              <a:solidFill>
                <a:schemeClr val="bg1"/>
              </a:solidFill>
            </a:endParaRPr>
          </a:p>
          <a:p>
            <a:pPr>
              <a:spcBef>
                <a:spcPct val="10000"/>
              </a:spcBef>
            </a:pPr>
            <a:r>
              <a:rPr lang="fr-FR" sz="1200" b="1" dirty="0" smtClean="0">
                <a:solidFill>
                  <a:schemeClr val="bg1"/>
                </a:solidFill>
              </a:rPr>
              <a:t>Chef de </a:t>
            </a:r>
            <a:r>
              <a:rPr lang="fr-FR" sz="1200" b="1" dirty="0" smtClean="0">
                <a:solidFill>
                  <a:schemeClr val="bg1"/>
                </a:solidFill>
              </a:rPr>
              <a:t>projet DSI : </a:t>
            </a:r>
            <a:endParaRPr lang="fr-FR" sz="1200" b="1" dirty="0" smtClean="0">
              <a:solidFill>
                <a:schemeClr val="bg1"/>
              </a:solidFill>
            </a:endParaRPr>
          </a:p>
        </p:txBody>
      </p:sp>
      <p:pic>
        <p:nvPicPr>
          <p:cNvPr id="95" name="Picture 8" descr="D:\Users\s566034\Mes documents\Mes Images\BaseImagesPresentationPro\256x256\men_working_3769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0992" y="2924944"/>
            <a:ext cx="504056" cy="432048"/>
          </a:xfrm>
          <a:prstGeom prst="rect">
            <a:avLst/>
          </a:prstGeom>
          <a:noFill/>
        </p:spPr>
      </p:pic>
      <p:pic>
        <p:nvPicPr>
          <p:cNvPr id="96" name="Picture 11" descr="Tips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996952"/>
            <a:ext cx="432048" cy="43204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072780" y="995023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 pitchFamily="34" charset="0"/>
              </a:rPr>
              <a:t>Date du passage de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itchFamily="34" charset="0"/>
              </a:rPr>
              <a:t>jalon</a:t>
            </a:r>
          </a:p>
          <a:p>
            <a:endParaRPr lang="fr-FR" dirty="0"/>
          </a:p>
        </p:txBody>
      </p:sp>
      <p:pic>
        <p:nvPicPr>
          <p:cNvPr id="46" name="Picture 2" descr="https://gusandcodotnet.files.wordpress.com/2013/10/glassy-smiley-failu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029624" y="1252318"/>
            <a:ext cx="540000" cy="51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https://gusandcodotnet.files.wordpress.com/2013/10/glassy-smiley-goo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458" y="2552689"/>
            <a:ext cx="355907" cy="34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e 47"/>
          <p:cNvGrpSpPr/>
          <p:nvPr/>
        </p:nvGrpSpPr>
        <p:grpSpPr>
          <a:xfrm>
            <a:off x="10065568" y="709821"/>
            <a:ext cx="417310" cy="486931"/>
            <a:chOff x="-2108599" y="800708"/>
            <a:chExt cx="1953847" cy="2202885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70" name="Ellipse 69"/>
            <p:cNvSpPr/>
            <p:nvPr/>
          </p:nvSpPr>
          <p:spPr>
            <a:xfrm>
              <a:off x="-2108599" y="800708"/>
              <a:ext cx="1953847" cy="1944215"/>
            </a:xfrm>
            <a:prstGeom prst="ellipse">
              <a:avLst/>
            </a:prstGeom>
            <a:solidFill>
              <a:srgbClr val="FF9900"/>
            </a:solidFill>
            <a:scene3d>
              <a:camera prst="obliqueBottom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Ellipse 71"/>
            <p:cNvSpPr/>
            <p:nvPr/>
          </p:nvSpPr>
          <p:spPr>
            <a:xfrm>
              <a:off x="-1614603" y="1444517"/>
              <a:ext cx="288000" cy="28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4"/>
                </a:solidFill>
              </a:endParaRPr>
            </a:p>
          </p:txBody>
        </p:sp>
        <p:sp>
          <p:nvSpPr>
            <p:cNvPr id="75" name="Ellipse 74"/>
            <p:cNvSpPr/>
            <p:nvPr/>
          </p:nvSpPr>
          <p:spPr>
            <a:xfrm>
              <a:off x="-945233" y="1444517"/>
              <a:ext cx="288000" cy="28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4"/>
                </a:solidFill>
              </a:endParaRPr>
            </a:p>
          </p:txBody>
        </p:sp>
        <p:sp>
          <p:nvSpPr>
            <p:cNvPr id="76" name="Arc 75"/>
            <p:cNvSpPr/>
            <p:nvPr/>
          </p:nvSpPr>
          <p:spPr>
            <a:xfrm rot="20267872">
              <a:off x="-1662642" y="2114722"/>
              <a:ext cx="903933" cy="888871"/>
            </a:xfrm>
            <a:prstGeom prst="arc">
              <a:avLst>
                <a:gd name="adj1" fmla="val 16371470"/>
                <a:gd name="adj2" fmla="val 0"/>
              </a:avLst>
            </a:prstGeom>
            <a:ln w="57150">
              <a:solidFill>
                <a:schemeClr val="tx1"/>
              </a:solidFill>
            </a:ln>
            <a:scene3d>
              <a:camera prst="perspectiveRelaxedModerately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091114"/>
              </p:ext>
            </p:extLst>
          </p:nvPr>
        </p:nvGraphicFramePr>
        <p:xfrm>
          <a:off x="5144952" y="4034142"/>
          <a:ext cx="408807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503">
                  <a:extLst>
                    <a:ext uri="{9D8B030D-6E8A-4147-A177-3AD203B41FA5}">
                      <a16:colId xmlns:a16="http://schemas.microsoft.com/office/drawing/2014/main" val="4056746241"/>
                    </a:ext>
                  </a:extLst>
                </a:gridCol>
                <a:gridCol w="1909574">
                  <a:extLst>
                    <a:ext uri="{9D8B030D-6E8A-4147-A177-3AD203B41FA5}">
                      <a16:colId xmlns:a16="http://schemas.microsoft.com/office/drawing/2014/main" val="798904096"/>
                    </a:ext>
                  </a:extLst>
                </a:gridCol>
              </a:tblGrid>
              <a:tr h="288570">
                <a:tc>
                  <a:txBody>
                    <a:bodyPr/>
                    <a:lstStyle/>
                    <a:p>
                      <a:r>
                        <a:rPr lang="fr-FR" dirty="0" smtClean="0"/>
                        <a:t>Jalons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Date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135653"/>
                  </a:ext>
                </a:extLst>
              </a:tr>
              <a:tr h="28461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819218"/>
                  </a:ext>
                </a:extLst>
              </a:tr>
              <a:tr h="284617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76062"/>
                  </a:ext>
                </a:extLst>
              </a:tr>
              <a:tr h="28857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691247"/>
                  </a:ext>
                </a:extLst>
              </a:tr>
            </a:tbl>
          </a:graphicData>
        </a:graphic>
      </p:graphicFrame>
      <p:graphicFrame>
        <p:nvGraphicFramePr>
          <p:cNvPr id="85" name="Tableau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555449"/>
              </p:ext>
            </p:extLst>
          </p:nvPr>
        </p:nvGraphicFramePr>
        <p:xfrm>
          <a:off x="3857160" y="1318189"/>
          <a:ext cx="3070993" cy="170465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72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4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Budget </a:t>
                      </a:r>
                      <a:r>
                        <a:rPr kumimoji="0" lang="en-GB" sz="105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Fonctionnement</a:t>
                      </a:r>
                      <a:r>
                        <a:rPr kumimoji="0" lang="en-GB" sz="105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Global</a:t>
                      </a:r>
                      <a:endParaRPr kumimoji="0" lang="en-GB" sz="1050" b="1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r>
                        <a:rPr lang="fr-FR" sz="1050" b="1" baseline="0" dirty="0" smtClean="0"/>
                        <a:t>dont Consommé</a:t>
                      </a:r>
                      <a:endParaRPr lang="fr-FR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   €</a:t>
                      </a:r>
                      <a:endParaRPr lang="fr-F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Budget </a:t>
                      </a:r>
                      <a:r>
                        <a:rPr kumimoji="0" lang="en-GB" sz="105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Investissement</a:t>
                      </a:r>
                      <a:r>
                        <a:rPr kumimoji="0" lang="en-GB" sz="105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GB" sz="105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Global</a:t>
                      </a:r>
                    </a:p>
                    <a:p>
                      <a:r>
                        <a:rPr lang="fr-FR" sz="1050" b="1" dirty="0" smtClean="0"/>
                        <a:t>dont</a:t>
                      </a:r>
                      <a:r>
                        <a:rPr lang="fr-FR" sz="1050" b="1" baseline="0" dirty="0" smtClean="0"/>
                        <a:t> Consommé</a:t>
                      </a:r>
                      <a:r>
                        <a:rPr lang="fr-FR" sz="1050" b="1" dirty="0" smtClean="0"/>
                        <a:t> </a:t>
                      </a:r>
                      <a:endParaRPr lang="fr-FR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€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Budget </a:t>
                      </a:r>
                      <a:r>
                        <a:rPr kumimoji="0" lang="en-GB" sz="105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Fonctionnement</a:t>
                      </a:r>
                      <a:r>
                        <a:rPr kumimoji="0" lang="en-GB" sz="105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c</a:t>
                      </a:r>
                      <a:r>
                        <a:rPr kumimoji="0" lang="fr-FR" sz="105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onsommé</a:t>
                      </a:r>
                      <a:endParaRPr kumimoji="0" lang="en-GB" sz="1050" b="1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€</a:t>
                      </a:r>
                      <a:endParaRPr lang="fr-FR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2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Budget </a:t>
                      </a:r>
                      <a:r>
                        <a:rPr kumimoji="0" lang="en-GB" sz="105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Investissement</a:t>
                      </a:r>
                      <a:r>
                        <a:rPr kumimoji="0" lang="en-GB" sz="105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consommé</a:t>
                      </a:r>
                      <a:endParaRPr kumimoji="0" lang="en-GB" sz="1050" b="1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    €</a:t>
                      </a:r>
                      <a:endParaRPr lang="fr-FR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6" name="Rectangle 85"/>
          <p:cNvSpPr/>
          <p:nvPr/>
        </p:nvSpPr>
        <p:spPr>
          <a:xfrm>
            <a:off x="3857211" y="1076300"/>
            <a:ext cx="3059492" cy="205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Coûts </a:t>
            </a:r>
            <a:r>
              <a:rPr lang="fr-FR" sz="1400" dirty="0" smtClean="0"/>
              <a:t>projet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NOM DU PROJET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000" dirty="0" smtClean="0"/>
              <a:t>Suivi des livrables et activités</a:t>
            </a:r>
            <a:endParaRPr lang="fr-FR" sz="2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fr-FR" dirty="0" smtClean="0"/>
              <a:t>CONFIDENTIEL / DATE </a:t>
            </a:r>
            <a:r>
              <a:rPr lang="fr-FR" dirty="0" smtClean="0"/>
              <a:t>/</a:t>
            </a:r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486691"/>
              </p:ext>
            </p:extLst>
          </p:nvPr>
        </p:nvGraphicFramePr>
        <p:xfrm>
          <a:off x="194337" y="980729"/>
          <a:ext cx="8603787" cy="513765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920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136">
                  <a:extLst>
                    <a:ext uri="{9D8B030D-6E8A-4147-A177-3AD203B41FA5}">
                      <a16:colId xmlns:a16="http://schemas.microsoft.com/office/drawing/2014/main" val="2849475809"/>
                    </a:ext>
                  </a:extLst>
                </a:gridCol>
                <a:gridCol w="226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16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Livrables</a:t>
                      </a:r>
                      <a:endParaRPr lang="fr-F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Phase</a:t>
                      </a:r>
                      <a:endParaRPr lang="fr-FR" sz="11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Statut</a:t>
                      </a:r>
                      <a:endParaRPr lang="fr-F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Commentaires</a:t>
                      </a:r>
                      <a:endParaRPr lang="fr-F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0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Fiche d’expression de besoins validée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Opportunité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9525" marR="9525" marT="9525" marB="0" anchor="ctr" anchorCtr="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1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 de cadrage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Pré-Analyse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</a:t>
                      </a:r>
                      <a:endParaRPr lang="fr-F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1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 de charge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Pré-Analyse</a:t>
                      </a:r>
                    </a:p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1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Analyse budgétaire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Pré-Analyse</a:t>
                      </a:r>
                    </a:p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1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Macro-Planning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Pré-Analyse</a:t>
                      </a:r>
                    </a:p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1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 d’orientation SSI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Pré-Analyse</a:t>
                      </a:r>
                    </a:p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1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</a:t>
                      </a:r>
                      <a:r>
                        <a:rPr lang="fr-F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d’Architecture Technique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Analyse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72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</a:t>
                      </a:r>
                      <a:r>
                        <a:rPr lang="fr-F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d’Installation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Analyse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28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Analyse de risque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Analyse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1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</a:t>
                      </a:r>
                      <a:r>
                        <a:rPr lang="fr-F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 bascule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Réalisation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1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</a:t>
                      </a:r>
                      <a:r>
                        <a:rPr lang="fr-F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d’Exploitation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Réalisation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1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</a:t>
                      </a:r>
                      <a:r>
                        <a:rPr lang="fr-F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 test technique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Réalisation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1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 de test fonctionnel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Réalisation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1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CR d’Audit de sécurité</a:t>
                      </a:r>
                      <a:endParaRPr lang="fr-FR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Réalisation</a:t>
                      </a:r>
                      <a:endParaRPr lang="fr-F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marL="9525" marR="9525" marT="9525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164">
                <a:tc>
                  <a:txBody>
                    <a:bodyPr/>
                    <a:lstStyle/>
                    <a:p>
                      <a:pPr algn="ctr" fontAlgn="t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Homologation de sécurité (RGS)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Réalisation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marL="9525" marR="9525" marT="9525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1164">
                <a:tc>
                  <a:txBody>
                    <a:bodyPr/>
                    <a:lstStyle/>
                    <a:p>
                      <a:pPr algn="ctr" fontAlgn="t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 de revue de mise en service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Réalisation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marL="9525" marR="9525" marT="9525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1164">
                <a:tc>
                  <a:txBody>
                    <a:bodyPr/>
                    <a:lstStyle/>
                    <a:p>
                      <a:pPr algn="ctr" fontAlgn="t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Cartographie SI mise</a:t>
                      </a:r>
                      <a:r>
                        <a:rPr lang="fr-F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à jour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Réalisation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marL="9525" marR="9525" marT="9525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84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NOM DU PROJET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000" dirty="0" smtClean="0"/>
              <a:t>Suivi des livrables et activités</a:t>
            </a:r>
            <a:endParaRPr lang="fr-FR" sz="2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fr-FR" dirty="0" smtClean="0"/>
              <a:t>CONFIDENTIEL / DATE </a:t>
            </a:r>
            <a:r>
              <a:rPr lang="fr-FR" dirty="0" smtClean="0"/>
              <a:t>/</a:t>
            </a:r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936684"/>
              </p:ext>
            </p:extLst>
          </p:nvPr>
        </p:nvGraphicFramePr>
        <p:xfrm>
          <a:off x="194337" y="980729"/>
          <a:ext cx="8603787" cy="5357108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920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136">
                  <a:extLst>
                    <a:ext uri="{9D8B030D-6E8A-4147-A177-3AD203B41FA5}">
                      <a16:colId xmlns:a16="http://schemas.microsoft.com/office/drawing/2014/main" val="2849475809"/>
                    </a:ext>
                  </a:extLst>
                </a:gridCol>
                <a:gridCol w="226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16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Livrables</a:t>
                      </a:r>
                      <a:endParaRPr lang="fr-F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Phase</a:t>
                      </a:r>
                      <a:endParaRPr lang="fr-FR" sz="11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Statut</a:t>
                      </a:r>
                      <a:endParaRPr lang="fr-F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Commentaires</a:t>
                      </a:r>
                      <a:endParaRPr lang="fr-F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0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 de recette technique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et préparation production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1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 de recette fonctionnelle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et préparation production</a:t>
                      </a:r>
                    </a:p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1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 de Revue</a:t>
                      </a:r>
                      <a:r>
                        <a:rPr lang="fr-F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 mise en service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Exploitation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1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Clôture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REX projet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164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164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164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722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281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164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164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164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164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164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marL="9525" marR="9525" marT="9525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164">
                <a:tc>
                  <a:txBody>
                    <a:bodyPr/>
                    <a:lstStyle/>
                    <a:p>
                      <a:pPr algn="ctr" fontAlgn="t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t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marL="9525" marR="9525" marT="9525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1164">
                <a:tc>
                  <a:txBody>
                    <a:bodyPr/>
                    <a:lstStyle/>
                    <a:p>
                      <a:pPr algn="ctr" fontAlgn="t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t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marL="9525" marR="9525" marT="9525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1164">
                <a:tc>
                  <a:txBody>
                    <a:bodyPr/>
                    <a:lstStyle/>
                    <a:p>
                      <a:pPr algn="ctr" fontAlgn="t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t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marL="9525" marR="9525" marT="9525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8839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marL="9525" marR="9525" marT="9525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62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NOM projet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plans d’actions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6539" y="5589240"/>
            <a:ext cx="7592837" cy="44658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Décision attendue :</a:t>
            </a:r>
            <a:endParaRPr lang="fr-FR" dirty="0"/>
          </a:p>
        </p:txBody>
      </p:sp>
      <p:sp>
        <p:nvSpPr>
          <p:cNvPr id="6" name="Espace réservé du pied de page 3"/>
          <p:cNvSpPr txBox="1">
            <a:spLocks/>
          </p:cNvSpPr>
          <p:nvPr/>
        </p:nvSpPr>
        <p:spPr>
          <a:xfrm>
            <a:off x="723194" y="6396266"/>
            <a:ext cx="6267938" cy="215444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it-IT" sz="800" dirty="0"/>
              <a:t>CONFIDENTIEL / </a:t>
            </a:r>
            <a:r>
              <a:rPr lang="it-IT" sz="800" dirty="0" smtClean="0"/>
              <a:t>CD 91/ XX-XX-XXXX</a:t>
            </a:r>
            <a:endParaRPr lang="it-IT" sz="800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83210"/>
              </p:ext>
            </p:extLst>
          </p:nvPr>
        </p:nvGraphicFramePr>
        <p:xfrm>
          <a:off x="193675" y="1125538"/>
          <a:ext cx="929516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8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8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8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Responsable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Date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Actions</a:t>
                      </a:r>
                      <a:endParaRPr lang="fr-FR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2498501" y="5636097"/>
            <a:ext cx="151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lt1"/>
                </a:solidFill>
              </a:rPr>
              <a:t>GO /NOGO</a:t>
            </a:r>
            <a:endParaRPr lang="fr-FR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99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fran - Bleu">
  <a:themeElements>
    <a:clrScheme name="Personnalisé 12">
      <a:dk1>
        <a:srgbClr val="000000"/>
      </a:dk1>
      <a:lt1>
        <a:srgbClr val="FFFFFF"/>
      </a:lt1>
      <a:dk2>
        <a:srgbClr val="FFFFFF"/>
      </a:dk2>
      <a:lt2>
        <a:srgbClr val="003F8A"/>
      </a:lt2>
      <a:accent1>
        <a:srgbClr val="1F85B7"/>
      </a:accent1>
      <a:accent2>
        <a:srgbClr val="79B6D3"/>
      </a:accent2>
      <a:accent3>
        <a:srgbClr val="FFFFFF"/>
      </a:accent3>
      <a:accent4>
        <a:srgbClr val="000000"/>
      </a:accent4>
      <a:accent5>
        <a:srgbClr val="ABC2D8"/>
      </a:accent5>
      <a:accent6>
        <a:srgbClr val="6DA5BF"/>
      </a:accent6>
      <a:hlink>
        <a:srgbClr val="0000FF"/>
      </a:hlink>
      <a:folHlink>
        <a:srgbClr val="0000FF"/>
      </a:folHlink>
    </a:clrScheme>
    <a:fontScheme name="Safran - Bleu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fran - Ble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ran - Ble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ran - Ble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ran - Ble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ran - Ble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ran - Ble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fran - Ble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fran - Ble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fran - Ble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fran - Ble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fran - Ble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fran - Ble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fran - Bleu 13">
        <a:dk1>
          <a:srgbClr val="000000"/>
        </a:dk1>
        <a:lt1>
          <a:srgbClr val="FFFFFF"/>
        </a:lt1>
        <a:dk2>
          <a:srgbClr val="FFFFFF"/>
        </a:dk2>
        <a:lt2>
          <a:srgbClr val="003F8A"/>
        </a:lt2>
        <a:accent1>
          <a:srgbClr val="1F85B7"/>
        </a:accent1>
        <a:accent2>
          <a:srgbClr val="79B6D3"/>
        </a:accent2>
        <a:accent3>
          <a:srgbClr val="FFFFFF"/>
        </a:accent3>
        <a:accent4>
          <a:srgbClr val="000000"/>
        </a:accent4>
        <a:accent5>
          <a:srgbClr val="ABC2D8"/>
        </a:accent5>
        <a:accent6>
          <a:srgbClr val="6DA5BF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ran - Bleu 14">
        <a:dk1>
          <a:srgbClr val="000000"/>
        </a:dk1>
        <a:lt1>
          <a:srgbClr val="FFFFFF"/>
        </a:lt1>
        <a:dk2>
          <a:srgbClr val="FFFFFF"/>
        </a:dk2>
        <a:lt2>
          <a:srgbClr val="003F8A"/>
        </a:lt2>
        <a:accent1>
          <a:srgbClr val="1F85B7"/>
        </a:accent1>
        <a:accent2>
          <a:srgbClr val="F29300"/>
        </a:accent2>
        <a:accent3>
          <a:srgbClr val="FFFFFF"/>
        </a:accent3>
        <a:accent4>
          <a:srgbClr val="000000"/>
        </a:accent4>
        <a:accent5>
          <a:srgbClr val="ABC2D8"/>
        </a:accent5>
        <a:accent6>
          <a:srgbClr val="DB8500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ran - Bleu 15">
        <a:dk1>
          <a:srgbClr val="000000"/>
        </a:dk1>
        <a:lt1>
          <a:srgbClr val="FFFFFF"/>
        </a:lt1>
        <a:dk2>
          <a:srgbClr val="FFFFFF"/>
        </a:dk2>
        <a:lt2>
          <a:srgbClr val="003F8A"/>
        </a:lt2>
        <a:accent1>
          <a:srgbClr val="1F85B7"/>
        </a:accent1>
        <a:accent2>
          <a:srgbClr val="A7C500"/>
        </a:accent2>
        <a:accent3>
          <a:srgbClr val="FFFFFF"/>
        </a:accent3>
        <a:accent4>
          <a:srgbClr val="000000"/>
        </a:accent4>
        <a:accent5>
          <a:srgbClr val="ABC2D8"/>
        </a:accent5>
        <a:accent6>
          <a:srgbClr val="97B200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ran - Bleu 16">
        <a:dk1>
          <a:srgbClr val="000000"/>
        </a:dk1>
        <a:lt1>
          <a:srgbClr val="FFFFFF"/>
        </a:lt1>
        <a:dk2>
          <a:srgbClr val="FFFFFF"/>
        </a:dk2>
        <a:lt2>
          <a:srgbClr val="003F8A"/>
        </a:lt2>
        <a:accent1>
          <a:srgbClr val="1F85B7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ABC2D8"/>
        </a:accent5>
        <a:accent6>
          <a:srgbClr val="737373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F035E6446AEF4D8B5E52685D376088" ma:contentTypeVersion="" ma:contentTypeDescription="Crée un document." ma:contentTypeScope="" ma:versionID="93299136b9dd796984d7ace88102a7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264158f0382c6d7b4dca080ff42ddd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E46D5C-7BCD-426C-BE7C-4FDFFFDC6273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8897275-F323-42EE-83A9-13EAD56D11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A962C1-AC00-4ABE-A9CB-85042589EA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26487</TotalTime>
  <Words>227</Words>
  <Application>Microsoft Office PowerPoint</Application>
  <PresentationFormat>Format A4 (210 x 297 mm)</PresentationFormat>
  <Paragraphs>101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Safran - Bleu</vt:lpstr>
      <vt:lpstr>   NOM DU PROJET           PHASE</vt:lpstr>
      <vt:lpstr>NOM DU PROJET Suivi des livrables et activités</vt:lpstr>
      <vt:lpstr>NOM DU PROJET Suivi des livrables et activités</vt:lpstr>
      <vt:lpstr>NOM projet plans d’actions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Modèle revue de jalons</dc:title>
  <dc:creator>Stéphane LEPRINCE</dc:creator>
  <cp:lastModifiedBy>Stephane LEPRINCE (Ext.)</cp:lastModifiedBy>
  <cp:revision>536</cp:revision>
  <dcterms:created xsi:type="dcterms:W3CDTF">2011-07-24T11:01:58Z</dcterms:created>
  <dcterms:modified xsi:type="dcterms:W3CDTF">2019-06-25T15:44:50Z</dcterms:modified>
  <cp:contentStatus>Publié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_NewReviewCycle">
    <vt:lpwstr/>
  </property>
  <property fmtid="{D5CDD505-2E9C-101B-9397-08002B2CF9AE}" pid="5" name="ContentTypeId">
    <vt:lpwstr>0x01010074F035E6446AEF4D8B5E52685D376088</vt:lpwstr>
  </property>
  <property fmtid="{D5CDD505-2E9C-101B-9397-08002B2CF9AE}" pid="6" name="FR version">
    <vt:lpwstr>3</vt:lpwstr>
  </property>
  <property fmtid="{D5CDD505-2E9C-101B-9397-08002B2CF9AE}" pid="7" name="EN version">
    <vt:lpwstr>4</vt:lpwstr>
  </property>
  <property fmtid="{D5CDD505-2E9C-101B-9397-08002B2CF9AE}" pid="8" name="ES version">
    <vt:lpwstr>5</vt:lpwstr>
  </property>
  <property fmtid="{D5CDD505-2E9C-101B-9397-08002B2CF9AE}" pid="9" name="DE version">
    <vt:lpwstr>6</vt:lpwstr>
  </property>
  <property fmtid="{D5CDD505-2E9C-101B-9397-08002B2CF9AE}" pid="11" name="_dlc_DocIdItemGuid">
    <vt:lpwstr>8ece6769-1cda-4a5d-b9e6-2488785ba57e</vt:lpwstr>
  </property>
</Properties>
</file>