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56" autoAdjust="0"/>
    <p:restoredTop sz="94434" autoAdjust="0"/>
  </p:normalViewPr>
  <p:slideViewPr>
    <p:cSldViewPr snapToGrid="0">
      <p:cViewPr>
        <p:scale>
          <a:sx n="60" d="100"/>
          <a:sy n="60" d="100"/>
        </p:scale>
        <p:origin x="715" y="-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947A7-F616-445A-838D-ACC71C1B8F2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3D732-9501-4CAC-80CD-C56C851C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8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3D732-9501-4CAC-80CD-C56C851CC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5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DE29-9175-4764-B291-A054DCCD6E2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A568-5240-447F-B2ED-11297E30872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775" y="0"/>
            <a:ext cx="19240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 descr="Logo.png"/>
          <p:cNvPicPr preferRelativeResize="0"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75" y="1163638"/>
            <a:ext cx="2211388" cy="115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4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DE29-9175-4764-B291-A054DCCD6E2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A568-5240-447F-B2ED-11297E3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DE29-9175-4764-B291-A054DCCD6E2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A568-5240-447F-B2ED-11297E3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7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136524"/>
            <a:ext cx="6845300" cy="65087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7913"/>
            <a:ext cx="10515600" cy="5099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5" name="Picture 14"/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775" y="0"/>
            <a:ext cx="19240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 preferRelativeResize="0"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" y="152400"/>
            <a:ext cx="12287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 flipV="1">
            <a:off x="0" y="931862"/>
            <a:ext cx="11811000" cy="1588"/>
          </a:xfrm>
          <a:prstGeom prst="line">
            <a:avLst/>
          </a:prstGeom>
          <a:ln w="25400">
            <a:solidFill>
              <a:srgbClr val="1D62A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7"/>
          <p:cNvPicPr preferRelativeResize="0"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72225"/>
            <a:ext cx="121888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71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DE29-9175-4764-B291-A054DCCD6E2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A568-5240-447F-B2ED-11297E3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3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DE29-9175-4764-B291-A054DCCD6E2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A568-5240-447F-B2ED-11297E3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DE29-9175-4764-B291-A054DCCD6E2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A568-5240-447F-B2ED-11297E3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4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DE29-9175-4764-B291-A054DCCD6E2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A568-5240-447F-B2ED-11297E3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3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DE29-9175-4764-B291-A054DCCD6E2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A568-5240-447F-B2ED-11297E3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0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DE29-9175-4764-B291-A054DCCD6E2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A568-5240-447F-B2ED-11297E3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DE29-9175-4764-B291-A054DCCD6E2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A568-5240-447F-B2ED-11297E3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3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8DE29-9175-4764-B291-A054DCCD6E2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A568-5240-447F-B2ED-11297E3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3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 Readiness Strategy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 work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50999" y="136524"/>
            <a:ext cx="8461991" cy="65087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Ojas Internship Life Cycle (OILC)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83954" y="5184939"/>
            <a:ext cx="1719096" cy="6928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Stage-4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Project &amp; Process Training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699512" y="1969490"/>
            <a:ext cx="1719096" cy="6740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Stage-2 Communication Training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99512" y="1177060"/>
            <a:ext cx="1719096" cy="51365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Stage-1 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Technical Training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683954" y="4332784"/>
            <a:ext cx="1719096" cy="5136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Stage-3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Develop PoC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64" idx="2"/>
            <a:endCxn id="62" idx="0"/>
          </p:cNvCxnSpPr>
          <p:nvPr/>
        </p:nvCxnSpPr>
        <p:spPr>
          <a:xfrm>
            <a:off x="3559060" y="1690714"/>
            <a:ext cx="0" cy="278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48646" y="5359472"/>
            <a:ext cx="1719096" cy="513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Map to Technical Lead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48646" y="2782538"/>
            <a:ext cx="1719096" cy="513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Induction &amp; Joining Formalities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55" idx="0"/>
          </p:cNvCxnSpPr>
          <p:nvPr/>
        </p:nvCxnSpPr>
        <p:spPr>
          <a:xfrm>
            <a:off x="1108194" y="2011994"/>
            <a:ext cx="0" cy="770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50" idx="3"/>
            <a:endCxn id="64" idx="1"/>
          </p:cNvCxnSpPr>
          <p:nvPr/>
        </p:nvCxnSpPr>
        <p:spPr>
          <a:xfrm flipV="1">
            <a:off x="1967742" y="1433887"/>
            <a:ext cx="731770" cy="4182412"/>
          </a:xfrm>
          <a:prstGeom prst="bentConnector3">
            <a:avLst>
              <a:gd name="adj1" fmla="val 3611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526348" y="1171655"/>
            <a:ext cx="1150553" cy="10573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Employee </a:t>
            </a:r>
            <a:r>
              <a:rPr lang="en-US" sz="1200" dirty="0">
                <a:solidFill>
                  <a:schemeClr val="tx1"/>
                </a:solidFill>
              </a:rPr>
              <a:t>Joining Ojas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998315" y="3419765"/>
            <a:ext cx="1719096" cy="513654"/>
          </a:xfrm>
          <a:prstGeom prst="rect">
            <a:avLst/>
          </a:prstGeom>
          <a:solidFill>
            <a:srgbClr val="FF00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PINK SLIP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261735" y="5359472"/>
            <a:ext cx="1290225" cy="399502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PIP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2366870" y="3079493"/>
            <a:ext cx="2354711" cy="721212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Gate-1 Evaluation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67" idx="2"/>
            <a:endCxn id="49" idx="0"/>
          </p:cNvCxnSpPr>
          <p:nvPr/>
        </p:nvCxnSpPr>
        <p:spPr>
          <a:xfrm>
            <a:off x="3543502" y="4846438"/>
            <a:ext cx="0" cy="338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Flowchart: Decision 82"/>
          <p:cNvSpPr/>
          <p:nvPr/>
        </p:nvSpPr>
        <p:spPr>
          <a:xfrm>
            <a:off x="4648306" y="5165668"/>
            <a:ext cx="2354711" cy="721212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Gate-2 Evaluation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911167" y="1195287"/>
            <a:ext cx="1866853" cy="513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Stage-5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Internship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Flowchart: Decision 99"/>
          <p:cNvSpPr/>
          <p:nvPr/>
        </p:nvSpPr>
        <p:spPr>
          <a:xfrm>
            <a:off x="6667239" y="2056738"/>
            <a:ext cx="2354711" cy="721212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Gate-3 Evaluation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99" idx="2"/>
            <a:endCxn id="100" idx="0"/>
          </p:cNvCxnSpPr>
          <p:nvPr/>
        </p:nvCxnSpPr>
        <p:spPr>
          <a:xfrm>
            <a:off x="7844594" y="1708941"/>
            <a:ext cx="1" cy="347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6" idx="3"/>
            <a:endCxn id="64" idx="3"/>
          </p:cNvCxnSpPr>
          <p:nvPr/>
        </p:nvCxnSpPr>
        <p:spPr>
          <a:xfrm flipH="1" flipV="1">
            <a:off x="4418608" y="1433887"/>
            <a:ext cx="302973" cy="2006212"/>
          </a:xfrm>
          <a:prstGeom prst="bentConnector3">
            <a:avLst>
              <a:gd name="adj1" fmla="val -754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721581" y="2737994"/>
            <a:ext cx="45556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2" name="Elbow Connector 131"/>
          <p:cNvCxnSpPr>
            <a:stCxn id="76" idx="3"/>
            <a:endCxn id="67" idx="3"/>
          </p:cNvCxnSpPr>
          <p:nvPr/>
        </p:nvCxnSpPr>
        <p:spPr>
          <a:xfrm flipH="1" flipV="1">
            <a:off x="4403050" y="4589611"/>
            <a:ext cx="4148910" cy="969612"/>
          </a:xfrm>
          <a:prstGeom prst="bentConnector3">
            <a:avLst>
              <a:gd name="adj1" fmla="val -551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643574" y="4433044"/>
            <a:ext cx="743345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1st </a:t>
            </a:r>
            <a:r>
              <a:rPr lang="en-US" sz="1200" dirty="0" smtClean="0">
                <a:solidFill>
                  <a:schemeClr val="tx1"/>
                </a:solidFill>
              </a:rPr>
              <a:t>time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/>
          <p:cNvCxnSpPr>
            <a:stCxn id="100" idx="2"/>
            <a:endCxn id="56" idx="0"/>
          </p:cNvCxnSpPr>
          <p:nvPr/>
        </p:nvCxnSpPr>
        <p:spPr>
          <a:xfrm>
            <a:off x="7844595" y="2777950"/>
            <a:ext cx="13268" cy="641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76" idx="2"/>
            <a:endCxn id="56" idx="3"/>
          </p:cNvCxnSpPr>
          <p:nvPr/>
        </p:nvCxnSpPr>
        <p:spPr>
          <a:xfrm rot="5400000" flipH="1" flipV="1">
            <a:off x="7270938" y="4312501"/>
            <a:ext cx="2082382" cy="810563"/>
          </a:xfrm>
          <a:prstGeom prst="bentConnector4">
            <a:avLst>
              <a:gd name="adj1" fmla="val -10978"/>
              <a:gd name="adj2" fmla="val 1814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021950" y="4451111"/>
            <a:ext cx="861655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2nd </a:t>
            </a:r>
            <a:r>
              <a:rPr lang="en-US" sz="1200" dirty="0" smtClean="0">
                <a:solidFill>
                  <a:schemeClr val="tx1"/>
                </a:solidFill>
              </a:rPr>
              <a:t>time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610810" y="2125921"/>
            <a:ext cx="743345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1st </a:t>
            </a:r>
            <a:r>
              <a:rPr lang="en-US" sz="1200" dirty="0" smtClean="0">
                <a:solidFill>
                  <a:schemeClr val="tx1"/>
                </a:solidFill>
              </a:rPr>
              <a:t>time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909005" y="1171655"/>
            <a:ext cx="1788513" cy="875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Confirmation &amp; move to Ojas Technology Pool (OTP)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5" name="Elbow Connector 154"/>
          <p:cNvCxnSpPr>
            <a:stCxn id="100" idx="3"/>
            <a:endCxn id="153" idx="1"/>
          </p:cNvCxnSpPr>
          <p:nvPr/>
        </p:nvCxnSpPr>
        <p:spPr>
          <a:xfrm flipV="1">
            <a:off x="9021950" y="1609633"/>
            <a:ext cx="887055" cy="8077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9912608" y="3167924"/>
            <a:ext cx="1788513" cy="9974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Stage-6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Deploy to Ojas/Customer Projects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5" name="Straight Arrow Connector 164"/>
          <p:cNvCxnSpPr>
            <a:stCxn id="153" idx="2"/>
            <a:endCxn id="161" idx="0"/>
          </p:cNvCxnSpPr>
          <p:nvPr/>
        </p:nvCxnSpPr>
        <p:spPr>
          <a:xfrm>
            <a:off x="10803262" y="2047610"/>
            <a:ext cx="3603" cy="1120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9922490" y="5559222"/>
            <a:ext cx="1788513" cy="4775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Project release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9" name="Elbow Connector 168"/>
          <p:cNvCxnSpPr>
            <a:stCxn id="166" idx="3"/>
            <a:endCxn id="153" idx="3"/>
          </p:cNvCxnSpPr>
          <p:nvPr/>
        </p:nvCxnSpPr>
        <p:spPr>
          <a:xfrm flipH="1" flipV="1">
            <a:off x="11697518" y="1609633"/>
            <a:ext cx="13485" cy="4188347"/>
          </a:xfrm>
          <a:prstGeom prst="bentConnector3">
            <a:avLst>
              <a:gd name="adj1" fmla="val -169521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1" idx="2"/>
            <a:endCxn id="166" idx="0"/>
          </p:cNvCxnSpPr>
          <p:nvPr/>
        </p:nvCxnSpPr>
        <p:spPr>
          <a:xfrm>
            <a:off x="10806865" y="4165407"/>
            <a:ext cx="9882" cy="139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62" idx="2"/>
            <a:endCxn id="16" idx="0"/>
          </p:cNvCxnSpPr>
          <p:nvPr/>
        </p:nvCxnSpPr>
        <p:spPr>
          <a:xfrm flipH="1">
            <a:off x="3544226" y="2643500"/>
            <a:ext cx="14834" cy="435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>
            <a:stCxn id="16" idx="2"/>
            <a:endCxn id="67" idx="0"/>
          </p:cNvCxnSpPr>
          <p:nvPr/>
        </p:nvCxnSpPr>
        <p:spPr>
          <a:xfrm flipH="1">
            <a:off x="3543502" y="3800705"/>
            <a:ext cx="724" cy="532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319858" y="3870125"/>
            <a:ext cx="49426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Pass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0" name="Elbow Connector 249"/>
          <p:cNvCxnSpPr>
            <a:stCxn id="83" idx="0"/>
            <a:endCxn id="99" idx="1"/>
          </p:cNvCxnSpPr>
          <p:nvPr/>
        </p:nvCxnSpPr>
        <p:spPr>
          <a:xfrm rot="5400000" flipH="1" flipV="1">
            <a:off x="4511637" y="2766139"/>
            <a:ext cx="3713554" cy="10855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49" idx="3"/>
            <a:endCxn id="83" idx="1"/>
          </p:cNvCxnSpPr>
          <p:nvPr/>
        </p:nvCxnSpPr>
        <p:spPr>
          <a:xfrm flipV="1">
            <a:off x="4403050" y="5526274"/>
            <a:ext cx="245256" cy="5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634514" y="3814373"/>
            <a:ext cx="45556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Pass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4" name="Elbow Connector 253"/>
          <p:cNvCxnSpPr/>
          <p:nvPr/>
        </p:nvCxnSpPr>
        <p:spPr>
          <a:xfrm rot="5400000" flipH="1" flipV="1">
            <a:off x="6379869" y="4994297"/>
            <a:ext cx="327657" cy="1436073"/>
          </a:xfrm>
          <a:prstGeom prst="bentConnector4">
            <a:avLst>
              <a:gd name="adj1" fmla="val -69768"/>
              <a:gd name="adj2" fmla="val 909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368414" y="5912280"/>
            <a:ext cx="45556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192602" y="1926480"/>
            <a:ext cx="45556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611428" y="2910025"/>
            <a:ext cx="45556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249049" y="3978789"/>
            <a:ext cx="1719096" cy="513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Desktop Allocation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9" name="Straight Arrow Connector 258"/>
          <p:cNvCxnSpPr>
            <a:stCxn id="257" idx="2"/>
            <a:endCxn id="50" idx="0"/>
          </p:cNvCxnSpPr>
          <p:nvPr/>
        </p:nvCxnSpPr>
        <p:spPr>
          <a:xfrm flipH="1">
            <a:off x="1108194" y="4492443"/>
            <a:ext cx="403" cy="867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55" idx="2"/>
            <a:endCxn id="257" idx="0"/>
          </p:cNvCxnSpPr>
          <p:nvPr/>
        </p:nvCxnSpPr>
        <p:spPr>
          <a:xfrm>
            <a:off x="1108194" y="3296192"/>
            <a:ext cx="403" cy="682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4"/>
          <p:cNvSpPr>
            <a:spLocks noChangeArrowheads="1"/>
          </p:cNvSpPr>
          <p:nvPr/>
        </p:nvSpPr>
        <p:spPr bwMode="auto">
          <a:xfrm>
            <a:off x="218049" y="1689339"/>
            <a:ext cx="11638669" cy="904875"/>
          </a:xfrm>
          <a:prstGeom prst="rect">
            <a:avLst/>
          </a:prstGeom>
          <a:solidFill>
            <a:srgbClr val="F1F9FD"/>
          </a:solidFill>
          <a:ln w="9525" algn="ctr">
            <a:solidFill>
              <a:srgbClr val="7889FB"/>
            </a:solidFill>
            <a:miter lim="800000"/>
            <a:headEnd/>
            <a:tailEnd/>
          </a:ln>
        </p:spPr>
        <p:txBody>
          <a:bodyPr wrap="none" lIns="64008" tIns="45710" rIns="64008" bIns="45710" anchor="ctr"/>
          <a:lstStyle/>
          <a:p>
            <a:pPr eaLnBrk="1" hangingPunct="1"/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218050" y="2699186"/>
            <a:ext cx="2345819" cy="2794427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7889FB"/>
            </a:solidFill>
            <a:miter lim="800000"/>
            <a:headEnd type="none" w="sm" len="sm"/>
            <a:tailEnd type="none" w="sm" len="sm"/>
          </a:ln>
        </p:spPr>
        <p:txBody>
          <a:bodyPr lIns="64008" tIns="45710" rIns="64008" bIns="45710"/>
          <a:lstStyle>
            <a:lvl1pPr marL="171450" indent="-171450"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 sz="1400" b="1" dirty="0" smtClean="0">
                <a:solidFill>
                  <a:srgbClr val="7889FB"/>
                </a:solidFill>
                <a:latin typeface="+mn-lt"/>
                <a:cs typeface="Arial" panose="020B0604020202020204" pitchFamily="34" charset="0"/>
              </a:rPr>
              <a:t>Technical Training</a:t>
            </a:r>
            <a:endParaRPr lang="en-US" altLang="en-US" sz="1400" b="1" dirty="0">
              <a:solidFill>
                <a:srgbClr val="7889FB"/>
              </a:solidFill>
              <a:latin typeface="+mn-lt"/>
              <a:cs typeface="Arial" panose="020B0604020202020204" pitchFamily="34" charset="0"/>
            </a:endParaRPr>
          </a:p>
          <a:p>
            <a:pPr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en-US" sz="1000" dirty="0" smtClean="0"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n-lt"/>
                <a:cs typeface="Arial" panose="020B0604020202020204" pitchFamily="34" charset="0"/>
              </a:rPr>
              <a:t>Base </a:t>
            </a:r>
            <a:r>
              <a:rPr lang="en-US" sz="1200" dirty="0" smtClean="0">
                <a:latin typeface="+mn-lt"/>
                <a:cs typeface="Arial" panose="020B0604020202020204" pitchFamily="34" charset="0"/>
              </a:rPr>
              <a:t>Skill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n-lt"/>
                <a:cs typeface="Arial" panose="020B0604020202020204" pitchFamily="34" charset="0"/>
              </a:rPr>
              <a:t>Up skill / Cross Skill/Re-Skill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latin typeface="+mn-lt"/>
                <a:cs typeface="Arial" panose="020B0604020202020204" pitchFamily="34" charset="0"/>
              </a:rPr>
              <a:t>JUnit / MOCK testing</a:t>
            </a:r>
            <a:endParaRPr lang="en-US" altLang="en-US" sz="1200" dirty="0">
              <a:latin typeface="+mn-lt"/>
              <a:cs typeface="Arial" panose="020B0604020202020204" pitchFamily="34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latin typeface="+mn-lt"/>
                <a:cs typeface="Arial" panose="020B0604020202020204" pitchFamily="34" charset="0"/>
              </a:rPr>
              <a:t>Perform </a:t>
            </a:r>
            <a:r>
              <a:rPr lang="en-US" altLang="en-US" sz="1200" dirty="0" smtClean="0">
                <a:latin typeface="+mn-lt"/>
                <a:cs typeface="Arial" panose="020B0604020202020204" pitchFamily="34" charset="0"/>
              </a:rPr>
              <a:t>Lab Exercises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cs typeface="Arial" panose="020B0604020202020204" pitchFamily="34" charset="0"/>
              </a:rPr>
              <a:t>Coding </a:t>
            </a:r>
            <a:r>
              <a:rPr lang="en-US" altLang="en-US" sz="1200" dirty="0">
                <a:cs typeface="Arial" panose="020B0604020202020204" pitchFamily="34" charset="0"/>
              </a:rPr>
              <a:t>Standards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latin typeface="+mn-lt"/>
                <a:cs typeface="Arial" panose="020B0604020202020204" pitchFamily="34" charset="0"/>
              </a:rPr>
              <a:t>Evaluate resource</a:t>
            </a:r>
          </a:p>
          <a:p>
            <a:pPr marL="0" indent="0" eaLnBrk="1" hangingPunct="1">
              <a:buClr>
                <a:schemeClr val="tx1"/>
              </a:buClr>
            </a:pPr>
            <a:endParaRPr lang="en-US" altLang="en-US" sz="1200" dirty="0" smtClean="0">
              <a:latin typeface="+mn-lt"/>
              <a:cs typeface="Arial" panose="020B0604020202020204" pitchFamily="34" charset="0"/>
            </a:endParaRPr>
          </a:p>
          <a:p>
            <a:pPr marL="0" indent="0" eaLnBrk="1" hangingPunct="1">
              <a:buClr>
                <a:schemeClr val="tx1"/>
              </a:buClr>
            </a:pPr>
            <a:endParaRPr lang="en-US" altLang="en-US" sz="1200" dirty="0" smtClean="0">
              <a:latin typeface="+mn-lt"/>
              <a:cs typeface="Arial" panose="020B0604020202020204" pitchFamily="34" charset="0"/>
            </a:endParaRPr>
          </a:p>
          <a:p>
            <a:pPr marL="0" indent="0" eaLnBrk="1" hangingPunct="1">
              <a:buClr>
                <a:schemeClr val="tx1"/>
              </a:buClr>
            </a:pPr>
            <a:endParaRPr lang="en-US" altLang="en-US" sz="1200" dirty="0" smtClean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39" name="Text Box 23"/>
          <p:cNvSpPr txBox="1">
            <a:spLocks noChangeArrowheads="1"/>
          </p:cNvSpPr>
          <p:nvPr/>
        </p:nvSpPr>
        <p:spPr bwMode="auto">
          <a:xfrm>
            <a:off x="797288" y="1771938"/>
            <a:ext cx="2006600" cy="892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10" rIns="91416" bIns="45710">
            <a:spAutoFit/>
          </a:bodyPr>
          <a:lstStyle>
            <a:lvl1pPr marL="114300" indent="-114300"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000" dirty="0" smtClean="0">
                <a:latin typeface="+mn-lt"/>
                <a:cs typeface="Arial" panose="020B0604020202020204" pitchFamily="34" charset="0"/>
              </a:rPr>
              <a:t>Training Plan</a:t>
            </a:r>
            <a:endParaRPr lang="en-US" altLang="en-US" sz="1000" dirty="0"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000" dirty="0" smtClean="0">
                <a:latin typeface="+mn-lt"/>
                <a:cs typeface="Arial" panose="020B0604020202020204" pitchFamily="34" charset="0"/>
              </a:rPr>
              <a:t>Trainer</a:t>
            </a:r>
          </a:p>
          <a:p>
            <a:pPr eaLnBrk="1" hangingPunct="1"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000" dirty="0" smtClean="0">
                <a:latin typeface="+mn-lt"/>
                <a:cs typeface="Arial" panose="020B0604020202020204" pitchFamily="34" charset="0"/>
              </a:rPr>
              <a:t>Training Material</a:t>
            </a:r>
          </a:p>
          <a:p>
            <a:pPr eaLnBrk="1" hangingPunct="1"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000" dirty="0" smtClean="0">
                <a:latin typeface="+mn-lt"/>
                <a:cs typeface="Arial" panose="020B0604020202020204" pitchFamily="34" charset="0"/>
              </a:rPr>
              <a:t>Infrastructure</a:t>
            </a:r>
          </a:p>
          <a:p>
            <a:pPr eaLnBrk="1" hangingPunct="1"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000" dirty="0" smtClean="0">
                <a:latin typeface="+mn-lt"/>
                <a:cs typeface="Arial" panose="020B0604020202020204" pitchFamily="34" charset="0"/>
              </a:rPr>
              <a:t>Evaluation Process</a:t>
            </a:r>
            <a:endParaRPr lang="en-US" altLang="en-US" sz="1000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140" name="Group 30"/>
          <p:cNvGrpSpPr>
            <a:grpSpLocks/>
          </p:cNvGrpSpPr>
          <p:nvPr/>
        </p:nvGrpSpPr>
        <p:grpSpPr bwMode="auto">
          <a:xfrm>
            <a:off x="276565" y="1775771"/>
            <a:ext cx="803275" cy="803275"/>
            <a:chOff x="764" y="1138"/>
            <a:chExt cx="506" cy="506"/>
          </a:xfrm>
        </p:grpSpPr>
        <p:sp>
          <p:nvSpPr>
            <p:cNvPr id="141" name="AutoShape 31"/>
            <p:cNvSpPr>
              <a:spLocks noChangeArrowheads="1"/>
            </p:cNvSpPr>
            <p:nvPr/>
          </p:nvSpPr>
          <p:spPr bwMode="auto">
            <a:xfrm rot="5400000">
              <a:off x="711" y="1210"/>
              <a:ext cx="506" cy="361"/>
            </a:xfrm>
            <a:prstGeom prst="homePlate">
              <a:avLst>
                <a:gd name="adj" fmla="val 35042"/>
              </a:avLst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1416" tIns="45710" rIns="91416" bIns="45710" anchor="b"/>
            <a:lstStyle/>
            <a:p>
              <a:pPr algn="ctr" eaLnBrk="1" hangingPunct="1">
                <a:spcBef>
                  <a:spcPct val="5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en-US" sz="12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2" name="Text Box 32"/>
            <p:cNvSpPr txBox="1">
              <a:spLocks noChangeArrowheads="1"/>
            </p:cNvSpPr>
            <p:nvPr/>
          </p:nvSpPr>
          <p:spPr bwMode="auto">
            <a:xfrm>
              <a:off x="764" y="1283"/>
              <a:ext cx="5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altLang="en-US" sz="1200" b="1" dirty="0">
                  <a:cs typeface="Arial" panose="020B0604020202020204" pitchFamily="34" charset="0"/>
                </a:rPr>
                <a:t>Inputs</a:t>
              </a:r>
              <a:endParaRPr lang="en-US" altLang="en-US" sz="1200" b="1" dirty="0">
                <a:cs typeface="Arial" panose="020B0604020202020204" pitchFamily="34" charset="0"/>
              </a:endParaRPr>
            </a:p>
          </p:txBody>
        </p:sp>
      </p:grpSp>
      <p:sp>
        <p:nvSpPr>
          <p:cNvPr id="143" name="Text Box 33"/>
          <p:cNvSpPr txBox="1">
            <a:spLocks noChangeArrowheads="1"/>
          </p:cNvSpPr>
          <p:nvPr/>
        </p:nvSpPr>
        <p:spPr bwMode="auto">
          <a:xfrm>
            <a:off x="3356490" y="1779999"/>
            <a:ext cx="2063750" cy="71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10" rIns="91416" bIns="45710">
            <a:spAutoFit/>
          </a:bodyPr>
          <a:lstStyle>
            <a:lvl1pPr marL="114300" indent="-114300"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000" dirty="0" smtClean="0">
                <a:latin typeface="+mn-lt"/>
                <a:cs typeface="Arial" panose="020B0604020202020204" pitchFamily="34" charset="0"/>
              </a:rPr>
              <a:t>Training Plan</a:t>
            </a:r>
            <a:endParaRPr lang="en-US" altLang="en-US" sz="1000" dirty="0"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000" dirty="0" smtClean="0">
                <a:latin typeface="+mn-lt"/>
                <a:cs typeface="Arial" panose="020B0604020202020204" pitchFamily="34" charset="0"/>
              </a:rPr>
              <a:t>Training Material</a:t>
            </a:r>
          </a:p>
          <a:p>
            <a:pPr eaLnBrk="1" hangingPunct="1"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000" dirty="0" smtClean="0">
                <a:latin typeface="+mn-lt"/>
                <a:cs typeface="Arial" panose="020B0604020202020204" pitchFamily="34" charset="0"/>
              </a:rPr>
              <a:t>Exercises</a:t>
            </a:r>
          </a:p>
          <a:p>
            <a:pPr eaLnBrk="1" hangingPunct="1"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en-US" sz="900" dirty="0">
              <a:cs typeface="Arial" panose="020B0604020202020204" pitchFamily="34" charset="0"/>
            </a:endParaRPr>
          </a:p>
        </p:txBody>
      </p:sp>
      <p:grpSp>
        <p:nvGrpSpPr>
          <p:cNvPr id="144" name="Group 34"/>
          <p:cNvGrpSpPr>
            <a:grpSpLocks/>
          </p:cNvGrpSpPr>
          <p:nvPr/>
        </p:nvGrpSpPr>
        <p:grpSpPr bwMode="auto">
          <a:xfrm>
            <a:off x="2694843" y="1766319"/>
            <a:ext cx="803275" cy="803275"/>
            <a:chOff x="2237" y="1135"/>
            <a:chExt cx="506" cy="506"/>
          </a:xfrm>
        </p:grpSpPr>
        <p:sp>
          <p:nvSpPr>
            <p:cNvPr id="145" name="AutoShape 35"/>
            <p:cNvSpPr>
              <a:spLocks noChangeArrowheads="1"/>
            </p:cNvSpPr>
            <p:nvPr/>
          </p:nvSpPr>
          <p:spPr bwMode="auto">
            <a:xfrm rot="5400000">
              <a:off x="2184" y="1207"/>
              <a:ext cx="506" cy="361"/>
            </a:xfrm>
            <a:prstGeom prst="homePlate">
              <a:avLst>
                <a:gd name="adj" fmla="val 35042"/>
              </a:avLst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1416" tIns="45710" rIns="91416" bIns="45710" anchor="b"/>
            <a:lstStyle/>
            <a:p>
              <a:pPr algn="ctr" eaLnBrk="1" hangingPunct="1">
                <a:spcBef>
                  <a:spcPct val="5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en-US" sz="12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6" name="Text Box 36"/>
            <p:cNvSpPr txBox="1">
              <a:spLocks noChangeArrowheads="1"/>
            </p:cNvSpPr>
            <p:nvPr/>
          </p:nvSpPr>
          <p:spPr bwMode="auto">
            <a:xfrm>
              <a:off x="2237" y="1280"/>
              <a:ext cx="5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altLang="en-US" sz="1200" b="1">
                  <a:cs typeface="Arial" panose="020B0604020202020204" pitchFamily="34" charset="0"/>
                </a:rPr>
                <a:t>Inputs</a:t>
              </a:r>
              <a:endParaRPr lang="en-US" altLang="en-US" sz="1200" b="1">
                <a:cs typeface="Arial" panose="020B0604020202020204" pitchFamily="34" charset="0"/>
              </a:endParaRPr>
            </a:p>
          </p:txBody>
        </p:sp>
      </p:grpSp>
      <p:sp>
        <p:nvSpPr>
          <p:cNvPr id="147" name="Text Box 39"/>
          <p:cNvSpPr txBox="1">
            <a:spLocks noChangeArrowheads="1"/>
          </p:cNvSpPr>
          <p:nvPr/>
        </p:nvSpPr>
        <p:spPr bwMode="auto">
          <a:xfrm>
            <a:off x="5527014" y="1811025"/>
            <a:ext cx="1604962" cy="730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10" rIns="91416" bIns="45710">
            <a:spAutoFit/>
          </a:bodyPr>
          <a:lstStyle>
            <a:lvl1pPr marL="114300" indent="-114300"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000" dirty="0" err="1" smtClean="0">
                <a:latin typeface="+mn-lt"/>
                <a:cs typeface="Arial" panose="020B0604020202020204" pitchFamily="34" charset="0"/>
              </a:rPr>
              <a:t>PoCs</a:t>
            </a:r>
            <a:r>
              <a:rPr lang="en-US" altLang="en-US" sz="1000" dirty="0" smtClean="0">
                <a:latin typeface="+mn-lt"/>
                <a:cs typeface="Arial" panose="020B0604020202020204" pitchFamily="34" charset="0"/>
              </a:rPr>
              <a:t> List by </a:t>
            </a:r>
            <a:r>
              <a:rPr lang="en-US" altLang="en-US" sz="1000" dirty="0" smtClean="0">
                <a:latin typeface="+mn-lt"/>
                <a:cs typeface="Arial" panose="020B0604020202020204" pitchFamily="34" charset="0"/>
              </a:rPr>
              <a:t>Technology</a:t>
            </a:r>
            <a:endParaRPr lang="en-US" altLang="en-US" sz="1000" dirty="0" smtClean="0"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000" dirty="0" smtClean="0">
                <a:latin typeface="+mn-lt"/>
                <a:cs typeface="Arial" panose="020B0604020202020204" pitchFamily="34" charset="0"/>
              </a:rPr>
              <a:t>Requirements in JIRA</a:t>
            </a:r>
          </a:p>
          <a:p>
            <a:pPr eaLnBrk="1" hangingPunct="1"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000" dirty="0" smtClean="0">
                <a:latin typeface="+mn-lt"/>
                <a:cs typeface="Arial" panose="020B0604020202020204" pitchFamily="34" charset="0"/>
              </a:rPr>
              <a:t>Development Plan</a:t>
            </a:r>
          </a:p>
          <a:p>
            <a:pPr eaLnBrk="1" hangingPunct="1"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000" dirty="0" smtClean="0">
                <a:latin typeface="+mn-lt"/>
                <a:cs typeface="Arial" panose="020B0604020202020204" pitchFamily="34" charset="0"/>
              </a:rPr>
              <a:t>Infrastructure-tools</a:t>
            </a:r>
            <a:endParaRPr lang="en-US" altLang="en-US" sz="1000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148" name="Group 40"/>
          <p:cNvGrpSpPr>
            <a:grpSpLocks/>
          </p:cNvGrpSpPr>
          <p:nvPr/>
        </p:nvGrpSpPr>
        <p:grpSpPr bwMode="auto">
          <a:xfrm>
            <a:off x="4908682" y="1798211"/>
            <a:ext cx="803275" cy="803275"/>
            <a:chOff x="3656" y="1150"/>
            <a:chExt cx="506" cy="506"/>
          </a:xfrm>
        </p:grpSpPr>
        <p:sp>
          <p:nvSpPr>
            <p:cNvPr id="149" name="AutoShape 41"/>
            <p:cNvSpPr>
              <a:spLocks noChangeArrowheads="1"/>
            </p:cNvSpPr>
            <p:nvPr/>
          </p:nvSpPr>
          <p:spPr bwMode="auto">
            <a:xfrm rot="5400000">
              <a:off x="3612" y="1222"/>
              <a:ext cx="506" cy="361"/>
            </a:xfrm>
            <a:prstGeom prst="homePlate">
              <a:avLst>
                <a:gd name="adj" fmla="val 35042"/>
              </a:avLst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1416" tIns="45710" rIns="91416" bIns="45710" anchor="b"/>
            <a:lstStyle/>
            <a:p>
              <a:pPr algn="ctr" eaLnBrk="1" hangingPunct="1">
                <a:spcBef>
                  <a:spcPct val="5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en-US" sz="12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0" name="Text Box 42"/>
            <p:cNvSpPr txBox="1">
              <a:spLocks noChangeArrowheads="1"/>
            </p:cNvSpPr>
            <p:nvPr/>
          </p:nvSpPr>
          <p:spPr bwMode="auto">
            <a:xfrm>
              <a:off x="3656" y="1286"/>
              <a:ext cx="5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altLang="en-US" sz="1200" b="1" dirty="0">
                  <a:cs typeface="Arial" panose="020B0604020202020204" pitchFamily="34" charset="0"/>
                </a:rPr>
                <a:t>Inputs</a:t>
              </a:r>
              <a:endParaRPr lang="en-US" altLang="en-US" sz="1200" b="1" dirty="0">
                <a:cs typeface="Arial" panose="020B0604020202020204" pitchFamily="34" charset="0"/>
              </a:endParaRPr>
            </a:p>
          </p:txBody>
        </p:sp>
      </p:grpSp>
      <p:sp>
        <p:nvSpPr>
          <p:cNvPr id="164" name="Line 37"/>
          <p:cNvSpPr>
            <a:spLocks noChangeShapeType="1"/>
          </p:cNvSpPr>
          <p:nvPr/>
        </p:nvSpPr>
        <p:spPr bwMode="auto">
          <a:xfrm>
            <a:off x="2665066" y="1789315"/>
            <a:ext cx="14288" cy="1371600"/>
          </a:xfrm>
          <a:prstGeom prst="line">
            <a:avLst/>
          </a:prstGeom>
          <a:noFill/>
          <a:ln w="19050">
            <a:solidFill>
              <a:srgbClr val="8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008" tIns="45710" rIns="64008" bIns="45710"/>
          <a:lstStyle/>
          <a:p>
            <a:endParaRPr lang="en-US"/>
          </a:p>
        </p:txBody>
      </p:sp>
      <p:sp>
        <p:nvSpPr>
          <p:cNvPr id="165" name="Line 38"/>
          <p:cNvSpPr>
            <a:spLocks noChangeShapeType="1"/>
          </p:cNvSpPr>
          <p:nvPr/>
        </p:nvSpPr>
        <p:spPr bwMode="auto">
          <a:xfrm>
            <a:off x="4880288" y="1810435"/>
            <a:ext cx="14287" cy="1385887"/>
          </a:xfrm>
          <a:prstGeom prst="line">
            <a:avLst/>
          </a:prstGeom>
          <a:noFill/>
          <a:ln w="19050">
            <a:solidFill>
              <a:srgbClr val="8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008" tIns="45710" rIns="64008" bIns="45710"/>
          <a:lstStyle/>
          <a:p>
            <a:endParaRPr lang="en-US"/>
          </a:p>
        </p:txBody>
      </p:sp>
      <p:sp>
        <p:nvSpPr>
          <p:cNvPr id="170" name="Rectangle 48"/>
          <p:cNvSpPr>
            <a:spLocks noChangeArrowheads="1"/>
          </p:cNvSpPr>
          <p:nvPr/>
        </p:nvSpPr>
        <p:spPr bwMode="auto">
          <a:xfrm>
            <a:off x="7373937" y="1625769"/>
            <a:ext cx="1008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 sz="9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Warranty</a:t>
            </a:r>
            <a:endParaRPr lang="en-US" altLang="en-US" sz="900" b="1" dirty="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9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71" name="Line 38"/>
          <p:cNvSpPr>
            <a:spLocks noChangeShapeType="1"/>
          </p:cNvSpPr>
          <p:nvPr/>
        </p:nvSpPr>
        <p:spPr bwMode="auto">
          <a:xfrm>
            <a:off x="7206689" y="1807588"/>
            <a:ext cx="14287" cy="1385887"/>
          </a:xfrm>
          <a:prstGeom prst="line">
            <a:avLst/>
          </a:prstGeom>
          <a:noFill/>
          <a:ln w="19050">
            <a:solidFill>
              <a:srgbClr val="8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008" tIns="45710" rIns="64008" bIns="45710"/>
          <a:lstStyle/>
          <a:p>
            <a:endParaRPr lang="en-US"/>
          </a:p>
        </p:txBody>
      </p:sp>
      <p:sp>
        <p:nvSpPr>
          <p:cNvPr id="173" name="Text Box 39"/>
          <p:cNvSpPr txBox="1">
            <a:spLocks noChangeArrowheads="1"/>
          </p:cNvSpPr>
          <p:nvPr/>
        </p:nvSpPr>
        <p:spPr bwMode="auto">
          <a:xfrm>
            <a:off x="7867222" y="1817331"/>
            <a:ext cx="1604962" cy="653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10" rIns="91416" bIns="45710">
            <a:spAutoFit/>
          </a:bodyPr>
          <a:lstStyle>
            <a:lvl1pPr marL="114300" indent="-114300"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900" dirty="0" smtClean="0">
                <a:cs typeface="Arial" panose="020B0604020202020204" pitchFamily="34" charset="0"/>
              </a:rPr>
              <a:t>Process &amp; Project management training Material</a:t>
            </a:r>
            <a:endParaRPr lang="en-US" altLang="en-US" sz="900" dirty="0" smtClean="0">
              <a:cs typeface="Arial" panose="020B0604020202020204" pitchFamily="34" charset="0"/>
            </a:endParaRPr>
          </a:p>
          <a:p>
            <a:pPr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900" dirty="0" smtClean="0">
                <a:cs typeface="Arial" panose="020B0604020202020204" pitchFamily="34" charset="0"/>
              </a:rPr>
              <a:t>Training Plan</a:t>
            </a:r>
            <a:endParaRPr lang="en-US" altLang="en-US" sz="900" dirty="0" smtClean="0">
              <a:cs typeface="Arial" panose="020B0604020202020204" pitchFamily="34" charset="0"/>
            </a:endParaRPr>
          </a:p>
        </p:txBody>
      </p:sp>
      <p:grpSp>
        <p:nvGrpSpPr>
          <p:cNvPr id="174" name="Group 40"/>
          <p:cNvGrpSpPr>
            <a:grpSpLocks/>
          </p:cNvGrpSpPr>
          <p:nvPr/>
        </p:nvGrpSpPr>
        <p:grpSpPr bwMode="auto">
          <a:xfrm>
            <a:off x="7211286" y="1798076"/>
            <a:ext cx="803275" cy="803275"/>
            <a:chOff x="3656" y="1150"/>
            <a:chExt cx="506" cy="506"/>
          </a:xfrm>
        </p:grpSpPr>
        <p:sp>
          <p:nvSpPr>
            <p:cNvPr id="175" name="AutoShape 41"/>
            <p:cNvSpPr>
              <a:spLocks noChangeArrowheads="1"/>
            </p:cNvSpPr>
            <p:nvPr/>
          </p:nvSpPr>
          <p:spPr bwMode="auto">
            <a:xfrm rot="5400000">
              <a:off x="3612" y="1222"/>
              <a:ext cx="506" cy="361"/>
            </a:xfrm>
            <a:prstGeom prst="homePlate">
              <a:avLst>
                <a:gd name="adj" fmla="val 35042"/>
              </a:avLst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1416" tIns="45710" rIns="91416" bIns="45710" anchor="b"/>
            <a:lstStyle/>
            <a:p>
              <a:pPr algn="ctr" eaLnBrk="1" hangingPunct="1">
                <a:spcBef>
                  <a:spcPct val="5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en-US" sz="12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6" name="Text Box 42"/>
            <p:cNvSpPr txBox="1">
              <a:spLocks noChangeArrowheads="1"/>
            </p:cNvSpPr>
            <p:nvPr/>
          </p:nvSpPr>
          <p:spPr bwMode="auto">
            <a:xfrm>
              <a:off x="3656" y="1286"/>
              <a:ext cx="5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altLang="en-US" sz="1200" b="1" dirty="0">
                  <a:cs typeface="Arial" panose="020B0604020202020204" pitchFamily="34" charset="0"/>
                </a:rPr>
                <a:t>Inputs</a:t>
              </a:r>
              <a:endParaRPr lang="en-US" altLang="en-US" sz="1200" b="1" dirty="0">
                <a:cs typeface="Arial" panose="020B0604020202020204" pitchFamily="34" charset="0"/>
              </a:endParaRPr>
            </a:p>
          </p:txBody>
        </p:sp>
      </p:grpSp>
      <p:sp>
        <p:nvSpPr>
          <p:cNvPr id="182" name="Chevron 181"/>
          <p:cNvSpPr/>
          <p:nvPr/>
        </p:nvSpPr>
        <p:spPr>
          <a:xfrm>
            <a:off x="218050" y="1090994"/>
            <a:ext cx="2612123" cy="481892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Stage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3" name="Chevron 182"/>
          <p:cNvSpPr/>
          <p:nvPr/>
        </p:nvSpPr>
        <p:spPr>
          <a:xfrm>
            <a:off x="4931258" y="1102475"/>
            <a:ext cx="2289582" cy="481892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Stage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4" name="Chevron 183"/>
          <p:cNvSpPr/>
          <p:nvPr/>
        </p:nvSpPr>
        <p:spPr>
          <a:xfrm>
            <a:off x="7128845" y="1086288"/>
            <a:ext cx="2289582" cy="481892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Stage 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5" name="Chevron 184"/>
          <p:cNvSpPr/>
          <p:nvPr/>
        </p:nvSpPr>
        <p:spPr>
          <a:xfrm>
            <a:off x="9386684" y="1086288"/>
            <a:ext cx="2470034" cy="48189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Stage 5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6" name="Chevron 185"/>
          <p:cNvSpPr/>
          <p:nvPr/>
        </p:nvSpPr>
        <p:spPr>
          <a:xfrm>
            <a:off x="2747298" y="1101048"/>
            <a:ext cx="2289582" cy="481892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Stage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7" name="Line 38"/>
          <p:cNvSpPr>
            <a:spLocks noChangeShapeType="1"/>
          </p:cNvSpPr>
          <p:nvPr/>
        </p:nvSpPr>
        <p:spPr bwMode="auto">
          <a:xfrm>
            <a:off x="9417251" y="1811845"/>
            <a:ext cx="14287" cy="1385887"/>
          </a:xfrm>
          <a:prstGeom prst="line">
            <a:avLst/>
          </a:prstGeom>
          <a:noFill/>
          <a:ln w="19050">
            <a:solidFill>
              <a:srgbClr val="8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008" tIns="45710" rIns="64008" bIns="45710"/>
          <a:lstStyle/>
          <a:p>
            <a:endParaRPr lang="en-US"/>
          </a:p>
        </p:txBody>
      </p:sp>
      <p:sp>
        <p:nvSpPr>
          <p:cNvPr id="188" name="AutoShape 41"/>
          <p:cNvSpPr>
            <a:spLocks noChangeArrowheads="1"/>
          </p:cNvSpPr>
          <p:nvPr/>
        </p:nvSpPr>
        <p:spPr bwMode="auto">
          <a:xfrm rot="5400000">
            <a:off x="9371031" y="1906033"/>
            <a:ext cx="803275" cy="573088"/>
          </a:xfrm>
          <a:prstGeom prst="homePlate">
            <a:avLst>
              <a:gd name="adj" fmla="val 35042"/>
            </a:avLst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lIns="91416" tIns="45710" rIns="91416" bIns="45710" anchor="b"/>
          <a:lstStyle/>
          <a:p>
            <a:pPr algn="ctr" eaLnBrk="1" hangingPunct="1">
              <a:spcBef>
                <a:spcPct val="5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n-US" sz="1200" b="1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9" name="Text Box 42"/>
          <p:cNvSpPr txBox="1">
            <a:spLocks noChangeArrowheads="1"/>
          </p:cNvSpPr>
          <p:nvPr/>
        </p:nvSpPr>
        <p:spPr bwMode="auto">
          <a:xfrm>
            <a:off x="9440881" y="2007633"/>
            <a:ext cx="8032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altLang="en-US" sz="1200" b="1" dirty="0">
                <a:cs typeface="Arial" panose="020B0604020202020204" pitchFamily="34" charset="0"/>
              </a:rPr>
              <a:t>Inputs</a:t>
            </a:r>
            <a:endParaRPr lang="en-US" altLang="en-US" sz="1200" b="1" dirty="0">
              <a:cs typeface="Arial" panose="020B0604020202020204" pitchFamily="34" charset="0"/>
            </a:endParaRPr>
          </a:p>
        </p:txBody>
      </p:sp>
      <p:sp>
        <p:nvSpPr>
          <p:cNvPr id="190" name="Text Box 39"/>
          <p:cNvSpPr txBox="1">
            <a:spLocks noChangeArrowheads="1"/>
          </p:cNvSpPr>
          <p:nvPr/>
        </p:nvSpPr>
        <p:spPr bwMode="auto">
          <a:xfrm>
            <a:off x="10071304" y="1758935"/>
            <a:ext cx="1604962" cy="52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10" rIns="91416" bIns="45710">
            <a:spAutoFit/>
          </a:bodyPr>
          <a:lstStyle>
            <a:lvl1pPr marL="114300" indent="-114300"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900" dirty="0" smtClean="0">
                <a:cs typeface="Arial" panose="020B0604020202020204" pitchFamily="34" charset="0"/>
              </a:rPr>
              <a:t>Domain Training Material</a:t>
            </a:r>
          </a:p>
          <a:p>
            <a:pPr eaLnBrk="1" hangingPunct="1"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900" dirty="0" smtClean="0">
                <a:cs typeface="Arial" panose="020B0604020202020204" pitchFamily="34" charset="0"/>
              </a:rPr>
              <a:t>Project KT Plan</a:t>
            </a:r>
          </a:p>
          <a:p>
            <a:pPr eaLnBrk="1" hangingPunct="1"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900" dirty="0" smtClean="0">
                <a:cs typeface="Arial" panose="020B0604020202020204" pitchFamily="34" charset="0"/>
              </a:rPr>
              <a:t>Tools and Infrastructure</a:t>
            </a:r>
          </a:p>
        </p:txBody>
      </p:sp>
      <p:sp>
        <p:nvSpPr>
          <p:cNvPr id="191" name="Rectangle 190"/>
          <p:cNvSpPr>
            <a:spLocks noChangeArrowheads="1"/>
          </p:cNvSpPr>
          <p:nvPr/>
        </p:nvSpPr>
        <p:spPr bwMode="auto">
          <a:xfrm>
            <a:off x="4991468" y="2713108"/>
            <a:ext cx="2160635" cy="2794427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7889FB"/>
            </a:solidFill>
            <a:miter lim="800000"/>
            <a:headEnd type="none" w="sm" len="sm"/>
            <a:tailEnd type="none" w="sm" len="sm"/>
          </a:ln>
        </p:spPr>
        <p:txBody>
          <a:bodyPr lIns="64008" tIns="45710" rIns="64008" bIns="45710"/>
          <a:lstStyle>
            <a:lvl1pPr marL="171450" indent="-171450"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 sz="1400" b="1" dirty="0" smtClean="0">
                <a:solidFill>
                  <a:srgbClr val="7889FB"/>
                </a:solidFill>
                <a:latin typeface="+mn-lt"/>
                <a:cs typeface="Arial" panose="020B0604020202020204" pitchFamily="34" charset="0"/>
              </a:rPr>
              <a:t>Develop </a:t>
            </a:r>
            <a:r>
              <a:rPr lang="en-US" altLang="en-US" sz="1400" b="1" dirty="0" err="1" smtClean="0">
                <a:solidFill>
                  <a:srgbClr val="7889FB"/>
                </a:solidFill>
                <a:latin typeface="+mn-lt"/>
                <a:cs typeface="Arial" panose="020B0604020202020204" pitchFamily="34" charset="0"/>
              </a:rPr>
              <a:t>PoCs</a:t>
            </a:r>
            <a:endParaRPr lang="en-US" altLang="en-US" sz="1400" b="1" dirty="0" smtClean="0">
              <a:solidFill>
                <a:srgbClr val="7889FB"/>
              </a:solidFill>
              <a:latin typeface="+mn-lt"/>
              <a:cs typeface="Arial" panose="020B0604020202020204" pitchFamily="34" charset="0"/>
            </a:endParaRPr>
          </a:p>
          <a:p>
            <a:pPr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en-US" sz="1200" b="1" dirty="0">
              <a:solidFill>
                <a:srgbClr val="7889FB"/>
              </a:solidFill>
              <a:cs typeface="Arial" panose="020B0604020202020204" pitchFamily="34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latin typeface="+mn-lt"/>
                <a:cs typeface="Arial" panose="020B0604020202020204" pitchFamily="34" charset="0"/>
              </a:rPr>
              <a:t>Create </a:t>
            </a:r>
            <a:r>
              <a:rPr lang="en-US" altLang="en-US" sz="1200" dirty="0" smtClean="0">
                <a:latin typeface="+mn-lt"/>
                <a:cs typeface="Arial" panose="020B0604020202020204" pitchFamily="34" charset="0"/>
              </a:rPr>
              <a:t>Design – UI/DB/App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latin typeface="+mn-lt"/>
                <a:cs typeface="Arial" panose="020B0604020202020204" pitchFamily="34" charset="0"/>
              </a:rPr>
              <a:t>Develop the code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latin typeface="+mn-lt"/>
                <a:cs typeface="Arial" panose="020B0604020202020204" pitchFamily="34" charset="0"/>
              </a:rPr>
              <a:t>Unit testing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latin typeface="+mn-lt"/>
                <a:cs typeface="Arial" panose="020B0604020202020204" pitchFamily="34" charset="0"/>
              </a:rPr>
              <a:t>Code Quality check– PMD/Sonar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latin typeface="+mn-lt"/>
                <a:cs typeface="Arial" panose="020B0604020202020204" pitchFamily="34" charset="0"/>
              </a:rPr>
              <a:t>Evaluate </a:t>
            </a:r>
            <a:r>
              <a:rPr lang="en-US" altLang="en-US" sz="1200" dirty="0" smtClean="0">
                <a:latin typeface="+mn-lt"/>
                <a:cs typeface="Arial" panose="020B0604020202020204" pitchFamily="34" charset="0"/>
              </a:rPr>
              <a:t>resource</a:t>
            </a:r>
          </a:p>
        </p:txBody>
      </p:sp>
      <p:sp>
        <p:nvSpPr>
          <p:cNvPr id="192" name="Rectangle 191"/>
          <p:cNvSpPr>
            <a:spLocks noChangeArrowheads="1"/>
          </p:cNvSpPr>
          <p:nvPr/>
        </p:nvSpPr>
        <p:spPr bwMode="auto">
          <a:xfrm>
            <a:off x="2754067" y="2708771"/>
            <a:ext cx="2066871" cy="2794427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7889FB"/>
            </a:solidFill>
            <a:miter lim="800000"/>
            <a:headEnd type="none" w="sm" len="sm"/>
            <a:tailEnd type="none" w="sm" len="sm"/>
          </a:ln>
        </p:spPr>
        <p:txBody>
          <a:bodyPr lIns="64008" tIns="45710" rIns="64008" bIns="45710"/>
          <a:lstStyle>
            <a:lvl1pPr marL="171450" indent="-171450"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 sz="1400" b="1" dirty="0" smtClean="0">
                <a:solidFill>
                  <a:srgbClr val="7889FB"/>
                </a:solidFill>
                <a:latin typeface="+mn-lt"/>
                <a:cs typeface="Arial" panose="020B0604020202020204" pitchFamily="34" charset="0"/>
              </a:rPr>
              <a:t>Non-Technical &amp; Soft Skill</a:t>
            </a:r>
            <a:endParaRPr lang="en-US" altLang="en-US" sz="1400" dirty="0" smtClean="0">
              <a:latin typeface="+mn-lt"/>
              <a:cs typeface="Arial" panose="020B0604020202020204" pitchFamily="34" charset="0"/>
            </a:endParaRPr>
          </a:p>
          <a:p>
            <a:pPr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en-US" sz="1000" dirty="0"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latin typeface="+mn-lt"/>
                <a:cs typeface="Arial" panose="020B0604020202020204" pitchFamily="34" charset="0"/>
              </a:rPr>
              <a:t>Presentation </a:t>
            </a:r>
            <a:r>
              <a:rPr lang="en-US" altLang="en-US" sz="1200" dirty="0">
                <a:latin typeface="+mn-lt"/>
                <a:cs typeface="Arial" panose="020B0604020202020204" pitchFamily="34" charset="0"/>
              </a:rPr>
              <a:t>Skills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200" dirty="0">
                <a:latin typeface="+mn-lt"/>
                <a:cs typeface="Arial" panose="020B0604020202020204" pitchFamily="34" charset="0"/>
              </a:rPr>
              <a:t>Written </a:t>
            </a:r>
            <a:r>
              <a:rPr lang="en-US" altLang="en-US" sz="1200" dirty="0" smtClean="0">
                <a:latin typeface="+mn-lt"/>
                <a:cs typeface="Arial" panose="020B0604020202020204" pitchFamily="34" charset="0"/>
              </a:rPr>
              <a:t>Skills </a:t>
            </a:r>
            <a:endParaRPr lang="en-US" altLang="en-US" sz="1200" dirty="0">
              <a:latin typeface="+mn-lt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200" dirty="0">
                <a:latin typeface="+mn-lt"/>
                <a:cs typeface="Arial" panose="020B0604020202020204" pitchFamily="34" charset="0"/>
              </a:rPr>
              <a:t>Spoken </a:t>
            </a:r>
            <a:r>
              <a:rPr lang="en-US" altLang="en-US" sz="1200" dirty="0" smtClean="0">
                <a:latin typeface="+mn-lt"/>
                <a:cs typeface="Arial" panose="020B0604020202020204" pitchFamily="34" charset="0"/>
              </a:rPr>
              <a:t>Skills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1200" dirty="0" smtClean="0">
              <a:latin typeface="+mn-lt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1200" dirty="0">
              <a:latin typeface="+mn-lt"/>
              <a:cs typeface="Arial" panose="020B0604020202020204" pitchFamily="34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1200" dirty="0" smtClean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93" name="Rectangle 192"/>
          <p:cNvSpPr>
            <a:spLocks noChangeArrowheads="1"/>
          </p:cNvSpPr>
          <p:nvPr/>
        </p:nvSpPr>
        <p:spPr bwMode="auto">
          <a:xfrm>
            <a:off x="9533090" y="2691498"/>
            <a:ext cx="2323629" cy="2794427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7889FB"/>
            </a:solidFill>
            <a:miter lim="800000"/>
            <a:headEnd type="none" w="sm" len="sm"/>
            <a:tailEnd type="none" w="sm" len="sm"/>
          </a:ln>
        </p:spPr>
        <p:txBody>
          <a:bodyPr lIns="64008" tIns="45710" rIns="64008" bIns="45710"/>
          <a:lstStyle>
            <a:lvl1pPr marL="171450" indent="-171450"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7889FB"/>
                </a:solidFill>
                <a:cs typeface="Arial" panose="020B0604020202020204" pitchFamily="34" charset="0"/>
              </a:rPr>
              <a:t>Internship </a:t>
            </a:r>
            <a:endParaRPr lang="en-US" altLang="en-US" sz="1200" b="1" dirty="0" smtClean="0">
              <a:solidFill>
                <a:srgbClr val="7889FB"/>
              </a:solidFill>
              <a:cs typeface="Arial" panose="020B0604020202020204" pitchFamily="34" charset="0"/>
            </a:endParaRPr>
          </a:p>
          <a:p>
            <a:pPr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en-US" sz="1200" b="1" dirty="0">
              <a:solidFill>
                <a:srgbClr val="7889FB"/>
              </a:solidFill>
              <a:cs typeface="Arial" panose="020B0604020202020204" pitchFamily="34" charset="0"/>
            </a:endParaRPr>
          </a:p>
          <a:p>
            <a:pPr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en-US" sz="1000" dirty="0"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latin typeface="+mn-lt"/>
                <a:cs typeface="Arial" panose="020B0604020202020204" pitchFamily="34" charset="0"/>
              </a:rPr>
              <a:t>Conduct</a:t>
            </a:r>
            <a:r>
              <a:rPr lang="en-US" altLang="en-US" sz="1200" dirty="0" smtClean="0">
                <a:cs typeface="Arial" panose="020B0604020202020204" pitchFamily="34" charset="0"/>
              </a:rPr>
              <a:t> </a:t>
            </a:r>
            <a:r>
              <a:rPr lang="en-US" altLang="en-US" sz="1200" dirty="0" smtClean="0">
                <a:latin typeface="+mn-lt"/>
                <a:cs typeface="Arial" panose="020B0604020202020204" pitchFamily="34" charset="0"/>
              </a:rPr>
              <a:t>Project </a:t>
            </a:r>
            <a:r>
              <a:rPr lang="en-US" altLang="en-US" sz="1200" dirty="0" smtClean="0">
                <a:latin typeface="+mn-lt"/>
                <a:cs typeface="Arial" panose="020B0604020202020204" pitchFamily="34" charset="0"/>
              </a:rPr>
              <a:t>&amp; Domain </a:t>
            </a:r>
            <a:r>
              <a:rPr lang="en-US" altLang="en-US" sz="1200" dirty="0" smtClean="0">
                <a:latin typeface="+mn-lt"/>
                <a:cs typeface="Arial" panose="020B0604020202020204" pitchFamily="34" charset="0"/>
              </a:rPr>
              <a:t>KT</a:t>
            </a:r>
            <a:endParaRPr lang="en-US" altLang="en-US" sz="1200" dirty="0" smtClean="0">
              <a:latin typeface="+mn-lt"/>
              <a:cs typeface="Arial" panose="020B0604020202020204" pitchFamily="34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latin typeface="+mn-lt"/>
                <a:cs typeface="Arial" panose="020B0604020202020204" pitchFamily="34" charset="0"/>
              </a:rPr>
              <a:t>Development Activities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200" dirty="0">
                <a:latin typeface="+mn-lt"/>
                <a:cs typeface="Arial" panose="020B0604020202020204" pitchFamily="34" charset="0"/>
              </a:rPr>
              <a:t>Unit Testing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200" dirty="0">
                <a:latin typeface="+mn-lt"/>
                <a:cs typeface="Arial" panose="020B0604020202020204" pitchFamily="34" charset="0"/>
              </a:rPr>
              <a:t>Code Quality check– PMD/Sonar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200" dirty="0">
                <a:latin typeface="+mn-lt"/>
                <a:cs typeface="Arial" panose="020B0604020202020204" pitchFamily="34" charset="0"/>
              </a:rPr>
              <a:t>Code Integration/build/Deploy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cs typeface="Arial" panose="020B0604020202020204" pitchFamily="34" charset="0"/>
              </a:rPr>
              <a:t>Evaluate resource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200" dirty="0">
                <a:cs typeface="Arial" panose="020B0604020202020204" pitchFamily="34" charset="0"/>
              </a:rPr>
              <a:t>Conduct Mock Interviews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1200" dirty="0">
              <a:cs typeface="Arial" panose="020B0604020202020204" pitchFamily="34" charset="0"/>
            </a:endParaRPr>
          </a:p>
          <a:p>
            <a:pPr marL="0" indent="0">
              <a:buClr>
                <a:schemeClr val="tx1"/>
              </a:buClr>
            </a:pPr>
            <a:endParaRPr lang="en-US" altLang="en-US" sz="1200" dirty="0">
              <a:latin typeface="+mn-lt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1000" dirty="0" smtClean="0"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1000" dirty="0">
              <a:cs typeface="Arial" panose="020B0604020202020204" pitchFamily="34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1000" dirty="0" smtClean="0">
              <a:cs typeface="Arial" panose="020B0604020202020204" pitchFamily="34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1000" dirty="0">
              <a:cs typeface="Arial" panose="020B0604020202020204" pitchFamily="34" charset="0"/>
            </a:endParaRPr>
          </a:p>
        </p:txBody>
      </p:sp>
      <p:sp>
        <p:nvSpPr>
          <p:cNvPr id="194" name="Rectangle 193"/>
          <p:cNvSpPr>
            <a:spLocks noChangeArrowheads="1"/>
          </p:cNvSpPr>
          <p:nvPr/>
        </p:nvSpPr>
        <p:spPr bwMode="auto">
          <a:xfrm>
            <a:off x="7296153" y="2708771"/>
            <a:ext cx="2052226" cy="2794427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7889FB"/>
            </a:solidFill>
            <a:miter lim="800000"/>
            <a:headEnd type="none" w="sm" len="sm"/>
            <a:tailEnd type="none" w="sm" len="sm"/>
          </a:ln>
        </p:spPr>
        <p:txBody>
          <a:bodyPr lIns="64008" tIns="45710" rIns="64008" bIns="45710"/>
          <a:lstStyle>
            <a:lvl1pPr marL="171450" indent="-171450"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7889FB"/>
                </a:solidFill>
                <a:cs typeface="Arial" panose="020B0604020202020204" pitchFamily="34" charset="0"/>
              </a:rPr>
              <a:t>Project </a:t>
            </a:r>
            <a:r>
              <a:rPr lang="en-US" altLang="en-US" sz="1200" b="1" dirty="0" smtClean="0">
                <a:solidFill>
                  <a:srgbClr val="7889FB"/>
                </a:solidFill>
                <a:cs typeface="Arial" panose="020B0604020202020204" pitchFamily="34" charset="0"/>
              </a:rPr>
              <a:t>&amp; Process Management Training</a:t>
            </a:r>
            <a:endParaRPr lang="en-US" altLang="en-US" sz="1200" b="1" dirty="0">
              <a:solidFill>
                <a:srgbClr val="7889FB"/>
              </a:solidFill>
              <a:cs typeface="Arial" panose="020B0604020202020204" pitchFamily="34" charset="0"/>
            </a:endParaRPr>
          </a:p>
          <a:p>
            <a:pPr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en-US" sz="1000" dirty="0">
              <a:cs typeface="Arial" panose="020B0604020202020204" pitchFamily="34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latin typeface="+mn-lt"/>
                <a:cs typeface="Arial" panose="020B0604020202020204" pitchFamily="34" charset="0"/>
              </a:rPr>
              <a:t>Intro to SDLC – WF/Agile</a:t>
            </a:r>
            <a:endParaRPr lang="en-US" altLang="en-US" sz="1200" dirty="0">
              <a:latin typeface="+mn-lt"/>
              <a:cs typeface="Arial" panose="020B0604020202020204" pitchFamily="34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latin typeface="+mn-lt"/>
                <a:cs typeface="Arial" panose="020B0604020202020204" pitchFamily="34" charset="0"/>
              </a:rPr>
              <a:t>Process Overview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latin typeface="+mn-lt"/>
                <a:cs typeface="Arial" panose="020B0604020202020204" pitchFamily="34" charset="0"/>
              </a:rPr>
              <a:t>Requirement Management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latin typeface="+mn-lt"/>
                <a:cs typeface="Arial" panose="020B0604020202020204" pitchFamily="34" charset="0"/>
              </a:rPr>
              <a:t>Defect Management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latin typeface="+mn-lt"/>
                <a:cs typeface="Arial" panose="020B0604020202020204" pitchFamily="34" charset="0"/>
              </a:rPr>
              <a:t>ITIL Framework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200" dirty="0">
                <a:latin typeface="+mn-lt"/>
                <a:cs typeface="Arial" panose="020B0604020202020204" pitchFamily="34" charset="0"/>
              </a:rPr>
              <a:t>DevOps Training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200" dirty="0">
                <a:latin typeface="+mn-lt"/>
                <a:cs typeface="Arial" panose="020B0604020202020204" pitchFamily="34" charset="0"/>
              </a:rPr>
              <a:t>KT on </a:t>
            </a:r>
            <a:r>
              <a:rPr lang="en-US" altLang="en-US" sz="1200" dirty="0" smtClean="0">
                <a:latin typeface="+mn-lt"/>
                <a:cs typeface="Arial" panose="020B0604020202020204" pitchFamily="34" charset="0"/>
              </a:rPr>
              <a:t>tools (Jira,Git,Jenkins)</a:t>
            </a:r>
            <a:endParaRPr lang="en-US" altLang="en-US" sz="1200" dirty="0">
              <a:latin typeface="+mn-lt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1200" dirty="0" smtClean="0">
              <a:latin typeface="+mn-lt"/>
              <a:cs typeface="Arial" panose="020B0604020202020204" pitchFamily="34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1000" dirty="0">
              <a:cs typeface="Arial" panose="020B0604020202020204" pitchFamily="34" charset="0"/>
            </a:endParaRPr>
          </a:p>
        </p:txBody>
      </p:sp>
      <p:sp>
        <p:nvSpPr>
          <p:cNvPr id="199" name="Text Box 7"/>
          <p:cNvSpPr txBox="1">
            <a:spLocks noChangeArrowheads="1"/>
          </p:cNvSpPr>
          <p:nvPr/>
        </p:nvSpPr>
        <p:spPr bwMode="auto">
          <a:xfrm>
            <a:off x="10079190" y="5558422"/>
            <a:ext cx="1657350" cy="5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10" rIns="91416" bIns="45710">
            <a:spAutoFit/>
          </a:bodyPr>
          <a:lstStyle>
            <a:lvl1pPr marL="114300" indent="-114300"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000" dirty="0" smtClean="0">
                <a:latin typeface="+mn-lt"/>
                <a:cs typeface="Arial" panose="020B0604020202020204" pitchFamily="34" charset="0"/>
              </a:rPr>
              <a:t>Product Output</a:t>
            </a:r>
          </a:p>
          <a:p>
            <a:pPr eaLnBrk="1" hangingPunct="1"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000" dirty="0" smtClean="0">
                <a:latin typeface="+mn-lt"/>
                <a:cs typeface="Arial" panose="020B0604020202020204" pitchFamily="34" charset="0"/>
              </a:rPr>
              <a:t>Resource Evaluation Report</a:t>
            </a:r>
            <a:endParaRPr lang="en-US" altLang="en-US" sz="1000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200" name="Group 43"/>
          <p:cNvGrpSpPr>
            <a:grpSpLocks/>
          </p:cNvGrpSpPr>
          <p:nvPr/>
        </p:nvGrpSpPr>
        <p:grpSpPr bwMode="auto">
          <a:xfrm>
            <a:off x="9443506" y="5559148"/>
            <a:ext cx="803275" cy="759826"/>
            <a:chOff x="3641" y="3601"/>
            <a:chExt cx="506" cy="524"/>
          </a:xfrm>
        </p:grpSpPr>
        <p:sp>
          <p:nvSpPr>
            <p:cNvPr id="201" name="AutoShape 44"/>
            <p:cNvSpPr>
              <a:spLocks noChangeArrowheads="1"/>
            </p:cNvSpPr>
            <p:nvPr/>
          </p:nvSpPr>
          <p:spPr bwMode="auto">
            <a:xfrm rot="5400000">
              <a:off x="3624" y="3664"/>
              <a:ext cx="524" cy="397"/>
            </a:xfrm>
            <a:prstGeom prst="homePlate">
              <a:avLst>
                <a:gd name="adj" fmla="val 32997"/>
              </a:avLst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1416" tIns="45710" rIns="91416" bIns="45710" anchor="b"/>
            <a:lstStyle/>
            <a:p>
              <a:pPr algn="ctr" eaLnBrk="1" hangingPunct="1">
                <a:spcBef>
                  <a:spcPct val="5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en-US" sz="12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2" name="Text Box 45"/>
            <p:cNvSpPr txBox="1">
              <a:spLocks noChangeArrowheads="1"/>
            </p:cNvSpPr>
            <p:nvPr/>
          </p:nvSpPr>
          <p:spPr bwMode="auto">
            <a:xfrm>
              <a:off x="3641" y="3640"/>
              <a:ext cx="5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altLang="en-US" sz="1200" b="1" dirty="0">
                  <a:cs typeface="Arial" panose="020B0604020202020204" pitchFamily="34" charset="0"/>
                </a:rPr>
                <a:t>Key Outputs</a:t>
              </a:r>
              <a:endParaRPr lang="en-US" altLang="en-US" sz="1200" b="1" dirty="0">
                <a:cs typeface="Arial" panose="020B0604020202020204" pitchFamily="34" charset="0"/>
              </a:endParaRPr>
            </a:p>
          </p:txBody>
        </p:sp>
      </p:grpSp>
      <p:sp>
        <p:nvSpPr>
          <p:cNvPr id="203" name="Text Box 7"/>
          <p:cNvSpPr txBox="1">
            <a:spLocks noChangeArrowheads="1"/>
          </p:cNvSpPr>
          <p:nvPr/>
        </p:nvSpPr>
        <p:spPr bwMode="auto">
          <a:xfrm>
            <a:off x="7842373" y="5561112"/>
            <a:ext cx="1657350" cy="72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10" rIns="91416" bIns="45710">
            <a:spAutoFit/>
          </a:bodyPr>
          <a:lstStyle>
            <a:lvl1pPr marL="114300" indent="-114300"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000" dirty="0" smtClean="0">
                <a:latin typeface="+mn-lt"/>
                <a:cs typeface="Arial" panose="020B0604020202020204" pitchFamily="34" charset="0"/>
              </a:rPr>
              <a:t>Resource Feedback and Rating</a:t>
            </a:r>
          </a:p>
          <a:p>
            <a:pPr eaLnBrk="1" hangingPunct="1"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en-US" sz="1000" dirty="0" smtClean="0">
              <a:latin typeface="+mn-lt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5000"/>
              </a:spcBef>
              <a:buClr>
                <a:schemeClr val="accent1"/>
              </a:buClr>
            </a:pPr>
            <a:endParaRPr lang="en-US" altLang="en-US" sz="1000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204" name="Group 43"/>
          <p:cNvGrpSpPr>
            <a:grpSpLocks/>
          </p:cNvGrpSpPr>
          <p:nvPr/>
        </p:nvGrpSpPr>
        <p:grpSpPr bwMode="auto">
          <a:xfrm>
            <a:off x="7206689" y="5561838"/>
            <a:ext cx="803275" cy="759826"/>
            <a:chOff x="3641" y="3601"/>
            <a:chExt cx="506" cy="524"/>
          </a:xfrm>
        </p:grpSpPr>
        <p:sp>
          <p:nvSpPr>
            <p:cNvPr id="205" name="AutoShape 44"/>
            <p:cNvSpPr>
              <a:spLocks noChangeArrowheads="1"/>
            </p:cNvSpPr>
            <p:nvPr/>
          </p:nvSpPr>
          <p:spPr bwMode="auto">
            <a:xfrm rot="5400000">
              <a:off x="3624" y="3664"/>
              <a:ext cx="524" cy="397"/>
            </a:xfrm>
            <a:prstGeom prst="homePlate">
              <a:avLst>
                <a:gd name="adj" fmla="val 32997"/>
              </a:avLst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1416" tIns="45710" rIns="91416" bIns="45710" anchor="b"/>
            <a:lstStyle/>
            <a:p>
              <a:pPr algn="ctr" eaLnBrk="1" hangingPunct="1">
                <a:spcBef>
                  <a:spcPct val="5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en-US" sz="12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6" name="Text Box 45"/>
            <p:cNvSpPr txBox="1">
              <a:spLocks noChangeArrowheads="1"/>
            </p:cNvSpPr>
            <p:nvPr/>
          </p:nvSpPr>
          <p:spPr bwMode="auto">
            <a:xfrm>
              <a:off x="3641" y="3640"/>
              <a:ext cx="5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altLang="en-US" sz="1200" b="1" dirty="0">
                  <a:cs typeface="Arial" panose="020B0604020202020204" pitchFamily="34" charset="0"/>
                </a:rPr>
                <a:t>Key Outputs</a:t>
              </a:r>
              <a:endParaRPr lang="en-US" altLang="en-US" sz="1200" b="1" dirty="0">
                <a:cs typeface="Arial" panose="020B0604020202020204" pitchFamily="34" charset="0"/>
              </a:endParaRPr>
            </a:p>
          </p:txBody>
        </p:sp>
      </p:grpSp>
      <p:sp>
        <p:nvSpPr>
          <p:cNvPr id="207" name="Text Box 7"/>
          <p:cNvSpPr txBox="1">
            <a:spLocks noChangeArrowheads="1"/>
          </p:cNvSpPr>
          <p:nvPr/>
        </p:nvSpPr>
        <p:spPr bwMode="auto">
          <a:xfrm>
            <a:off x="769326" y="5557697"/>
            <a:ext cx="1657350" cy="70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10" rIns="91416" bIns="45710">
            <a:spAutoFit/>
          </a:bodyPr>
          <a:lstStyle>
            <a:lvl1pPr marL="114300" indent="-114300"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000" dirty="0" smtClean="0">
                <a:latin typeface="+mn-lt"/>
                <a:cs typeface="Arial" panose="020B0604020202020204" pitchFamily="34" charset="0"/>
              </a:rPr>
              <a:t>Individual Evaluation Scores</a:t>
            </a:r>
          </a:p>
          <a:p>
            <a:pPr eaLnBrk="1" hangingPunct="1"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000" dirty="0" smtClean="0">
                <a:latin typeface="+mn-lt"/>
                <a:cs typeface="Arial" panose="020B0604020202020204" pitchFamily="34" charset="0"/>
              </a:rPr>
              <a:t>Training Tracker</a:t>
            </a:r>
          </a:p>
          <a:p>
            <a:pPr eaLnBrk="1" hangingPunct="1"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en-US" sz="900" dirty="0">
              <a:cs typeface="Arial" panose="020B0604020202020204" pitchFamily="34" charset="0"/>
            </a:endParaRPr>
          </a:p>
        </p:txBody>
      </p:sp>
      <p:grpSp>
        <p:nvGrpSpPr>
          <p:cNvPr id="208" name="Group 43"/>
          <p:cNvGrpSpPr>
            <a:grpSpLocks/>
          </p:cNvGrpSpPr>
          <p:nvPr/>
        </p:nvGrpSpPr>
        <p:grpSpPr bwMode="auto">
          <a:xfrm>
            <a:off x="133642" y="5558423"/>
            <a:ext cx="803275" cy="759826"/>
            <a:chOff x="3641" y="3601"/>
            <a:chExt cx="506" cy="524"/>
          </a:xfrm>
        </p:grpSpPr>
        <p:sp>
          <p:nvSpPr>
            <p:cNvPr id="209" name="AutoShape 44"/>
            <p:cNvSpPr>
              <a:spLocks noChangeArrowheads="1"/>
            </p:cNvSpPr>
            <p:nvPr/>
          </p:nvSpPr>
          <p:spPr bwMode="auto">
            <a:xfrm rot="5400000">
              <a:off x="3624" y="3664"/>
              <a:ext cx="524" cy="397"/>
            </a:xfrm>
            <a:prstGeom prst="homePlate">
              <a:avLst>
                <a:gd name="adj" fmla="val 32997"/>
              </a:avLst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1416" tIns="45710" rIns="91416" bIns="45710" anchor="b"/>
            <a:lstStyle/>
            <a:p>
              <a:pPr algn="ctr" eaLnBrk="1" hangingPunct="1">
                <a:spcBef>
                  <a:spcPct val="5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en-US" sz="12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0" name="Text Box 45"/>
            <p:cNvSpPr txBox="1">
              <a:spLocks noChangeArrowheads="1"/>
            </p:cNvSpPr>
            <p:nvPr/>
          </p:nvSpPr>
          <p:spPr bwMode="auto">
            <a:xfrm>
              <a:off x="3641" y="3640"/>
              <a:ext cx="5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altLang="en-US" sz="1200" b="1" dirty="0">
                  <a:cs typeface="Arial" panose="020B0604020202020204" pitchFamily="34" charset="0"/>
                </a:rPr>
                <a:t>Key Outputs</a:t>
              </a:r>
              <a:endParaRPr lang="en-US" altLang="en-US" sz="1200" b="1" dirty="0">
                <a:cs typeface="Arial" panose="020B0604020202020204" pitchFamily="34" charset="0"/>
              </a:endParaRPr>
            </a:p>
          </p:txBody>
        </p:sp>
      </p:grpSp>
      <p:sp>
        <p:nvSpPr>
          <p:cNvPr id="215" name="Text Box 7"/>
          <p:cNvSpPr txBox="1">
            <a:spLocks noChangeArrowheads="1"/>
          </p:cNvSpPr>
          <p:nvPr/>
        </p:nvSpPr>
        <p:spPr bwMode="auto">
          <a:xfrm>
            <a:off x="3299007" y="5568623"/>
            <a:ext cx="1657350" cy="56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10" rIns="91416" bIns="45710">
            <a:spAutoFit/>
          </a:bodyPr>
          <a:lstStyle>
            <a:lvl1pPr marL="114300" indent="-114300"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000" dirty="0" smtClean="0">
                <a:latin typeface="+mn-lt"/>
                <a:cs typeface="Arial" panose="020B0604020202020204" pitchFamily="34" charset="0"/>
              </a:rPr>
              <a:t>Evaluation Scores</a:t>
            </a:r>
          </a:p>
          <a:p>
            <a:pPr eaLnBrk="1" hangingPunct="1"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000" dirty="0" smtClean="0">
                <a:latin typeface="+mn-lt"/>
                <a:cs typeface="Arial" panose="020B0604020202020204" pitchFamily="34" charset="0"/>
              </a:rPr>
              <a:t>Individual presentations</a:t>
            </a:r>
          </a:p>
          <a:p>
            <a:pPr eaLnBrk="1" hangingPunct="1"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000" dirty="0" smtClean="0">
                <a:latin typeface="+mn-lt"/>
                <a:cs typeface="Arial" panose="020B0604020202020204" pitchFamily="34" charset="0"/>
              </a:rPr>
              <a:t>Trainer </a:t>
            </a:r>
            <a:r>
              <a:rPr lang="en-US" altLang="en-US" sz="1000" dirty="0" smtClean="0">
                <a:latin typeface="+mn-lt"/>
                <a:cs typeface="Arial" panose="020B0604020202020204" pitchFamily="34" charset="0"/>
              </a:rPr>
              <a:t>Feedback</a:t>
            </a:r>
            <a:endParaRPr lang="en-US" altLang="en-US" sz="1000" dirty="0" smtClean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216" name="Group 43"/>
          <p:cNvGrpSpPr>
            <a:grpSpLocks/>
          </p:cNvGrpSpPr>
          <p:nvPr/>
        </p:nvGrpSpPr>
        <p:grpSpPr bwMode="auto">
          <a:xfrm>
            <a:off x="2663323" y="5569349"/>
            <a:ext cx="803275" cy="759826"/>
            <a:chOff x="3641" y="3601"/>
            <a:chExt cx="506" cy="524"/>
          </a:xfrm>
        </p:grpSpPr>
        <p:sp>
          <p:nvSpPr>
            <p:cNvPr id="217" name="AutoShape 44"/>
            <p:cNvSpPr>
              <a:spLocks noChangeArrowheads="1"/>
            </p:cNvSpPr>
            <p:nvPr/>
          </p:nvSpPr>
          <p:spPr bwMode="auto">
            <a:xfrm rot="5400000">
              <a:off x="3624" y="3664"/>
              <a:ext cx="524" cy="397"/>
            </a:xfrm>
            <a:prstGeom prst="homePlate">
              <a:avLst>
                <a:gd name="adj" fmla="val 32997"/>
              </a:avLst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1416" tIns="45710" rIns="91416" bIns="45710" anchor="b"/>
            <a:lstStyle/>
            <a:p>
              <a:pPr algn="ctr" eaLnBrk="1" hangingPunct="1">
                <a:spcBef>
                  <a:spcPct val="5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en-US" sz="12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8" name="Text Box 45"/>
            <p:cNvSpPr txBox="1">
              <a:spLocks noChangeArrowheads="1"/>
            </p:cNvSpPr>
            <p:nvPr/>
          </p:nvSpPr>
          <p:spPr bwMode="auto">
            <a:xfrm>
              <a:off x="3641" y="3640"/>
              <a:ext cx="5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altLang="en-US" sz="1200" b="1" dirty="0">
                  <a:cs typeface="Arial" panose="020B0604020202020204" pitchFamily="34" charset="0"/>
                </a:rPr>
                <a:t>Key Outputs</a:t>
              </a:r>
              <a:endParaRPr lang="en-US" altLang="en-US" sz="1200" b="1" dirty="0">
                <a:cs typeface="Arial" panose="020B0604020202020204" pitchFamily="34" charset="0"/>
              </a:endParaRPr>
            </a:p>
          </p:txBody>
        </p:sp>
      </p:grpSp>
      <p:sp>
        <p:nvSpPr>
          <p:cNvPr id="219" name="Text Box 7"/>
          <p:cNvSpPr txBox="1">
            <a:spLocks noChangeArrowheads="1"/>
          </p:cNvSpPr>
          <p:nvPr/>
        </p:nvSpPr>
        <p:spPr bwMode="auto">
          <a:xfrm>
            <a:off x="5548233" y="5574926"/>
            <a:ext cx="1657350" cy="730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10" rIns="91416" bIns="45710">
            <a:spAutoFit/>
          </a:bodyPr>
          <a:lstStyle>
            <a:lvl1pPr marL="114300" indent="-114300"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000" dirty="0" smtClean="0">
                <a:latin typeface="+mn-lt"/>
                <a:cs typeface="Arial" panose="020B0604020202020204" pitchFamily="34" charset="0"/>
              </a:rPr>
              <a:t>PoC - application</a:t>
            </a:r>
          </a:p>
          <a:p>
            <a:pPr eaLnBrk="1" hangingPunct="1"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000" dirty="0" smtClean="0">
                <a:latin typeface="+mn-lt"/>
                <a:cs typeface="Arial" panose="020B0604020202020204" pitchFamily="34" charset="0"/>
              </a:rPr>
              <a:t>Evaluation Report</a:t>
            </a:r>
          </a:p>
          <a:p>
            <a:pPr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000" dirty="0">
                <a:cs typeface="Arial" panose="020B0604020202020204" pitchFamily="34" charset="0"/>
              </a:rPr>
              <a:t>Junit results</a:t>
            </a:r>
          </a:p>
          <a:p>
            <a:pPr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000" dirty="0">
                <a:cs typeface="Arial" panose="020B0604020202020204" pitchFamily="34" charset="0"/>
              </a:rPr>
              <a:t>Code Review </a:t>
            </a:r>
            <a:r>
              <a:rPr lang="en-US" altLang="en-US" sz="1000" dirty="0" smtClean="0">
                <a:cs typeface="Arial" panose="020B0604020202020204" pitchFamily="34" charset="0"/>
              </a:rPr>
              <a:t>Results</a:t>
            </a:r>
            <a:endParaRPr lang="en-US" altLang="en-US" sz="1000" dirty="0">
              <a:cs typeface="Arial" panose="020B0604020202020204" pitchFamily="34" charset="0"/>
            </a:endParaRPr>
          </a:p>
        </p:txBody>
      </p:sp>
      <p:grpSp>
        <p:nvGrpSpPr>
          <p:cNvPr id="220" name="Group 43"/>
          <p:cNvGrpSpPr>
            <a:grpSpLocks/>
          </p:cNvGrpSpPr>
          <p:nvPr/>
        </p:nvGrpSpPr>
        <p:grpSpPr bwMode="auto">
          <a:xfrm>
            <a:off x="4912549" y="5575652"/>
            <a:ext cx="803275" cy="759826"/>
            <a:chOff x="3641" y="3601"/>
            <a:chExt cx="506" cy="524"/>
          </a:xfrm>
        </p:grpSpPr>
        <p:sp>
          <p:nvSpPr>
            <p:cNvPr id="221" name="AutoShape 44"/>
            <p:cNvSpPr>
              <a:spLocks noChangeArrowheads="1"/>
            </p:cNvSpPr>
            <p:nvPr/>
          </p:nvSpPr>
          <p:spPr bwMode="auto">
            <a:xfrm rot="5400000">
              <a:off x="3624" y="3664"/>
              <a:ext cx="524" cy="397"/>
            </a:xfrm>
            <a:prstGeom prst="homePlate">
              <a:avLst>
                <a:gd name="adj" fmla="val 32997"/>
              </a:avLst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1416" tIns="45710" rIns="91416" bIns="45710" anchor="b"/>
            <a:lstStyle/>
            <a:p>
              <a:pPr algn="ctr" eaLnBrk="1" hangingPunct="1">
                <a:spcBef>
                  <a:spcPct val="5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en-US" sz="12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2" name="Text Box 45"/>
            <p:cNvSpPr txBox="1">
              <a:spLocks noChangeArrowheads="1"/>
            </p:cNvSpPr>
            <p:nvPr/>
          </p:nvSpPr>
          <p:spPr bwMode="auto">
            <a:xfrm>
              <a:off x="3641" y="3640"/>
              <a:ext cx="5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altLang="en-US" sz="1200" b="1" dirty="0">
                  <a:cs typeface="Arial" panose="020B0604020202020204" pitchFamily="34" charset="0"/>
                </a:rPr>
                <a:t>Key Outputs</a:t>
              </a:r>
              <a:endParaRPr lang="en-US" altLang="en-US" sz="1200" b="1" dirty="0">
                <a:cs typeface="Arial" panose="020B0604020202020204" pitchFamily="34" charset="0"/>
              </a:endParaRPr>
            </a:p>
          </p:txBody>
        </p:sp>
      </p:grpSp>
      <p:sp>
        <p:nvSpPr>
          <p:cNvPr id="58" name="Title 2"/>
          <p:cNvSpPr>
            <a:spLocks noGrp="1"/>
          </p:cNvSpPr>
          <p:nvPr>
            <p:ph type="title"/>
          </p:nvPr>
        </p:nvSpPr>
        <p:spPr>
          <a:xfrm>
            <a:off x="1650999" y="136524"/>
            <a:ext cx="8461991" cy="65087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OILC – 5 Stage Approach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7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4333</TotalTime>
  <Words>278</Words>
  <Application>Microsoft Office PowerPoint</Application>
  <PresentationFormat>Widescreen</PresentationFormat>
  <Paragraphs>127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MS PGothic</vt:lpstr>
      <vt:lpstr>Arial</vt:lpstr>
      <vt:lpstr>Arial Rounded MT Bold</vt:lpstr>
      <vt:lpstr>Calibri</vt:lpstr>
      <vt:lpstr>Calibri Light</vt:lpstr>
      <vt:lpstr>Wingdings</vt:lpstr>
      <vt:lpstr>Office Theme</vt:lpstr>
      <vt:lpstr>Resource Readiness Strategy</vt:lpstr>
      <vt:lpstr>Ojas Internship Life Cycle (OILC)</vt:lpstr>
      <vt:lpstr>OILC – 5 Stage Approach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Bollapragada</dc:creator>
  <cp:lastModifiedBy>Vishal Kulkarni</cp:lastModifiedBy>
  <cp:revision>157</cp:revision>
  <dcterms:created xsi:type="dcterms:W3CDTF">2018-06-22T04:34:50Z</dcterms:created>
  <dcterms:modified xsi:type="dcterms:W3CDTF">2019-06-24T15:41:40Z</dcterms:modified>
</cp:coreProperties>
</file>