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21ecb36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21ecb36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21ecb36a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21ecb36a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21ecb36a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21ecb36a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21ecb36a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21ecb36a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21ecb36a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21ecb36a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21ecb36a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21ecb36a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21ecb36a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21ecb36a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21ecb36a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21ecb36a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lab.research.google.com/drive/1qTpwL_mo8UYzYOniYBNnaBNtj-Yo5czV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lab.research.google.com/drive/1qTpwL_mo8UYzYOniYBNnaBNtj-Yo5czV?usp=sharing" TargetMode="External"/><Relationship Id="rId4" Type="http://schemas.openxmlformats.org/officeDocument/2006/relationships/hyperlink" Target="https://colab.research.google.com/drive/1_RA33S9A9R5dxlionV4N8krg8bvYsKa_?usp=sharing" TargetMode="External"/><Relationship Id="rId5" Type="http://schemas.openxmlformats.org/officeDocument/2006/relationships/hyperlink" Target="https://colab.research.google.com/drive/1u-4MsOp8ATZcngjqUdm_hBoAh1oeebku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general guide - level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 Structure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2227625" y="3605250"/>
            <a:ext cx="5054700" cy="1117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The Backend Layer: 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solidFill>
                  <a:srgbClr val="9900FF"/>
                </a:solidFill>
              </a:rPr>
              <a:t>Lowest</a:t>
            </a:r>
            <a:r>
              <a:rPr lang="en" sz="1200"/>
              <a:t> </a:t>
            </a:r>
            <a:r>
              <a:rPr lang="en" sz="1200"/>
              <a:t>layer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Handles </a:t>
            </a:r>
            <a:r>
              <a:rPr lang="en" sz="1200">
                <a:solidFill>
                  <a:srgbClr val="9900FF"/>
                </a:solidFill>
              </a:rPr>
              <a:t>rendering</a:t>
            </a:r>
            <a:r>
              <a:rPr lang="en" sz="1200"/>
              <a:t> and </a:t>
            </a:r>
            <a:r>
              <a:rPr lang="en" sz="1200">
                <a:solidFill>
                  <a:srgbClr val="9900FF"/>
                </a:solidFill>
              </a:rPr>
              <a:t>display</a:t>
            </a:r>
            <a:r>
              <a:rPr lang="en" sz="1200"/>
              <a:t> on various </a:t>
            </a:r>
            <a:r>
              <a:rPr lang="en" sz="1200">
                <a:solidFill>
                  <a:srgbClr val="9900FF"/>
                </a:solidFill>
              </a:rPr>
              <a:t>devices</a:t>
            </a:r>
            <a:r>
              <a:rPr lang="en" sz="1200"/>
              <a:t> and </a:t>
            </a:r>
            <a:r>
              <a:rPr lang="en" sz="1200">
                <a:solidFill>
                  <a:srgbClr val="9900FF"/>
                </a:solidFill>
              </a:rPr>
              <a:t>platform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Provides several backends: default </a:t>
            </a:r>
            <a:r>
              <a:rPr lang="en" sz="1200">
                <a:solidFill>
                  <a:srgbClr val="9900FF"/>
                </a:solidFill>
              </a:rPr>
              <a:t>tkinter</a:t>
            </a:r>
            <a:r>
              <a:rPr lang="en" sz="1200"/>
              <a:t>, </a:t>
            </a:r>
            <a:r>
              <a:rPr lang="en" sz="1200">
                <a:solidFill>
                  <a:srgbClr val="9900FF"/>
                </a:solidFill>
              </a:rPr>
              <a:t>PyQT</a:t>
            </a:r>
            <a:r>
              <a:rPr lang="en" sz="1200"/>
              <a:t> etc</a:t>
            </a:r>
            <a:endParaRPr sz="1200"/>
          </a:p>
        </p:txBody>
      </p:sp>
      <p:sp>
        <p:nvSpPr>
          <p:cNvPr id="62" name="Google Shape;62;p14"/>
          <p:cNvSpPr/>
          <p:nvPr/>
        </p:nvSpPr>
        <p:spPr>
          <a:xfrm>
            <a:off x="2227625" y="2386050"/>
            <a:ext cx="5054700" cy="11175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The Artist Layer: </a:t>
            </a:r>
            <a:endParaRPr b="1"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solidFill>
                  <a:srgbClr val="9900FF"/>
                </a:solidFill>
              </a:rPr>
              <a:t>Middle</a:t>
            </a:r>
            <a:r>
              <a:rPr lang="en" sz="1200"/>
              <a:t> </a:t>
            </a:r>
            <a:r>
              <a:rPr lang="en" sz="1200"/>
              <a:t>layer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Handles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creating</a:t>
            </a:r>
            <a:r>
              <a:rPr lang="en" sz="1200"/>
              <a:t> and </a:t>
            </a:r>
            <a:r>
              <a:rPr lang="en" sz="1200">
                <a:solidFill>
                  <a:srgbClr val="9900FF"/>
                </a:solidFill>
              </a:rPr>
              <a:t>manipulating</a:t>
            </a:r>
            <a:r>
              <a:rPr lang="en" sz="1200"/>
              <a:t> plot </a:t>
            </a:r>
            <a:r>
              <a:rPr lang="en" sz="1200">
                <a:solidFill>
                  <a:srgbClr val="9900FF"/>
                </a:solidFill>
              </a:rPr>
              <a:t>components</a:t>
            </a:r>
            <a:r>
              <a:rPr lang="en" sz="1200"/>
              <a:t>: 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solidFill>
                  <a:srgbClr val="9900FF"/>
                </a:solidFill>
              </a:rPr>
              <a:t>lines</a:t>
            </a:r>
            <a:r>
              <a:rPr lang="en" sz="1200"/>
              <a:t>, </a:t>
            </a:r>
            <a:r>
              <a:rPr lang="en" sz="1200">
                <a:solidFill>
                  <a:srgbClr val="9900FF"/>
                </a:solidFill>
              </a:rPr>
              <a:t>shapes</a:t>
            </a:r>
            <a:r>
              <a:rPr lang="en" sz="1200"/>
              <a:t>, </a:t>
            </a:r>
            <a:r>
              <a:rPr lang="en" sz="1200">
                <a:solidFill>
                  <a:srgbClr val="9900FF"/>
                </a:solidFill>
              </a:rPr>
              <a:t>text</a:t>
            </a:r>
            <a:r>
              <a:rPr lang="en" sz="1200"/>
              <a:t>, </a:t>
            </a:r>
            <a:r>
              <a:rPr lang="en" sz="1200">
                <a:solidFill>
                  <a:srgbClr val="9900FF"/>
                </a:solidFill>
              </a:rPr>
              <a:t>labels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Provides flexible interface for creating plots</a:t>
            </a:r>
            <a:endParaRPr sz="1200"/>
          </a:p>
        </p:txBody>
      </p:sp>
      <p:sp>
        <p:nvSpPr>
          <p:cNvPr id="63" name="Google Shape;63;p14"/>
          <p:cNvSpPr/>
          <p:nvPr/>
        </p:nvSpPr>
        <p:spPr>
          <a:xfrm>
            <a:off x="2227625" y="1166850"/>
            <a:ext cx="5054700" cy="1117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The Scripting Layer: </a:t>
            </a:r>
            <a:endParaRPr b="1"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solidFill>
                  <a:srgbClr val="9900FF"/>
                </a:solidFill>
              </a:rPr>
              <a:t>Highest </a:t>
            </a:r>
            <a:r>
              <a:rPr lang="en" sz="1200"/>
              <a:t>layer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Provides simple </a:t>
            </a:r>
            <a:r>
              <a:rPr lang="en" sz="1200">
                <a:solidFill>
                  <a:srgbClr val="9900FF"/>
                </a:solidFill>
              </a:rPr>
              <a:t>interface</a:t>
            </a:r>
            <a:r>
              <a:rPr lang="en" sz="1200"/>
              <a:t> for </a:t>
            </a:r>
            <a:r>
              <a:rPr lang="en" sz="1200">
                <a:solidFill>
                  <a:srgbClr val="9900FF"/>
                </a:solidFill>
              </a:rPr>
              <a:t>plotting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quickly</a:t>
            </a:r>
            <a:r>
              <a:rPr lang="en" sz="1200"/>
              <a:t> and </a:t>
            </a:r>
            <a:r>
              <a:rPr lang="en" sz="1200">
                <a:solidFill>
                  <a:srgbClr val="9900FF"/>
                </a:solidFill>
              </a:rPr>
              <a:t>easily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Provides a range of </a:t>
            </a:r>
            <a:r>
              <a:rPr lang="en" sz="1200">
                <a:solidFill>
                  <a:srgbClr val="9900FF"/>
                </a:solidFill>
              </a:rPr>
              <a:t>pre</a:t>
            </a:r>
            <a:r>
              <a:rPr lang="en" sz="1200"/>
              <a:t>-</a:t>
            </a:r>
            <a:r>
              <a:rPr lang="en" sz="1200">
                <a:solidFill>
                  <a:srgbClr val="9900FF"/>
                </a:solidFill>
              </a:rPr>
              <a:t>built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functions</a:t>
            </a:r>
            <a:r>
              <a:rPr lang="en" sz="1200"/>
              <a:t> for </a:t>
            </a:r>
            <a:r>
              <a:rPr lang="en" sz="1200">
                <a:solidFill>
                  <a:srgbClr val="9900FF"/>
                </a:solidFill>
              </a:rPr>
              <a:t>common</a:t>
            </a:r>
            <a:r>
              <a:rPr lang="en" sz="1200"/>
              <a:t> </a:t>
            </a:r>
            <a:r>
              <a:rPr lang="en" sz="1200">
                <a:solidFill>
                  <a:srgbClr val="9900FF"/>
                </a:solidFill>
              </a:rPr>
              <a:t>plots</a:t>
            </a:r>
            <a:r>
              <a:rPr lang="en" sz="1200"/>
              <a:t>: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solidFill>
                  <a:srgbClr val="9900FF"/>
                </a:solidFill>
              </a:rPr>
              <a:t>line</a:t>
            </a:r>
            <a:r>
              <a:rPr lang="en" sz="1200"/>
              <a:t>, </a:t>
            </a:r>
            <a:r>
              <a:rPr lang="en" sz="1200">
                <a:solidFill>
                  <a:srgbClr val="9900FF"/>
                </a:solidFill>
              </a:rPr>
              <a:t>scatter</a:t>
            </a:r>
            <a:r>
              <a:rPr lang="en" sz="1200"/>
              <a:t>, </a:t>
            </a:r>
            <a:r>
              <a:rPr lang="en" sz="1200">
                <a:solidFill>
                  <a:srgbClr val="9900FF"/>
                </a:solidFill>
              </a:rPr>
              <a:t>bar</a:t>
            </a:r>
            <a:r>
              <a:rPr lang="en" sz="1200"/>
              <a:t>, </a:t>
            </a:r>
            <a:r>
              <a:rPr lang="en" sz="1200">
                <a:solidFill>
                  <a:srgbClr val="9900FF"/>
                </a:solidFill>
              </a:rPr>
              <a:t>histograms</a:t>
            </a:r>
            <a:r>
              <a:rPr lang="en" sz="1200"/>
              <a:t> etc.</a:t>
            </a:r>
            <a:endParaRPr sz="1200"/>
          </a:p>
        </p:txBody>
      </p:sp>
      <p:sp>
        <p:nvSpPr>
          <p:cNvPr id="64" name="Google Shape;64;p14"/>
          <p:cNvSpPr/>
          <p:nvPr/>
        </p:nvSpPr>
        <p:spPr>
          <a:xfrm>
            <a:off x="7459925" y="1176725"/>
            <a:ext cx="1372500" cy="31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pyplot, pylab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7459925" y="1557725"/>
            <a:ext cx="1213800" cy="31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seaborn*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1: Backend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466250" y="1176725"/>
            <a:ext cx="3522900" cy="357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We don’t normally need to interact with the backend layer because the scripting layer provides us an easier interface for most interactions.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However, it is possible to interact with the backend layer and sometimes necessary. E.g.: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Creating plots in a non-standard format like svg, pdf </a:t>
            </a:r>
            <a:r>
              <a:rPr b="1" lang="en" sz="1100"/>
              <a:t>⇒</a:t>
            </a:r>
            <a:endParaRPr b="1"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Building your </a:t>
            </a:r>
            <a:r>
              <a:rPr lang="en" sz="1100"/>
              <a:t>own tool on top of matplotlib 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Customising plot rendering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Embedding plots in applications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Debugging rendering issues etc.</a:t>
            </a:r>
            <a:endParaRPr sz="1100"/>
          </a:p>
        </p:txBody>
      </p:sp>
      <p:sp>
        <p:nvSpPr>
          <p:cNvPr id="72" name="Google Shape;72;p15"/>
          <p:cNvSpPr/>
          <p:nvPr/>
        </p:nvSpPr>
        <p:spPr>
          <a:xfrm>
            <a:off x="4329425" y="1176725"/>
            <a:ext cx="4213200" cy="3574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import matplotlib</a:t>
            </a:r>
            <a:endParaRPr sz="1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matplotlib.use('SVG')</a:t>
            </a:r>
            <a:endParaRPr sz="1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import matplotlib.pyplot as plt</a:t>
            </a:r>
            <a:endParaRPr sz="1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 create a simple plot</a:t>
            </a:r>
            <a:endParaRPr sz="1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x = [1, 2, 3]</a:t>
            </a:r>
            <a:endParaRPr sz="1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y = [4, 5, 6]</a:t>
            </a:r>
            <a:endParaRPr sz="1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plt.plot(x, y)</a:t>
            </a:r>
            <a:endParaRPr sz="1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 save the plot as an SVG file</a:t>
            </a:r>
            <a:endParaRPr sz="1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plt.savefig('myplot.svg')</a:t>
            </a:r>
            <a:endParaRPr sz="1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2: Artist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466250" y="1176725"/>
            <a:ext cx="3522900" cy="357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Not normally used. 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Scripting layer is normally sufficient.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Artist layer s</a:t>
            </a:r>
            <a:r>
              <a:rPr lang="en" sz="1100"/>
              <a:t>ometimes</a:t>
            </a:r>
            <a:r>
              <a:rPr lang="en" sz="1100"/>
              <a:t> useful or necessary.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Lower level interface to scripting layer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Create and </a:t>
            </a:r>
            <a:r>
              <a:rPr lang="en" sz="1100"/>
              <a:t>manipulate</a:t>
            </a:r>
            <a:r>
              <a:rPr lang="en" sz="1100"/>
              <a:t> individual graphical elements of a plot: 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Lines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Markers 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Text </a:t>
            </a:r>
            <a:endParaRPr sz="1100"/>
          </a:p>
        </p:txBody>
      </p:sp>
      <p:sp>
        <p:nvSpPr>
          <p:cNvPr id="79" name="Google Shape;79;p16"/>
          <p:cNvSpPr/>
          <p:nvPr/>
        </p:nvSpPr>
        <p:spPr>
          <a:xfrm>
            <a:off x="4329425" y="140625"/>
            <a:ext cx="4213200" cy="4610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import numpy as np</a:t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import matplotlib.pyplot as plt</a:t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 create some data</a:t>
            </a:r>
            <a:endParaRPr sz="9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x = np.linspace(0, 2*np.pi, 100)</a:t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y = np.sin(x)</a:t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reate a </a:t>
            </a:r>
            <a:r>
              <a:rPr b="1" lang="en" sz="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Figure </a:t>
            </a:r>
            <a:r>
              <a:rPr lang="en" sz="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and </a:t>
            </a:r>
            <a:r>
              <a:rPr b="1" lang="en" sz="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Axes </a:t>
            </a:r>
            <a:r>
              <a:rPr lang="en" sz="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fig</a:t>
            </a:r>
            <a:r>
              <a:rPr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ax</a:t>
            </a:r>
            <a:r>
              <a:rPr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= plt.subplots()</a:t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 create a Line2D object to represent the line</a:t>
            </a:r>
            <a:endParaRPr sz="9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line </a:t>
            </a:r>
            <a:r>
              <a:rPr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= plt.</a:t>
            </a:r>
            <a:r>
              <a:rPr b="1"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Line2D</a:t>
            </a:r>
            <a:r>
              <a:rPr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(x, y, linewidth=2, markersize=8, linestyle='-', marker='o')</a:t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 add the line to the Axes</a:t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ax</a:t>
            </a:r>
            <a:r>
              <a:rPr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.add_line(line)</a:t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 change the line color and marker style</a:t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.set_color('red')</a:t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.set_marker('s')</a:t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 add text to the plot using a Text object</a:t>
            </a:r>
            <a:endParaRPr sz="9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= plt.</a:t>
            </a:r>
            <a:r>
              <a:rPr b="1"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(2, 0, 'sin(x)', fontsize=14, color='blue')</a:t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ax</a:t>
            </a:r>
            <a:r>
              <a:rPr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.add_artist(text)</a:t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 set the x and y limits of the Axes</a:t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ax</a:t>
            </a:r>
            <a:r>
              <a:rPr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.set_xlim(0, 2*np.pi)</a:t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ax</a:t>
            </a:r>
            <a:r>
              <a:rPr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.set_ylim(-1, 1)</a:t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# show the plot</a:t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0" name="Google Shape;80;p16"/>
          <p:cNvCxnSpPr>
            <a:endCxn id="81" idx="1"/>
          </p:cNvCxnSpPr>
          <p:nvPr/>
        </p:nvCxnSpPr>
        <p:spPr>
          <a:xfrm flipH="1" rot="10800000">
            <a:off x="5284025" y="566200"/>
            <a:ext cx="1734000" cy="8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6"/>
          <p:cNvSpPr/>
          <p:nvPr/>
        </p:nvSpPr>
        <p:spPr>
          <a:xfrm>
            <a:off x="7018025" y="384850"/>
            <a:ext cx="1524600" cy="36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parts of Artist layer</a:t>
            </a:r>
            <a:endParaRPr sz="1200"/>
          </a:p>
        </p:txBody>
      </p:sp>
      <p:cxnSp>
        <p:nvCxnSpPr>
          <p:cNvPr id="82" name="Google Shape;82;p16"/>
          <p:cNvCxnSpPr>
            <a:endCxn id="81" idx="1"/>
          </p:cNvCxnSpPr>
          <p:nvPr/>
        </p:nvCxnSpPr>
        <p:spPr>
          <a:xfrm flipH="1" rot="10800000">
            <a:off x="5957525" y="566200"/>
            <a:ext cx="1060500" cy="8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3: Scripting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466250" y="1176725"/>
            <a:ext cx="3522900" cy="357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Highest level interface to matplotlib.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Convenient</a:t>
            </a:r>
            <a:r>
              <a:rPr lang="en" sz="1100"/>
              <a:t>. 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Provides convenience functions that access and manipulate the plot elements internally from the artist layer. 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Provides an abstraction on top of the artist layer.</a:t>
            </a:r>
            <a:endParaRPr sz="1100"/>
          </a:p>
        </p:txBody>
      </p:sp>
      <p:sp>
        <p:nvSpPr>
          <p:cNvPr id="89" name="Google Shape;89;p17"/>
          <p:cNvSpPr/>
          <p:nvPr/>
        </p:nvSpPr>
        <p:spPr>
          <a:xfrm>
            <a:off x="4329425" y="1176700"/>
            <a:ext cx="4213200" cy="3574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import matplotlib.pyplot as plt</a:t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import numpy as np</a:t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 Generate some data</a:t>
            </a:r>
            <a:endParaRPr sz="9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x = np.linspace(0, 10, 100)</a:t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y = np.sin(x)</a:t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 Create a figure and axis object</a:t>
            </a:r>
            <a:endParaRPr sz="9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plt.figure()</a:t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 Plot the data</a:t>
            </a:r>
            <a:endParaRPr sz="9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plt.plot(x, y)</a:t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 Add labels and title</a:t>
            </a:r>
            <a:endParaRPr sz="9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plt.xlabel('X-axis')</a:t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plt.ylabel('Y-axis')</a:t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plt.title('Sine wave')</a:t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 Show the plot</a:t>
            </a:r>
            <a:endParaRPr sz="9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from the very beginning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Plot a simple line graph using the </a:t>
            </a:r>
            <a:r>
              <a:rPr lang="en" sz="1200"/>
              <a:t>following</a:t>
            </a:r>
            <a:r>
              <a:rPr lang="en" sz="1200"/>
              <a:t> data: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Add labels to the x-axis and y-axis of the plot from task 1.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Change the color and style of the line in the plot from task 1.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Add a title to the plot from task 1.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Plot two lines on the same graph using the following data: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Add a legend to the plot from task 5.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Create a scatter plot using the data from task.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Change the size and color of the markers in the scatter plot from task 7.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200"/>
              <a:buAutoNum type="arabicPeriod"/>
            </a:pPr>
            <a:r>
              <a:rPr lang="en" sz="1200"/>
              <a:t>Create a bar chart using the following data:</a:t>
            </a:r>
            <a:endParaRPr sz="1200"/>
          </a:p>
        </p:txBody>
      </p:sp>
      <p:sp>
        <p:nvSpPr>
          <p:cNvPr id="96" name="Google Shape;96;p18"/>
          <p:cNvSpPr txBox="1"/>
          <p:nvPr/>
        </p:nvSpPr>
        <p:spPr>
          <a:xfrm>
            <a:off x="4248025" y="1078450"/>
            <a:ext cx="1968600" cy="492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x = [1, 2, 3, 4, 5]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y = [2, 4, 6, 8, 10]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4822250" y="2323975"/>
            <a:ext cx="1968600" cy="646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x = [1, 2, 3, 4, 5]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y1 = [2, 4, 6, 8, 10]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y2 = [1, 3, 5, 7, 9]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917425" y="3723400"/>
            <a:ext cx="2795100" cy="492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x = ['A', 'B', 'C', 'D', 'E']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y = [4, 7, 2, 5, 8]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from the very beginning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82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 startAt="10"/>
            </a:pPr>
            <a:r>
              <a:rPr lang="en" sz="1200"/>
              <a:t>Add labels to the x-axis and y-axis of the bar chart from task 9.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rabicPeriod" startAt="10"/>
            </a:pPr>
            <a:r>
              <a:rPr lang="en" sz="1200"/>
              <a:t>Add a title to the bar chart from task 9.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rabicPeriod" startAt="10"/>
            </a:pPr>
            <a:r>
              <a:rPr lang="en" sz="1200"/>
              <a:t>Create a stacked bar chart using the following data: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rabicPeriod" startAt="10"/>
            </a:pPr>
            <a:r>
              <a:rPr lang="en" sz="1200"/>
              <a:t>Add a legend to the stacked bar chart from task 12.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rabicPeriod" startAt="10"/>
            </a:pPr>
            <a:r>
              <a:rPr lang="en" sz="1200"/>
              <a:t>Create a histogram using the following data: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rabicPeriod" startAt="10"/>
            </a:pPr>
            <a:r>
              <a:rPr lang="en" sz="1200"/>
              <a:t>Change the number of bins and color of the bars in the histogram from task 14. 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rabicPeriod" startAt="10"/>
            </a:pPr>
            <a:r>
              <a:rPr lang="en" sz="1200"/>
              <a:t>Create a scatter plot with x values ranging from 0 to 10 and y values equal to the square of the x values.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rabicPeriod" startAt="10"/>
            </a:pPr>
            <a:r>
              <a:rPr lang="en" sz="1200"/>
              <a:t>Add a title and x and y axis labels to the scatter plot created in task 16.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rabicPeriod" startAt="10"/>
            </a:pPr>
            <a:r>
              <a:rPr lang="en" sz="1200"/>
              <a:t>Change the color of the points in the scatter plot created in task 16.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rabicPeriod" startAt="10"/>
            </a:pPr>
            <a:r>
              <a:rPr lang="en" sz="1200"/>
              <a:t>Change the size of the points in the scatter plot created in task 16.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200"/>
              <a:buAutoNum type="arabicPeriod" startAt="10"/>
            </a:pPr>
            <a:r>
              <a:rPr lang="en" sz="1200"/>
              <a:t>Add a trend line to the scatter plot created in task 16.</a:t>
            </a:r>
            <a:endParaRPr sz="1200"/>
          </a:p>
        </p:txBody>
      </p:sp>
      <p:sp>
        <p:nvSpPr>
          <p:cNvPr id="105" name="Google Shape;105;p19"/>
          <p:cNvSpPr txBox="1"/>
          <p:nvPr/>
        </p:nvSpPr>
        <p:spPr>
          <a:xfrm>
            <a:off x="4441250" y="1638175"/>
            <a:ext cx="2944800" cy="646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x = ['A', 'B', 'C', 'D', 'E']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y1 = [4, 7, 2, 5, 8]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y2 = [1, 3, 5, 7, 9]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3984050" y="2400175"/>
            <a:ext cx="4363800" cy="338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data = [1, 1, 2, 3, 4, 4, 4, 5, 5, 6, 7, 8, 8, 9, 9, 10]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from the very beginning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 startAt="21"/>
            </a:pPr>
            <a:r>
              <a:rPr lang="en" sz="1200"/>
              <a:t>Create a bar chart with x values of ['A', 'B', 'C', 'D', 'E'] and y values of [3, 6, 1, 7, 4].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rabicPeriod" startAt="21"/>
            </a:pPr>
            <a:r>
              <a:rPr lang="en" sz="1200"/>
              <a:t>Change the color of the bars in the bar chart created in task 21.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rabicPeriod" startAt="21"/>
            </a:pPr>
            <a:r>
              <a:rPr lang="en" sz="1200"/>
              <a:t>Add error bars to the bar chart created in task 21 with error values of [0.5, 1, 0.5, 0.8, 0.7].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rabicPeriod" startAt="21"/>
            </a:pPr>
            <a:r>
              <a:rPr lang="en" sz="1200"/>
              <a:t>Create a pie chart with labels of ['A', 'B', 'C', 'D'] and sizes of [20, 30, 10, 40].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rabicPeriod" startAt="21"/>
            </a:pPr>
            <a:r>
              <a:rPr lang="en" sz="1200"/>
              <a:t>Explode the slice labeled 'D' in the pie chart created in task 24.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rabicPeriod" startAt="21"/>
            </a:pPr>
            <a:r>
              <a:rPr lang="en" sz="1200"/>
              <a:t>Add a legend to the pie chart created in task 24.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rabicPeriod" startAt="21"/>
            </a:pPr>
            <a:r>
              <a:rPr lang="en" sz="1200"/>
              <a:t>Create a horizontal bar chart with y values of ['A', 'B', 'C', 'D', 'E'] and x values of [3, 6, 1, 7, 4].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rabicPeriod" startAt="21"/>
            </a:pPr>
            <a:r>
              <a:rPr lang="en" sz="1200"/>
              <a:t>Change the color of the bars in the horizontal bar chart created in task 27.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rabicPeriod" startAt="21"/>
            </a:pPr>
            <a:r>
              <a:rPr lang="en" sz="1200"/>
              <a:t>Add labels to the x and y axis of the horizontal bar chart created in task 27.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200"/>
              <a:buAutoNum type="arabicPeriod" startAt="21"/>
            </a:pPr>
            <a:r>
              <a:rPr lang="en" sz="1200"/>
              <a:t>Create a 3D scatter plot with x, y, and z values of [1, 2, 3, 4, 5], [2, 4, 6, 8, 10], and [3, 6, 9, 12, 15], respectively.</a:t>
            </a:r>
            <a:endParaRPr sz="1200"/>
          </a:p>
        </p:txBody>
      </p:sp>
      <p:sp>
        <p:nvSpPr>
          <p:cNvPr id="113" name="Google Shape;113;p20"/>
          <p:cNvSpPr txBox="1"/>
          <p:nvPr/>
        </p:nvSpPr>
        <p:spPr>
          <a:xfrm>
            <a:off x="606850" y="46180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solutions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666075" y="1709575"/>
            <a:ext cx="4262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Beginner’s demo usage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Plot 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In-depth tutorial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