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4" r:id="rId4"/>
    <p:sldId id="275" r:id="rId5"/>
    <p:sldId id="279" r:id="rId6"/>
    <p:sldId id="276" r:id="rId7"/>
    <p:sldId id="273" r:id="rId8"/>
    <p:sldId id="263" r:id="rId9"/>
    <p:sldId id="265" r:id="rId10"/>
    <p:sldId id="266" r:id="rId11"/>
    <p:sldId id="280" r:id="rId12"/>
  </p:sldIdLst>
  <p:sldSz cx="9144000" cy="5143500" type="screen16x9"/>
  <p:notesSz cx="9144000" cy="51435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680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90594" y="2514945"/>
            <a:ext cx="3162811" cy="1687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 u="heavy">
                <a:solidFill>
                  <a:srgbClr val="0097A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13499" y="152399"/>
            <a:ext cx="8516957" cy="48386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1152525"/>
          </a:xfrm>
          <a:custGeom>
            <a:avLst/>
            <a:gdLst/>
            <a:ahLst/>
            <a:cxnLst/>
            <a:rect l="l" t="t" r="r" b="b"/>
            <a:pathLst>
              <a:path w="9144000" h="1152525">
                <a:moveTo>
                  <a:pt x="9143981" y="1152372"/>
                </a:moveTo>
                <a:lnTo>
                  <a:pt x="0" y="1152372"/>
                </a:lnTo>
                <a:lnTo>
                  <a:pt x="0" y="0"/>
                </a:lnTo>
                <a:lnTo>
                  <a:pt x="9143981" y="0"/>
                </a:lnTo>
                <a:lnTo>
                  <a:pt x="9143981" y="1152372"/>
                </a:lnTo>
                <a:close/>
              </a:path>
            </a:pathLst>
          </a:custGeom>
          <a:solidFill>
            <a:srgbClr val="0A4F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1152525"/>
          </a:xfrm>
          <a:custGeom>
            <a:avLst/>
            <a:gdLst/>
            <a:ahLst/>
            <a:cxnLst/>
            <a:rect l="l" t="t" r="r" b="b"/>
            <a:pathLst>
              <a:path w="9144000" h="1152525">
                <a:moveTo>
                  <a:pt x="9143981" y="1152372"/>
                </a:moveTo>
                <a:lnTo>
                  <a:pt x="0" y="1152372"/>
                </a:lnTo>
                <a:lnTo>
                  <a:pt x="0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1874" y="116199"/>
            <a:ext cx="860323" cy="8603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07821" y="359550"/>
            <a:ext cx="6728356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3939" y="1404061"/>
            <a:ext cx="8276120" cy="1473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 u="heavy">
                <a:solidFill>
                  <a:srgbClr val="0097A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0A4F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457728"/>
            <a:ext cx="9142981" cy="16857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xfrm>
            <a:off x="2990594" y="2514945"/>
            <a:ext cx="3162811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-55" dirty="0" smtClean="0"/>
              <a:t>Angular</a:t>
            </a:r>
            <a:endParaRPr spc="-55" dirty="0"/>
          </a:p>
        </p:txBody>
      </p:sp>
      <p:sp>
        <p:nvSpPr>
          <p:cNvPr id="5" name="object 5"/>
          <p:cNvSpPr/>
          <p:nvPr/>
        </p:nvSpPr>
        <p:spPr>
          <a:xfrm>
            <a:off x="3551217" y="549736"/>
            <a:ext cx="2041520" cy="20415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21793"/>
            <a:ext cx="2100248" cy="12763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01096" y="1411586"/>
            <a:ext cx="5716905" cy="2044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22300">
              <a:lnSpc>
                <a:spcPct val="1484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595959"/>
                </a:solidFill>
                <a:latin typeface="Trebuchet MS"/>
                <a:cs typeface="Trebuchet MS"/>
              </a:rPr>
              <a:t>Responsável</a:t>
            </a:r>
            <a:r>
              <a:rPr sz="1600" b="1" spc="-8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600" b="1" spc="-50" dirty="0">
                <a:solidFill>
                  <a:srgbClr val="595959"/>
                </a:solidFill>
                <a:latin typeface="Trebuchet MS"/>
                <a:cs typeface="Trebuchet MS"/>
              </a:rPr>
              <a:t>por</a:t>
            </a:r>
            <a:r>
              <a:rPr sz="1600" b="1" spc="-8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600" b="1" spc="-30" dirty="0">
                <a:solidFill>
                  <a:srgbClr val="595959"/>
                </a:solidFill>
                <a:latin typeface="Trebuchet MS"/>
                <a:cs typeface="Trebuchet MS"/>
              </a:rPr>
              <a:t>modificar</a:t>
            </a:r>
            <a:r>
              <a:rPr sz="1600" b="1" spc="-8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600" b="1" spc="-30" dirty="0">
                <a:solidFill>
                  <a:srgbClr val="595959"/>
                </a:solidFill>
                <a:latin typeface="Trebuchet MS"/>
                <a:cs typeface="Trebuchet MS"/>
              </a:rPr>
              <a:t>elementos</a:t>
            </a:r>
            <a:r>
              <a:rPr sz="1600" b="1" spc="-8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600" b="1" spc="-20" dirty="0">
                <a:solidFill>
                  <a:srgbClr val="595959"/>
                </a:solidFill>
                <a:latin typeface="Trebuchet MS"/>
                <a:cs typeface="Trebuchet MS"/>
              </a:rPr>
              <a:t>do</a:t>
            </a:r>
            <a:r>
              <a:rPr sz="1600" b="1" spc="-9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600" b="1" spc="60" dirty="0">
                <a:solidFill>
                  <a:srgbClr val="595959"/>
                </a:solidFill>
                <a:latin typeface="Trebuchet MS"/>
                <a:cs typeface="Trebuchet MS"/>
              </a:rPr>
              <a:t>DOM</a:t>
            </a:r>
            <a:r>
              <a:rPr sz="1600" b="1" spc="-8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600" b="1" spc="-40" dirty="0">
                <a:solidFill>
                  <a:srgbClr val="595959"/>
                </a:solidFill>
                <a:latin typeface="Trebuchet MS"/>
                <a:cs typeface="Trebuchet MS"/>
              </a:rPr>
              <a:t>e/ou</a:t>
            </a:r>
            <a:r>
              <a:rPr sz="1600" b="1" spc="-8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595959"/>
                </a:solidFill>
                <a:latin typeface="Trebuchet MS"/>
                <a:cs typeface="Trebuchet MS"/>
              </a:rPr>
              <a:t>seu  </a:t>
            </a:r>
            <a:r>
              <a:rPr sz="1600" b="1" spc="-35" dirty="0">
                <a:solidFill>
                  <a:srgbClr val="595959"/>
                </a:solidFill>
                <a:latin typeface="Trebuchet MS"/>
                <a:cs typeface="Trebuchet MS"/>
              </a:rPr>
              <a:t>comportamento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Times New Roman"/>
              <a:cs typeface="Times New Roman"/>
            </a:endParaRPr>
          </a:p>
          <a:p>
            <a:pPr marL="469900" indent="-35179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rgbClr val="595959"/>
                </a:solidFill>
                <a:latin typeface="Arial"/>
                <a:cs typeface="Arial"/>
              </a:rPr>
              <a:t>Componentes </a:t>
            </a:r>
            <a:r>
              <a:rPr sz="1600" spc="20" dirty="0">
                <a:solidFill>
                  <a:srgbClr val="595959"/>
                </a:solidFill>
                <a:latin typeface="Arial"/>
                <a:cs typeface="Arial"/>
              </a:rPr>
              <a:t>também </a:t>
            </a:r>
            <a:r>
              <a:rPr sz="1600" spc="5" dirty="0">
                <a:solidFill>
                  <a:srgbClr val="595959"/>
                </a:solidFill>
                <a:latin typeface="Arial"/>
                <a:cs typeface="Arial"/>
              </a:rPr>
              <a:t>são</a:t>
            </a:r>
            <a:r>
              <a:rPr sz="1600" spc="-18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5" dirty="0">
                <a:solidFill>
                  <a:srgbClr val="595959"/>
                </a:solidFill>
                <a:latin typeface="Arial"/>
                <a:cs typeface="Arial"/>
              </a:rPr>
              <a:t>diretivas</a:t>
            </a:r>
            <a:endParaRPr sz="1600">
              <a:latin typeface="Arial"/>
              <a:cs typeface="Arial"/>
            </a:endParaRPr>
          </a:p>
          <a:p>
            <a:pPr marL="469900" marR="5080" indent="-351790">
              <a:lnSpc>
                <a:spcPct val="148400"/>
              </a:lnSpc>
              <a:buChar char="●"/>
              <a:tabLst>
                <a:tab pos="469265" algn="l"/>
                <a:tab pos="469900" algn="l"/>
              </a:tabLst>
            </a:pPr>
            <a:r>
              <a:rPr sz="1600" spc="-10" dirty="0">
                <a:solidFill>
                  <a:srgbClr val="595959"/>
                </a:solidFill>
                <a:latin typeface="Arial"/>
                <a:cs typeface="Arial"/>
              </a:rPr>
              <a:t>Diretivas</a:t>
            </a:r>
            <a:r>
              <a:rPr sz="16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595959"/>
                </a:solidFill>
                <a:latin typeface="Arial"/>
                <a:cs typeface="Arial"/>
              </a:rPr>
              <a:t>que</a:t>
            </a:r>
            <a:r>
              <a:rPr sz="16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35" dirty="0">
                <a:solidFill>
                  <a:srgbClr val="595959"/>
                </a:solidFill>
                <a:latin typeface="Arial"/>
                <a:cs typeface="Arial"/>
              </a:rPr>
              <a:t>modificam</a:t>
            </a:r>
            <a:r>
              <a:rPr sz="16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20" dirty="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sz="1600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-70" dirty="0">
                <a:solidFill>
                  <a:srgbClr val="595959"/>
                </a:solidFill>
                <a:latin typeface="Arial"/>
                <a:cs typeface="Arial"/>
              </a:rPr>
              <a:t>DOM</a:t>
            </a:r>
            <a:r>
              <a:rPr sz="16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95959"/>
                </a:solidFill>
                <a:latin typeface="Arial"/>
                <a:cs typeface="Arial"/>
              </a:rPr>
              <a:t>(ao</a:t>
            </a:r>
            <a:r>
              <a:rPr sz="16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15" dirty="0">
                <a:solidFill>
                  <a:srgbClr val="595959"/>
                </a:solidFill>
                <a:latin typeface="Arial"/>
                <a:cs typeface="Arial"/>
              </a:rPr>
              <a:t>clicar</a:t>
            </a:r>
            <a:r>
              <a:rPr sz="1600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10" dirty="0">
                <a:solidFill>
                  <a:srgbClr val="595959"/>
                </a:solidFill>
                <a:latin typeface="Arial"/>
                <a:cs typeface="Arial"/>
              </a:rPr>
              <a:t>em</a:t>
            </a:r>
            <a:r>
              <a:rPr sz="16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25" dirty="0">
                <a:solidFill>
                  <a:srgbClr val="595959"/>
                </a:solidFill>
                <a:latin typeface="Arial"/>
                <a:cs typeface="Arial"/>
              </a:rPr>
              <a:t>um</a:t>
            </a:r>
            <a:r>
              <a:rPr sz="16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15" dirty="0">
                <a:solidFill>
                  <a:srgbClr val="595959"/>
                </a:solidFill>
                <a:latin typeface="Arial"/>
                <a:cs typeface="Arial"/>
              </a:rPr>
              <a:t>input</a:t>
            </a:r>
            <a:r>
              <a:rPr sz="1600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595959"/>
                </a:solidFill>
                <a:latin typeface="Arial"/>
                <a:cs typeface="Arial"/>
              </a:rPr>
              <a:t>ele  </a:t>
            </a:r>
            <a:r>
              <a:rPr sz="1600" dirty="0">
                <a:solidFill>
                  <a:srgbClr val="595959"/>
                </a:solidFill>
                <a:latin typeface="Arial"/>
                <a:cs typeface="Arial"/>
              </a:rPr>
              <a:t>aumentar </a:t>
            </a:r>
            <a:r>
              <a:rPr sz="1600" spc="-20" dirty="0">
                <a:solidFill>
                  <a:srgbClr val="595959"/>
                </a:solidFill>
                <a:latin typeface="Arial"/>
                <a:cs typeface="Arial"/>
              </a:rPr>
              <a:t>de</a:t>
            </a:r>
            <a:r>
              <a:rPr sz="1600" spc="-114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10" dirty="0">
                <a:solidFill>
                  <a:srgbClr val="595959"/>
                </a:solidFill>
                <a:latin typeface="Arial"/>
                <a:cs typeface="Arial"/>
              </a:rPr>
              <a:t>tamanho)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07821" y="359550"/>
            <a:ext cx="14376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Diretivas</a:t>
            </a:r>
          </a:p>
        </p:txBody>
      </p:sp>
      <p:sp>
        <p:nvSpPr>
          <p:cNvPr id="4" name="object 4"/>
          <p:cNvSpPr/>
          <p:nvPr/>
        </p:nvSpPr>
        <p:spPr>
          <a:xfrm>
            <a:off x="513338" y="1464797"/>
            <a:ext cx="1181097" cy="16001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978289"/>
            <a:ext cx="2100248" cy="12763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07820" y="359550"/>
            <a:ext cx="298317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pc="-55" dirty="0" smtClean="0"/>
              <a:t>Mão na massa</a:t>
            </a:r>
            <a:endParaRPr spc="-55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978289"/>
            <a:ext cx="2100248" cy="1276350"/>
          </a:xfrm>
          <a:prstGeom prst="rect">
            <a:avLst/>
          </a:prstGeom>
        </p:spPr>
      </p:pic>
      <p:pic>
        <p:nvPicPr>
          <p:cNvPr id="12290" name="Picture 2" descr="Resultado de imagem para code han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200150"/>
            <a:ext cx="3581400" cy="358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472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7820" y="359550"/>
            <a:ext cx="222117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pc="-40" dirty="0" err="1" smtClean="0"/>
              <a:t>NodeJS</a:t>
            </a:r>
            <a:endParaRPr spc="3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978289"/>
            <a:ext cx="2100248" cy="1276350"/>
          </a:xfrm>
          <a:prstGeom prst="rect">
            <a:avLst/>
          </a:prstGeom>
        </p:spPr>
      </p:pic>
      <p:pic>
        <p:nvPicPr>
          <p:cNvPr id="1032" name="Picture 8" descr="Resultado de imagem para nodeJ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61758"/>
            <a:ext cx="5993318" cy="3595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014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7820" y="359550"/>
            <a:ext cx="222117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pc="-40" dirty="0" smtClean="0"/>
              <a:t>NPM</a:t>
            </a:r>
            <a:endParaRPr spc="3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978289"/>
            <a:ext cx="2100248" cy="1276350"/>
          </a:xfrm>
          <a:prstGeom prst="rect">
            <a:avLst/>
          </a:prstGeom>
        </p:spPr>
      </p:pic>
      <p:pic>
        <p:nvPicPr>
          <p:cNvPr id="3074" name="Picture 2" descr="Resultado de imagem para np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33550"/>
            <a:ext cx="6276227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570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7820" y="359550"/>
            <a:ext cx="526918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pc="-40" dirty="0" smtClean="0"/>
              <a:t>Single Page </a:t>
            </a:r>
            <a:r>
              <a:rPr lang="pt-BR" spc="-40" dirty="0" err="1" smtClean="0"/>
              <a:t>Applications</a:t>
            </a:r>
            <a:r>
              <a:rPr lang="pt-BR" spc="-40" dirty="0" smtClean="0"/>
              <a:t> (SPA)</a:t>
            </a:r>
            <a:endParaRPr spc="3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978289"/>
            <a:ext cx="2100248" cy="1276350"/>
          </a:xfrm>
          <a:prstGeom prst="rect">
            <a:avLst/>
          </a:prstGeom>
        </p:spPr>
      </p:pic>
      <p:pic>
        <p:nvPicPr>
          <p:cNvPr id="5122" name="Picture 2" descr="Resultado de imagem para single page applica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04950"/>
            <a:ext cx="571500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011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7820" y="359550"/>
            <a:ext cx="526918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pc="-40" dirty="0" smtClean="0"/>
              <a:t>Instalação</a:t>
            </a:r>
            <a:endParaRPr spc="3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978289"/>
            <a:ext cx="2100248" cy="1276350"/>
          </a:xfrm>
          <a:prstGeom prst="rect">
            <a:avLst/>
          </a:prstGeom>
        </p:spPr>
      </p:pic>
      <p:pic>
        <p:nvPicPr>
          <p:cNvPr id="11266" name="Picture 2" descr="Angular CL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76350"/>
            <a:ext cx="5867400" cy="381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446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7820" y="359550"/>
            <a:ext cx="618358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pc="-40" dirty="0" err="1" smtClean="0"/>
              <a:t>Command</a:t>
            </a:r>
            <a:r>
              <a:rPr lang="pt-BR" spc="-40" dirty="0" smtClean="0"/>
              <a:t> </a:t>
            </a:r>
            <a:r>
              <a:rPr lang="pt-BR" spc="-40" dirty="0" err="1" smtClean="0"/>
              <a:t>Line</a:t>
            </a:r>
            <a:r>
              <a:rPr lang="pt-BR" spc="-40" dirty="0" smtClean="0"/>
              <a:t> Tool (Angular CLI)</a:t>
            </a:r>
            <a:endParaRPr spc="3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978289"/>
            <a:ext cx="2100248" cy="1276350"/>
          </a:xfrm>
          <a:prstGeom prst="rect">
            <a:avLst/>
          </a:prstGeom>
        </p:spPr>
      </p:pic>
      <p:pic>
        <p:nvPicPr>
          <p:cNvPr id="6146" name="Picture 2" descr="Resultado de imagem para angular CL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254" y="1428750"/>
            <a:ext cx="5932286" cy="333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745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7820" y="359550"/>
            <a:ext cx="222117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pc="-40" dirty="0" smtClean="0"/>
              <a:t>Introdução</a:t>
            </a:r>
            <a:endParaRPr spc="30" dirty="0"/>
          </a:p>
        </p:txBody>
      </p:sp>
      <p:pic>
        <p:nvPicPr>
          <p:cNvPr id="1030" name="Picture 6" descr="Angular Framework Develop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52550"/>
            <a:ext cx="6858000" cy="307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978289"/>
            <a:ext cx="2100248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96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468" y="1209432"/>
            <a:ext cx="5333739" cy="3850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07821" y="359550"/>
            <a:ext cx="20701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Componente</a:t>
            </a:r>
          </a:p>
        </p:txBody>
      </p:sp>
      <p:sp>
        <p:nvSpPr>
          <p:cNvPr id="4" name="object 4"/>
          <p:cNvSpPr/>
          <p:nvPr/>
        </p:nvSpPr>
        <p:spPr>
          <a:xfrm>
            <a:off x="5601563" y="1249697"/>
            <a:ext cx="3420093" cy="27474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978289"/>
            <a:ext cx="2100248" cy="12763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01096" y="1529696"/>
            <a:ext cx="4234180" cy="9720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595959"/>
                </a:solidFill>
                <a:latin typeface="Trebuchet MS"/>
                <a:cs typeface="Trebuchet MS"/>
              </a:rPr>
              <a:t>Responsável </a:t>
            </a:r>
            <a:r>
              <a:rPr sz="1600" b="1" spc="-40" dirty="0">
                <a:solidFill>
                  <a:srgbClr val="595959"/>
                </a:solidFill>
                <a:latin typeface="Trebuchet MS"/>
                <a:cs typeface="Trebuchet MS"/>
              </a:rPr>
              <a:t>pelo </a:t>
            </a:r>
            <a:r>
              <a:rPr sz="1600" b="1" spc="-50" dirty="0">
                <a:solidFill>
                  <a:srgbClr val="595959"/>
                </a:solidFill>
                <a:latin typeface="Trebuchet MS"/>
                <a:cs typeface="Trebuchet MS"/>
              </a:rPr>
              <a:t>roteamento </a:t>
            </a:r>
            <a:r>
              <a:rPr sz="1600" b="1" spc="30" dirty="0">
                <a:solidFill>
                  <a:srgbClr val="595959"/>
                </a:solidFill>
                <a:latin typeface="Trebuchet MS"/>
                <a:cs typeface="Trebuchet MS"/>
              </a:rPr>
              <a:t>das</a:t>
            </a:r>
            <a:r>
              <a:rPr sz="1600" b="1" spc="-26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600" b="1" spc="10" dirty="0">
                <a:solidFill>
                  <a:srgbClr val="595959"/>
                </a:solidFill>
                <a:latin typeface="Trebuchet MS"/>
                <a:cs typeface="Trebuchet MS"/>
              </a:rPr>
              <a:t>páginas</a:t>
            </a:r>
            <a:endParaRPr sz="1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469900" indent="-351790">
              <a:lnSpc>
                <a:spcPct val="100000"/>
              </a:lnSpc>
              <a:spcBef>
                <a:spcPts val="930"/>
              </a:spcBef>
              <a:buChar char="●"/>
              <a:tabLst>
                <a:tab pos="469265" algn="l"/>
                <a:tab pos="469900" algn="l"/>
              </a:tabLst>
            </a:pPr>
            <a:r>
              <a:rPr sz="1600" spc="-25" dirty="0" err="1" smtClean="0">
                <a:solidFill>
                  <a:srgbClr val="595959"/>
                </a:solidFill>
                <a:latin typeface="Arial"/>
                <a:cs typeface="Arial"/>
              </a:rPr>
              <a:t>Responsável</a:t>
            </a:r>
            <a:r>
              <a:rPr sz="1600" spc="-25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Arial"/>
                <a:cs typeface="Arial"/>
              </a:rPr>
              <a:t>pela </a:t>
            </a:r>
            <a:r>
              <a:rPr sz="1600" spc="-15" dirty="0">
                <a:solidFill>
                  <a:srgbClr val="595959"/>
                </a:solidFill>
                <a:latin typeface="Arial"/>
                <a:cs typeface="Arial"/>
              </a:rPr>
              <a:t>navegação </a:t>
            </a:r>
            <a:r>
              <a:rPr sz="1600" spc="-5" dirty="0">
                <a:solidFill>
                  <a:srgbClr val="595959"/>
                </a:solidFill>
                <a:latin typeface="Arial"/>
                <a:cs typeface="Arial"/>
              </a:rPr>
              <a:t>(entre</a:t>
            </a:r>
            <a:r>
              <a:rPr sz="1600" spc="-1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10" dirty="0">
                <a:solidFill>
                  <a:srgbClr val="595959"/>
                </a:solidFill>
                <a:latin typeface="Arial"/>
                <a:cs typeface="Arial"/>
              </a:rPr>
              <a:t>telas)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07821" y="359550"/>
            <a:ext cx="9467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Rotas</a:t>
            </a:r>
          </a:p>
        </p:txBody>
      </p:sp>
      <p:sp>
        <p:nvSpPr>
          <p:cNvPr id="4" name="object 4"/>
          <p:cNvSpPr/>
          <p:nvPr/>
        </p:nvSpPr>
        <p:spPr>
          <a:xfrm>
            <a:off x="535898" y="1464797"/>
            <a:ext cx="1133472" cy="15811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978289"/>
            <a:ext cx="2100248" cy="12763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7A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65</Words>
  <Application>Microsoft Office PowerPoint</Application>
  <PresentationFormat>Apresentação na tela (16:9)</PresentationFormat>
  <Paragraphs>18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Trebuchet MS</vt:lpstr>
      <vt:lpstr>Office Theme</vt:lpstr>
      <vt:lpstr>Angular</vt:lpstr>
      <vt:lpstr>NodeJS</vt:lpstr>
      <vt:lpstr>NPM</vt:lpstr>
      <vt:lpstr>Single Page Applications (SPA)</vt:lpstr>
      <vt:lpstr>Instalação</vt:lpstr>
      <vt:lpstr>Command Line Tool (Angular CLI)</vt:lpstr>
      <vt:lpstr>Introdução</vt:lpstr>
      <vt:lpstr>Componente</vt:lpstr>
      <vt:lpstr>Rotas</vt:lpstr>
      <vt:lpstr>Diretivas</vt:lpstr>
      <vt:lpstr>Mão na massa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Thiago Henrique Prado</dc:creator>
  <cp:lastModifiedBy>Thiago Henrique Prado</cp:lastModifiedBy>
  <cp:revision>4</cp:revision>
  <dcterms:created xsi:type="dcterms:W3CDTF">2019-07-19T13:37:42Z</dcterms:created>
  <dcterms:modified xsi:type="dcterms:W3CDTF">2019-10-23T06:19:55Z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2019-07-19T00:00:00Z</vt:filetime>
  </property>
</Properties>
</file>