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Nunito-regular.fntdata"/><Relationship Id="rId21" Type="http://schemas.openxmlformats.org/officeDocument/2006/relationships/slide" Target="slides/slide17.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29ef1d27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9ef1d27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2b21da3e1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b21da3e1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2b21da3e1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b21da3e1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2b21ae76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b21ae76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29ef1d279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9ef1d279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2b21ae767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b21ae767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29ef1d279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9ef1d279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2b201e16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b201e16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29edcd1ac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9edcd1ac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28a0554da1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8a0554da1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28a0554da1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8a0554da1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289cc14a1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89cc14a1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28a0554da1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8a0554da1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289cc14a1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89cc14a1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289f47637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89f47637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2b201e16a3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b201e16a3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9.png"/><Relationship Id="rId7"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BCP Investments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Lucas Bledsoe, Patrick Carlin, and Tim Prier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 Management: Beta Hedging</a:t>
            </a:r>
            <a:endParaRPr/>
          </a:p>
        </p:txBody>
      </p:sp>
      <p:sp>
        <p:nvSpPr>
          <p:cNvPr id="347" name="Google Shape;347;p2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Wanted to rely less on beta and more on our strategy.</a:t>
            </a:r>
            <a:endParaRPr/>
          </a:p>
          <a:p>
            <a:pPr indent="-311150" lvl="0" marL="457200" rtl="0" algn="l">
              <a:spcBef>
                <a:spcPts val="0"/>
              </a:spcBef>
              <a:spcAft>
                <a:spcPts val="0"/>
              </a:spcAft>
              <a:buSzPts val="1300"/>
              <a:buChar char="●"/>
            </a:pPr>
            <a:r>
              <a:rPr lang="en"/>
              <a:t>Beta’s between portfolio and SPY using returns from the past year.</a:t>
            </a:r>
            <a:endParaRPr/>
          </a:p>
          <a:p>
            <a:pPr indent="-311150" lvl="0" marL="457200" rtl="0" algn="l">
              <a:spcBef>
                <a:spcPts val="0"/>
              </a:spcBef>
              <a:spcAft>
                <a:spcPts val="0"/>
              </a:spcAft>
              <a:buSzPts val="1300"/>
              <a:buChar char="●"/>
            </a:pPr>
            <a:r>
              <a:rPr lang="en"/>
              <a:t>Average beta’s between portfolio assets and SPY.</a:t>
            </a:r>
            <a:endParaRPr/>
          </a:p>
          <a:p>
            <a:pPr indent="-311150" lvl="0" marL="457200" rtl="0" algn="l">
              <a:spcBef>
                <a:spcPts val="0"/>
              </a:spcBef>
              <a:spcAft>
                <a:spcPts val="0"/>
              </a:spcAft>
              <a:buSzPts val="1300"/>
              <a:buChar char="●"/>
            </a:pPr>
            <a:r>
              <a:rPr lang="en"/>
              <a:t>Hedge against the market. (SPY)</a:t>
            </a:r>
            <a:endParaRPr/>
          </a:p>
          <a:p>
            <a:pPr indent="-311150" lvl="1" marL="914400" rtl="0" algn="l">
              <a:spcBef>
                <a:spcPts val="0"/>
              </a:spcBef>
              <a:spcAft>
                <a:spcPts val="0"/>
              </a:spcAft>
              <a:buSzPts val="1300"/>
              <a:buChar char="○"/>
            </a:pPr>
            <a:r>
              <a:rPr lang="en" sz="1300"/>
              <a:t>Short depending on beta exposure.</a:t>
            </a:r>
            <a:endParaRPr sz="13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23"/>
          <p:cNvSpPr txBox="1"/>
          <p:nvPr>
            <p:ph idx="1" type="body"/>
          </p:nvPr>
        </p:nvSpPr>
        <p:spPr>
          <a:xfrm>
            <a:off x="1303800" y="4240700"/>
            <a:ext cx="5843100" cy="5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Backtest: Jan 1 2016 - Dec 31 2016</a:t>
            </a:r>
            <a:endParaRPr/>
          </a:p>
        </p:txBody>
      </p:sp>
      <p:pic>
        <p:nvPicPr>
          <p:cNvPr id="353" name="Google Shape;353;p23"/>
          <p:cNvPicPr preferRelativeResize="0"/>
          <p:nvPr/>
        </p:nvPicPr>
        <p:blipFill>
          <a:blip r:embed="rId3">
            <a:alphaModFix/>
          </a:blip>
          <a:stretch>
            <a:fillRect/>
          </a:stretch>
        </p:blipFill>
        <p:spPr>
          <a:xfrm>
            <a:off x="784200" y="152400"/>
            <a:ext cx="7750374" cy="40415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24"/>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Backtest: Jan 2015 - Dec 2016</a:t>
            </a:r>
            <a:endParaRPr/>
          </a:p>
        </p:txBody>
      </p:sp>
      <p:pic>
        <p:nvPicPr>
          <p:cNvPr id="359" name="Google Shape;359;p24"/>
          <p:cNvPicPr preferRelativeResize="0"/>
          <p:nvPr/>
        </p:nvPicPr>
        <p:blipFill rotWithShape="1">
          <a:blip r:embed="rId3">
            <a:alphaModFix/>
          </a:blip>
          <a:srcRect b="2181" l="0" r="0" t="0"/>
          <a:stretch/>
        </p:blipFill>
        <p:spPr>
          <a:xfrm>
            <a:off x="721850" y="152400"/>
            <a:ext cx="7552247" cy="3986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pic>
        <p:nvPicPr>
          <p:cNvPr id="364" name="Google Shape;364;p25"/>
          <p:cNvPicPr preferRelativeResize="0"/>
          <p:nvPr/>
        </p:nvPicPr>
        <p:blipFill>
          <a:blip r:embed="rId3">
            <a:alphaModFix/>
          </a:blip>
          <a:stretch>
            <a:fillRect/>
          </a:stretch>
        </p:blipFill>
        <p:spPr>
          <a:xfrm>
            <a:off x="683737" y="212550"/>
            <a:ext cx="7776525" cy="3992674"/>
          </a:xfrm>
          <a:prstGeom prst="rect">
            <a:avLst/>
          </a:prstGeom>
          <a:noFill/>
          <a:ln>
            <a:noFill/>
          </a:ln>
        </p:spPr>
      </p:pic>
      <p:sp>
        <p:nvSpPr>
          <p:cNvPr id="365" name="Google Shape;365;p25"/>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Backtest: Jan 2013 - Dec 2016</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Weaknesses	</a:t>
            </a:r>
            <a:endParaRPr/>
          </a:p>
        </p:txBody>
      </p:sp>
      <p:sp>
        <p:nvSpPr>
          <p:cNvPr id="371" name="Google Shape;371;p26"/>
          <p:cNvSpPr txBox="1"/>
          <p:nvPr>
            <p:ph idx="1" type="body"/>
          </p:nvPr>
        </p:nvSpPr>
        <p:spPr>
          <a:xfrm>
            <a:off x="1303800" y="137962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a:t>
            </a:r>
            <a:endParaRPr/>
          </a:p>
          <a:p>
            <a:pPr indent="-311150" lvl="0" marL="457200" rtl="0" algn="l">
              <a:spcBef>
                <a:spcPts val="1600"/>
              </a:spcBef>
              <a:spcAft>
                <a:spcPts val="0"/>
              </a:spcAft>
              <a:buSzPts val="1300"/>
              <a:buChar char="●"/>
            </a:pPr>
            <a:r>
              <a:rPr lang="en"/>
              <a:t>Lower Sharpe Ratio (Riskier)</a:t>
            </a:r>
            <a:endParaRPr/>
          </a:p>
          <a:p>
            <a:pPr indent="-311150" lvl="0" marL="457200" rtl="0" algn="l">
              <a:spcBef>
                <a:spcPts val="0"/>
              </a:spcBef>
              <a:spcAft>
                <a:spcPts val="0"/>
              </a:spcAft>
              <a:buSzPts val="1300"/>
              <a:buChar char="●"/>
            </a:pPr>
            <a:r>
              <a:rPr lang="en"/>
              <a:t>Fewer trading signals (hard to predict the peak)</a:t>
            </a:r>
            <a:endParaRPr/>
          </a:p>
          <a:p>
            <a:pPr indent="-311150" lvl="0" marL="457200" rtl="0" algn="l">
              <a:spcBef>
                <a:spcPts val="0"/>
              </a:spcBef>
              <a:spcAft>
                <a:spcPts val="0"/>
              </a:spcAft>
              <a:buSzPts val="1300"/>
              <a:buChar char="●"/>
            </a:pPr>
            <a:r>
              <a:rPr lang="en"/>
              <a:t>Market sensitive - financial crises hit hard</a:t>
            </a:r>
            <a:endParaRPr/>
          </a:p>
          <a:p>
            <a:pPr indent="-311150" lvl="0" marL="457200" rtl="0" algn="l">
              <a:spcBef>
                <a:spcPts val="0"/>
              </a:spcBef>
              <a:spcAft>
                <a:spcPts val="0"/>
              </a:spcAft>
              <a:buSzPts val="1300"/>
              <a:buChar char="●"/>
            </a:pPr>
            <a:r>
              <a:rPr lang="en"/>
              <a:t>Maintenance of diffusion of information</a:t>
            </a:r>
            <a:endParaRPr/>
          </a:p>
          <a:p>
            <a:pPr indent="0" lvl="0" marL="0" rtl="0" algn="l">
              <a:spcBef>
                <a:spcPts val="1600"/>
              </a:spcBef>
              <a:spcAft>
                <a:spcPts val="0"/>
              </a:spcAft>
              <a:buNone/>
            </a:pPr>
            <a:r>
              <a:rPr lang="en"/>
              <a:t>Algorithm Specific</a:t>
            </a:r>
            <a:endParaRPr/>
          </a:p>
          <a:p>
            <a:pPr indent="-311150" lvl="0" marL="457200" rtl="0" algn="l">
              <a:spcBef>
                <a:spcPts val="1600"/>
              </a:spcBef>
              <a:spcAft>
                <a:spcPts val="0"/>
              </a:spcAft>
              <a:buSzPts val="1300"/>
              <a:buChar char="●"/>
            </a:pPr>
            <a:r>
              <a:rPr lang="en"/>
              <a:t>High P/E is not always indicative of future performance</a:t>
            </a:r>
            <a:endParaRPr/>
          </a:p>
          <a:p>
            <a:pPr indent="-311150" lvl="0" marL="457200" rtl="0" algn="l">
              <a:spcBef>
                <a:spcPts val="0"/>
              </a:spcBef>
              <a:spcAft>
                <a:spcPts val="0"/>
              </a:spcAft>
              <a:buSzPts val="1300"/>
              <a:buChar char="●"/>
            </a:pPr>
            <a:r>
              <a:rPr lang="en"/>
              <a:t>P/E is most meaningful when analyzed within sectors</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Improvements</a:t>
            </a:r>
            <a:endParaRPr/>
          </a:p>
        </p:txBody>
      </p:sp>
      <p:sp>
        <p:nvSpPr>
          <p:cNvPr id="377" name="Google Shape;377;p27"/>
          <p:cNvSpPr txBox="1"/>
          <p:nvPr>
            <p:ph idx="1" type="body"/>
          </p:nvPr>
        </p:nvSpPr>
        <p:spPr>
          <a:xfrm>
            <a:off x="1303800" y="1422675"/>
            <a:ext cx="7030500" cy="2794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Further optimization of beta-hedging in order to minimize drawdowns and volatility</a:t>
            </a:r>
            <a:endParaRPr/>
          </a:p>
          <a:p>
            <a:pPr indent="-311150" lvl="1" marL="914400" rtl="0" algn="l">
              <a:spcBef>
                <a:spcPts val="0"/>
              </a:spcBef>
              <a:spcAft>
                <a:spcPts val="0"/>
              </a:spcAft>
              <a:buSzPts val="1300"/>
              <a:buChar char="○"/>
            </a:pPr>
            <a:r>
              <a:rPr lang="en" sz="1300"/>
              <a:t>Finding optimal look back period</a:t>
            </a:r>
            <a:endParaRPr sz="1300"/>
          </a:p>
          <a:p>
            <a:pPr indent="-311150" lvl="0" marL="457200" rtl="0" algn="l">
              <a:spcBef>
                <a:spcPts val="0"/>
              </a:spcBef>
              <a:spcAft>
                <a:spcPts val="0"/>
              </a:spcAft>
              <a:buSzPts val="1300"/>
              <a:buChar char="●"/>
            </a:pPr>
            <a:r>
              <a:rPr lang="en"/>
              <a:t>Implementing seasonality trends</a:t>
            </a:r>
            <a:endParaRPr/>
          </a:p>
          <a:p>
            <a:pPr indent="-311150" lvl="1" marL="914400" rtl="0" algn="l">
              <a:spcBef>
                <a:spcPts val="0"/>
              </a:spcBef>
              <a:spcAft>
                <a:spcPts val="0"/>
              </a:spcAft>
              <a:buSzPts val="1300"/>
              <a:buChar char="○"/>
            </a:pPr>
            <a:r>
              <a:rPr lang="en" sz="1300"/>
              <a:t>Difference in high momentum portfolios and low momentum portfolios is largest at the end of each quarter (Sias (2007)) due to “window dressing” and tax incentives at the end of December</a:t>
            </a:r>
            <a:endParaRPr sz="1300"/>
          </a:p>
          <a:p>
            <a:pPr indent="-311150" lvl="0" marL="457200" rtl="0" algn="l">
              <a:spcBef>
                <a:spcPts val="0"/>
              </a:spcBef>
              <a:spcAft>
                <a:spcPts val="0"/>
              </a:spcAft>
              <a:buSzPts val="1300"/>
              <a:buChar char="●"/>
            </a:pPr>
            <a:r>
              <a:rPr lang="en"/>
              <a:t>Exploring other momentum indicators</a:t>
            </a:r>
            <a:endParaRPr/>
          </a:p>
          <a:p>
            <a:pPr indent="-298450" lvl="1" marL="914400" rtl="0" algn="l">
              <a:spcBef>
                <a:spcPts val="0"/>
              </a:spcBef>
              <a:spcAft>
                <a:spcPts val="0"/>
              </a:spcAft>
              <a:buSzPts val="1100"/>
              <a:buChar char="○"/>
            </a:pPr>
            <a:r>
              <a:rPr lang="en"/>
              <a:t>Earnings momentum, dual momentum (relative vs. absolute momentum)</a:t>
            </a:r>
            <a:endParaRPr/>
          </a:p>
          <a:p>
            <a:pPr indent="-311150" lvl="0" marL="457200" rtl="0" algn="l">
              <a:spcBef>
                <a:spcPts val="0"/>
              </a:spcBef>
              <a:spcAft>
                <a:spcPts val="0"/>
              </a:spcAft>
              <a:buSzPts val="1300"/>
              <a:buChar char="●"/>
            </a:pPr>
            <a:r>
              <a:rPr lang="en"/>
              <a:t>Combination of other strategies</a:t>
            </a:r>
            <a:endParaRPr/>
          </a:p>
          <a:p>
            <a:pPr indent="-298450" lvl="1" marL="914400" rtl="0" algn="l">
              <a:spcBef>
                <a:spcPts val="0"/>
              </a:spcBef>
              <a:spcAft>
                <a:spcPts val="0"/>
              </a:spcAft>
              <a:buSzPts val="1100"/>
              <a:buChar char="○"/>
            </a:pPr>
            <a:r>
              <a:rPr lang="en"/>
              <a:t>Ex. Combine with mean reversion - inherent risk adjustment factor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Outlook of Future Momentum Trading</a:t>
            </a:r>
            <a:endParaRPr/>
          </a:p>
        </p:txBody>
      </p:sp>
      <p:sp>
        <p:nvSpPr>
          <p:cNvPr id="383" name="Google Shape;383;p28"/>
          <p:cNvSpPr txBox="1"/>
          <p:nvPr>
            <p:ph idx="1" type="body"/>
          </p:nvPr>
        </p:nvSpPr>
        <p:spPr>
          <a:xfrm>
            <a:off x="1303800" y="14587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Inherent volatility and drawdowns make it difficult for most investors to rely on momentum trends</a:t>
            </a:r>
            <a:endParaRPr/>
          </a:p>
          <a:p>
            <a:pPr indent="-311150" lvl="0" marL="457200" rtl="0" algn="l">
              <a:spcBef>
                <a:spcPts val="0"/>
              </a:spcBef>
              <a:spcAft>
                <a:spcPts val="0"/>
              </a:spcAft>
              <a:buSzPts val="1300"/>
              <a:buChar char="●"/>
            </a:pPr>
            <a:r>
              <a:rPr lang="en"/>
              <a:t>Strategy is certainly geared towards larger investment firms rather than individual traders</a:t>
            </a:r>
            <a:endParaRPr/>
          </a:p>
          <a:p>
            <a:pPr indent="-311150" lvl="1" marL="914400" rtl="0" algn="l">
              <a:spcBef>
                <a:spcPts val="0"/>
              </a:spcBef>
              <a:spcAft>
                <a:spcPts val="0"/>
              </a:spcAft>
              <a:buSzPts val="1300"/>
              <a:buChar char="○"/>
            </a:pPr>
            <a:r>
              <a:rPr lang="en" sz="1300"/>
              <a:t>Momentum requires constant maintenance of financial news and rapid reactions to market trends</a:t>
            </a:r>
            <a:endParaRPr sz="1300"/>
          </a:p>
          <a:p>
            <a:pPr indent="-311150" lvl="1" marL="914400" rtl="0" algn="l">
              <a:spcBef>
                <a:spcPts val="0"/>
              </a:spcBef>
              <a:spcAft>
                <a:spcPts val="0"/>
              </a:spcAft>
              <a:buSzPts val="1300"/>
              <a:buChar char="○"/>
            </a:pPr>
            <a:r>
              <a:rPr lang="en" sz="1300"/>
              <a:t>Resources are not as vast for individual investors</a:t>
            </a:r>
            <a:endParaRPr sz="1300"/>
          </a:p>
          <a:p>
            <a:pPr indent="-311150" lvl="0" marL="457200" rtl="0" algn="l">
              <a:spcBef>
                <a:spcPts val="0"/>
              </a:spcBef>
              <a:spcAft>
                <a:spcPts val="0"/>
              </a:spcAft>
              <a:buSzPts val="1300"/>
              <a:buChar char="●"/>
            </a:pPr>
            <a:r>
              <a:rPr lang="en"/>
              <a:t>Applications to other exchanges</a:t>
            </a:r>
            <a:endParaRPr/>
          </a:p>
          <a:p>
            <a:pPr indent="-311150" lvl="1" marL="914400" rtl="0" algn="l">
              <a:spcBef>
                <a:spcPts val="0"/>
              </a:spcBef>
              <a:spcAft>
                <a:spcPts val="0"/>
              </a:spcAft>
              <a:buSzPts val="1300"/>
              <a:buChar char="○"/>
            </a:pPr>
            <a:r>
              <a:rPr lang="en" sz="1300"/>
              <a:t>Has shown success in FX markets</a:t>
            </a:r>
            <a:endParaRPr sz="1300"/>
          </a:p>
          <a:p>
            <a:pPr indent="-311150" lvl="1" marL="914400" rtl="0" algn="l">
              <a:spcBef>
                <a:spcPts val="0"/>
              </a:spcBef>
              <a:spcAft>
                <a:spcPts val="0"/>
              </a:spcAft>
              <a:buSzPts val="1300"/>
              <a:buChar char="○"/>
            </a:pPr>
            <a:r>
              <a:rPr lang="en" sz="1300"/>
              <a:t>Possible pivots into cryptocurrency markets (Bitcoin, Ethereum, etc.)</a:t>
            </a:r>
            <a:endParaRPr sz="13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29"/>
          <p:cNvSpPr txBox="1"/>
          <p:nvPr>
            <p:ph type="ctrTitle"/>
          </p:nvPr>
        </p:nvSpPr>
        <p:spPr>
          <a:xfrm>
            <a:off x="824000" y="1613825"/>
            <a:ext cx="7156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Thanks for listening.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56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Presentation Outline</a:t>
            </a:r>
            <a:endParaRPr/>
          </a:p>
          <a:p>
            <a:pPr indent="0" lvl="0" marL="0" rtl="0" algn="l">
              <a:spcBef>
                <a:spcPts val="0"/>
              </a:spcBef>
              <a:spcAft>
                <a:spcPts val="0"/>
              </a:spcAft>
              <a:buNone/>
            </a:pPr>
            <a:r>
              <a:t/>
            </a:r>
            <a:endParaRPr/>
          </a:p>
        </p:txBody>
      </p:sp>
      <p:sp>
        <p:nvSpPr>
          <p:cNvPr id="284" name="Google Shape;284;p14"/>
          <p:cNvSpPr txBox="1"/>
          <p:nvPr>
            <p:ph idx="1" type="body"/>
          </p:nvPr>
        </p:nvSpPr>
        <p:spPr>
          <a:xfrm>
            <a:off x="1303800" y="1300950"/>
            <a:ext cx="7129200" cy="3277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Introductions</a:t>
            </a:r>
            <a:endParaRPr/>
          </a:p>
          <a:p>
            <a:pPr indent="-311150" lvl="0" marL="457200" rtl="0" algn="l">
              <a:spcBef>
                <a:spcPts val="0"/>
              </a:spcBef>
              <a:spcAft>
                <a:spcPts val="0"/>
              </a:spcAft>
              <a:buSzPts val="1300"/>
              <a:buChar char="●"/>
            </a:pPr>
            <a:r>
              <a:rPr lang="en"/>
              <a:t>Overview and Objectives of Our Strategy</a:t>
            </a:r>
            <a:endParaRPr/>
          </a:p>
          <a:p>
            <a:pPr indent="-311150" lvl="0" marL="457200" rtl="0" algn="l">
              <a:spcBef>
                <a:spcPts val="0"/>
              </a:spcBef>
              <a:spcAft>
                <a:spcPts val="0"/>
              </a:spcAft>
              <a:buSzPts val="1300"/>
              <a:buChar char="●"/>
            </a:pPr>
            <a:r>
              <a:rPr lang="en"/>
              <a:t>Explanation of Fundamentals and Factors</a:t>
            </a:r>
            <a:endParaRPr/>
          </a:p>
          <a:p>
            <a:pPr indent="-311150" lvl="0" marL="457200" rtl="0" algn="l">
              <a:spcBef>
                <a:spcPts val="0"/>
              </a:spcBef>
              <a:spcAft>
                <a:spcPts val="0"/>
              </a:spcAft>
              <a:buSzPts val="1300"/>
              <a:buChar char="●"/>
            </a:pPr>
            <a:r>
              <a:rPr lang="en"/>
              <a:t>Backtest Analysis</a:t>
            </a:r>
            <a:endParaRPr/>
          </a:p>
          <a:p>
            <a:pPr indent="-311150" lvl="0" marL="457200" rtl="0" algn="l">
              <a:spcBef>
                <a:spcPts val="0"/>
              </a:spcBef>
              <a:spcAft>
                <a:spcPts val="0"/>
              </a:spcAft>
              <a:buSzPts val="1300"/>
              <a:buChar char="●"/>
            </a:pPr>
            <a:r>
              <a:rPr lang="en"/>
              <a:t>Weaknesses of Strategy and Improvements</a:t>
            </a:r>
            <a:endParaRPr/>
          </a:p>
          <a:p>
            <a:pPr indent="-311150" lvl="0" marL="457200" rtl="0" algn="l">
              <a:spcBef>
                <a:spcPts val="0"/>
              </a:spcBef>
              <a:spcAft>
                <a:spcPts val="0"/>
              </a:spcAft>
              <a:buSzPts val="1300"/>
              <a:buChar char="●"/>
            </a:pPr>
            <a:r>
              <a:rPr lang="en"/>
              <a:t>Future Outlook of Our Strategy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Momentum Strategies Overview</a:t>
            </a:r>
            <a:endParaRPr/>
          </a:p>
        </p:txBody>
      </p:sp>
      <p:sp>
        <p:nvSpPr>
          <p:cNvPr id="290" name="Google Shape;290;p15"/>
          <p:cNvSpPr txBox="1"/>
          <p:nvPr>
            <p:ph idx="1" type="body"/>
          </p:nvPr>
        </p:nvSpPr>
        <p:spPr>
          <a:xfrm>
            <a:off x="1303800" y="1300950"/>
            <a:ext cx="7030500" cy="3220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Overview </a:t>
            </a:r>
            <a:endParaRPr/>
          </a:p>
          <a:p>
            <a:pPr indent="-311150" lvl="0" marL="457200" rtl="0" algn="l">
              <a:spcBef>
                <a:spcPts val="0"/>
              </a:spcBef>
              <a:spcAft>
                <a:spcPts val="0"/>
              </a:spcAft>
              <a:buSzPts val="1300"/>
              <a:buChar char="●"/>
            </a:pPr>
            <a:r>
              <a:rPr lang="en"/>
              <a:t>Strategies in practice</a:t>
            </a:r>
            <a:endParaRPr/>
          </a:p>
          <a:p>
            <a:pPr indent="-311150" lvl="1" marL="914400" rtl="0" algn="l">
              <a:spcBef>
                <a:spcPts val="0"/>
              </a:spcBef>
              <a:spcAft>
                <a:spcPts val="0"/>
              </a:spcAft>
              <a:buSzPts val="1300"/>
              <a:buChar char="○"/>
            </a:pPr>
            <a:r>
              <a:rPr lang="en" sz="1300"/>
              <a:t>Jegadeesh and Titman (1993, 2001) - Found evidence that stocks that perform well over 3-12 month span continue this trend over the next 3-12 months</a:t>
            </a:r>
            <a:endParaRPr sz="1300"/>
          </a:p>
          <a:p>
            <a:pPr indent="-311150" lvl="1" marL="914400" rtl="0" algn="l">
              <a:spcBef>
                <a:spcPts val="0"/>
              </a:spcBef>
              <a:spcAft>
                <a:spcPts val="0"/>
              </a:spcAft>
              <a:buSzPts val="1300"/>
              <a:buChar char="○"/>
            </a:pPr>
            <a:r>
              <a:rPr lang="en" sz="1300"/>
              <a:t>Strategy has continued to branch out to several sub-sectors like cross sectional, time series, dual momentum, etc.</a:t>
            </a:r>
            <a:endParaRPr sz="1300"/>
          </a:p>
          <a:p>
            <a:pPr indent="-311150" lvl="0" marL="457200" rtl="0" algn="l">
              <a:spcBef>
                <a:spcPts val="0"/>
              </a:spcBef>
              <a:spcAft>
                <a:spcPts val="0"/>
              </a:spcAft>
              <a:buSzPts val="1300"/>
              <a:buChar char="●"/>
            </a:pPr>
            <a:r>
              <a:rPr lang="en"/>
              <a:t>Objectives/Limitations</a:t>
            </a:r>
            <a:endParaRPr/>
          </a:p>
          <a:p>
            <a:pPr indent="-311150" lvl="1" marL="914400" rtl="0" algn="l">
              <a:spcBef>
                <a:spcPts val="0"/>
              </a:spcBef>
              <a:spcAft>
                <a:spcPts val="0"/>
              </a:spcAft>
              <a:buSzPts val="1300"/>
              <a:buChar char="○"/>
            </a:pPr>
            <a:r>
              <a:rPr lang="en" sz="1300"/>
              <a:t>Want to ride momentum, win big.</a:t>
            </a:r>
            <a:endParaRPr sz="1300"/>
          </a:p>
          <a:p>
            <a:pPr indent="-311150" lvl="1" marL="914400" rtl="0" algn="l">
              <a:spcBef>
                <a:spcPts val="0"/>
              </a:spcBef>
              <a:spcAft>
                <a:spcPts val="0"/>
              </a:spcAft>
              <a:buSzPts val="1300"/>
              <a:buChar char="○"/>
            </a:pPr>
            <a:r>
              <a:rPr lang="en" sz="1300"/>
              <a:t>Large Drawdowns</a:t>
            </a:r>
            <a:endParaRPr sz="1300"/>
          </a:p>
          <a:p>
            <a:pPr indent="-311150" lvl="1" marL="914400" rtl="0" algn="l">
              <a:spcBef>
                <a:spcPts val="0"/>
              </a:spcBef>
              <a:spcAft>
                <a:spcPts val="0"/>
              </a:spcAft>
              <a:buSzPts val="1300"/>
              <a:buChar char="○"/>
            </a:pPr>
            <a:r>
              <a:rPr lang="en" sz="1300"/>
              <a:t>Volatility</a:t>
            </a:r>
            <a:endParaRPr sz="1300"/>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533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Investment Thesis</a:t>
            </a:r>
            <a:endParaRPr/>
          </a:p>
        </p:txBody>
      </p:sp>
      <p:sp>
        <p:nvSpPr>
          <p:cNvPr id="296" name="Google Shape;296;p16"/>
          <p:cNvSpPr txBox="1"/>
          <p:nvPr>
            <p:ph idx="1" type="body"/>
          </p:nvPr>
        </p:nvSpPr>
        <p:spPr>
          <a:xfrm>
            <a:off x="1303800" y="1202225"/>
            <a:ext cx="7264800" cy="342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Thesis:</a:t>
            </a:r>
            <a:r>
              <a:rPr lang="en"/>
              <a:t> Through analysis of several growth fundamentals combined with a cross sectional momentum strategy, we will look to capitalize on incremental gains in the market in order to maximize our portfolio.</a:t>
            </a:r>
            <a:endParaRPr/>
          </a:p>
          <a:p>
            <a:pPr indent="-311150" lvl="0" marL="457200" rtl="0" algn="l">
              <a:spcBef>
                <a:spcPts val="1600"/>
              </a:spcBef>
              <a:spcAft>
                <a:spcPts val="0"/>
              </a:spcAft>
              <a:buSzPts val="1300"/>
              <a:buChar char="●"/>
            </a:pPr>
            <a:r>
              <a:rPr lang="en"/>
              <a:t>Primary Fundamentals</a:t>
            </a:r>
            <a:endParaRPr/>
          </a:p>
          <a:p>
            <a:pPr indent="-311150" lvl="1" marL="914400" rtl="0" algn="l">
              <a:spcBef>
                <a:spcPts val="0"/>
              </a:spcBef>
              <a:spcAft>
                <a:spcPts val="0"/>
              </a:spcAft>
              <a:buSzPts val="1300"/>
              <a:buChar char="○"/>
            </a:pPr>
            <a:r>
              <a:rPr lang="en" sz="1300"/>
              <a:t>Returns over past 30 days</a:t>
            </a:r>
            <a:endParaRPr sz="1300"/>
          </a:p>
          <a:p>
            <a:pPr indent="-311150" lvl="1" marL="914400" rtl="0" algn="l">
              <a:spcBef>
                <a:spcPts val="0"/>
              </a:spcBef>
              <a:spcAft>
                <a:spcPts val="0"/>
              </a:spcAft>
              <a:buSzPts val="1300"/>
              <a:buChar char="○"/>
            </a:pPr>
            <a:r>
              <a:rPr lang="en" sz="1300"/>
              <a:t>PE Ratio</a:t>
            </a:r>
            <a:endParaRPr sz="1300"/>
          </a:p>
          <a:p>
            <a:pPr indent="-311150" lvl="1" marL="914400" rtl="0" algn="l">
              <a:spcBef>
                <a:spcPts val="0"/>
              </a:spcBef>
              <a:spcAft>
                <a:spcPts val="0"/>
              </a:spcAft>
              <a:buSzPts val="1300"/>
              <a:buChar char="○"/>
            </a:pPr>
            <a:r>
              <a:rPr lang="en" sz="1300"/>
              <a:t>Price momentum</a:t>
            </a:r>
            <a:endParaRPr sz="1300"/>
          </a:p>
          <a:p>
            <a:pPr indent="-311150" lvl="0" marL="457200" rtl="0" algn="l">
              <a:spcBef>
                <a:spcPts val="0"/>
              </a:spcBef>
              <a:spcAft>
                <a:spcPts val="0"/>
              </a:spcAft>
              <a:buSzPts val="1300"/>
              <a:buChar char="●"/>
            </a:pPr>
            <a:r>
              <a:rPr lang="en"/>
              <a:t>Additional Factors</a:t>
            </a:r>
            <a:endParaRPr/>
          </a:p>
          <a:p>
            <a:pPr indent="-311150" lvl="1" marL="914400" rtl="0" algn="l">
              <a:spcBef>
                <a:spcPts val="0"/>
              </a:spcBef>
              <a:spcAft>
                <a:spcPts val="0"/>
              </a:spcAft>
              <a:buSzPts val="1300"/>
              <a:buChar char="○"/>
            </a:pPr>
            <a:r>
              <a:rPr lang="en" sz="1300"/>
              <a:t>High liquidity of stocks</a:t>
            </a:r>
            <a:endParaRPr sz="1300"/>
          </a:p>
          <a:p>
            <a:pPr indent="-311150" lvl="1" marL="914400" rtl="0" algn="l">
              <a:spcBef>
                <a:spcPts val="0"/>
              </a:spcBef>
              <a:spcAft>
                <a:spcPts val="0"/>
              </a:spcAft>
              <a:buSzPts val="1300"/>
              <a:buChar char="○"/>
            </a:pPr>
            <a:r>
              <a:rPr lang="en" sz="1300"/>
              <a:t>Quality of momentum</a:t>
            </a:r>
            <a:endParaRPr sz="1300"/>
          </a:p>
          <a:p>
            <a:pPr indent="-311150" lvl="1" marL="914400" rtl="0" algn="l">
              <a:spcBef>
                <a:spcPts val="0"/>
              </a:spcBef>
              <a:spcAft>
                <a:spcPts val="0"/>
              </a:spcAft>
              <a:buSzPts val="1300"/>
              <a:buChar char="○"/>
            </a:pPr>
            <a:r>
              <a:rPr lang="en" sz="1300"/>
              <a:t>Beta-hedging</a:t>
            </a:r>
            <a:endParaRPr sz="1300"/>
          </a:p>
          <a:p>
            <a:pPr indent="-311150" lvl="0" marL="457200" rtl="0" algn="l">
              <a:spcBef>
                <a:spcPts val="0"/>
              </a:spcBef>
              <a:spcAft>
                <a:spcPts val="0"/>
              </a:spcAft>
              <a:buSzPts val="1300"/>
              <a:buChar char="●"/>
            </a:pPr>
            <a:r>
              <a:rPr lang="en"/>
              <a:t>Primary Objectives</a:t>
            </a:r>
            <a:endParaRPr/>
          </a:p>
          <a:p>
            <a:pPr indent="-311150" lvl="1" marL="914400" rtl="0" algn="l">
              <a:spcBef>
                <a:spcPts val="0"/>
              </a:spcBef>
              <a:spcAft>
                <a:spcPts val="0"/>
              </a:spcAft>
              <a:buSzPts val="1300"/>
              <a:buChar char="○"/>
            </a:pPr>
            <a:r>
              <a:rPr lang="en" sz="1300"/>
              <a:t>Maximizing returns, Alpha, and Sharpe ratio</a:t>
            </a:r>
            <a:endParaRPr sz="1300"/>
          </a:p>
          <a:p>
            <a:pPr indent="-311150" lvl="1" marL="914400" rtl="0" algn="l">
              <a:spcBef>
                <a:spcPts val="0"/>
              </a:spcBef>
              <a:spcAft>
                <a:spcPts val="0"/>
              </a:spcAft>
              <a:buSzPts val="1300"/>
              <a:buChar char="○"/>
            </a:pPr>
            <a:r>
              <a:rPr lang="en" sz="1300"/>
              <a:t>Minimizing expected drawdowns and volatility</a:t>
            </a:r>
            <a:endParaRPr sz="1300"/>
          </a:p>
          <a:p>
            <a:pPr indent="-311150" lvl="1" marL="914400" rtl="0" algn="l">
              <a:spcBef>
                <a:spcPts val="0"/>
              </a:spcBef>
              <a:spcAft>
                <a:spcPts val="0"/>
              </a:spcAft>
              <a:buSzPts val="1300"/>
              <a:buChar char="○"/>
            </a:pPr>
            <a:r>
              <a:rPr lang="en" sz="1300"/>
              <a:t>Optimizing beta-hedging in order to maintain a slightly higher Beta</a:t>
            </a:r>
            <a:endParaRPr sz="1300"/>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Fundamental Analysis: PE Ratio</a:t>
            </a:r>
            <a:endParaRPr/>
          </a:p>
        </p:txBody>
      </p:sp>
      <p:sp>
        <p:nvSpPr>
          <p:cNvPr id="302" name="Google Shape;302;p17"/>
          <p:cNvSpPr txBox="1"/>
          <p:nvPr>
            <p:ph idx="1" type="body"/>
          </p:nvPr>
        </p:nvSpPr>
        <p:spPr>
          <a:xfrm>
            <a:off x="5369600" y="1288900"/>
            <a:ext cx="3531900" cy="304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Higher PE ratios indicate an expectation of growth from investors</a:t>
            </a:r>
            <a:endParaRPr/>
          </a:p>
          <a:p>
            <a:pPr indent="-311150" lvl="1" marL="914400" rtl="0" algn="l">
              <a:spcBef>
                <a:spcPts val="0"/>
              </a:spcBef>
              <a:spcAft>
                <a:spcPts val="0"/>
              </a:spcAft>
              <a:buSzPts val="1300"/>
              <a:buChar char="○"/>
            </a:pPr>
            <a:r>
              <a:rPr lang="en" sz="1300"/>
              <a:t>Our strategy looks to utilize this expected growth in riding an upwards trend</a:t>
            </a:r>
            <a:endParaRPr sz="1300"/>
          </a:p>
          <a:p>
            <a:pPr indent="-311150" lvl="0" marL="457200" rtl="0" algn="l">
              <a:spcBef>
                <a:spcPts val="0"/>
              </a:spcBef>
              <a:spcAft>
                <a:spcPts val="0"/>
              </a:spcAft>
              <a:buSzPts val="1300"/>
              <a:buChar char="●"/>
            </a:pPr>
            <a:r>
              <a:rPr lang="en"/>
              <a:t>Standardization effects</a:t>
            </a:r>
            <a:endParaRPr/>
          </a:p>
          <a:p>
            <a:pPr indent="-311150" lvl="1" marL="914400" rtl="0" algn="l">
              <a:spcBef>
                <a:spcPts val="0"/>
              </a:spcBef>
              <a:spcAft>
                <a:spcPts val="0"/>
              </a:spcAft>
              <a:buSzPts val="1300"/>
              <a:buChar char="○"/>
            </a:pPr>
            <a:r>
              <a:rPr lang="en" sz="1300"/>
              <a:t>PE Ratio provides a standardization over the market and creates better opportunity for comparison of stocks</a:t>
            </a:r>
            <a:endParaRPr sz="1300"/>
          </a:p>
          <a:p>
            <a:pPr indent="-311150" lvl="0" marL="457200" rtl="0" algn="l">
              <a:spcBef>
                <a:spcPts val="0"/>
              </a:spcBef>
              <a:spcAft>
                <a:spcPts val="0"/>
              </a:spcAft>
              <a:buSzPts val="1300"/>
              <a:buChar char="●"/>
            </a:pPr>
            <a:r>
              <a:rPr lang="en"/>
              <a:t>Stability over time</a:t>
            </a:r>
            <a:endParaRPr/>
          </a:p>
          <a:p>
            <a:pPr indent="-311150" lvl="1" marL="914400" rtl="0" algn="l">
              <a:spcBef>
                <a:spcPts val="0"/>
              </a:spcBef>
              <a:spcAft>
                <a:spcPts val="0"/>
              </a:spcAft>
              <a:buSzPts val="1300"/>
              <a:buChar char="○"/>
            </a:pPr>
            <a:r>
              <a:rPr lang="en" sz="1300"/>
              <a:t>Average PE has remained stable over time while being subject to upwards trends</a:t>
            </a:r>
            <a:endParaRPr sz="1300"/>
          </a:p>
        </p:txBody>
      </p:sp>
      <p:pic>
        <p:nvPicPr>
          <p:cNvPr id="303" name="Google Shape;303;p17"/>
          <p:cNvPicPr preferRelativeResize="0"/>
          <p:nvPr/>
        </p:nvPicPr>
        <p:blipFill>
          <a:blip r:embed="rId3">
            <a:alphaModFix/>
          </a:blip>
          <a:stretch>
            <a:fillRect/>
          </a:stretch>
        </p:blipFill>
        <p:spPr>
          <a:xfrm>
            <a:off x="399600" y="1288900"/>
            <a:ext cx="5071551" cy="3041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213375" y="598575"/>
            <a:ext cx="7830000" cy="51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Fundamental Analysis: Quality of Momentum</a:t>
            </a:r>
            <a:endParaRPr sz="2600"/>
          </a:p>
        </p:txBody>
      </p:sp>
      <p:pic>
        <p:nvPicPr>
          <p:cNvPr id="309" name="Google Shape;309;p18"/>
          <p:cNvPicPr preferRelativeResize="0"/>
          <p:nvPr/>
        </p:nvPicPr>
        <p:blipFill>
          <a:blip r:embed="rId3">
            <a:alphaModFix/>
          </a:blip>
          <a:stretch>
            <a:fillRect/>
          </a:stretch>
        </p:blipFill>
        <p:spPr>
          <a:xfrm>
            <a:off x="433450" y="1389350"/>
            <a:ext cx="4875374" cy="3003275"/>
          </a:xfrm>
          <a:prstGeom prst="rect">
            <a:avLst/>
          </a:prstGeom>
          <a:noFill/>
          <a:ln>
            <a:noFill/>
          </a:ln>
        </p:spPr>
      </p:pic>
      <p:sp>
        <p:nvSpPr>
          <p:cNvPr id="310" name="Google Shape;310;p18"/>
          <p:cNvSpPr txBox="1"/>
          <p:nvPr>
            <p:ph idx="2" type="body"/>
          </p:nvPr>
        </p:nvSpPr>
        <p:spPr>
          <a:xfrm>
            <a:off x="5391725" y="1389350"/>
            <a:ext cx="3430500" cy="27279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rgbClr val="000000"/>
              </a:buClr>
              <a:buSzPts val="1300"/>
              <a:buFont typeface="Nunito"/>
              <a:buChar char="●"/>
            </a:pPr>
            <a:r>
              <a:rPr lang="en">
                <a:solidFill>
                  <a:srgbClr val="000000"/>
                </a:solidFill>
              </a:rPr>
              <a:t>Smoother returns signals more stable returns and larger momentum tendencies (Gray, 2014)</a:t>
            </a:r>
            <a:endParaRPr>
              <a:solidFill>
                <a:srgbClr val="000000"/>
              </a:solidFill>
            </a:endParaRPr>
          </a:p>
          <a:p>
            <a:pPr indent="-311150" lvl="1" marL="914400" rtl="0" algn="l">
              <a:lnSpc>
                <a:spcPct val="100000"/>
              </a:lnSpc>
              <a:spcBef>
                <a:spcPts val="0"/>
              </a:spcBef>
              <a:spcAft>
                <a:spcPts val="0"/>
              </a:spcAft>
              <a:buClr>
                <a:srgbClr val="000000"/>
              </a:buClr>
              <a:buSzPts val="1300"/>
              <a:buFont typeface="Nunito"/>
              <a:buChar char="○"/>
            </a:pPr>
            <a:r>
              <a:rPr lang="en" sz="1300">
                <a:solidFill>
                  <a:srgbClr val="000000"/>
                </a:solidFill>
              </a:rPr>
              <a:t>“Frog in the Pan” analogy</a:t>
            </a:r>
            <a:endParaRPr sz="1300">
              <a:solidFill>
                <a:srgbClr val="000000"/>
              </a:solidFill>
            </a:endParaRPr>
          </a:p>
          <a:p>
            <a:pPr indent="-311150" lvl="0" marL="457200" rtl="0" algn="l">
              <a:lnSpc>
                <a:spcPct val="100000"/>
              </a:lnSpc>
              <a:spcBef>
                <a:spcPts val="0"/>
              </a:spcBef>
              <a:spcAft>
                <a:spcPts val="0"/>
              </a:spcAft>
              <a:buClr>
                <a:srgbClr val="000000"/>
              </a:buClr>
              <a:buSzPts val="1300"/>
              <a:buFont typeface="Nunito"/>
              <a:buChar char="●"/>
            </a:pPr>
            <a:r>
              <a:rPr lang="en">
                <a:solidFill>
                  <a:srgbClr val="000000"/>
                </a:solidFill>
              </a:rPr>
              <a:t>“Limited Attention”</a:t>
            </a:r>
            <a:endParaRPr>
              <a:solidFill>
                <a:srgbClr val="000000"/>
              </a:solidFill>
            </a:endParaRPr>
          </a:p>
          <a:p>
            <a:pPr indent="-311150" lvl="1" marL="914400" rtl="0" algn="l">
              <a:lnSpc>
                <a:spcPct val="100000"/>
              </a:lnSpc>
              <a:spcBef>
                <a:spcPts val="0"/>
              </a:spcBef>
              <a:spcAft>
                <a:spcPts val="0"/>
              </a:spcAft>
              <a:buClr>
                <a:srgbClr val="000000"/>
              </a:buClr>
              <a:buSzPts val="1300"/>
              <a:buFont typeface="Nunito"/>
              <a:buChar char="○"/>
            </a:pPr>
            <a:r>
              <a:rPr lang="en" sz="1300">
                <a:solidFill>
                  <a:srgbClr val="000000"/>
                </a:solidFill>
              </a:rPr>
              <a:t>Looking for continuous stream of attention from investors rather than large news events</a:t>
            </a:r>
            <a:endParaRPr sz="1300">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Price Momentum Indicators</a:t>
            </a:r>
            <a:endParaRPr/>
          </a:p>
        </p:txBody>
      </p:sp>
      <p:pic>
        <p:nvPicPr>
          <p:cNvPr id="316" name="Google Shape;316;p19"/>
          <p:cNvPicPr preferRelativeResize="0"/>
          <p:nvPr/>
        </p:nvPicPr>
        <p:blipFill>
          <a:blip r:embed="rId3">
            <a:alphaModFix/>
          </a:blip>
          <a:stretch>
            <a:fillRect/>
          </a:stretch>
        </p:blipFill>
        <p:spPr>
          <a:xfrm>
            <a:off x="219075" y="2127825"/>
            <a:ext cx="3305175" cy="552450"/>
          </a:xfrm>
          <a:prstGeom prst="rect">
            <a:avLst/>
          </a:prstGeom>
          <a:noFill/>
          <a:ln>
            <a:noFill/>
          </a:ln>
        </p:spPr>
      </p:pic>
      <p:pic>
        <p:nvPicPr>
          <p:cNvPr id="317" name="Google Shape;317;p19"/>
          <p:cNvPicPr preferRelativeResize="0"/>
          <p:nvPr/>
        </p:nvPicPr>
        <p:blipFill>
          <a:blip r:embed="rId4">
            <a:alphaModFix/>
          </a:blip>
          <a:stretch>
            <a:fillRect/>
          </a:stretch>
        </p:blipFill>
        <p:spPr>
          <a:xfrm>
            <a:off x="152400" y="2680275"/>
            <a:ext cx="3438525" cy="552450"/>
          </a:xfrm>
          <a:prstGeom prst="rect">
            <a:avLst/>
          </a:prstGeom>
          <a:noFill/>
          <a:ln>
            <a:noFill/>
          </a:ln>
        </p:spPr>
      </p:pic>
      <p:pic>
        <p:nvPicPr>
          <p:cNvPr id="318" name="Google Shape;318;p19"/>
          <p:cNvPicPr preferRelativeResize="0"/>
          <p:nvPr/>
        </p:nvPicPr>
        <p:blipFill>
          <a:blip r:embed="rId5">
            <a:alphaModFix/>
          </a:blip>
          <a:stretch>
            <a:fillRect/>
          </a:stretch>
        </p:blipFill>
        <p:spPr>
          <a:xfrm>
            <a:off x="3885600" y="2008282"/>
            <a:ext cx="4194825" cy="557694"/>
          </a:xfrm>
          <a:prstGeom prst="rect">
            <a:avLst/>
          </a:prstGeom>
          <a:noFill/>
          <a:ln>
            <a:noFill/>
          </a:ln>
        </p:spPr>
      </p:pic>
      <p:pic>
        <p:nvPicPr>
          <p:cNvPr id="319" name="Google Shape;319;p19"/>
          <p:cNvPicPr preferRelativeResize="0"/>
          <p:nvPr/>
        </p:nvPicPr>
        <p:blipFill>
          <a:blip r:embed="rId6">
            <a:alphaModFix/>
          </a:blip>
          <a:stretch>
            <a:fillRect/>
          </a:stretch>
        </p:blipFill>
        <p:spPr>
          <a:xfrm>
            <a:off x="138113" y="3284825"/>
            <a:ext cx="3467100" cy="581025"/>
          </a:xfrm>
          <a:prstGeom prst="rect">
            <a:avLst/>
          </a:prstGeom>
          <a:noFill/>
          <a:ln>
            <a:noFill/>
          </a:ln>
        </p:spPr>
      </p:pic>
      <p:pic>
        <p:nvPicPr>
          <p:cNvPr id="320" name="Google Shape;320;p19"/>
          <p:cNvPicPr preferRelativeResize="0"/>
          <p:nvPr/>
        </p:nvPicPr>
        <p:blipFill>
          <a:blip r:embed="rId7">
            <a:alphaModFix/>
          </a:blip>
          <a:stretch>
            <a:fillRect/>
          </a:stretch>
        </p:blipFill>
        <p:spPr>
          <a:xfrm>
            <a:off x="3876075" y="2779004"/>
            <a:ext cx="4194826" cy="735300"/>
          </a:xfrm>
          <a:prstGeom prst="rect">
            <a:avLst/>
          </a:prstGeom>
          <a:noFill/>
          <a:ln>
            <a:noFill/>
          </a:ln>
        </p:spPr>
      </p:pic>
      <p:sp>
        <p:nvSpPr>
          <p:cNvPr id="321" name="Google Shape;321;p19"/>
          <p:cNvSpPr txBox="1"/>
          <p:nvPr/>
        </p:nvSpPr>
        <p:spPr>
          <a:xfrm>
            <a:off x="750175" y="4271700"/>
            <a:ext cx="6303600" cy="7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Nunito"/>
                <a:ea typeface="Nunito"/>
                <a:cs typeface="Nunito"/>
                <a:sym typeface="Nunito"/>
              </a:rPr>
              <a:t>**Goal: Measure Trend Strength</a:t>
            </a:r>
            <a:endParaRPr sz="1300">
              <a:latin typeface="Nunito"/>
              <a:ea typeface="Nunito"/>
              <a:cs typeface="Nunito"/>
              <a:sym typeface="Nunito"/>
            </a:endParaRPr>
          </a:p>
        </p:txBody>
      </p:sp>
      <p:sp>
        <p:nvSpPr>
          <p:cNvPr id="322" name="Google Shape;322;p19"/>
          <p:cNvSpPr txBox="1"/>
          <p:nvPr/>
        </p:nvSpPr>
        <p:spPr>
          <a:xfrm>
            <a:off x="6588050" y="361125"/>
            <a:ext cx="6303600" cy="7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Nunito"/>
                <a:ea typeface="Nunito"/>
                <a:cs typeface="Nunito"/>
                <a:sym typeface="Nunito"/>
              </a:rPr>
              <a:t>Cr. GastaltU &amp; Meb Faber</a:t>
            </a: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of Indicators: 1995-2013 </a:t>
            </a:r>
            <a:endParaRPr/>
          </a:p>
        </p:txBody>
      </p:sp>
      <p:sp>
        <p:nvSpPr>
          <p:cNvPr id="328" name="Google Shape;328;p2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29" name="Google Shape;329;p20"/>
          <p:cNvPicPr preferRelativeResize="0"/>
          <p:nvPr/>
        </p:nvPicPr>
        <p:blipFill>
          <a:blip r:embed="rId3">
            <a:alphaModFix/>
          </a:blip>
          <a:stretch>
            <a:fillRect/>
          </a:stretch>
        </p:blipFill>
        <p:spPr>
          <a:xfrm>
            <a:off x="288375" y="1422663"/>
            <a:ext cx="5276325" cy="3075775"/>
          </a:xfrm>
          <a:prstGeom prst="rect">
            <a:avLst/>
          </a:prstGeom>
          <a:noFill/>
          <a:ln>
            <a:noFill/>
          </a:ln>
        </p:spPr>
      </p:pic>
      <p:pic>
        <p:nvPicPr>
          <p:cNvPr id="330" name="Google Shape;330;p20"/>
          <p:cNvPicPr preferRelativeResize="0"/>
          <p:nvPr/>
        </p:nvPicPr>
        <p:blipFill>
          <a:blip r:embed="rId4">
            <a:alphaModFix/>
          </a:blip>
          <a:stretch>
            <a:fillRect/>
          </a:stretch>
        </p:blipFill>
        <p:spPr>
          <a:xfrm>
            <a:off x="5978050" y="1669100"/>
            <a:ext cx="2907200" cy="2960050"/>
          </a:xfrm>
          <a:prstGeom prst="rect">
            <a:avLst/>
          </a:prstGeom>
          <a:noFill/>
          <a:ln>
            <a:noFill/>
          </a:ln>
        </p:spPr>
      </p:pic>
      <p:sp>
        <p:nvSpPr>
          <p:cNvPr id="331" name="Google Shape;331;p20"/>
          <p:cNvSpPr txBox="1"/>
          <p:nvPr/>
        </p:nvSpPr>
        <p:spPr>
          <a:xfrm>
            <a:off x="5978050" y="4700375"/>
            <a:ext cx="6303600" cy="7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Nunito"/>
                <a:ea typeface="Nunito"/>
                <a:cs typeface="Nunito"/>
                <a:sym typeface="Nunito"/>
              </a:rPr>
              <a:t>*MaxDD : -22.41  Volatility: 11.21</a:t>
            </a:r>
            <a:endParaRPr sz="1300">
              <a:latin typeface="Nunito"/>
              <a:ea typeface="Nunito"/>
              <a:cs typeface="Nunito"/>
              <a:sym typeface="Nunito"/>
            </a:endParaRPr>
          </a:p>
        </p:txBody>
      </p:sp>
      <p:sp>
        <p:nvSpPr>
          <p:cNvPr id="332" name="Google Shape;332;p20"/>
          <p:cNvSpPr txBox="1"/>
          <p:nvPr/>
        </p:nvSpPr>
        <p:spPr>
          <a:xfrm>
            <a:off x="1160025" y="1086025"/>
            <a:ext cx="6303600" cy="7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Nunito"/>
                <a:ea typeface="Nunito"/>
                <a:cs typeface="Nunito"/>
                <a:sym typeface="Nunito"/>
              </a:rPr>
              <a:t>Individual Indicator Performance</a:t>
            </a:r>
            <a:endParaRPr sz="1300">
              <a:latin typeface="Nunito"/>
              <a:ea typeface="Nunito"/>
              <a:cs typeface="Nunito"/>
              <a:sym typeface="Nunito"/>
            </a:endParaRPr>
          </a:p>
        </p:txBody>
      </p:sp>
      <p:sp>
        <p:nvSpPr>
          <p:cNvPr id="333" name="Google Shape;333;p20"/>
          <p:cNvSpPr txBox="1"/>
          <p:nvPr/>
        </p:nvSpPr>
        <p:spPr>
          <a:xfrm>
            <a:off x="6117475" y="1422675"/>
            <a:ext cx="6303600" cy="7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Nunito"/>
                <a:ea typeface="Nunito"/>
                <a:cs typeface="Nunito"/>
                <a:sym typeface="Nunito"/>
              </a:rPr>
              <a:t>Aggregate System Performance</a:t>
            </a:r>
            <a:endParaRPr sz="1300">
              <a:latin typeface="Nunito"/>
              <a:ea typeface="Nunito"/>
              <a:cs typeface="Nunito"/>
              <a:sym typeface="Nunito"/>
            </a:endParaRPr>
          </a:p>
        </p:txBody>
      </p:sp>
      <p:pic>
        <p:nvPicPr>
          <p:cNvPr id="334" name="Google Shape;334;p20"/>
          <p:cNvPicPr preferRelativeResize="0"/>
          <p:nvPr/>
        </p:nvPicPr>
        <p:blipFill>
          <a:blip r:embed="rId5">
            <a:alphaModFix/>
          </a:blip>
          <a:stretch>
            <a:fillRect/>
          </a:stretch>
        </p:blipFill>
        <p:spPr>
          <a:xfrm>
            <a:off x="288375" y="4262625"/>
            <a:ext cx="5276325" cy="728475"/>
          </a:xfrm>
          <a:prstGeom prst="rect">
            <a:avLst/>
          </a:prstGeom>
          <a:noFill/>
          <a:ln>
            <a:noFill/>
          </a:ln>
        </p:spPr>
      </p:pic>
      <p:sp>
        <p:nvSpPr>
          <p:cNvPr id="335" name="Google Shape;335;p20"/>
          <p:cNvSpPr txBox="1"/>
          <p:nvPr/>
        </p:nvSpPr>
        <p:spPr>
          <a:xfrm>
            <a:off x="7605825" y="142275"/>
            <a:ext cx="1280400" cy="3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Nunito"/>
                <a:ea typeface="Nunito"/>
                <a:cs typeface="Nunito"/>
                <a:sym typeface="Nunito"/>
              </a:rPr>
              <a:t>Cr. GastaltU</a:t>
            </a:r>
            <a:endParaRPr sz="1300">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21"/>
          <p:cNvSpPr txBox="1"/>
          <p:nvPr>
            <p:ph type="title"/>
          </p:nvPr>
        </p:nvSpPr>
        <p:spPr>
          <a:xfrm>
            <a:off x="1303800" y="598575"/>
            <a:ext cx="7030500" cy="55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Strategy</a:t>
            </a:r>
            <a:endParaRPr/>
          </a:p>
        </p:txBody>
      </p:sp>
      <p:sp>
        <p:nvSpPr>
          <p:cNvPr id="341" name="Google Shape;341;p21"/>
          <p:cNvSpPr txBox="1"/>
          <p:nvPr>
            <p:ph idx="1" type="body"/>
          </p:nvPr>
        </p:nvSpPr>
        <p:spPr>
          <a:xfrm>
            <a:off x="1303800" y="1232675"/>
            <a:ext cx="6971100" cy="31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Pipeline consists of three indicators:</a:t>
            </a:r>
            <a:endParaRPr/>
          </a:p>
          <a:p>
            <a:pPr indent="-311150" lvl="0" marL="457200" rtl="0" algn="l">
              <a:spcBef>
                <a:spcPts val="1600"/>
              </a:spcBef>
              <a:spcAft>
                <a:spcPts val="0"/>
              </a:spcAft>
              <a:buSzPts val="1300"/>
              <a:buAutoNum type="arabicPeriod"/>
            </a:pPr>
            <a:r>
              <a:rPr lang="en"/>
              <a:t>Returns over the past 30 days</a:t>
            </a:r>
            <a:endParaRPr/>
          </a:p>
          <a:p>
            <a:pPr indent="-311150" lvl="0" marL="457200" rtl="0" algn="l">
              <a:spcBef>
                <a:spcPts val="0"/>
              </a:spcBef>
              <a:spcAft>
                <a:spcPts val="0"/>
              </a:spcAft>
              <a:buSzPts val="1300"/>
              <a:buAutoNum type="arabicPeriod"/>
            </a:pPr>
            <a:r>
              <a:rPr lang="en"/>
              <a:t>PE ratio</a:t>
            </a:r>
            <a:endParaRPr/>
          </a:p>
          <a:p>
            <a:pPr indent="-311150" lvl="0" marL="457200" rtl="0" algn="l">
              <a:spcBef>
                <a:spcPts val="0"/>
              </a:spcBef>
              <a:spcAft>
                <a:spcPts val="0"/>
              </a:spcAft>
              <a:buSzPts val="1300"/>
              <a:buAutoNum type="arabicPeriod"/>
            </a:pPr>
            <a:r>
              <a:rPr lang="en"/>
              <a:t>Price momentum</a:t>
            </a:r>
            <a:endParaRPr/>
          </a:p>
          <a:p>
            <a:pPr indent="0" lvl="0" marL="0" rtl="0" algn="l">
              <a:spcBef>
                <a:spcPts val="1600"/>
              </a:spcBef>
              <a:spcAft>
                <a:spcPts val="0"/>
              </a:spcAft>
              <a:buNone/>
            </a:pPr>
            <a:r>
              <a:rPr lang="en"/>
              <a:t>Long criteria: Stocks that fall in the top 5% of each indicator</a:t>
            </a:r>
            <a:endParaRPr/>
          </a:p>
          <a:p>
            <a:pPr indent="0" lvl="0" marL="0" rtl="0" algn="l">
              <a:spcBef>
                <a:spcPts val="1600"/>
              </a:spcBef>
              <a:spcAft>
                <a:spcPts val="0"/>
              </a:spcAft>
              <a:buNone/>
            </a:pPr>
            <a:r>
              <a:rPr lang="en"/>
              <a:t>Short Criteria: Stocks that fall in the bottom 5% of each indicator</a:t>
            </a:r>
            <a:endParaRPr/>
          </a:p>
          <a:p>
            <a:pPr indent="0" lvl="0" marL="0" rtl="0" algn="l">
              <a:spcBef>
                <a:spcPts val="1600"/>
              </a:spcBef>
              <a:spcAft>
                <a:spcPts val="0"/>
              </a:spcAft>
              <a:buNone/>
            </a:pPr>
            <a:r>
              <a:rPr lang="en"/>
              <a:t>Rebalance weekly</a:t>
            </a:r>
            <a:endParaRPr/>
          </a:p>
          <a:p>
            <a:pPr indent="0" lvl="0" marL="0" rtl="0" algn="l">
              <a:spcBef>
                <a:spcPts val="1600"/>
              </a:spcBef>
              <a:spcAft>
                <a:spcPts val="0"/>
              </a:spcAft>
              <a:buNone/>
            </a:pPr>
            <a:r>
              <a:rPr lang="en"/>
              <a:t>Long leverage to short leverage is 3:1 - looking to capitalize more on longs</a:t>
            </a:r>
            <a:endParaRPr/>
          </a:p>
          <a:p>
            <a:pPr indent="0" lvl="0" marL="0" rtl="0" algn="l">
              <a:spcBef>
                <a:spcPts val="1600"/>
              </a:spcBef>
              <a:spcAft>
                <a:spcPts val="0"/>
              </a:spcAft>
              <a:buNone/>
            </a:pPr>
            <a:r>
              <a:rPr lang="en"/>
              <a:t>Once stocks fall outside this criteria, we sell</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