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72" r:id="rId5"/>
    <p:sldId id="259" r:id="rId6"/>
    <p:sldId id="265" r:id="rId7"/>
    <p:sldId id="261" r:id="rId8"/>
    <p:sldId id="266" r:id="rId9"/>
    <p:sldId id="267" r:id="rId10"/>
    <p:sldId id="263" r:id="rId11"/>
    <p:sldId id="273" r:id="rId12"/>
    <p:sldId id="274" r:id="rId13"/>
    <p:sldId id="275" r:id="rId14"/>
    <p:sldId id="276" r:id="rId15"/>
    <p:sldId id="264"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S4uG7wYhIYvNeytAty7LeDZbb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94660"/>
  </p:normalViewPr>
  <p:slideViewPr>
    <p:cSldViewPr snapToGrid="0">
      <p:cViewPr varScale="1">
        <p:scale>
          <a:sx n="81" d="100"/>
          <a:sy n="81" d="100"/>
        </p:scale>
        <p:origin x="114" y="2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7e04a2e83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7e04a2e83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7e04a2e83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7e04a2e8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83d17811b9_4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283d17811b9_4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439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7e04a2e8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c7e04a2e8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7e04a2e83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7e04a2e83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7e04a2e83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7e04a2e83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96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7e04a2e8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c7e04a2e8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7e04a2e8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c7e04a2e8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7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7e04a2e83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7e04a2e83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7e04a2e83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7e04a2e83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894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7e04a2e83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7e04a2e83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318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imes New Roman"/>
              <a:buNone/>
              <a:defRPr sz="40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9"/>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8" name="Google Shape;78;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2"/>
          <p:cNvSpPr>
            <a:spLocks noGrp="1"/>
          </p:cNvSpPr>
          <p:nvPr>
            <p:ph type="pic" idx="2"/>
          </p:nvPr>
        </p:nvSpPr>
        <p:spPr>
          <a:xfrm>
            <a:off x="5183188" y="987425"/>
            <a:ext cx="6172200" cy="4873625"/>
          </a:xfrm>
          <a:prstGeom prst="rect">
            <a:avLst/>
          </a:prstGeom>
          <a:noFill/>
          <a:ln>
            <a:noFill/>
          </a:ln>
        </p:spPr>
      </p:sp>
      <p:sp>
        <p:nvSpPr>
          <p:cNvPr id="85" name="Google Shape;85;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6" name="Google Shape;86;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43"/>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43"/>
          <p:cNvSpPr txBox="1">
            <a:spLocks noGrp="1"/>
          </p:cNvSpPr>
          <p:nvPr>
            <p:ph type="body" idx="1"/>
          </p:nvPr>
        </p:nvSpPr>
        <p:spPr>
          <a:xfrm rot="5400000">
            <a:off x="3251200" y="-1925637"/>
            <a:ext cx="4851400" cy="11353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01"/>
        <p:cNvGrpSpPr/>
        <p:nvPr/>
      </p:nvGrpSpPr>
      <p:grpSpPr>
        <a:xfrm>
          <a:off x="0" y="0"/>
          <a:ext cx="0" cy="0"/>
          <a:chOff x="0" y="0"/>
          <a:chExt cx="0" cy="0"/>
        </a:xfrm>
      </p:grpSpPr>
      <p:sp>
        <p:nvSpPr>
          <p:cNvPr id="102" name="Google Shape;102;p45"/>
          <p:cNvSpPr txBox="1">
            <a:spLocks noGrp="1"/>
          </p:cNvSpPr>
          <p:nvPr>
            <p:ph type="title"/>
          </p:nvPr>
        </p:nvSpPr>
        <p:spPr>
          <a:xfrm>
            <a:off x="0" y="0"/>
            <a:ext cx="10603832" cy="76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45"/>
          <p:cNvSpPr txBox="1">
            <a:spLocks noGrp="1"/>
          </p:cNvSpPr>
          <p:nvPr>
            <p:ph type="dt" idx="10"/>
          </p:nvPr>
        </p:nvSpPr>
        <p:spPr>
          <a:xfrm>
            <a:off x="17272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45"/>
          <p:cNvSpPr txBox="1">
            <a:spLocks noGrp="1"/>
          </p:cNvSpPr>
          <p:nvPr>
            <p:ph type="ftr" idx="11"/>
          </p:nvPr>
        </p:nvSpPr>
        <p:spPr>
          <a:xfrm>
            <a:off x="4718051" y="6245225"/>
            <a:ext cx="3860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45"/>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1"/>
          <p:cNvSpPr txBox="1">
            <a:spLocks noGrp="1"/>
          </p:cNvSpPr>
          <p:nvPr>
            <p:ph type="title"/>
          </p:nvPr>
        </p:nvSpPr>
        <p:spPr>
          <a:xfrm>
            <a:off x="0" y="0"/>
            <a:ext cx="10515600" cy="803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0" y="811942"/>
            <a:ext cx="12192000" cy="5468541"/>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Times New Roman"/>
                <a:ea typeface="Times New Roman"/>
                <a:cs typeface="Times New Roman"/>
                <a:sym typeface="Times New Roman"/>
              </a:defRPr>
            </a:lvl1pPr>
            <a:lvl2pPr marL="914400" lvl="1" indent="-381000" algn="l">
              <a:lnSpc>
                <a:spcPct val="90000"/>
              </a:lnSpc>
              <a:spcBef>
                <a:spcPts val="500"/>
              </a:spcBef>
              <a:spcAft>
                <a:spcPts val="0"/>
              </a:spcAft>
              <a:buClr>
                <a:schemeClr val="dk1"/>
              </a:buClr>
              <a:buSzPts val="2400"/>
              <a:buChar char="•"/>
              <a:defRPr>
                <a:latin typeface="Times New Roman"/>
                <a:ea typeface="Times New Roman"/>
                <a:cs typeface="Times New Roman"/>
                <a:sym typeface="Times New Roman"/>
              </a:defRPr>
            </a:lvl2pPr>
            <a:lvl3pPr marL="1371600" lvl="2" indent="-355600" algn="l">
              <a:lnSpc>
                <a:spcPct val="90000"/>
              </a:lnSpc>
              <a:spcBef>
                <a:spcPts val="500"/>
              </a:spcBef>
              <a:spcAft>
                <a:spcPts val="0"/>
              </a:spcAft>
              <a:buClr>
                <a:schemeClr val="dk1"/>
              </a:buClr>
              <a:buSzPts val="2000"/>
              <a:buChar char="•"/>
              <a:defRPr>
                <a:latin typeface="Times New Roman"/>
                <a:ea typeface="Times New Roman"/>
                <a:cs typeface="Times New Roman"/>
                <a:sym typeface="Times New Roman"/>
              </a:defRPr>
            </a:lvl3pPr>
            <a:lvl4pPr marL="1828800" lvl="3" indent="-3429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4pPr>
            <a:lvl5pPr marL="2286000" lvl="4" indent="-3429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8"/>
        <p:cNvGrpSpPr/>
        <p:nvPr/>
      </p:nvGrpSpPr>
      <p:grpSpPr>
        <a:xfrm>
          <a:off x="0" y="0"/>
          <a:ext cx="0" cy="0"/>
          <a:chOff x="0" y="0"/>
          <a:chExt cx="0" cy="0"/>
        </a:xfrm>
      </p:grpSpPr>
      <p:sp>
        <p:nvSpPr>
          <p:cNvPr id="29" name="Google Shape;29;p33"/>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8" name="Google Shape;38;p34"/>
          <p:cNvPicPr preferRelativeResize="0"/>
          <p:nvPr/>
        </p:nvPicPr>
        <p:blipFill rotWithShape="1">
          <a:blip r:embed="rId2">
            <a:alphaModFix/>
          </a:blip>
          <a:srcRect/>
          <a:stretch/>
        </p:blipFill>
        <p:spPr>
          <a:xfrm>
            <a:off x="347664" y="16328"/>
            <a:ext cx="9629094" cy="64141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39"/>
        <p:cNvGrpSpPr/>
        <p:nvPr/>
      </p:nvGrpSpPr>
      <p:grpSpPr>
        <a:xfrm>
          <a:off x="0" y="0"/>
          <a:ext cx="0" cy="0"/>
          <a:chOff x="0" y="0"/>
          <a:chExt cx="0" cy="0"/>
        </a:xfrm>
      </p:grpSpPr>
      <p:sp>
        <p:nvSpPr>
          <p:cNvPr id="40" name="Google Shape;40;p35"/>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44"/>
        <p:cNvGrpSpPr/>
        <p:nvPr/>
      </p:nvGrpSpPr>
      <p:grpSpPr>
        <a:xfrm>
          <a:off x="0" y="0"/>
          <a:ext cx="0" cy="0"/>
          <a:chOff x="0" y="0"/>
          <a:chExt cx="0" cy="0"/>
        </a:xfrm>
      </p:grpSpPr>
      <p:sp>
        <p:nvSpPr>
          <p:cNvPr id="45" name="Google Shape;45;p36"/>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38"/>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8"/>
          <p:cNvSpPr txBox="1">
            <a:spLocks noGrp="1"/>
          </p:cNvSpPr>
          <p:nvPr>
            <p:ph type="body" idx="1"/>
          </p:nvPr>
        </p:nvSpPr>
        <p:spPr>
          <a:xfrm>
            <a:off x="-1" y="1325563"/>
            <a:ext cx="6071937"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8"/>
          <p:cNvSpPr txBox="1">
            <a:spLocks noGrp="1"/>
          </p:cNvSpPr>
          <p:nvPr>
            <p:ph type="body" idx="2"/>
          </p:nvPr>
        </p:nvSpPr>
        <p:spPr>
          <a:xfrm>
            <a:off x="6071937" y="1325563"/>
            <a:ext cx="6272463"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9"/>
          <p:cNvSpPr txBox="1">
            <a:spLocks noGrp="1"/>
          </p:cNvSpPr>
          <p:nvPr>
            <p:ph type="body" idx="1"/>
          </p:nvPr>
        </p:nvSpPr>
        <p:spPr>
          <a:xfrm>
            <a:off x="0" y="1325563"/>
            <a:ext cx="11353800" cy="48514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9"/>
          <p:cNvPicPr preferRelativeResize="0"/>
          <p:nvPr/>
        </p:nvPicPr>
        <p:blipFill rotWithShape="1">
          <a:blip r:embed="rId19">
            <a:alphaModFix/>
          </a:blip>
          <a:srcRect l="5037" t="1874" r="79744" b="81688"/>
          <a:stretch/>
        </p:blipFill>
        <p:spPr>
          <a:xfrm>
            <a:off x="10586677" y="104930"/>
            <a:ext cx="802443" cy="487283"/>
          </a:xfrm>
          <a:prstGeom prst="rect">
            <a:avLst/>
          </a:prstGeom>
          <a:noFill/>
          <a:ln>
            <a:noFill/>
          </a:ln>
        </p:spPr>
      </p:pic>
      <p:pic>
        <p:nvPicPr>
          <p:cNvPr id="10" name="Google Shape;10;p29"/>
          <p:cNvPicPr preferRelativeResize="0"/>
          <p:nvPr/>
        </p:nvPicPr>
        <p:blipFill rotWithShape="1">
          <a:blip r:embed="rId20">
            <a:alphaModFix/>
          </a:blip>
          <a:srcRect/>
          <a:stretch/>
        </p:blipFill>
        <p:spPr>
          <a:xfrm>
            <a:off x="759280" y="104930"/>
            <a:ext cx="9250136" cy="4082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1524000" y="1122371"/>
            <a:ext cx="9144000" cy="1529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Times New Roman"/>
              <a:buNone/>
            </a:pPr>
            <a:r>
              <a:rPr lang="vi-VN" dirty="0"/>
              <a:t>Specialized Project 2</a:t>
            </a:r>
            <a:endParaRPr dirty="0"/>
          </a:p>
        </p:txBody>
      </p:sp>
      <p:sp>
        <p:nvSpPr>
          <p:cNvPr id="111" name="Google Shape;111;p1"/>
          <p:cNvSpPr txBox="1">
            <a:spLocks noGrp="1"/>
          </p:cNvSpPr>
          <p:nvPr>
            <p:ph type="subTitle" idx="1"/>
          </p:nvPr>
        </p:nvSpPr>
        <p:spPr>
          <a:xfrm>
            <a:off x="1524000" y="27483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r>
              <a:rPr lang="en-US" sz="4000" dirty="0"/>
              <a:t>Building an </a:t>
            </a:r>
            <a:r>
              <a:rPr lang="en-US" sz="4000" dirty="0" err="1"/>
              <a:t>iot</a:t>
            </a:r>
            <a:r>
              <a:rPr lang="en-US" sz="4000" dirty="0"/>
              <a:t> system in aquaculture</a:t>
            </a:r>
            <a:endParaRPr sz="4000" dirty="0"/>
          </a:p>
        </p:txBody>
      </p:sp>
      <p:sp>
        <p:nvSpPr>
          <p:cNvPr id="112" name="Google Shape;112;p1"/>
          <p:cNvSpPr txBox="1"/>
          <p:nvPr/>
        </p:nvSpPr>
        <p:spPr>
          <a:xfrm>
            <a:off x="4916383" y="3820357"/>
            <a:ext cx="4916385" cy="1821300"/>
          </a:xfrm>
          <a:prstGeom prst="rect">
            <a:avLst/>
          </a:prstGeom>
          <a:noFill/>
          <a:ln>
            <a:noFill/>
          </a:ln>
        </p:spPr>
        <p:txBody>
          <a:bodyPr spcFirstLastPara="1" wrap="square" lIns="91425" tIns="91425" rIns="91425" bIns="91425" anchor="t" anchorCtr="0">
            <a:noAutofit/>
          </a:bodyPr>
          <a:lstStyle/>
          <a:p>
            <a:r>
              <a:rPr lang="en-US" sz="2800" dirty="0" err="1">
                <a:latin typeface="Times New Roman"/>
                <a:ea typeface="Times New Roman"/>
                <a:cs typeface="Times New Roman"/>
                <a:sym typeface="Times New Roman"/>
              </a:rPr>
              <a:t>Nguyễn</a:t>
            </a:r>
            <a:r>
              <a:rPr lang="en-US" sz="2800" dirty="0">
                <a:latin typeface="Times New Roman"/>
                <a:ea typeface="Times New Roman"/>
                <a:cs typeface="Times New Roman"/>
                <a:sym typeface="Times New Roman"/>
              </a:rPr>
              <a:t> Thành </a:t>
            </a:r>
            <a:r>
              <a:rPr lang="en-US" sz="2800" dirty="0" err="1">
                <a:latin typeface="Times New Roman"/>
                <a:ea typeface="Times New Roman"/>
                <a:cs typeface="Times New Roman"/>
                <a:sym typeface="Times New Roman"/>
              </a:rPr>
              <a:t>Quốc</a:t>
            </a:r>
            <a:r>
              <a:rPr lang="en-US" sz="2800" dirty="0">
                <a:latin typeface="Times New Roman"/>
                <a:ea typeface="Times New Roman"/>
                <a:cs typeface="Times New Roman"/>
                <a:sym typeface="Times New Roman"/>
              </a:rPr>
              <a:t> – 21CE109</a:t>
            </a:r>
          </a:p>
          <a:p>
            <a:pPr marL="0" lvl="0" indent="0" algn="l" rtl="0">
              <a:spcBef>
                <a:spcPts val="0"/>
              </a:spcBef>
              <a:spcAft>
                <a:spcPts val="0"/>
              </a:spcAft>
              <a:buNone/>
            </a:pPr>
            <a:endParaRPr lang="en-US" sz="2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c7e04a2e83_1_76"/>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457200" algn="l" rtl="0">
              <a:spcBef>
                <a:spcPts val="0"/>
              </a:spcBef>
              <a:spcAft>
                <a:spcPts val="0"/>
              </a:spcAft>
              <a:buNone/>
            </a:pPr>
            <a:r>
              <a:rPr lang="en-US" dirty="0"/>
              <a:t>System design and implementation</a:t>
            </a:r>
            <a:endParaRPr dirty="0"/>
          </a:p>
        </p:txBody>
      </p:sp>
      <p:sp>
        <p:nvSpPr>
          <p:cNvPr id="4" name="Rectangle 3">
            <a:extLst>
              <a:ext uri="{FF2B5EF4-FFF2-40B4-BE49-F238E27FC236}">
                <a16:creationId xmlns:a16="http://schemas.microsoft.com/office/drawing/2014/main" id="{25456105-E963-43EF-BAC0-543C7B380B90}"/>
              </a:ext>
            </a:extLst>
          </p:cNvPr>
          <p:cNvSpPr/>
          <p:nvPr/>
        </p:nvSpPr>
        <p:spPr>
          <a:xfrm>
            <a:off x="4729667" y="5718927"/>
            <a:ext cx="2526654" cy="492443"/>
          </a:xfrm>
          <a:prstGeom prst="rect">
            <a:avLst/>
          </a:prstGeom>
        </p:spPr>
        <p:txBody>
          <a:bodyPr wrap="none">
            <a:spAutoFit/>
          </a:bodyPr>
          <a:lstStyle/>
          <a:p>
            <a:r>
              <a:rPr lang="en-US" sz="2600" dirty="0">
                <a:latin typeface="Times New Roman" panose="02020603050405020304" pitchFamily="18" charset="0"/>
                <a:ea typeface="Tahoma" panose="020B0604030504040204" pitchFamily="34" charset="0"/>
                <a:cs typeface="Times New Roman" panose="02020603050405020304" pitchFamily="18" charset="0"/>
              </a:rPr>
              <a:t>Results Achieved</a:t>
            </a:r>
            <a:endParaRPr lang="en-US" sz="2600" dirty="0"/>
          </a:p>
        </p:txBody>
      </p:sp>
      <p:pic>
        <p:nvPicPr>
          <p:cNvPr id="3" name="Picture 2">
            <a:extLst>
              <a:ext uri="{FF2B5EF4-FFF2-40B4-BE49-F238E27FC236}">
                <a16:creationId xmlns:a16="http://schemas.microsoft.com/office/drawing/2014/main" id="{5063DDA2-985C-8E69-E073-5DCAC6ED1858}"/>
              </a:ext>
            </a:extLst>
          </p:cNvPr>
          <p:cNvPicPr>
            <a:picLocks noChangeAspect="1"/>
          </p:cNvPicPr>
          <p:nvPr/>
        </p:nvPicPr>
        <p:blipFill>
          <a:blip r:embed="rId3"/>
          <a:stretch>
            <a:fillRect/>
          </a:stretch>
        </p:blipFill>
        <p:spPr>
          <a:xfrm>
            <a:off x="3574097" y="1512252"/>
            <a:ext cx="5043805" cy="38334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BAB1DA3-1876-72C5-C249-61D363FF9A9B}"/>
              </a:ext>
            </a:extLst>
          </p:cNvPr>
          <p:cNvSpPr>
            <a:spLocks noGrp="1"/>
          </p:cNvSpPr>
          <p:nvPr>
            <p:ph type="title"/>
          </p:nvPr>
        </p:nvSpPr>
        <p:spPr>
          <a:xfrm>
            <a:off x="0" y="0"/>
            <a:ext cx="10515600" cy="803400"/>
          </a:xfrm>
        </p:spPr>
        <p:txBody>
          <a:bodyPr/>
          <a:lstStyle/>
          <a:p>
            <a:r>
              <a:rPr lang="vi-VN" dirty="0"/>
              <a:t>Relay Block Principle Diagram</a:t>
            </a:r>
            <a:endParaRPr lang="en-US" dirty="0"/>
          </a:p>
        </p:txBody>
      </p:sp>
      <mc:AlternateContent xmlns:mc="http://schemas.openxmlformats.org/markup-compatibility/2006">
        <mc:Choice xmlns:a14="http://schemas.microsoft.com/office/drawing/2010/main" Requires="a14">
          <p:sp>
            <p:nvSpPr>
              <p:cNvPr id="13" name="Text Placeholder 2">
                <a:extLst>
                  <a:ext uri="{FF2B5EF4-FFF2-40B4-BE49-F238E27FC236}">
                    <a16:creationId xmlns:a16="http://schemas.microsoft.com/office/drawing/2014/main" id="{E4BEAE38-E1D5-64CA-749B-057DA44B84C8}"/>
                  </a:ext>
                </a:extLst>
              </p:cNvPr>
              <p:cNvSpPr>
                <a:spLocks noGrp="1"/>
              </p:cNvSpPr>
              <p:nvPr>
                <p:ph type="body" idx="1"/>
              </p:nvPr>
            </p:nvSpPr>
            <p:spPr>
              <a:xfrm>
                <a:off x="0" y="811942"/>
                <a:ext cx="12192000" cy="5468541"/>
              </a:xfrm>
            </p:spPr>
            <p:txBody>
              <a:bodyPr/>
              <a:lstStyle/>
              <a:p>
                <a14:m>
                  <m:oMath xmlns:m="http://schemas.openxmlformats.org/officeDocument/2006/math">
                    <m:r>
                      <m:rPr>
                        <m:nor/>
                      </m:rPr>
                      <a:rPr lang="en-US"/>
                      <m:t>"</m:t>
                    </m:r>
                    <m:r>
                      <m:rPr>
                        <m:nor/>
                      </m:rPr>
                      <a:rPr lang="en-US"/>
                      <m:t>The</m:t>
                    </m:r>
                    <m:r>
                      <m:rPr>
                        <m:nor/>
                      </m:rPr>
                      <a:rPr lang="en-US"/>
                      <m:t> </m:t>
                    </m:r>
                    <m:r>
                      <m:rPr>
                        <m:nor/>
                      </m:rPr>
                      <a:rPr lang="en-US"/>
                      <m:t>manufacturer</m:t>
                    </m:r>
                    <m:r>
                      <m:rPr>
                        <m:nor/>
                      </m:rPr>
                      <a:rPr lang="en-US"/>
                      <m:t>'</m:t>
                    </m:r>
                    <m:r>
                      <m:rPr>
                        <m:nor/>
                      </m:rPr>
                      <a:rPr lang="en-US"/>
                      <m:t>s</m:t>
                    </m:r>
                    <m:r>
                      <m:rPr>
                        <m:nor/>
                      </m:rPr>
                      <a:rPr lang="en-US"/>
                      <m:t> </m:t>
                    </m:r>
                    <m:r>
                      <m:rPr>
                        <m:nor/>
                      </m:rPr>
                      <a:rPr lang="en-US"/>
                      <m:t>recommended</m:t>
                    </m:r>
                    <m:r>
                      <m:rPr>
                        <m:nor/>
                      </m:rPr>
                      <a:rPr lang="en-US"/>
                      <m:t> </m:t>
                    </m:r>
                    <m:r>
                      <m:rPr>
                        <m:nor/>
                      </m:rPr>
                      <a:rPr lang="en-US"/>
                      <m:t>line</m:t>
                    </m:r>
                    <m:r>
                      <m:rPr>
                        <m:nor/>
                      </m:rPr>
                      <a:rPr lang="en-US"/>
                      <m:t> </m:t>
                    </m:r>
                    <m:r>
                      <m:rPr>
                        <m:nor/>
                      </m:rPr>
                      <a:rPr lang="en-US"/>
                      <m:t>for</m:t>
                    </m:r>
                    <m:r>
                      <m:rPr>
                        <m:nor/>
                      </m:rPr>
                      <a:rPr lang="en-US"/>
                      <m:t> </m:t>
                    </m:r>
                    <m:r>
                      <m:rPr>
                        <m:nor/>
                      </m:rPr>
                      <a:rPr lang="en-US"/>
                      <m:t>pc</m:t>
                    </m:r>
                    <m:r>
                      <m:rPr>
                        <m:nor/>
                      </m:rPr>
                      <a:rPr lang="en-US"/>
                      <m:t>817 </m:t>
                    </m:r>
                    <m:r>
                      <m:rPr>
                        <m:nor/>
                      </m:rPr>
                      <a:rPr lang="en-US"/>
                      <m:t>internal</m:t>
                    </m:r>
                    <m:r>
                      <m:rPr>
                        <m:nor/>
                      </m:rPr>
                      <a:rPr lang="en-US"/>
                      <m:t> </m:t>
                    </m:r>
                    <m:r>
                      <m:rPr>
                        <m:nor/>
                      </m:rPr>
                      <a:rPr lang="en-US"/>
                      <m:t>infrared</m:t>
                    </m:r>
                    <m:r>
                      <m:rPr>
                        <m:nor/>
                      </m:rPr>
                      <a:rPr lang="en-US"/>
                      <m:t> </m:t>
                    </m:r>
                    <m:r>
                      <m:rPr>
                        <m:nor/>
                      </m:rPr>
                      <a:rPr lang="en-US"/>
                      <m:t>led</m:t>
                    </m:r>
                    <m:r>
                      <m:rPr>
                        <m:nor/>
                      </m:rPr>
                      <a:rPr lang="en-US"/>
                      <m:t> </m:t>
                    </m:r>
                    <m:r>
                      <m:rPr>
                        <m:nor/>
                      </m:rPr>
                      <a:rPr lang="en-US"/>
                      <m:t>is</m:t>
                    </m:r>
                    <m:r>
                      <m:rPr>
                        <m:nor/>
                      </m:rPr>
                      <a:rPr lang="en-US"/>
                      <m:t> 5</m:t>
                    </m:r>
                    <m:r>
                      <m:rPr>
                        <m:nor/>
                      </m:rPr>
                      <a:rPr lang="en-US"/>
                      <m:t>mA</m:t>
                    </m:r>
                    <m:r>
                      <m:rPr>
                        <m:nor/>
                      </m:rPr>
                      <a:rPr lang="en-US"/>
                      <m:t> </m:t>
                    </m:r>
                    <m:r>
                      <m:rPr>
                        <m:nor/>
                      </m:rPr>
                      <a:rPr lang="en-US"/>
                      <m:t>to</m:t>
                    </m:r>
                    <m:r>
                      <m:rPr>
                        <m:nor/>
                      </m:rPr>
                      <a:rPr lang="en-US"/>
                      <m:t> 20</m:t>
                    </m:r>
                    <m:r>
                      <m:rPr>
                        <m:nor/>
                      </m:rPr>
                      <a:rPr lang="en-US"/>
                      <m:t>mA</m:t>
                    </m:r>
                    <m:r>
                      <m:rPr>
                        <m:nor/>
                      </m:rPr>
                      <a:rPr lang="en-US"/>
                      <m:t>.</m:t>
                    </m:r>
                    <m:r>
                      <a:rPr lang="en-US" i="1" smtClean="0"/>
                      <m:t>“</m:t>
                    </m:r>
                  </m:oMath>
                </a14:m>
                <a:endParaRPr lang="vi-VN" sz="2600" dirty="0">
                  <a:effectLst/>
                  <a:latin typeface="Times New Roman" panose="02020603050405020304" pitchFamily="18" charset="0"/>
                  <a:ea typeface="Times New Roman" panose="02020603050405020304" pitchFamily="18" charset="0"/>
                </a:endParaRPr>
              </a:p>
              <a:p>
                <a:r>
                  <a:rPr lang="en-US" sz="2600" dirty="0">
                    <a:latin typeface="Times New Roman" panose="02020603050405020304" pitchFamily="18" charset="0"/>
                    <a:ea typeface="Times New Roman" panose="02020603050405020304" pitchFamily="18" charset="0"/>
                  </a:rPr>
                  <a:t>The manufacturer's recommended voltage is between 1.2V and 1.4V. Then the current resistance of the pc817 will be </a:t>
                </a:r>
                <a:r>
                  <a:rPr lang="vi-VN" sz="26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rPr>
                        </m:ctrlPr>
                      </m:sSubPr>
                      <m:e>
                        <m:r>
                          <a:rPr lang="vi-VN" sz="1800" i="1">
                            <a:effectLst/>
                            <a:latin typeface="Cambria Math" panose="02040503050406030204" pitchFamily="18" charset="0"/>
                            <a:ea typeface="Times New Roman" panose="02020603050405020304" pitchFamily="18" charset="0"/>
                          </a:rPr>
                          <m:t>𝑅</m:t>
                        </m:r>
                      </m:e>
                      <m:sub>
                        <m:r>
                          <a:rPr lang="vi-VN" sz="1800" i="1">
                            <a:effectLst/>
                            <a:latin typeface="Cambria Math" panose="02040503050406030204" pitchFamily="18" charset="0"/>
                            <a:ea typeface="Times New Roman" panose="02020603050405020304" pitchFamily="18" charset="0"/>
                          </a:rPr>
                          <m:t>6</m:t>
                        </m:r>
                      </m:sub>
                    </m:sSub>
                    <m:r>
                      <a:rPr lang="vi-VN" sz="1800">
                        <a:effectLst/>
                        <a:latin typeface="Cambria Math" panose="02040503050406030204" pitchFamily="18" charset="0"/>
                        <a:ea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rPr>
                        </m:ctrlPr>
                      </m:fPr>
                      <m:num>
                        <m:r>
                          <a:rPr lang="vi-VN" sz="1800" i="1">
                            <a:effectLst/>
                            <a:latin typeface="Cambria Math" panose="02040503050406030204" pitchFamily="18" charset="0"/>
                            <a:ea typeface="Times New Roman" panose="02020603050405020304" pitchFamily="18" charset="0"/>
                          </a:rPr>
                          <m:t>𝑉𝑐𝑐</m:t>
                        </m:r>
                        <m:r>
                          <a:rPr lang="vi-VN" sz="1800" i="1">
                            <a:effectLst/>
                            <a:latin typeface="Cambria Math" panose="02040503050406030204" pitchFamily="18" charset="0"/>
                            <a:ea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rPr>
                            </m:ctrlPr>
                          </m:sSubPr>
                          <m:e>
                            <m:r>
                              <m:rPr>
                                <m:sty m:val="p"/>
                              </m:rPr>
                              <a:rPr lang="vi-VN" sz="1800">
                                <a:effectLst/>
                                <a:latin typeface="Cambria Math" panose="02040503050406030204" pitchFamily="18" charset="0"/>
                                <a:ea typeface="Times New Roman" panose="02020603050405020304" pitchFamily="18" charset="0"/>
                              </a:rPr>
                              <m:t>V</m:t>
                            </m:r>
                          </m:e>
                          <m:sub>
                            <m:r>
                              <m:rPr>
                                <m:sty m:val="p"/>
                              </m:rPr>
                              <a:rPr lang="vi-VN" sz="1800">
                                <a:effectLst/>
                                <a:latin typeface="Cambria Math" panose="02040503050406030204" pitchFamily="18" charset="0"/>
                                <a:ea typeface="Times New Roman" panose="02020603050405020304" pitchFamily="18" charset="0"/>
                              </a:rPr>
                              <m:t>led</m:t>
                            </m:r>
                          </m:sub>
                        </m:sSub>
                        <m:r>
                          <a:rPr lang="vi-VN" sz="1800" i="1">
                            <a:effectLst/>
                            <a:latin typeface="Cambria Math" panose="02040503050406030204" pitchFamily="18" charset="0"/>
                            <a:ea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rPr>
                            </m:ctrlPr>
                          </m:sSubPr>
                          <m:e>
                            <m:r>
                              <m:rPr>
                                <m:sty m:val="p"/>
                              </m:rPr>
                              <a:rPr lang="vi-VN" sz="1800">
                                <a:effectLst/>
                                <a:latin typeface="Cambria Math" panose="02040503050406030204" pitchFamily="18" charset="0"/>
                                <a:ea typeface="Times New Roman" panose="02020603050405020304" pitchFamily="18" charset="0"/>
                              </a:rPr>
                              <m:t>V</m:t>
                            </m:r>
                          </m:e>
                          <m:sub>
                            <m:r>
                              <m:rPr>
                                <m:sty m:val="p"/>
                              </m:rPr>
                              <a:rPr lang="vi-VN" sz="1800">
                                <a:effectLst/>
                                <a:latin typeface="Cambria Math" panose="02040503050406030204" pitchFamily="18" charset="0"/>
                                <a:ea typeface="Times New Roman" panose="02020603050405020304" pitchFamily="18" charset="0"/>
                              </a:rPr>
                              <m:t>sat</m:t>
                            </m:r>
                          </m:sub>
                        </m:sSub>
                      </m:num>
                      <m:den>
                        <m:sSub>
                          <m:sSubPr>
                            <m:ctrlPr>
                              <a:rPr lang="en-US" sz="1800" i="1">
                                <a:effectLst/>
                                <a:latin typeface="Cambria Math" panose="02040503050406030204" pitchFamily="18" charset="0"/>
                                <a:ea typeface="Times New Roman" panose="02020603050405020304" pitchFamily="18" charset="0"/>
                              </a:rPr>
                            </m:ctrlPr>
                          </m:sSubPr>
                          <m:e>
                            <m:r>
                              <m:rPr>
                                <m:sty m:val="p"/>
                              </m:rPr>
                              <a:rPr lang="vi-VN" sz="1800">
                                <a:effectLst/>
                                <a:latin typeface="Cambria Math" panose="02040503050406030204" pitchFamily="18" charset="0"/>
                                <a:ea typeface="Times New Roman" panose="02020603050405020304" pitchFamily="18" charset="0"/>
                              </a:rPr>
                              <m:t>I</m:t>
                            </m:r>
                          </m:e>
                          <m:sub>
                            <m:r>
                              <m:rPr>
                                <m:sty m:val="p"/>
                              </m:rPr>
                              <a:rPr lang="vi-VN" sz="1800">
                                <a:effectLst/>
                                <a:latin typeface="Cambria Math" panose="02040503050406030204" pitchFamily="18" charset="0"/>
                                <a:ea typeface="Times New Roman" panose="02020603050405020304" pitchFamily="18" charset="0"/>
                              </a:rPr>
                              <m:t>led</m:t>
                            </m:r>
                          </m:sub>
                        </m:sSub>
                      </m:den>
                    </m:f>
                    <m:r>
                      <a:rPr lang="vi-VN" sz="1800" i="1">
                        <a:effectLst/>
                        <a:latin typeface="Cambria Math" panose="02040503050406030204" pitchFamily="18" charset="0"/>
                        <a:ea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rPr>
                        </m:ctrlPr>
                      </m:fPr>
                      <m:num>
                        <m:r>
                          <a:rPr lang="vi-VN" sz="1800" i="1">
                            <a:effectLst/>
                            <a:latin typeface="Cambria Math" panose="02040503050406030204" pitchFamily="18" charset="0"/>
                            <a:ea typeface="Times New Roman" panose="02020603050405020304" pitchFamily="18" charset="0"/>
                          </a:rPr>
                          <m:t>5−1.3−0.2</m:t>
                        </m:r>
                      </m:num>
                      <m:den>
                        <m:r>
                          <a:rPr lang="vi-VN" sz="1800" i="1">
                            <a:effectLst/>
                            <a:latin typeface="Cambria Math" panose="02040503050406030204" pitchFamily="18" charset="0"/>
                            <a:ea typeface="Times New Roman" panose="02020603050405020304" pitchFamily="18" charset="0"/>
                          </a:rPr>
                          <m:t>0.01</m:t>
                        </m:r>
                      </m:den>
                    </m:f>
                    <m:r>
                      <a:rPr lang="vi-VN" sz="1800" i="1">
                        <a:effectLst/>
                        <a:latin typeface="Cambria Math" panose="02040503050406030204" pitchFamily="18" charset="0"/>
                        <a:ea typeface="Times New Roman" panose="02020603050405020304" pitchFamily="18" charset="0"/>
                      </a:rPr>
                      <m:t>=350</m:t>
                    </m:r>
                    <m:r>
                      <a:rPr lang="vi-VN" sz="1800" i="1">
                        <a:effectLst/>
                        <a:latin typeface="Cambria Math" panose="02040503050406030204" pitchFamily="18" charset="0"/>
                        <a:ea typeface="Times New Roman" panose="02020603050405020304" pitchFamily="18" charset="0"/>
                      </a:rPr>
                      <m:t>𝑅</m:t>
                    </m:r>
                  </m:oMath>
                </a14:m>
                <a:endParaRPr lang="en-US" sz="1800" dirty="0">
                  <a:effectLst/>
                  <a:latin typeface="Times New Roman" panose="02020603050405020304" pitchFamily="18" charset="0"/>
                  <a:ea typeface="Times New Roman" panose="02020603050405020304" pitchFamily="18" charset="0"/>
                </a:endParaRPr>
              </a:p>
              <a:p>
                <a:endParaRPr lang="en-US" sz="2600" dirty="0">
                  <a:effectLst/>
                  <a:latin typeface="Times New Roman" panose="02020603050405020304" pitchFamily="18" charset="0"/>
                  <a:ea typeface="Times New Roman" panose="02020603050405020304" pitchFamily="18" charset="0"/>
                </a:endParaRPr>
              </a:p>
              <a:p>
                <a:endParaRPr lang="en-US" dirty="0"/>
              </a:p>
              <a:p>
                <a:pPr marL="50800" indent="0">
                  <a:buNone/>
                </a:pPr>
                <a:endParaRPr lang="en-US" dirty="0"/>
              </a:p>
            </p:txBody>
          </p:sp>
        </mc:Choice>
        <mc:Fallback>
          <p:sp>
            <p:nvSpPr>
              <p:cNvPr id="13" name="Text Placeholder 2">
                <a:extLst>
                  <a:ext uri="{FF2B5EF4-FFF2-40B4-BE49-F238E27FC236}">
                    <a16:creationId xmlns:a16="http://schemas.microsoft.com/office/drawing/2014/main" id="{E4BEAE38-E1D5-64CA-749B-057DA44B84C8}"/>
                  </a:ext>
                </a:extLst>
              </p:cNvPr>
              <p:cNvSpPr>
                <a:spLocks noGrp="1" noRot="1" noChangeAspect="1" noMove="1" noResize="1" noEditPoints="1" noAdjustHandles="1" noChangeArrowheads="1" noChangeShapeType="1" noTextEdit="1"/>
              </p:cNvSpPr>
              <p:nvPr>
                <p:ph type="body" idx="1"/>
              </p:nvPr>
            </p:nvSpPr>
            <p:spPr>
              <a:xfrm>
                <a:off x="0" y="811942"/>
                <a:ext cx="12192000" cy="5468541"/>
              </a:xfrm>
              <a:blipFill>
                <a:blip r:embed="rId2"/>
                <a:stretch>
                  <a:fillRect l="-500" r="-350"/>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948818ED-4622-2747-ED93-67AC4AF20603}"/>
              </a:ext>
            </a:extLst>
          </p:cNvPr>
          <p:cNvPicPr>
            <a:picLocks noChangeAspect="1"/>
          </p:cNvPicPr>
          <p:nvPr/>
        </p:nvPicPr>
        <p:blipFill>
          <a:blip r:embed="rId3"/>
          <a:stretch>
            <a:fillRect/>
          </a:stretch>
        </p:blipFill>
        <p:spPr>
          <a:xfrm>
            <a:off x="1472540" y="3158836"/>
            <a:ext cx="9043059" cy="2775058"/>
          </a:xfrm>
          <a:prstGeom prst="rect">
            <a:avLst/>
          </a:prstGeom>
        </p:spPr>
      </p:pic>
    </p:spTree>
    <p:extLst>
      <p:ext uri="{BB962C8B-B14F-4D97-AF65-F5344CB8AC3E}">
        <p14:creationId xmlns:p14="http://schemas.microsoft.com/office/powerpoint/2010/main" val="197604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314C-EC4F-6035-79EB-2F12A7374CAA}"/>
              </a:ext>
            </a:extLst>
          </p:cNvPr>
          <p:cNvSpPr>
            <a:spLocks noGrp="1"/>
          </p:cNvSpPr>
          <p:nvPr>
            <p:ph type="title"/>
          </p:nvPr>
        </p:nvSpPr>
        <p:spPr/>
        <p:txBody>
          <a:bodyPr/>
          <a:lstStyle/>
          <a:p>
            <a:r>
              <a:rPr lang="vi-VN" dirty="0"/>
              <a:t>Power Block Principle Diagram</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2220B13-969C-0154-3C94-1D976A1D5753}"/>
                  </a:ext>
                </a:extLst>
              </p:cNvPr>
              <p:cNvSpPr>
                <a:spLocks noGrp="1"/>
              </p:cNvSpPr>
              <p:nvPr>
                <p:ph type="body" idx="1"/>
              </p:nvPr>
            </p:nvSpPr>
            <p:spPr/>
            <p:txBody>
              <a:bodyPr/>
              <a:lstStyle/>
              <a:p>
                <a:r>
                  <a:rPr lang="en-US" sz="2600" kern="0" dirty="0">
                    <a:effectLst/>
                    <a:latin typeface="Times New Roman" panose="02020603050405020304" pitchFamily="18" charset="0"/>
                    <a:ea typeface="Times New Roman" panose="02020603050405020304" pitchFamily="18" charset="0"/>
                  </a:rPr>
                  <a:t>In the circuit we use leds to recognize the status of the source. The red LED uses a current of 10mA to 20mA and the voltage drop is about 1.8V to 2.2V</a:t>
                </a:r>
              </a:p>
              <a:p>
                <a:pPr/>
                <a14:m>
                  <m:oMath xmlns:m="http://schemas.openxmlformats.org/officeDocument/2006/math">
                    <m:sSub>
                      <m:sSubPr>
                        <m:ctrlPr>
                          <a:rPr lang="en-US" sz="2600" i="1" smtClean="0">
                            <a:effectLst/>
                            <a:latin typeface="Cambria Math" panose="02040503050406030204" pitchFamily="18" charset="0"/>
                            <a:ea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rPr>
                          <m:t>1</m:t>
                        </m:r>
                      </m:sub>
                    </m:sSub>
                    <m:r>
                      <a:rPr lang="vi-VN" sz="2600" i="1">
                        <a:effectLst/>
                        <a:latin typeface="Cambria Math" panose="02040503050406030204" pitchFamily="18" charset="0"/>
                        <a:ea typeface="Times New Roman" panose="02020603050405020304" pitchFamily="18" charset="0"/>
                      </a:rPr>
                      <m:t>= </m:t>
                    </m:r>
                    <m:f>
                      <m:fPr>
                        <m:ctrlPr>
                          <a:rPr lang="en-US" sz="2600" i="1">
                            <a:effectLst/>
                            <a:latin typeface="Cambria Math" panose="02040503050406030204" pitchFamily="18" charset="0"/>
                            <a:ea typeface="Times New Roman" panose="02020603050405020304" pitchFamily="18" charset="0"/>
                          </a:rPr>
                        </m:ctrlPr>
                      </m:fPr>
                      <m:num>
                        <m:r>
                          <a:rPr lang="vi-VN" sz="2600" i="1">
                            <a:effectLst/>
                            <a:latin typeface="Cambria Math" panose="02040503050406030204" pitchFamily="18" charset="0"/>
                            <a:ea typeface="Times New Roman" panose="02020603050405020304" pitchFamily="18" charset="0"/>
                          </a:rPr>
                          <m:t>𝑉𝑐𝑐</m:t>
                        </m:r>
                        <m:r>
                          <a:rPr lang="vi-VN" sz="2600" i="1">
                            <a:effectLst/>
                            <a:latin typeface="Cambria Math" panose="02040503050406030204" pitchFamily="18" charset="0"/>
                            <a:ea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rPr>
                              <m:t>𝑉</m:t>
                            </m:r>
                          </m:e>
                          <m:sub>
                            <m:r>
                              <a:rPr lang="vi-VN" sz="2600" i="1">
                                <a:effectLst/>
                                <a:latin typeface="Cambria Math" panose="02040503050406030204" pitchFamily="18" charset="0"/>
                                <a:ea typeface="Times New Roman" panose="02020603050405020304" pitchFamily="18" charset="0"/>
                              </a:rPr>
                              <m:t>𝑙𝑒𝑑</m:t>
                            </m:r>
                          </m:sub>
                        </m:sSub>
                        <m:r>
                          <a:rPr lang="vi-VN" sz="2600" i="1">
                            <a:effectLst/>
                            <a:latin typeface="Cambria Math" panose="02040503050406030204" pitchFamily="18" charset="0"/>
                            <a:ea typeface="Times New Roman" panose="02020603050405020304" pitchFamily="18" charset="0"/>
                          </a:rPr>
                          <m:t>−0.2</m:t>
                        </m:r>
                      </m:num>
                      <m:den>
                        <m:sSub>
                          <m:sSubPr>
                            <m:ctrlPr>
                              <a:rPr lang="en-US" sz="2600" i="1">
                                <a:effectLst/>
                                <a:latin typeface="Cambria Math" panose="02040503050406030204" pitchFamily="18" charset="0"/>
                                <a:ea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rPr>
                              <m:t>𝐼</m:t>
                            </m:r>
                          </m:e>
                          <m:sub>
                            <m:r>
                              <a:rPr lang="vi-VN" sz="2600" i="1">
                                <a:effectLst/>
                                <a:latin typeface="Cambria Math" panose="02040503050406030204" pitchFamily="18" charset="0"/>
                                <a:ea typeface="Times New Roman" panose="02020603050405020304" pitchFamily="18" charset="0"/>
                              </a:rPr>
                              <m:t>𝑙𝑒𝑑</m:t>
                            </m:r>
                          </m:sub>
                        </m:sSub>
                      </m:den>
                    </m:f>
                    <m:r>
                      <a:rPr lang="vi-VN" sz="2600" i="1">
                        <a:effectLst/>
                        <a:latin typeface="Cambria Math" panose="02040503050406030204" pitchFamily="18" charset="0"/>
                        <a:ea typeface="Times New Roman" panose="02020603050405020304" pitchFamily="18" charset="0"/>
                      </a:rPr>
                      <m:t>= </m:t>
                    </m:r>
                    <m:f>
                      <m:fPr>
                        <m:ctrlPr>
                          <a:rPr lang="en-US" sz="2600" i="1">
                            <a:effectLst/>
                            <a:latin typeface="Cambria Math" panose="02040503050406030204" pitchFamily="18" charset="0"/>
                            <a:ea typeface="Times New Roman" panose="02020603050405020304" pitchFamily="18" charset="0"/>
                          </a:rPr>
                        </m:ctrlPr>
                      </m:fPr>
                      <m:num>
                        <m:r>
                          <a:rPr lang="vi-VN" sz="2600" i="1">
                            <a:effectLst/>
                            <a:latin typeface="Cambria Math" panose="02040503050406030204" pitchFamily="18" charset="0"/>
                            <a:ea typeface="Times New Roman" panose="02020603050405020304" pitchFamily="18" charset="0"/>
                          </a:rPr>
                          <m:t>5−1.8−0.2</m:t>
                        </m:r>
                      </m:num>
                      <m:den>
                        <m:r>
                          <a:rPr lang="vi-VN" sz="2600" i="1">
                            <a:effectLst/>
                            <a:latin typeface="Cambria Math" panose="02040503050406030204" pitchFamily="18" charset="0"/>
                            <a:ea typeface="Times New Roman" panose="02020603050405020304" pitchFamily="18" charset="0"/>
                          </a:rPr>
                          <m:t>0.01</m:t>
                        </m:r>
                      </m:den>
                    </m:f>
                    <m:r>
                      <a:rPr lang="vi-VN" sz="2600" i="1">
                        <a:effectLst/>
                        <a:latin typeface="Cambria Math" panose="02040503050406030204" pitchFamily="18" charset="0"/>
                        <a:ea typeface="Times New Roman" panose="02020603050405020304" pitchFamily="18" charset="0"/>
                      </a:rPr>
                      <m:t>=300Ω.</m:t>
                    </m:r>
                  </m:oMath>
                </a14:m>
                <a:endParaRPr lang="en-US" sz="2600" dirty="0">
                  <a:effectLst/>
                  <a:latin typeface="Times New Roman" panose="02020603050405020304" pitchFamily="18" charset="0"/>
                  <a:ea typeface="Times New Roman" panose="02020603050405020304" pitchFamily="18" charset="0"/>
                </a:endParaRPr>
              </a:p>
              <a:p>
                <a:endParaRPr lang="en-US" dirty="0"/>
              </a:p>
            </p:txBody>
          </p:sp>
        </mc:Choice>
        <mc:Fallback>
          <p:sp>
            <p:nvSpPr>
              <p:cNvPr id="3" name="Text Placeholder 2">
                <a:extLst>
                  <a:ext uri="{FF2B5EF4-FFF2-40B4-BE49-F238E27FC236}">
                    <a16:creationId xmlns:a16="http://schemas.microsoft.com/office/drawing/2014/main" id="{B2220B13-969C-0154-3C94-1D976A1D5753}"/>
                  </a:ext>
                </a:extLst>
              </p:cNvPr>
              <p:cNvSpPr>
                <a:spLocks noGrp="1" noRot="1" noChangeAspect="1" noMove="1" noResize="1" noEditPoints="1" noAdjustHandles="1" noChangeArrowheads="1" noChangeShapeType="1" noTextEdit="1"/>
              </p:cNvSpPr>
              <p:nvPr>
                <p:ph type="body" idx="1"/>
              </p:nvPr>
            </p:nvSpPr>
            <p:spPr>
              <a:blipFill>
                <a:blip r:embed="rId2"/>
                <a:stretch>
                  <a:fillRect l="-50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D7FBCBE8-2C08-9E2F-22A6-A2E223CFFEDC}"/>
              </a:ext>
            </a:extLst>
          </p:cNvPr>
          <p:cNvPicPr>
            <a:picLocks noChangeAspect="1"/>
          </p:cNvPicPr>
          <p:nvPr/>
        </p:nvPicPr>
        <p:blipFill>
          <a:blip r:embed="rId3"/>
          <a:stretch>
            <a:fillRect/>
          </a:stretch>
        </p:blipFill>
        <p:spPr>
          <a:xfrm>
            <a:off x="2280062" y="2824162"/>
            <a:ext cx="7897091" cy="2436607"/>
          </a:xfrm>
          <a:prstGeom prst="rect">
            <a:avLst/>
          </a:prstGeom>
        </p:spPr>
      </p:pic>
    </p:spTree>
    <p:extLst>
      <p:ext uri="{BB962C8B-B14F-4D97-AF65-F5344CB8AC3E}">
        <p14:creationId xmlns:p14="http://schemas.microsoft.com/office/powerpoint/2010/main" val="266007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9275-31C6-1C4F-8DB9-5E74ADDD8DAD}"/>
              </a:ext>
            </a:extLst>
          </p:cNvPr>
          <p:cNvSpPr>
            <a:spLocks noGrp="1"/>
          </p:cNvSpPr>
          <p:nvPr>
            <p:ph type="title"/>
          </p:nvPr>
        </p:nvSpPr>
        <p:spPr/>
        <p:txBody>
          <a:bodyPr/>
          <a:lstStyle/>
          <a:p>
            <a:r>
              <a:rPr lang="vi-VN" dirty="0"/>
              <a:t>Central Control Block Principle Diagram</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6FDA75E-ED82-1EC9-BADC-F465ED0966CF}"/>
                  </a:ext>
                </a:extLst>
              </p:cNvPr>
              <p:cNvSpPr>
                <a:spLocks noGrp="1"/>
              </p:cNvSpPr>
              <p:nvPr>
                <p:ph type="body" idx="1"/>
              </p:nvPr>
            </p:nvSpPr>
            <p:spPr/>
            <p:txBody>
              <a:bodyPr/>
              <a:lstStyle/>
              <a:p>
                <a:r>
                  <a:rPr lang="en-US" sz="2600" dirty="0">
                    <a:effectLst/>
                    <a:latin typeface="Times New Roman" panose="02020603050405020304" pitchFamily="18" charset="0"/>
                    <a:ea typeface="Times New Roman" panose="02020603050405020304" pitchFamily="18" charset="0"/>
                  </a:rPr>
                  <a:t>For the arduino nano, the pins operate at a logic voltage of 5V, but the pins of the esp32 operate at a logic level of 3.3V. That's why, when arduino sends a 5V signal from its TX pin to the RX esp32 pin, this signal level is too high compared to the 3.3V level of the esp32, to avoid damaging the RX pin of the esp32 we need to divide the voltage down to 3.3V.</a:t>
                </a:r>
              </a:p>
              <a:p>
                <a:pPr marL="1143000" marR="247015">
                  <a:lnSpc>
                    <a:spcPct val="150000"/>
                  </a:lnSpc>
                </a:pPr>
                <a14:m>
                  <m:oMath xmlns:m="http://schemas.openxmlformats.org/officeDocument/2006/math">
                    <m:sSub>
                      <m:sSubPr>
                        <m:ctrlPr>
                          <a:rPr lang="en-US" sz="2600" i="1" smtClean="0">
                            <a:effectLst/>
                            <a:latin typeface="Cambria Math" panose="02040503050406030204" pitchFamily="18" charset="0"/>
                            <a:ea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rPr>
                          <m:t>𝑉</m:t>
                        </m:r>
                      </m:e>
                      <m:sub>
                        <m:r>
                          <a:rPr lang="vi-VN" sz="2600" i="1">
                            <a:effectLst/>
                            <a:latin typeface="Cambria Math" panose="02040503050406030204" pitchFamily="18" charset="0"/>
                            <a:ea typeface="Times New Roman" panose="02020603050405020304" pitchFamily="18" charset="0"/>
                          </a:rPr>
                          <m:t>𝑜𝑢𝑡</m:t>
                        </m:r>
                      </m:sub>
                    </m:sSub>
                    <m:r>
                      <a:rPr lang="vi-VN" sz="2600" i="1">
                        <a:effectLst/>
                        <a:latin typeface="Cambria Math" panose="02040503050406030204" pitchFamily="18" charset="0"/>
                        <a:ea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rPr>
                          <m:t>𝑉</m:t>
                        </m:r>
                      </m:e>
                      <m:sub>
                        <m:r>
                          <a:rPr lang="vi-VN" sz="2600" i="1">
                            <a:effectLst/>
                            <a:latin typeface="Cambria Math" panose="02040503050406030204" pitchFamily="18" charset="0"/>
                            <a:ea typeface="Times New Roman" panose="02020603050405020304" pitchFamily="18" charset="0"/>
                          </a:rPr>
                          <m:t>𝐶𝐶</m:t>
                        </m:r>
                      </m:sub>
                    </m:sSub>
                    <m:r>
                      <a:rPr lang="vi-VN" sz="2600" i="1">
                        <a:effectLst/>
                        <a:latin typeface="Cambria Math" panose="02040503050406030204" pitchFamily="18" charset="0"/>
                        <a:ea typeface="Times New Roman" panose="02020603050405020304" pitchFamily="18" charset="0"/>
                      </a:rPr>
                      <m:t>∗</m:t>
                    </m:r>
                    <m:f>
                      <m:fPr>
                        <m:ctrlPr>
                          <a:rPr lang="en-US" sz="2600" i="1">
                            <a:effectLst/>
                            <a:latin typeface="Cambria Math" panose="02040503050406030204" pitchFamily="18" charset="0"/>
                            <a:ea typeface="Times New Roman" panose="02020603050405020304" pitchFamily="18" charset="0"/>
                          </a:rPr>
                        </m:ctrlPr>
                      </m:fPr>
                      <m:num>
                        <m:sSub>
                          <m:sSubPr>
                            <m:ctrlPr>
                              <a:rPr lang="en-US" sz="2600" i="1">
                                <a:effectLst/>
                                <a:latin typeface="Cambria Math" panose="02040503050406030204" pitchFamily="18" charset="0"/>
                                <a:ea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rPr>
                              <m:t>22</m:t>
                            </m:r>
                          </m:sub>
                        </m:sSub>
                      </m:num>
                      <m:den>
                        <m:r>
                          <a:rPr lang="vi-VN" sz="2600" i="1">
                            <a:effectLst/>
                            <a:latin typeface="Cambria Math" panose="02040503050406030204" pitchFamily="18" charset="0"/>
                            <a:ea typeface="Times New Roman" panose="02020603050405020304" pitchFamily="18" charset="0"/>
                          </a:rPr>
                          <m:t>𝑅</m:t>
                        </m:r>
                        <m:r>
                          <a:rPr lang="vi-VN" sz="2600" i="1">
                            <a:effectLst/>
                            <a:latin typeface="Cambria Math" panose="02040503050406030204" pitchFamily="18" charset="0"/>
                            <a:ea typeface="Times New Roman" panose="02020603050405020304" pitchFamily="18" charset="0"/>
                          </a:rPr>
                          <m:t>21+</m:t>
                        </m:r>
                        <m:r>
                          <a:rPr lang="vi-VN" sz="2600" i="1">
                            <a:effectLst/>
                            <a:latin typeface="Cambria Math" panose="02040503050406030204" pitchFamily="18" charset="0"/>
                            <a:ea typeface="Times New Roman" panose="02020603050405020304" pitchFamily="18" charset="0"/>
                          </a:rPr>
                          <m:t>𝑅</m:t>
                        </m:r>
                        <m:r>
                          <a:rPr lang="vi-VN" sz="2600" i="1">
                            <a:effectLst/>
                            <a:latin typeface="Cambria Math" panose="02040503050406030204" pitchFamily="18" charset="0"/>
                            <a:ea typeface="Times New Roman" panose="02020603050405020304" pitchFamily="18" charset="0"/>
                          </a:rPr>
                          <m:t>22</m:t>
                        </m:r>
                      </m:den>
                    </m:f>
                    <m:r>
                      <a:rPr lang="vi-VN" sz="2600" i="1">
                        <a:effectLst/>
                        <a:latin typeface="Cambria Math" panose="02040503050406030204" pitchFamily="18" charset="0"/>
                        <a:ea typeface="Times New Roman" panose="02020603050405020304" pitchFamily="18" charset="0"/>
                      </a:rPr>
                      <m:t>=5∗</m:t>
                    </m:r>
                    <m:f>
                      <m:fPr>
                        <m:ctrlPr>
                          <a:rPr lang="en-US" sz="2600" i="1">
                            <a:effectLst/>
                            <a:latin typeface="Cambria Math" panose="02040503050406030204" pitchFamily="18" charset="0"/>
                            <a:ea typeface="Times New Roman" panose="02020603050405020304" pitchFamily="18" charset="0"/>
                          </a:rPr>
                        </m:ctrlPr>
                      </m:fPr>
                      <m:num>
                        <m:sSub>
                          <m:sSubPr>
                            <m:ctrlPr>
                              <a:rPr lang="en-US" sz="2600" i="1">
                                <a:effectLst/>
                                <a:latin typeface="Cambria Math" panose="02040503050406030204" pitchFamily="18" charset="0"/>
                                <a:ea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rPr>
                              <m:t>22</m:t>
                            </m:r>
                          </m:sub>
                        </m:sSub>
                      </m:num>
                      <m:den>
                        <m:sSub>
                          <m:sSubPr>
                            <m:ctrlPr>
                              <a:rPr lang="en-US" sz="2600" i="1">
                                <a:effectLst/>
                                <a:latin typeface="Cambria Math" panose="02040503050406030204" pitchFamily="18" charset="0"/>
                                <a:ea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rPr>
                              <m:t>21</m:t>
                            </m:r>
                          </m:sub>
                        </m:sSub>
                        <m:r>
                          <a:rPr lang="vi-VN" sz="2600" i="1">
                            <a:effectLst/>
                            <a:latin typeface="Cambria Math" panose="02040503050406030204" pitchFamily="18" charset="0"/>
                            <a:ea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rPr>
                              <m:t>22</m:t>
                            </m:r>
                          </m:sub>
                        </m:sSub>
                      </m:den>
                    </m:f>
                    <m:r>
                      <a:rPr lang="vi-VN" sz="2600" i="1">
                        <a:effectLst/>
                        <a:latin typeface="Cambria Math" panose="02040503050406030204" pitchFamily="18" charset="0"/>
                        <a:ea typeface="Times New Roman" panose="02020603050405020304" pitchFamily="18" charset="0"/>
                      </a:rPr>
                      <m:t>=3.3</m:t>
                    </m:r>
                    <m:r>
                      <a:rPr lang="vi-VN" sz="2600" i="1">
                        <a:effectLst/>
                        <a:latin typeface="Cambria Math" panose="02040503050406030204" pitchFamily="18" charset="0"/>
                        <a:ea typeface="Times New Roman" panose="02020603050405020304" pitchFamily="18" charset="0"/>
                      </a:rPr>
                      <m:t>𝑉</m:t>
                    </m:r>
                  </m:oMath>
                </a14:m>
                <a:endParaRPr lang="en-US" sz="2600" dirty="0">
                  <a:effectLst/>
                  <a:latin typeface="Times New Roman" panose="02020603050405020304" pitchFamily="18" charset="0"/>
                  <a:ea typeface="Times New Roman" panose="02020603050405020304" pitchFamily="18" charset="0"/>
                </a:endParaRPr>
              </a:p>
              <a:p>
                <a:pPr marL="342900" marR="247015" lvl="0" indent="-342900">
                  <a:lnSpc>
                    <a:spcPct val="150000"/>
                  </a:lnSpc>
                  <a:buFont typeface="Wingdings" panose="05000000000000000000" pitchFamily="2" charset="2"/>
                  <a:buChar char=""/>
                </a:pPr>
                <a14:m>
                  <m:oMath xmlns:m="http://schemas.openxmlformats.org/officeDocument/2006/math">
                    <m:f>
                      <m:f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22</m:t>
                            </m:r>
                          </m:sub>
                        </m:sSub>
                      </m:num>
                      <m:den>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21</m:t>
                            </m:r>
                          </m:sub>
                        </m:sSub>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22</m:t>
                            </m:r>
                          </m:sub>
                        </m:sSub>
                      </m:den>
                    </m:f>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33</m:t>
                        </m:r>
                      </m:num>
                      <m:den>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50</m:t>
                        </m:r>
                      </m:den>
                    </m:f>
                  </m:oMath>
                </a14:m>
                <a:r>
                  <a:rPr lang="vi-VN"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600" i="1" dirty="0">
                    <a:effectLst/>
                    <a:latin typeface="Times New Roman" panose="02020603050405020304" pitchFamily="18" charset="0"/>
                    <a:ea typeface="Times New Roman" panose="02020603050405020304" pitchFamily="18" charset="0"/>
                    <a:cs typeface="Times New Roman" panose="02020603050405020304" pitchFamily="18" charset="0"/>
                  </a:rPr>
                  <a:t>suy ra</a:t>
                </a:r>
                <a:r>
                  <a:rPr lang="vi-VN" sz="2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22</m:t>
                        </m:r>
                      </m:sub>
                    </m:sSub>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33</m:t>
                        </m:r>
                      </m:num>
                      <m:den>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17</m:t>
                        </m:r>
                      </m:den>
                    </m:f>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sz="2600" i="1">
                            <a:effectLst/>
                            <a:latin typeface="Cambria Math" panose="02040503050406030204" pitchFamily="18" charset="0"/>
                            <a:ea typeface="Times New Roman" panose="02020603050405020304" pitchFamily="18" charset="0"/>
                            <a:cs typeface="Times New Roman" panose="02020603050405020304" pitchFamily="18" charset="0"/>
                          </a:rPr>
                          <m:t>21</m:t>
                        </m:r>
                      </m:sub>
                    </m:sSub>
                  </m:oMath>
                </a14:m>
                <a:r>
                  <a:rPr lang="vi-VN" sz="26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mc:Choice>
        <mc:Fallback>
          <p:sp>
            <p:nvSpPr>
              <p:cNvPr id="3" name="Text Placeholder 2">
                <a:extLst>
                  <a:ext uri="{FF2B5EF4-FFF2-40B4-BE49-F238E27FC236}">
                    <a16:creationId xmlns:a16="http://schemas.microsoft.com/office/drawing/2014/main" id="{F6FDA75E-ED82-1EC9-BADC-F465ED0966CF}"/>
                  </a:ext>
                </a:extLst>
              </p:cNvPr>
              <p:cNvSpPr>
                <a:spLocks noGrp="1" noRot="1" noChangeAspect="1" noMove="1" noResize="1" noEditPoints="1" noAdjustHandles="1" noChangeArrowheads="1" noChangeShapeType="1" noTextEdit="1"/>
              </p:cNvSpPr>
              <p:nvPr>
                <p:ph type="body" idx="1"/>
              </p:nvPr>
            </p:nvSpPr>
            <p:spPr>
              <a:blipFill>
                <a:blip r:embed="rId2"/>
                <a:stretch>
                  <a:fillRect l="-500" r="-70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A9D5F03-5C43-8D38-2056-740A7ABA022E}"/>
              </a:ext>
            </a:extLst>
          </p:cNvPr>
          <p:cNvPicPr>
            <a:picLocks noChangeAspect="1"/>
          </p:cNvPicPr>
          <p:nvPr/>
        </p:nvPicPr>
        <p:blipFill>
          <a:blip r:embed="rId3"/>
          <a:stretch>
            <a:fillRect/>
          </a:stretch>
        </p:blipFill>
        <p:spPr>
          <a:xfrm>
            <a:off x="7053943" y="3112853"/>
            <a:ext cx="5907973" cy="2588821"/>
          </a:xfrm>
          <a:prstGeom prst="rect">
            <a:avLst/>
          </a:prstGeom>
        </p:spPr>
      </p:pic>
    </p:spTree>
    <p:extLst>
      <p:ext uri="{BB962C8B-B14F-4D97-AF65-F5344CB8AC3E}">
        <p14:creationId xmlns:p14="http://schemas.microsoft.com/office/powerpoint/2010/main" val="289291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A5AF-E546-164F-980F-962B0A94707E}"/>
              </a:ext>
            </a:extLst>
          </p:cNvPr>
          <p:cNvSpPr>
            <a:spLocks noGrp="1"/>
          </p:cNvSpPr>
          <p:nvPr>
            <p:ph type="title"/>
          </p:nvPr>
        </p:nvSpPr>
        <p:spPr/>
        <p:txBody>
          <a:bodyPr/>
          <a:lstStyle/>
          <a:p>
            <a:r>
              <a:rPr lang="vi-VN" dirty="0"/>
              <a:t>Whole Circuit Principle Diagram</a:t>
            </a:r>
            <a:endParaRPr lang="en-US" dirty="0"/>
          </a:p>
        </p:txBody>
      </p:sp>
      <p:sp>
        <p:nvSpPr>
          <p:cNvPr id="3" name="Text Placeholder 2">
            <a:extLst>
              <a:ext uri="{FF2B5EF4-FFF2-40B4-BE49-F238E27FC236}">
                <a16:creationId xmlns:a16="http://schemas.microsoft.com/office/drawing/2014/main" id="{C3C744A1-130A-4DBD-D645-2B8038AD9618}"/>
              </a:ext>
            </a:extLst>
          </p:cNvPr>
          <p:cNvSpPr>
            <a:spLocks noGrp="1"/>
          </p:cNvSpPr>
          <p:nvPr>
            <p:ph type="body" idx="1"/>
          </p:nvPr>
        </p:nvSpPr>
        <p:spPr/>
        <p:txBody>
          <a:bodyPr/>
          <a:lstStyle/>
          <a:p>
            <a:pPr marL="50800" indent="0">
              <a:buNone/>
            </a:pPr>
            <a:endParaRPr lang="en-US" dirty="0"/>
          </a:p>
        </p:txBody>
      </p:sp>
      <p:pic>
        <p:nvPicPr>
          <p:cNvPr id="4" name="Picture 3">
            <a:extLst>
              <a:ext uri="{FF2B5EF4-FFF2-40B4-BE49-F238E27FC236}">
                <a16:creationId xmlns:a16="http://schemas.microsoft.com/office/drawing/2014/main" id="{8A2015DA-83E4-1F07-0A2A-065C03ABD2F5}"/>
              </a:ext>
            </a:extLst>
          </p:cNvPr>
          <p:cNvPicPr>
            <a:picLocks noChangeAspect="1"/>
          </p:cNvPicPr>
          <p:nvPr/>
        </p:nvPicPr>
        <p:blipFill>
          <a:blip r:embed="rId2"/>
          <a:stretch>
            <a:fillRect/>
          </a:stretch>
        </p:blipFill>
        <p:spPr>
          <a:xfrm>
            <a:off x="1662545" y="1803082"/>
            <a:ext cx="9120250" cy="4110830"/>
          </a:xfrm>
          <a:prstGeom prst="rect">
            <a:avLst/>
          </a:prstGeom>
        </p:spPr>
      </p:pic>
    </p:spTree>
    <p:extLst>
      <p:ext uri="{BB962C8B-B14F-4D97-AF65-F5344CB8AC3E}">
        <p14:creationId xmlns:p14="http://schemas.microsoft.com/office/powerpoint/2010/main" val="315367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c7e04a2e83_1_82"/>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457200" algn="l" rtl="0">
              <a:spcBef>
                <a:spcPts val="0"/>
              </a:spcBef>
              <a:spcAft>
                <a:spcPts val="0"/>
              </a:spcAft>
              <a:buNone/>
            </a:pPr>
            <a:r>
              <a:rPr lang="en-US" dirty="0"/>
              <a:t>Conclude</a:t>
            </a:r>
            <a:endParaRPr dirty="0"/>
          </a:p>
        </p:txBody>
      </p:sp>
      <p:sp>
        <p:nvSpPr>
          <p:cNvPr id="169" name="Google Shape;169;g2c7e04a2e83_1_82"/>
          <p:cNvSpPr txBox="1">
            <a:spLocks noGrp="1"/>
          </p:cNvSpPr>
          <p:nvPr>
            <p:ph type="body" idx="1"/>
          </p:nvPr>
        </p:nvSpPr>
        <p:spPr>
          <a:xfrm>
            <a:off x="0" y="1094575"/>
            <a:ext cx="12192000" cy="5468400"/>
          </a:xfrm>
          <a:prstGeom prst="rect">
            <a:avLst/>
          </a:prstGeom>
        </p:spPr>
        <p:txBody>
          <a:bodyPr spcFirstLastPara="1" wrap="square" lIns="91425" tIns="45700" rIns="91425" bIns="45700" anchor="t" anchorCtr="0">
            <a:normAutofit/>
          </a:bodyPr>
          <a:lstStyle/>
          <a:p>
            <a:pPr marL="457200" marR="247015" algn="just">
              <a:lnSpc>
                <a:spcPct val="150000"/>
              </a:lnSpc>
            </a:pPr>
            <a:r>
              <a:rPr lang="en-US" sz="2600" dirty="0">
                <a:effectLst/>
                <a:latin typeface="Times New Roman" panose="02020603050405020304" pitchFamily="18" charset="0"/>
                <a:ea typeface="Times New Roman" panose="02020603050405020304" pitchFamily="18" charset="0"/>
              </a:rPr>
              <a:t>The project "Building an IoT system in aquaculture" has completed the goal of designing and deploying an automatic monitoring and control system. The system makes it easy for farmers to monitor important environmental parameters such as temperature, pH, dissolved oxygen concentration, etc. in real-time through the mobile app. </a:t>
            </a:r>
            <a:r>
              <a:rPr lang="en-US" sz="2600">
                <a:effectLst/>
                <a:latin typeface="Times New Roman" panose="02020603050405020304" pitchFamily="18" charset="0"/>
                <a:ea typeface="Times New Roman" panose="02020603050405020304" pitchFamily="18" charset="0"/>
              </a:rPr>
              <a:t>At the same time, the automatic control function of equipment such as aerators, pumps and lighting systems makes it more convenient for users to manage ponds remotely.</a:t>
            </a:r>
            <a:endParaRPr lang="en-US" sz="2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p:nvPr/>
        </p:nvSpPr>
        <p:spPr>
          <a:xfrm>
            <a:off x="1293900" y="2167425"/>
            <a:ext cx="9604200"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vi" sz="4800" b="1" i="0" u="none" strike="noStrike" cap="none" dirty="0">
                <a:solidFill>
                  <a:srgbClr val="000000"/>
                </a:solidFill>
                <a:latin typeface="Times New Roman"/>
                <a:ea typeface="Times New Roman"/>
                <a:cs typeface="Times New Roman"/>
                <a:sym typeface="Times New Roman"/>
              </a:rPr>
              <a:t>CẢM ƠN</a:t>
            </a:r>
            <a:endParaRPr sz="4800" b="1" i="0" u="none" strike="noStrike" cap="none" dirty="0">
              <a:solidFill>
                <a:srgbClr val="000000"/>
              </a:solidFill>
              <a:latin typeface="Times New Roman"/>
              <a:ea typeface="Times New Roman"/>
              <a:cs typeface="Times New Roman"/>
              <a:sym typeface="Times New Roman"/>
            </a:endParaRPr>
          </a:p>
        </p:txBody>
      </p:sp>
      <p:pic>
        <p:nvPicPr>
          <p:cNvPr id="3" name="Picture 2" descr="Shape&#10;&#10;Description automatically generated">
            <a:extLst>
              <a:ext uri="{FF2B5EF4-FFF2-40B4-BE49-F238E27FC236}">
                <a16:creationId xmlns:a16="http://schemas.microsoft.com/office/drawing/2014/main" id="{6FBD2FB8-C449-4A7B-B451-53CF712D5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025" y="1788264"/>
            <a:ext cx="4679950" cy="32814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577918" y="6373906"/>
            <a:ext cx="516943" cy="307777"/>
          </a:xfrm>
          <a:prstGeom prst="rect">
            <a:avLst/>
          </a:prstGeom>
          <a:noFill/>
        </p:spPr>
        <p:txBody>
          <a:bodyPr wrap="square" rtlCol="0">
            <a:spAutoFit/>
          </a:bodyPr>
          <a:lstStyle/>
          <a:p>
            <a:r>
              <a:rPr lang="vi" dirty="0"/>
              <a:t>số 8</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c7e04a2e83_0_2"/>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457200" algn="l" rtl="0">
              <a:spcBef>
                <a:spcPts val="0"/>
              </a:spcBef>
              <a:spcAft>
                <a:spcPts val="0"/>
              </a:spcAft>
              <a:buNone/>
            </a:pPr>
            <a:r>
              <a:rPr lang="en-US" dirty="0"/>
              <a:t>Content</a:t>
            </a:r>
            <a:endParaRPr dirty="0"/>
          </a:p>
        </p:txBody>
      </p:sp>
      <p:sp>
        <p:nvSpPr>
          <p:cNvPr id="118" name="Google Shape;118;g2c7e04a2e83_0_2"/>
          <p:cNvSpPr txBox="1">
            <a:spLocks noGrp="1"/>
          </p:cNvSpPr>
          <p:nvPr>
            <p:ph type="body" idx="1"/>
          </p:nvPr>
        </p:nvSpPr>
        <p:spPr>
          <a:xfrm>
            <a:off x="0" y="811942"/>
            <a:ext cx="12192000" cy="5468400"/>
          </a:xfrm>
          <a:prstGeom prst="rect">
            <a:avLst/>
          </a:prstGeom>
        </p:spPr>
        <p:txBody>
          <a:bodyPr spcFirstLastPara="1" wrap="square" lIns="91425" tIns="45700" rIns="91425" bIns="45700" anchor="t" anchorCtr="0">
            <a:normAutofit/>
          </a:bodyPr>
          <a:lstStyle/>
          <a:p>
            <a:pPr marL="457200" lvl="0" indent="-406400" algn="l" rtl="0">
              <a:lnSpc>
                <a:spcPct val="150000"/>
              </a:lnSpc>
              <a:spcBef>
                <a:spcPts val="1000"/>
              </a:spcBef>
              <a:spcAft>
                <a:spcPts val="0"/>
              </a:spcAft>
              <a:buSzPts val="2800"/>
              <a:buChar char="❏"/>
            </a:pPr>
            <a:r>
              <a:rPr lang="en-US" dirty="0"/>
              <a:t>Overview</a:t>
            </a:r>
            <a:endParaRPr dirty="0"/>
          </a:p>
          <a:p>
            <a:pPr marL="457200" lvl="0" indent="-406400" algn="l" rtl="0">
              <a:lnSpc>
                <a:spcPct val="150000"/>
              </a:lnSpc>
              <a:spcBef>
                <a:spcPts val="0"/>
              </a:spcBef>
              <a:spcAft>
                <a:spcPts val="0"/>
              </a:spcAft>
              <a:buSzPts val="2800"/>
              <a:buChar char="❏"/>
            </a:pPr>
            <a:r>
              <a:rPr lang="vi" dirty="0"/>
              <a:t>Cơ sở lý thuyết</a:t>
            </a:r>
            <a:endParaRPr dirty="0"/>
          </a:p>
          <a:p>
            <a:pPr marL="457200" lvl="0" indent="-406400" algn="l" rtl="0">
              <a:lnSpc>
                <a:spcPct val="150000"/>
              </a:lnSpc>
              <a:spcBef>
                <a:spcPts val="0"/>
              </a:spcBef>
              <a:spcAft>
                <a:spcPts val="0"/>
              </a:spcAft>
              <a:buSzPts val="2800"/>
              <a:buChar char="❏"/>
            </a:pPr>
            <a:r>
              <a:rPr lang="en-US" dirty="0"/>
              <a:t>Theoretical basis</a:t>
            </a:r>
            <a:endParaRPr lang="vi-VN" dirty="0"/>
          </a:p>
          <a:p>
            <a:pPr marL="457200" lvl="0" indent="-406400" algn="l" rtl="0">
              <a:lnSpc>
                <a:spcPct val="150000"/>
              </a:lnSpc>
              <a:spcBef>
                <a:spcPts val="0"/>
              </a:spcBef>
              <a:spcAft>
                <a:spcPts val="0"/>
              </a:spcAft>
              <a:buSzPts val="2800"/>
              <a:buChar char="❏"/>
            </a:pPr>
            <a:r>
              <a:rPr lang="en-US" dirty="0"/>
              <a:t>Conclude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c7e04a2e83_1_3"/>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Overview</a:t>
            </a:r>
            <a:endParaRPr dirty="0"/>
          </a:p>
        </p:txBody>
      </p:sp>
      <p:sp>
        <p:nvSpPr>
          <p:cNvPr id="125" name="Google Shape;125;g2c7e04a2e83_1_3"/>
          <p:cNvSpPr txBox="1"/>
          <p:nvPr/>
        </p:nvSpPr>
        <p:spPr>
          <a:xfrm>
            <a:off x="615550" y="1511033"/>
            <a:ext cx="4704596" cy="4367700"/>
          </a:xfrm>
          <a:prstGeom prst="rect">
            <a:avLst/>
          </a:prstGeom>
          <a:noFill/>
          <a:ln>
            <a:noFill/>
          </a:ln>
        </p:spPr>
        <p:txBody>
          <a:bodyPr spcFirstLastPara="1" wrap="square" lIns="91425" tIns="91425" rIns="91425" bIns="91425" anchor="t" anchorCtr="0">
            <a:noAutofit/>
          </a:bodyPr>
          <a:lstStyle/>
          <a:p>
            <a:pPr lvl="0" algn="just"/>
            <a:r>
              <a:rPr lang="en-US" sz="2800" dirty="0">
                <a:latin typeface="+mj-lt"/>
              </a:rPr>
              <a:t>IoT systems in aquaculture use IoT technology to automatically monitor and control factors such as temperature, turbidity of water, pH, oxygen solubility, ultrasonic sensors. The data will be stored in firebase</a:t>
            </a:r>
            <a:r>
              <a:rPr lang="vi-VN" sz="2800" dirty="0">
                <a:latin typeface="+mj-lt"/>
              </a:rPr>
              <a:t>.</a:t>
            </a:r>
            <a:endParaRPr sz="2800" dirty="0">
              <a:solidFill>
                <a:schemeClr val="dk1"/>
              </a:solidFill>
              <a:latin typeface="+mj-lt"/>
              <a:ea typeface="Times New Roman"/>
              <a:cs typeface="Times New Roman"/>
              <a:sym typeface="Times New Roman"/>
            </a:endParaRPr>
          </a:p>
        </p:txBody>
      </p:sp>
      <p:pic>
        <p:nvPicPr>
          <p:cNvPr id="1026" name="Picture 2" descr="Vị thế của ngành thủy sản Việt Nam trên trường thế giới">
            <a:extLst>
              <a:ext uri="{FF2B5EF4-FFF2-40B4-BE49-F238E27FC236}">
                <a16:creationId xmlns:a16="http://schemas.microsoft.com/office/drawing/2014/main" id="{C8FABD99-F404-913D-E98E-E57FEFE31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544" y="803400"/>
            <a:ext cx="5004955" cy="436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c7e04a2e83_1_3"/>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Overview</a:t>
            </a:r>
            <a:endParaRPr dirty="0"/>
          </a:p>
        </p:txBody>
      </p:sp>
      <p:sp>
        <p:nvSpPr>
          <p:cNvPr id="125" name="Google Shape;125;g2c7e04a2e83_1_3"/>
          <p:cNvSpPr txBox="1"/>
          <p:nvPr/>
        </p:nvSpPr>
        <p:spPr>
          <a:xfrm>
            <a:off x="568036" y="1245150"/>
            <a:ext cx="11055927" cy="4367700"/>
          </a:xfrm>
          <a:prstGeom prst="rect">
            <a:avLst/>
          </a:prstGeom>
          <a:noFill/>
          <a:ln>
            <a:noFill/>
          </a:ln>
        </p:spPr>
        <p:txBody>
          <a:bodyPr spcFirstLastPara="1" wrap="square" lIns="91425" tIns="91425" rIns="91425" bIns="91425" anchor="t" anchorCtr="0">
            <a:noAutofit/>
          </a:bodyPr>
          <a:lstStyle/>
          <a:p>
            <a:pPr lvl="0" algn="just"/>
            <a:r>
              <a:rPr lang="vi-VN" sz="2800" b="1" dirty="0">
                <a:latin typeface="+mj-lt"/>
              </a:rPr>
              <a:t>Objectives of the project:</a:t>
            </a:r>
          </a:p>
          <a:p>
            <a:pPr lvl="0" algn="just"/>
            <a:r>
              <a:rPr lang="en-US" sz="2800" dirty="0">
                <a:latin typeface="+mj-lt"/>
              </a:rPr>
              <a:t> </a:t>
            </a:r>
            <a:r>
              <a:rPr lang="vi-VN" sz="2800" dirty="0">
                <a:latin typeface="+mj-lt"/>
              </a:rPr>
              <a:t>-   </a:t>
            </a:r>
            <a:r>
              <a:rPr lang="en-US" sz="2800" dirty="0">
                <a:latin typeface="+mj-lt"/>
              </a:rPr>
              <a:t>Automate the aquaculture process, saving time and effort.</a:t>
            </a:r>
          </a:p>
          <a:p>
            <a:pPr lvl="0" algn="just"/>
            <a:r>
              <a:rPr lang="en-US" sz="2800" dirty="0">
                <a:latin typeface="+mj-lt"/>
              </a:rPr>
              <a:t> - Control environmental factors such as water turbidity, oxygen solubility, etc.</a:t>
            </a:r>
          </a:p>
          <a:p>
            <a:pPr lvl="0" algn="just"/>
            <a:r>
              <a:rPr lang="en-US" sz="2800" dirty="0">
                <a:latin typeface="+mj-lt"/>
              </a:rPr>
              <a:t> - Control the risk of diseases in aquatic products through environmental factors.</a:t>
            </a:r>
          </a:p>
          <a:p>
            <a:pPr lvl="0" algn="just"/>
            <a:r>
              <a:rPr lang="en-US" sz="2800" b="1" dirty="0">
                <a:latin typeface="+mj-lt"/>
              </a:rPr>
              <a:t>Reasons for choosing the topic:</a:t>
            </a:r>
            <a:endParaRPr lang="vi-VN" sz="2800" b="1" dirty="0">
              <a:latin typeface="+mj-lt"/>
            </a:endParaRPr>
          </a:p>
          <a:p>
            <a:pPr lvl="0" algn="just"/>
            <a:r>
              <a:rPr lang="en-US" sz="2800" dirty="0">
                <a:latin typeface="+mj-lt"/>
              </a:rPr>
              <a:t> -</a:t>
            </a:r>
            <a:r>
              <a:rPr lang="vi-VN" sz="2800" dirty="0">
                <a:latin typeface="+mj-lt"/>
              </a:rPr>
              <a:t> </a:t>
            </a:r>
            <a:r>
              <a:rPr lang="en-US" sz="2800" dirty="0">
                <a:latin typeface="+mj-lt"/>
              </a:rPr>
              <a:t>Farmers face many difficulties in controlling diseases caused by environmental factors.</a:t>
            </a:r>
          </a:p>
          <a:p>
            <a:pPr lvl="0" algn="just"/>
            <a:r>
              <a:rPr lang="en-US" sz="2800" dirty="0">
                <a:latin typeface="+mj-lt"/>
              </a:rPr>
              <a:t> - Minimizing labor for farmers.</a:t>
            </a:r>
          </a:p>
        </p:txBody>
      </p:sp>
    </p:spTree>
    <p:extLst>
      <p:ext uri="{BB962C8B-B14F-4D97-AF65-F5344CB8AC3E}">
        <p14:creationId xmlns:p14="http://schemas.microsoft.com/office/powerpoint/2010/main" val="427345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c7e04a2e83_1_16"/>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457200" algn="l" rtl="0">
              <a:spcBef>
                <a:spcPts val="0"/>
              </a:spcBef>
              <a:spcAft>
                <a:spcPts val="0"/>
              </a:spcAft>
              <a:buNone/>
            </a:pPr>
            <a:r>
              <a:rPr lang="en-US" dirty="0"/>
              <a:t>Theoretical basis</a:t>
            </a:r>
            <a:endParaRPr dirty="0"/>
          </a:p>
        </p:txBody>
      </p:sp>
      <p:sp>
        <p:nvSpPr>
          <p:cNvPr id="131" name="Google Shape;131;g2c7e04a2e83_1_16"/>
          <p:cNvSpPr txBox="1"/>
          <p:nvPr/>
        </p:nvSpPr>
        <p:spPr>
          <a:xfrm>
            <a:off x="223274" y="1326900"/>
            <a:ext cx="5990465" cy="2784000"/>
          </a:xfrm>
          <a:prstGeom prst="rect">
            <a:avLst/>
          </a:prstGeom>
          <a:noFill/>
          <a:ln>
            <a:noFill/>
          </a:ln>
        </p:spPr>
        <p:txBody>
          <a:bodyPr spcFirstLastPara="1" wrap="square" lIns="91425" tIns="91425" rIns="91425" bIns="91425" anchor="t" anchorCtr="0">
            <a:noAutofit/>
          </a:bodyPr>
          <a:lstStyle/>
          <a:p>
            <a:pPr lvl="0" algn="just"/>
            <a:r>
              <a:rPr lang="en-US" sz="2600" b="1" dirty="0">
                <a:latin typeface="Times New Roman" panose="02020603050405020304" pitchFamily="18" charset="0"/>
                <a:ea typeface="Tahoma" panose="020B0604030504040204" pitchFamily="34" charset="0"/>
                <a:cs typeface="Times New Roman" panose="02020603050405020304" pitchFamily="18" charset="0"/>
              </a:rPr>
              <a:t>IoT concept: </a:t>
            </a:r>
            <a:r>
              <a:rPr lang="en-US" sz="2600" dirty="0">
                <a:latin typeface="Times New Roman" panose="02020603050405020304" pitchFamily="18" charset="0"/>
                <a:ea typeface="Tahoma" panose="020B0604030504040204" pitchFamily="34" charset="0"/>
                <a:cs typeface="Times New Roman" panose="02020603050405020304" pitchFamily="18" charset="0"/>
              </a:rPr>
              <a:t>IoT is a network of devices connected via the internet, allowing data to be exchanged and collected remotely.</a:t>
            </a:r>
          </a:p>
          <a:p>
            <a:pPr lvl="0" algn="just"/>
            <a:r>
              <a:rPr lang="en-US" sz="2600" b="1" dirty="0">
                <a:latin typeface="Times New Roman" panose="02020603050405020304" pitchFamily="18" charset="0"/>
                <a:ea typeface="Tahoma" panose="020B0604030504040204" pitchFamily="34" charset="0"/>
                <a:cs typeface="Times New Roman" panose="02020603050405020304" pitchFamily="18" charset="0"/>
              </a:rPr>
              <a:t>Applications in fisheries: </a:t>
            </a:r>
            <a:r>
              <a:rPr lang="en-US" sz="2600" dirty="0">
                <a:latin typeface="Times New Roman" panose="02020603050405020304" pitchFamily="18" charset="0"/>
                <a:ea typeface="Tahoma" panose="020B0604030504040204" pitchFamily="34" charset="0"/>
                <a:cs typeface="Times New Roman" panose="02020603050405020304" pitchFamily="18" charset="0"/>
              </a:rPr>
              <a:t>IoT helps monitor environmental conditions, automatically control systems, and analyze data to improve production.</a:t>
            </a:r>
          </a:p>
        </p:txBody>
      </p:sp>
      <p:pic>
        <p:nvPicPr>
          <p:cNvPr id="2052" name="Picture 4" descr="Internet of Things là gì? Đặc tính cơ bản ...">
            <a:extLst>
              <a:ext uri="{FF2B5EF4-FFF2-40B4-BE49-F238E27FC236}">
                <a16:creationId xmlns:a16="http://schemas.microsoft.com/office/drawing/2014/main" id="{8169854C-BF5A-4F22-A6F3-364B84AA7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739" y="1177270"/>
            <a:ext cx="5990466" cy="39863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c7e04a2e83_1_16"/>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457200" algn="l" rtl="0">
              <a:spcBef>
                <a:spcPts val="0"/>
              </a:spcBef>
              <a:spcAft>
                <a:spcPts val="0"/>
              </a:spcAft>
              <a:buNone/>
            </a:pPr>
            <a:r>
              <a:rPr lang="en-US" dirty="0"/>
              <a:t>Theoretical basis</a:t>
            </a:r>
            <a:endParaRPr dirty="0"/>
          </a:p>
        </p:txBody>
      </p:sp>
      <p:sp>
        <p:nvSpPr>
          <p:cNvPr id="131" name="Google Shape;131;g2c7e04a2e83_1_16"/>
          <p:cNvSpPr txBox="1"/>
          <p:nvPr/>
        </p:nvSpPr>
        <p:spPr>
          <a:xfrm>
            <a:off x="223275" y="1326900"/>
            <a:ext cx="6925670" cy="2792518"/>
          </a:xfrm>
          <a:prstGeom prst="rect">
            <a:avLst/>
          </a:prstGeom>
          <a:noFill/>
          <a:ln>
            <a:noFill/>
          </a:ln>
        </p:spPr>
        <p:txBody>
          <a:bodyPr spcFirstLastPara="1" wrap="square" lIns="91425" tIns="91425" rIns="91425" bIns="91425" anchor="t" anchorCtr="0">
            <a:noAutofit/>
          </a:bodyPr>
          <a:lstStyle/>
          <a:p>
            <a:pPr marL="914400" marR="247015" algn="just">
              <a:lnSpc>
                <a:spcPct val="150000"/>
              </a:lnSpc>
            </a:pPr>
            <a:r>
              <a:rPr lang="en-US" sz="2600" dirty="0">
                <a:effectLst/>
                <a:latin typeface="Times New Roman" panose="02020603050405020304" pitchFamily="18" charset="0"/>
                <a:ea typeface="Times New Roman" panose="02020603050405020304" pitchFamily="18" charset="0"/>
              </a:rPr>
              <a:t>Firebase is a database service that operates on a cloud platform and is used on Google's server system, which is the platform for fast, easy mobile application and website development.</a:t>
            </a:r>
            <a:endParaRPr sz="26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2" name="Rectangle 1">
            <a:extLst>
              <a:ext uri="{FF2B5EF4-FFF2-40B4-BE49-F238E27FC236}">
                <a16:creationId xmlns:a16="http://schemas.microsoft.com/office/drawing/2014/main" id="{975366B2-C142-4291-A983-9E0A076F0C6E}"/>
              </a:ext>
            </a:extLst>
          </p:cNvPr>
          <p:cNvSpPr/>
          <p:nvPr/>
        </p:nvSpPr>
        <p:spPr>
          <a:xfrm>
            <a:off x="1676400" y="740080"/>
            <a:ext cx="4324350" cy="553998"/>
          </a:xfrm>
          <a:prstGeom prst="rect">
            <a:avLst/>
          </a:prstGeom>
        </p:spPr>
        <p:txBody>
          <a:bodyPr wrap="square">
            <a:spAutoFit/>
          </a:bodyPr>
          <a:lstStyle/>
          <a:p>
            <a:pPr algn="r"/>
            <a:r>
              <a:rPr lang="vi-VN" sz="3000" dirty="0">
                <a:latin typeface="Times New Roman" panose="02020603050405020304" pitchFamily="18" charset="0"/>
                <a:ea typeface="Tahoma" panose="020B0604030504040204" pitchFamily="34" charset="0"/>
                <a:cs typeface="Times New Roman" panose="02020603050405020304" pitchFamily="18" charset="0"/>
              </a:rPr>
              <a:t>Firebase</a:t>
            </a:r>
            <a:endParaRPr lang="en-US" sz="3000" dirty="0"/>
          </a:p>
        </p:txBody>
      </p:sp>
      <p:pic>
        <p:nvPicPr>
          <p:cNvPr id="3" name="Picture 2">
            <a:extLst>
              <a:ext uri="{FF2B5EF4-FFF2-40B4-BE49-F238E27FC236}">
                <a16:creationId xmlns:a16="http://schemas.microsoft.com/office/drawing/2014/main" id="{1AA1EA85-86A4-C17A-5BC7-F582AE1CC9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0407" y="2106295"/>
            <a:ext cx="3911600" cy="1502410"/>
          </a:xfrm>
          <a:prstGeom prst="rect">
            <a:avLst/>
          </a:prstGeom>
          <a:noFill/>
          <a:ln>
            <a:noFill/>
          </a:ln>
        </p:spPr>
      </p:pic>
    </p:spTree>
    <p:extLst>
      <p:ext uri="{BB962C8B-B14F-4D97-AF65-F5344CB8AC3E}">
        <p14:creationId xmlns:p14="http://schemas.microsoft.com/office/powerpoint/2010/main" val="312843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c7e04a2e83_1_49"/>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457200" algn="l" rtl="0">
              <a:spcBef>
                <a:spcPts val="0"/>
              </a:spcBef>
              <a:spcAft>
                <a:spcPts val="0"/>
              </a:spcAft>
              <a:buNone/>
            </a:pPr>
            <a:r>
              <a:rPr lang="en-US" dirty="0"/>
              <a:t>System design and implementation</a:t>
            </a:r>
            <a:endParaRPr dirty="0"/>
          </a:p>
        </p:txBody>
      </p:sp>
      <p:pic>
        <p:nvPicPr>
          <p:cNvPr id="147" name="Google Shape;147;g2c7e04a2e83_1_49"/>
          <p:cNvPicPr preferRelativeResize="0"/>
          <p:nvPr/>
        </p:nvPicPr>
        <p:blipFill>
          <a:blip r:embed="rId3">
            <a:alphaModFix/>
          </a:blip>
          <a:stretch>
            <a:fillRect/>
          </a:stretch>
        </p:blipFill>
        <p:spPr>
          <a:xfrm>
            <a:off x="803334" y="969654"/>
            <a:ext cx="1321030" cy="2459346"/>
          </a:xfrm>
          <a:prstGeom prst="rect">
            <a:avLst/>
          </a:prstGeom>
          <a:noFill/>
          <a:ln>
            <a:noFill/>
          </a:ln>
        </p:spPr>
      </p:pic>
      <p:pic>
        <p:nvPicPr>
          <p:cNvPr id="150" name="Google Shape;150;g2c7e04a2e83_1_49"/>
          <p:cNvPicPr preferRelativeResize="0"/>
          <p:nvPr/>
        </p:nvPicPr>
        <p:blipFill>
          <a:blip r:embed="rId4">
            <a:alphaModFix/>
          </a:blip>
          <a:stretch>
            <a:fillRect/>
          </a:stretch>
        </p:blipFill>
        <p:spPr>
          <a:xfrm>
            <a:off x="3036474" y="1253881"/>
            <a:ext cx="1951837" cy="2036239"/>
          </a:xfrm>
          <a:prstGeom prst="rect">
            <a:avLst/>
          </a:prstGeom>
          <a:noFill/>
          <a:ln>
            <a:noFill/>
          </a:ln>
        </p:spPr>
      </p:pic>
      <p:pic>
        <p:nvPicPr>
          <p:cNvPr id="2052" name="Picture 4" descr="Module Relay 1 Kênh - Kích mức thấp - 5VDC">
            <a:extLst>
              <a:ext uri="{FF2B5EF4-FFF2-40B4-BE49-F238E27FC236}">
                <a16:creationId xmlns:a16="http://schemas.microsoft.com/office/drawing/2014/main" id="{1F421683-3E15-4ACC-BAE3-9169386F43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5821" y="130732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1CFE1F0-F25E-99BD-C337-9DDF0976447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55863" y="846869"/>
            <a:ext cx="2109151" cy="2785110"/>
          </a:xfrm>
          <a:prstGeom prst="rect">
            <a:avLst/>
          </a:prstGeom>
          <a:noFill/>
          <a:ln>
            <a:noFill/>
          </a:ln>
        </p:spPr>
      </p:pic>
      <p:pic>
        <p:nvPicPr>
          <p:cNvPr id="3" name="Picture 2">
            <a:extLst>
              <a:ext uri="{FF2B5EF4-FFF2-40B4-BE49-F238E27FC236}">
                <a16:creationId xmlns:a16="http://schemas.microsoft.com/office/drawing/2014/main" id="{7BFFFDA9-6809-9D0A-9814-4CCBFFA942D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3334" y="3892126"/>
            <a:ext cx="2434590" cy="1818005"/>
          </a:xfrm>
          <a:prstGeom prst="rect">
            <a:avLst/>
          </a:prstGeom>
          <a:noFill/>
          <a:ln>
            <a:noFill/>
          </a:ln>
        </p:spPr>
      </p:pic>
      <p:pic>
        <p:nvPicPr>
          <p:cNvPr id="4" name="Picture 3" descr="CẢM BIẾN NHIỆT ĐỘ DS18B20 DÂY MỀM 2 MÉT | LINH KIỆN ĐIỆN TỬ THÔNG THÁI">
            <a:extLst>
              <a:ext uri="{FF2B5EF4-FFF2-40B4-BE49-F238E27FC236}">
                <a16:creationId xmlns:a16="http://schemas.microsoft.com/office/drawing/2014/main" id="{EA380269-A8F4-229F-5A2B-36DF501C64C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012392" y="3631979"/>
            <a:ext cx="3615055" cy="2019935"/>
          </a:xfrm>
          <a:prstGeom prst="rect">
            <a:avLst/>
          </a:prstGeom>
          <a:noFill/>
          <a:ln>
            <a:noFill/>
          </a:ln>
        </p:spPr>
      </p:pic>
      <p:pic>
        <p:nvPicPr>
          <p:cNvPr id="5" name="Picture 4" descr="HC-SR04-Ultrasonic Range Finder – Prayog India">
            <a:extLst>
              <a:ext uri="{FF2B5EF4-FFF2-40B4-BE49-F238E27FC236}">
                <a16:creationId xmlns:a16="http://schemas.microsoft.com/office/drawing/2014/main" id="{7298A786-8617-1067-2BA6-05603FE4C6F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087121" y="3567005"/>
            <a:ext cx="3171825" cy="2143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c7e04a2e83_1_49"/>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457200" algn="l" rtl="0">
              <a:spcBef>
                <a:spcPts val="0"/>
              </a:spcBef>
              <a:spcAft>
                <a:spcPts val="0"/>
              </a:spcAft>
              <a:buNone/>
            </a:pPr>
            <a:r>
              <a:rPr lang="en-US" dirty="0"/>
              <a:t>System design and implementation</a:t>
            </a:r>
            <a:endParaRPr dirty="0"/>
          </a:p>
        </p:txBody>
      </p:sp>
      <p:sp>
        <p:nvSpPr>
          <p:cNvPr id="8" name="Rectangle 7">
            <a:extLst>
              <a:ext uri="{FF2B5EF4-FFF2-40B4-BE49-F238E27FC236}">
                <a16:creationId xmlns:a16="http://schemas.microsoft.com/office/drawing/2014/main" id="{F2AC0E58-A8AD-4F75-A242-50E333E6C9A3}"/>
              </a:ext>
            </a:extLst>
          </p:cNvPr>
          <p:cNvSpPr/>
          <p:nvPr/>
        </p:nvSpPr>
        <p:spPr>
          <a:xfrm>
            <a:off x="4765486" y="5727190"/>
            <a:ext cx="2416046" cy="492443"/>
          </a:xfrm>
          <a:prstGeom prst="rect">
            <a:avLst/>
          </a:prstGeom>
        </p:spPr>
        <p:txBody>
          <a:bodyPr wrap="none">
            <a:spAutoFit/>
          </a:bodyPr>
          <a:lstStyle/>
          <a:p>
            <a:r>
              <a:rPr lang="en-US" sz="2600" dirty="0">
                <a:latin typeface="Times New Roman" panose="02020603050405020304" pitchFamily="18" charset="0"/>
                <a:ea typeface="Tahoma" panose="020B0604030504040204" pitchFamily="34" charset="0"/>
                <a:cs typeface="Times New Roman" panose="02020603050405020304" pitchFamily="18" charset="0"/>
              </a:rPr>
              <a:t>System Diagram</a:t>
            </a:r>
            <a:endParaRPr lang="en-US" sz="2600" dirty="0"/>
          </a:p>
        </p:txBody>
      </p:sp>
      <p:pic>
        <p:nvPicPr>
          <p:cNvPr id="3" name="Picture 2">
            <a:extLst>
              <a:ext uri="{FF2B5EF4-FFF2-40B4-BE49-F238E27FC236}">
                <a16:creationId xmlns:a16="http://schemas.microsoft.com/office/drawing/2014/main" id="{A2967FC2-BACF-E35B-6A43-43A12EBA84B8}"/>
              </a:ext>
            </a:extLst>
          </p:cNvPr>
          <p:cNvPicPr>
            <a:picLocks noChangeAspect="1"/>
          </p:cNvPicPr>
          <p:nvPr/>
        </p:nvPicPr>
        <p:blipFill>
          <a:blip r:embed="rId3"/>
          <a:stretch>
            <a:fillRect/>
          </a:stretch>
        </p:blipFill>
        <p:spPr>
          <a:xfrm>
            <a:off x="2493818" y="2001520"/>
            <a:ext cx="7089569" cy="2854960"/>
          </a:xfrm>
          <a:prstGeom prst="rect">
            <a:avLst/>
          </a:prstGeom>
        </p:spPr>
      </p:pic>
    </p:spTree>
    <p:extLst>
      <p:ext uri="{BB962C8B-B14F-4D97-AF65-F5344CB8AC3E}">
        <p14:creationId xmlns:p14="http://schemas.microsoft.com/office/powerpoint/2010/main" val="296538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c7e04a2e83_1_49"/>
          <p:cNvSpPr txBox="1">
            <a:spLocks noGrp="1"/>
          </p:cNvSpPr>
          <p:nvPr>
            <p:ph type="title"/>
          </p:nvPr>
        </p:nvSpPr>
        <p:spPr>
          <a:xfrm>
            <a:off x="0" y="0"/>
            <a:ext cx="10515600" cy="803400"/>
          </a:xfrm>
          <a:prstGeom prst="rect">
            <a:avLst/>
          </a:prstGeom>
        </p:spPr>
        <p:txBody>
          <a:bodyPr spcFirstLastPara="1" wrap="square" lIns="91425" tIns="45700" rIns="91425" bIns="45700" anchor="ctr" anchorCtr="0">
            <a:normAutofit/>
          </a:bodyPr>
          <a:lstStyle/>
          <a:p>
            <a:pPr marL="0" lvl="0" indent="457200" algn="l" rtl="0">
              <a:spcBef>
                <a:spcPts val="0"/>
              </a:spcBef>
              <a:spcAft>
                <a:spcPts val="0"/>
              </a:spcAft>
              <a:buNone/>
            </a:pPr>
            <a:r>
              <a:rPr lang="en-US" dirty="0"/>
              <a:t>System design and implementation</a:t>
            </a:r>
            <a:endParaRPr dirty="0"/>
          </a:p>
        </p:txBody>
      </p:sp>
      <p:sp>
        <p:nvSpPr>
          <p:cNvPr id="8" name="Rectangle 7">
            <a:extLst>
              <a:ext uri="{FF2B5EF4-FFF2-40B4-BE49-F238E27FC236}">
                <a16:creationId xmlns:a16="http://schemas.microsoft.com/office/drawing/2014/main" id="{E993B091-ABA0-42C9-A3C8-48CF1419C149}"/>
              </a:ext>
            </a:extLst>
          </p:cNvPr>
          <p:cNvSpPr/>
          <p:nvPr/>
        </p:nvSpPr>
        <p:spPr>
          <a:xfrm>
            <a:off x="4555284" y="6254595"/>
            <a:ext cx="2560316" cy="492443"/>
          </a:xfrm>
          <a:prstGeom prst="rect">
            <a:avLst/>
          </a:prstGeom>
        </p:spPr>
        <p:txBody>
          <a:bodyPr wrap="none">
            <a:spAutoFit/>
          </a:bodyPr>
          <a:lstStyle/>
          <a:p>
            <a:r>
              <a:rPr lang="en-US" sz="2600" dirty="0">
                <a:latin typeface="Times New Roman" panose="02020603050405020304" pitchFamily="18" charset="0"/>
                <a:ea typeface="Tahoma" panose="020B0604030504040204" pitchFamily="34" charset="0"/>
                <a:cs typeface="Times New Roman" panose="02020603050405020304" pitchFamily="18" charset="0"/>
              </a:rPr>
              <a:t>L</a:t>
            </a:r>
            <a:r>
              <a:rPr lang="vi-VN" sz="2600" dirty="0">
                <a:latin typeface="Times New Roman" panose="02020603050405020304" pitchFamily="18" charset="0"/>
                <a:ea typeface="Tahoma" panose="020B0604030504040204" pitchFamily="34" charset="0"/>
                <a:cs typeface="Times New Roman" panose="02020603050405020304" pitchFamily="18" charset="0"/>
              </a:rPr>
              <a:t>ư</a:t>
            </a:r>
            <a:r>
              <a:rPr lang="en-US" sz="2600" dirty="0">
                <a:latin typeface="Times New Roman" panose="02020603050405020304" pitchFamily="18" charset="0"/>
                <a:ea typeface="Tahoma" panose="020B0604030504040204" pitchFamily="34" charset="0"/>
                <a:cs typeface="Times New Roman" panose="02020603050405020304" pitchFamily="18" charset="0"/>
              </a:rPr>
              <a:t>u </a:t>
            </a:r>
            <a:r>
              <a:rPr lang="en-US" sz="2600" dirty="0" err="1">
                <a:latin typeface="Times New Roman" panose="02020603050405020304" pitchFamily="18" charset="0"/>
                <a:ea typeface="Tahoma" panose="020B0604030504040204" pitchFamily="34" charset="0"/>
                <a:cs typeface="Times New Roman" panose="02020603050405020304" pitchFamily="18" charset="0"/>
              </a:rPr>
              <a:t>đồ</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thuật</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toán</a:t>
            </a:r>
            <a:endParaRPr lang="en-US" sz="2600" dirty="0"/>
          </a:p>
        </p:txBody>
      </p:sp>
      <p:pic>
        <p:nvPicPr>
          <p:cNvPr id="2" name="Picture 1">
            <a:extLst>
              <a:ext uri="{FF2B5EF4-FFF2-40B4-BE49-F238E27FC236}">
                <a16:creationId xmlns:a16="http://schemas.microsoft.com/office/drawing/2014/main" id="{F18C2672-0052-2FA1-6568-9C4025EDA73F}"/>
              </a:ext>
            </a:extLst>
          </p:cNvPr>
          <p:cNvPicPr>
            <a:picLocks noChangeAspect="1"/>
          </p:cNvPicPr>
          <p:nvPr/>
        </p:nvPicPr>
        <p:blipFill>
          <a:blip r:embed="rId3"/>
          <a:stretch>
            <a:fillRect/>
          </a:stretch>
        </p:blipFill>
        <p:spPr>
          <a:xfrm>
            <a:off x="862313" y="1603168"/>
            <a:ext cx="3317801" cy="4073237"/>
          </a:xfrm>
          <a:prstGeom prst="rect">
            <a:avLst/>
          </a:prstGeom>
        </p:spPr>
      </p:pic>
      <p:pic>
        <p:nvPicPr>
          <p:cNvPr id="4" name="Picture 3">
            <a:extLst>
              <a:ext uri="{FF2B5EF4-FFF2-40B4-BE49-F238E27FC236}">
                <a16:creationId xmlns:a16="http://schemas.microsoft.com/office/drawing/2014/main" id="{7E298A22-1FA9-036C-08A4-AE6BD0281C6C}"/>
              </a:ext>
            </a:extLst>
          </p:cNvPr>
          <p:cNvPicPr>
            <a:picLocks noChangeAspect="1"/>
          </p:cNvPicPr>
          <p:nvPr/>
        </p:nvPicPr>
        <p:blipFill>
          <a:blip r:embed="rId4"/>
          <a:stretch>
            <a:fillRect/>
          </a:stretch>
        </p:blipFill>
        <p:spPr>
          <a:xfrm>
            <a:off x="4571118" y="1044575"/>
            <a:ext cx="2744082" cy="4768850"/>
          </a:xfrm>
          <a:prstGeom prst="rect">
            <a:avLst/>
          </a:prstGeom>
        </p:spPr>
      </p:pic>
      <p:pic>
        <p:nvPicPr>
          <p:cNvPr id="5" name="Picture 4">
            <a:extLst>
              <a:ext uri="{FF2B5EF4-FFF2-40B4-BE49-F238E27FC236}">
                <a16:creationId xmlns:a16="http://schemas.microsoft.com/office/drawing/2014/main" id="{CDE8495E-6242-0C90-D361-77EE799F6E6A}"/>
              </a:ext>
            </a:extLst>
          </p:cNvPr>
          <p:cNvPicPr>
            <a:picLocks noChangeAspect="1"/>
          </p:cNvPicPr>
          <p:nvPr/>
        </p:nvPicPr>
        <p:blipFill>
          <a:blip r:embed="rId5"/>
          <a:stretch>
            <a:fillRect/>
          </a:stretch>
        </p:blipFill>
        <p:spPr>
          <a:xfrm>
            <a:off x="7929785" y="950026"/>
            <a:ext cx="3280521" cy="4893624"/>
          </a:xfrm>
          <a:prstGeom prst="rect">
            <a:avLst/>
          </a:prstGeom>
        </p:spPr>
      </p:pic>
      <p:sp>
        <p:nvSpPr>
          <p:cNvPr id="9" name="TextBox 8">
            <a:extLst>
              <a:ext uri="{FF2B5EF4-FFF2-40B4-BE49-F238E27FC236}">
                <a16:creationId xmlns:a16="http://schemas.microsoft.com/office/drawing/2014/main" id="{A924034B-685B-E86A-6E6D-8642BFCF43E8}"/>
              </a:ext>
            </a:extLst>
          </p:cNvPr>
          <p:cNvSpPr txBox="1"/>
          <p:nvPr/>
        </p:nvSpPr>
        <p:spPr>
          <a:xfrm>
            <a:off x="862313" y="5809798"/>
            <a:ext cx="2225271" cy="677108"/>
          </a:xfrm>
          <a:prstGeom prst="rect">
            <a:avLst/>
          </a:prstGeom>
          <a:noFill/>
        </p:spPr>
        <p:txBody>
          <a:bodyPr wrap="square">
            <a:spAutoFit/>
          </a:bodyPr>
          <a:lstStyle/>
          <a:p>
            <a:r>
              <a:rPr lang="vi-VN" sz="1200" dirty="0">
                <a:effectLst/>
                <a:latin typeface="Times New Roman" panose="02020603050405020304" pitchFamily="18" charset="0"/>
                <a:ea typeface="Times New Roman" panose="02020603050405020304" pitchFamily="18" charset="0"/>
              </a:rPr>
              <a:t>Lưu đồ gải thuật của arduino, cảm biến và khối ngoại vi</a:t>
            </a: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937BA858-A92F-CAA2-7423-559539123271}"/>
              </a:ext>
            </a:extLst>
          </p:cNvPr>
          <p:cNvSpPr txBox="1"/>
          <p:nvPr/>
        </p:nvSpPr>
        <p:spPr>
          <a:xfrm>
            <a:off x="4180114" y="5843650"/>
            <a:ext cx="3317801" cy="492443"/>
          </a:xfrm>
          <a:prstGeom prst="rect">
            <a:avLst/>
          </a:prstGeom>
          <a:noFill/>
        </p:spPr>
        <p:txBody>
          <a:bodyPr wrap="square">
            <a:spAutoFit/>
          </a:bodyPr>
          <a:lstStyle/>
          <a:p>
            <a:r>
              <a:rPr lang="vi-VN" sz="1200" dirty="0">
                <a:effectLst/>
                <a:latin typeface="Times New Roman" panose="02020603050405020304" pitchFamily="18" charset="0"/>
                <a:ea typeface="Times New Roman" panose="02020603050405020304" pitchFamily="18" charset="0"/>
              </a:rPr>
              <a:t>Lưu đồ giải thuật gateway(esp32) với arduino uno.</a:t>
            </a:r>
            <a:endParaRPr lang="en-US" sz="1200" dirty="0">
              <a:effectLst/>
              <a:latin typeface="Times New Roman" panose="02020603050405020304" pitchFamily="18" charset="0"/>
              <a:ea typeface="Times New Roman" panose="02020603050405020304" pitchFamily="18" charset="0"/>
            </a:endParaRPr>
          </a:p>
          <a:p>
            <a:endParaRPr lang="en-US" sz="14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479B63A4-EDFB-ECF7-D8E8-C0691B9283E5}"/>
              </a:ext>
            </a:extLst>
          </p:cNvPr>
          <p:cNvSpPr txBox="1"/>
          <p:nvPr/>
        </p:nvSpPr>
        <p:spPr>
          <a:xfrm>
            <a:off x="7739743" y="5935982"/>
            <a:ext cx="6097978" cy="492443"/>
          </a:xfrm>
          <a:prstGeom prst="rect">
            <a:avLst/>
          </a:prstGeom>
          <a:noFill/>
        </p:spPr>
        <p:txBody>
          <a:bodyPr wrap="square">
            <a:spAutoFit/>
          </a:bodyPr>
          <a:lstStyle/>
          <a:p>
            <a:r>
              <a:rPr lang="vi-VN" sz="1200" dirty="0">
                <a:effectLst/>
                <a:latin typeface="Times New Roman" panose="02020603050405020304" pitchFamily="18" charset="0"/>
                <a:ea typeface="Times New Roman" panose="02020603050405020304" pitchFamily="18" charset="0"/>
              </a:rPr>
              <a:t>Lưu đồ giải thuật điều khiển thiết bị bằng app thông qua gateway</a:t>
            </a:r>
            <a:endParaRPr lang="en-US" sz="1200" dirty="0">
              <a:effectLst/>
              <a:latin typeface="Times New Roman" panose="02020603050405020304" pitchFamily="18" charset="0"/>
              <a:ea typeface="Times New Roman" panose="02020603050405020304" pitchFamily="18" charset="0"/>
            </a:endParaRPr>
          </a:p>
          <a:p>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8274365"/>
      </p:ext>
    </p:extLst>
  </p:cSld>
  <p:clrMapOvr>
    <a:masterClrMapping/>
  </p:clrMapOvr>
</p:sld>
</file>

<file path=ppt/theme/theme1.xml><?xml version="1.0" encoding="utf-8"?>
<a:theme xmlns:a="http://schemas.openxmlformats.org/drawingml/2006/main" name="Themevku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581</Words>
  <Application>Microsoft Office PowerPoint</Application>
  <PresentationFormat>Widescreen</PresentationFormat>
  <Paragraphs>50</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Times New Roman</vt:lpstr>
      <vt:lpstr>Wingdings</vt:lpstr>
      <vt:lpstr>Themevku1</vt:lpstr>
      <vt:lpstr>Specialized Project 2</vt:lpstr>
      <vt:lpstr>Content</vt:lpstr>
      <vt:lpstr>Overview</vt:lpstr>
      <vt:lpstr>Overview</vt:lpstr>
      <vt:lpstr>Theoretical basis</vt:lpstr>
      <vt:lpstr>Theoretical basis</vt:lpstr>
      <vt:lpstr>System design and implementation</vt:lpstr>
      <vt:lpstr>System design and implementation</vt:lpstr>
      <vt:lpstr>System design and implementation</vt:lpstr>
      <vt:lpstr>System design and implementation</vt:lpstr>
      <vt:lpstr>Relay Block Principle Diagram</vt:lpstr>
      <vt:lpstr>Power Block Principle Diagram</vt:lpstr>
      <vt:lpstr>Central Control Block Principle Diagram</vt:lpstr>
      <vt:lpstr>Whole Circuit Principle Diagram</vt:lpstr>
      <vt:lpstr>Conclude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Kiến trúc và giao thức IOT</dc:title>
  <dc:creator>Admin</dc:creator>
  <cp:lastModifiedBy>Quoc Nguyen</cp:lastModifiedBy>
  <cp:revision>22</cp:revision>
  <dcterms:created xsi:type="dcterms:W3CDTF">2021-12-16T01:10:58Z</dcterms:created>
  <dcterms:modified xsi:type="dcterms:W3CDTF">2024-12-26T22:48:47Z</dcterms:modified>
</cp:coreProperties>
</file>