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6" r:id="rId9"/>
    <p:sldId id="265" r:id="rId10"/>
    <p:sldId id="262" r:id="rId11"/>
    <p:sldId id="267" r:id="rId12"/>
    <p:sldId id="270" r:id="rId13"/>
    <p:sldId id="271" r:id="rId14"/>
    <p:sldId id="272" r:id="rId15"/>
    <p:sldId id="273" r:id="rId16"/>
    <p:sldId id="274" r:id="rId17"/>
    <p:sldId id="269" r:id="rId18"/>
    <p:sldId id="278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A943-CFD2-4780-BF05-055D804CEA49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5898-71DF-4476-9C45-4FE293D2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0454" y="578223"/>
            <a:ext cx="6305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Why we need Optimization?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68188" y="1667436"/>
            <a:ext cx="99373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Cause we are engineers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Then again we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Must have to consider the limitations of the physical world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Must keep the cost down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Need to confront optimization problem to balance performance and limitations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3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3927" y="549195"/>
            <a:ext cx="489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Golden-Section Search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9" y="1695676"/>
            <a:ext cx="10509652" cy="4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1376" y="418561"/>
            <a:ext cx="3928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Newton’s Method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4" y="1609841"/>
            <a:ext cx="3152736" cy="1266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6" y="3127375"/>
            <a:ext cx="10751522" cy="30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9242" y="2232852"/>
            <a:ext cx="6563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Constrained Optimization</a:t>
            </a:r>
            <a:endParaRPr lang="en-US" sz="6000" dirty="0" smtClean="0"/>
          </a:p>
          <a:p>
            <a:pPr algn="ctr"/>
            <a:r>
              <a:rPr lang="en-US" sz="6000" dirty="0" smtClean="0"/>
              <a:t>Simplex Method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765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3953814"/>
            <a:ext cx="8681525" cy="2408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9" y="308154"/>
            <a:ext cx="10855875" cy="34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372790"/>
            <a:ext cx="6038181" cy="5871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0" y="1916237"/>
            <a:ext cx="3408292" cy="27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964"/>
            <a:ext cx="12192000" cy="55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77" y="528035"/>
            <a:ext cx="3268079" cy="2669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87" y="3450759"/>
            <a:ext cx="6416678" cy="295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" y="683815"/>
            <a:ext cx="5323060" cy="51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8" y="712843"/>
            <a:ext cx="5323060" cy="517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33" y="1646937"/>
            <a:ext cx="6220538" cy="3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tableu</a:t>
            </a:r>
            <a:endParaRPr lang="en-US" sz="2400" dirty="0" smtClean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2: </a:t>
            </a:r>
            <a:r>
              <a:rPr lang="en-US" sz="24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Select a non-basic (zero) variable to turn into basic (non-zero) which has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a negative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 basic (nonzero) variable having the smallest intercept is made non-basic(zero). Replace the previous basic variable with the variable of step 2. (In this case S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Make the pivot element 1. Apply Gauss-Jordan elimination on the tableau so that other elements of the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7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3" y="572985"/>
            <a:ext cx="5953036" cy="2736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" y="3309869"/>
            <a:ext cx="11620827" cy="31682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13143" y="4499429"/>
            <a:ext cx="696686" cy="150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0540" y="229883"/>
            <a:ext cx="343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Some Examples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5" y="966797"/>
            <a:ext cx="10731559" cy="57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</a:rPr>
              <a:t> A basic (nonzero) variable having the smallest intercept is made non-basic(zero). Replace the previous basic variable with the variable of step 2. (In this case S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latin typeface="Times New Roman" panose="02020603050405020304" pitchFamily="18" charset="0"/>
              </a:rPr>
              <a:t>Make the pivot element 1. Apply Gauss-Jordan elimination on the tableau so that other elements of the </a:t>
            </a:r>
            <a:r>
              <a:rPr lang="en-US" sz="2400" b="1" dirty="0" smtClean="0"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3" y="572985"/>
            <a:ext cx="5953036" cy="2736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" y="3309869"/>
            <a:ext cx="11620827" cy="31682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13143" y="4499429"/>
            <a:ext cx="696686" cy="150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52917" y="3483429"/>
            <a:ext cx="1149830" cy="2699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</a:rPr>
              <a:t> A basic (nonzero) variable having the smallest intercept is made non-basic(zero). Replace the previous basic variable with the variable of step 2. (In this case S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latin typeface="Times New Roman" panose="02020603050405020304" pitchFamily="18" charset="0"/>
              </a:rPr>
              <a:t>Make the pivot element 1. Apply Gauss-Jordan elimination on the tableau so that other elements of the </a:t>
            </a:r>
            <a:r>
              <a:rPr lang="en-US" sz="2400" b="1" dirty="0" smtClean="0"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4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3" y="572985"/>
            <a:ext cx="5953036" cy="2736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" y="3309869"/>
            <a:ext cx="11620827" cy="31682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2917" y="3483429"/>
            <a:ext cx="1149830" cy="2699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A basic (nonzero) variable having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smallest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intercept is made non-basic(zero). Replace the previous basic variable with the variable of step 2. (In this case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latin typeface="Times New Roman" panose="02020603050405020304" pitchFamily="18" charset="0"/>
              </a:rPr>
              <a:t>Make the pivot element 1. Apply Gauss-Jordan elimination on the tableau so that other elements of the </a:t>
            </a:r>
            <a:r>
              <a:rPr lang="en-US" sz="2400" b="1" dirty="0" smtClean="0"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8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3" y="572985"/>
            <a:ext cx="5953036" cy="2736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" y="3309869"/>
            <a:ext cx="11620827" cy="31682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2917" y="3483429"/>
            <a:ext cx="1149830" cy="2699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6971" y="4992911"/>
            <a:ext cx="10486568" cy="319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</a:rPr>
              <a:t> A basic (nonzero) variable having the </a:t>
            </a:r>
            <a:r>
              <a:rPr lang="en-US" sz="2400" b="1" dirty="0" smtClean="0">
                <a:latin typeface="Times New Roman" panose="02020603050405020304" pitchFamily="18" charset="0"/>
              </a:rPr>
              <a:t>smallest</a:t>
            </a:r>
            <a:r>
              <a:rPr lang="en-US" sz="2400" dirty="0" smtClean="0">
                <a:latin typeface="Times New Roman" panose="02020603050405020304" pitchFamily="18" charset="0"/>
              </a:rPr>
              <a:t> intercept is made non-basic(zero). Replace the previous basic variable with the variable of step 2. (In this case S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Make the pivot element 1.</a:t>
            </a:r>
            <a:r>
              <a:rPr lang="en-US" sz="2400" dirty="0" smtClean="0">
                <a:latin typeface="Times New Roman" panose="02020603050405020304" pitchFamily="18" charset="0"/>
              </a:rPr>
              <a:t> Apply Gauss-Jordan elimination on the tableau so that other elements of the </a:t>
            </a:r>
            <a:r>
              <a:rPr lang="en-US" sz="2400" b="1" dirty="0" smtClean="0"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7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0" y="3471518"/>
            <a:ext cx="11215169" cy="3042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3" y="572985"/>
            <a:ext cx="5953036" cy="27368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2917" y="3483429"/>
            <a:ext cx="1149830" cy="2699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943" y="4992915"/>
            <a:ext cx="10486568" cy="362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</a:rPr>
              <a:t> A basic (nonzero) variable having the </a:t>
            </a:r>
            <a:r>
              <a:rPr lang="en-US" sz="2400" b="1" dirty="0" smtClean="0">
                <a:latin typeface="Times New Roman" panose="02020603050405020304" pitchFamily="18" charset="0"/>
              </a:rPr>
              <a:t>smallest</a:t>
            </a:r>
            <a:r>
              <a:rPr lang="en-US" sz="2400" dirty="0" smtClean="0">
                <a:latin typeface="Times New Roman" panose="02020603050405020304" pitchFamily="18" charset="0"/>
              </a:rPr>
              <a:t> intercept is made non-basic(zero). Replace the previous basic variable with the variable of step 2. (In this case S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latin typeface="Times New Roman" panose="02020603050405020304" pitchFamily="18" charset="0"/>
              </a:rPr>
              <a:t>Make the pivot element 1.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Apply Gauss-Jordan elimination on the tableau so that other elements of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 column is zero.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2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2400317"/>
            <a:ext cx="11546143" cy="32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48" y="1576667"/>
            <a:ext cx="8630781" cy="4891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43" y="578223"/>
            <a:ext cx="10509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Similarity between Root Finding and Optimization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40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389" y="549278"/>
            <a:ext cx="1116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effectLst/>
                <a:latin typeface="Times New Roman" panose="02020603050405020304" pitchFamily="18" charset="0"/>
              </a:rPr>
              <a:t>Step 1: 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Form the </a:t>
            </a:r>
            <a:r>
              <a:rPr lang="en-US" sz="2400" dirty="0" smtClean="0">
                <a:latin typeface="Times New Roman" panose="02020603050405020304" pitchFamily="18" charset="0"/>
              </a:rPr>
              <a:t>initial </a:t>
            </a:r>
            <a:r>
              <a:rPr lang="en-US" sz="2400" dirty="0" err="1" smtClean="0">
                <a:latin typeface="Times New Roman" panose="02020603050405020304" pitchFamily="18" charset="0"/>
              </a:rPr>
              <a:t>tableu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2: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</a:rPr>
              <a:t>If all variables have a nonnegative coefficient in Row 0, the current basic solution is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</a:rPr>
              <a:t>Select a non-basic (zero) variable to turn into basic (non-zero) which </a:t>
            </a:r>
            <a:r>
              <a:rPr lang="en-US" sz="2400" smtClean="0">
                <a:latin typeface="Times New Roman" panose="02020603050405020304" pitchFamily="18" charset="0"/>
              </a:rPr>
              <a:t>has a negative </a:t>
            </a:r>
            <a:r>
              <a:rPr lang="en-US" sz="2400" dirty="0" smtClean="0">
                <a:latin typeface="Times New Roman" panose="02020603050405020304" pitchFamily="18" charset="0"/>
              </a:rPr>
              <a:t>coefficient in the objective function row. (In this case we select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3: </a:t>
            </a:r>
            <a:r>
              <a:rPr lang="en-US" sz="2400" dirty="0" smtClean="0">
                <a:latin typeface="Times New Roman" panose="02020603050405020304" pitchFamily="18" charset="0"/>
              </a:rPr>
              <a:t>Calculate intercept. (Solution/The variable of step 2)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</a:rPr>
              <a:t> A basic (nonzero) variable having the </a:t>
            </a:r>
            <a:r>
              <a:rPr lang="en-US" sz="2400" b="1" dirty="0" smtClean="0">
                <a:latin typeface="Times New Roman" panose="02020603050405020304" pitchFamily="18" charset="0"/>
              </a:rPr>
              <a:t>smallest</a:t>
            </a:r>
            <a:r>
              <a:rPr lang="en-US" sz="2400" dirty="0" smtClean="0">
                <a:latin typeface="Times New Roman" panose="02020603050405020304" pitchFamily="18" charset="0"/>
              </a:rPr>
              <a:t> intercept is made non-basic(zero). Replace the previous basic variable with the variable of step 2. (In this case S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</a:rPr>
              <a:t>Step 5: </a:t>
            </a:r>
            <a:r>
              <a:rPr lang="en-US" sz="2400" dirty="0" smtClean="0">
                <a:latin typeface="Times New Roman" panose="02020603050405020304" pitchFamily="18" charset="0"/>
              </a:rPr>
              <a:t>Make the pivot element 1. Apply Gauss-Jordan elimination on the tableau so that other elements of the </a:t>
            </a:r>
            <a:r>
              <a:rPr lang="en-US" sz="2400" b="1" dirty="0" smtClean="0">
                <a:latin typeface="Times New Roman" panose="02020603050405020304" pitchFamily="18" charset="0"/>
              </a:rPr>
              <a:t>variable of step 2 </a:t>
            </a:r>
            <a:r>
              <a:rPr lang="en-US" sz="2400" dirty="0" smtClean="0">
                <a:latin typeface="Times New Roman" panose="02020603050405020304" pitchFamily="18" charset="0"/>
              </a:rPr>
              <a:t>(In this case x</a:t>
            </a:r>
            <a:r>
              <a:rPr 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</a:rPr>
              <a:t>) column is zero.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Go to step 2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0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9" y="1731281"/>
            <a:ext cx="11659583" cy="32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930" y="1277471"/>
            <a:ext cx="108248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smtClean="0"/>
              <a:t>Reference</a:t>
            </a:r>
          </a:p>
          <a:p>
            <a:pPr algn="just">
              <a:lnSpc>
                <a:spcPct val="150000"/>
              </a:lnSpc>
            </a:pPr>
            <a:r>
              <a:rPr lang="en-US" sz="3600" smtClean="0"/>
              <a:t>Chapra </a:t>
            </a:r>
            <a:r>
              <a:rPr lang="en-US" sz="3600"/>
              <a:t>and </a:t>
            </a:r>
            <a:r>
              <a:rPr lang="en-US" sz="3600" smtClean="0"/>
              <a:t>Canale </a:t>
            </a:r>
            <a:r>
              <a:rPr lang="en-US" sz="3600"/>
              <a:t>- </a:t>
            </a:r>
            <a:r>
              <a:rPr lang="en-US" sz="3600" smtClean="0"/>
              <a:t>Numerical Methods </a:t>
            </a:r>
            <a:r>
              <a:rPr lang="en-US" sz="3600"/>
              <a:t>for </a:t>
            </a:r>
            <a:r>
              <a:rPr lang="en-US" sz="3600" smtClean="0"/>
              <a:t>Engineers </a:t>
            </a:r>
            <a:r>
              <a:rPr lang="en-US" sz="3600"/>
              <a:t>(</a:t>
            </a:r>
            <a:r>
              <a:rPr lang="en-US" sz="3600" smtClean="0"/>
              <a:t>4</a:t>
            </a:r>
            <a:r>
              <a:rPr lang="en-US" sz="3600" baseline="30000" smtClean="0"/>
              <a:t>th</a:t>
            </a:r>
            <a:r>
              <a:rPr lang="en-US" sz="3600" smtClean="0"/>
              <a:t> edition)</a:t>
            </a:r>
          </a:p>
          <a:p>
            <a:pPr algn="just">
              <a:lnSpc>
                <a:spcPct val="150000"/>
              </a:lnSpc>
            </a:pPr>
            <a:r>
              <a:rPr lang="en-US" sz="3600" smtClean="0"/>
              <a:t>Chapter 13.1, 13.3, 15.1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61371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4505" y="578223"/>
            <a:ext cx="8904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Generic Form of An Optimization Problem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971675"/>
            <a:ext cx="11429665" cy="33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3588" y="578223"/>
            <a:ext cx="9815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Linear vs Quadratic vs Nonlinear Programming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4" y="2557234"/>
            <a:ext cx="11335578" cy="15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4842" y="2494108"/>
            <a:ext cx="919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Constrained vs Unconstrained Optimization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9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0271" y="2421537"/>
            <a:ext cx="8083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Unconstrained Optimization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97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3927" y="229884"/>
            <a:ext cx="489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Golden-Section Search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23" y="1074285"/>
            <a:ext cx="6493003" cy="53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3927" y="84741"/>
            <a:ext cx="489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Golden-Section Search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87" y="761383"/>
            <a:ext cx="3947884" cy="60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1137</Words>
  <Application>Microsoft Office PowerPoint</Application>
  <PresentationFormat>Widescreen</PresentationFormat>
  <Paragraphs>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Papon</dc:creator>
  <cp:lastModifiedBy>Papon</cp:lastModifiedBy>
  <cp:revision>19</cp:revision>
  <dcterms:created xsi:type="dcterms:W3CDTF">2019-07-06T02:24:46Z</dcterms:created>
  <dcterms:modified xsi:type="dcterms:W3CDTF">2019-07-06T16:42:35Z</dcterms:modified>
</cp:coreProperties>
</file>