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2"/>
  </p:notesMasterIdLst>
  <p:sldIdLst>
    <p:sldId id="256" r:id="rId2"/>
    <p:sldId id="259" r:id="rId3"/>
    <p:sldId id="258" r:id="rId4"/>
    <p:sldId id="268" r:id="rId5"/>
    <p:sldId id="270" r:id="rId6"/>
    <p:sldId id="288" r:id="rId7"/>
    <p:sldId id="286" r:id="rId8"/>
    <p:sldId id="287" r:id="rId9"/>
    <p:sldId id="260" r:id="rId10"/>
    <p:sldId id="289" r:id="rId11"/>
    <p:sldId id="290" r:id="rId12"/>
    <p:sldId id="291" r:id="rId13"/>
    <p:sldId id="281" r:id="rId14"/>
    <p:sldId id="261" r:id="rId15"/>
    <p:sldId id="271" r:id="rId16"/>
    <p:sldId id="272" r:id="rId17"/>
    <p:sldId id="276" r:id="rId18"/>
    <p:sldId id="277" r:id="rId19"/>
    <p:sldId id="278" r:id="rId20"/>
    <p:sldId id="269" r:id="rId21"/>
    <p:sldId id="263" r:id="rId22"/>
    <p:sldId id="264" r:id="rId23"/>
    <p:sldId id="265" r:id="rId24"/>
    <p:sldId id="279" r:id="rId25"/>
    <p:sldId id="266" r:id="rId26"/>
    <p:sldId id="267" r:id="rId27"/>
    <p:sldId id="284" r:id="rId28"/>
    <p:sldId id="282" r:id="rId29"/>
    <p:sldId id="275"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ADD7E-F78E-47A1-B8D9-F6D4E60BF0B5}">
          <p14:sldIdLst>
            <p14:sldId id="256"/>
            <p14:sldId id="259"/>
            <p14:sldId id="258"/>
            <p14:sldId id="268"/>
            <p14:sldId id="270"/>
            <p14:sldId id="288"/>
            <p14:sldId id="286"/>
            <p14:sldId id="287"/>
            <p14:sldId id="260"/>
            <p14:sldId id="289"/>
            <p14:sldId id="290"/>
            <p14:sldId id="291"/>
            <p14:sldId id="281"/>
            <p14:sldId id="261"/>
            <p14:sldId id="271"/>
            <p14:sldId id="272"/>
            <p14:sldId id="276"/>
            <p14:sldId id="277"/>
            <p14:sldId id="278"/>
            <p14:sldId id="269"/>
            <p14:sldId id="263"/>
            <p14:sldId id="264"/>
            <p14:sldId id="265"/>
            <p14:sldId id="279"/>
            <p14:sldId id="266"/>
            <p14:sldId id="267"/>
            <p14:sldId id="284"/>
            <p14:sldId id="282"/>
            <p14:sldId id="275"/>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322" autoAdjust="0"/>
  </p:normalViewPr>
  <p:slideViewPr>
    <p:cSldViewPr snapToGrid="0">
      <p:cViewPr varScale="1">
        <p:scale>
          <a:sx n="76" d="100"/>
          <a:sy n="76" d="100"/>
        </p:scale>
        <p:origin x="9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F2F2F-114B-48D2-9AFA-5FB9C74CAB4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CB77C7F-9E13-416C-B6C4-9B93AE1443C8}">
      <dgm:prSet/>
      <dgm:spPr/>
      <dgm:t>
        <a:bodyPr/>
        <a:lstStyle/>
        <a:p>
          <a:r>
            <a:rPr lang="en-US" dirty="0"/>
            <a:t>The cybersecurity industry is facing an increasingly wide skills gap, resulting in an alarming number of unfilled positions</a:t>
          </a:r>
        </a:p>
      </dgm:t>
    </dgm:pt>
    <dgm:pt modelId="{3079FC33-B614-4C0D-B3E0-1A1C43F25C06}" type="parTrans" cxnId="{81F9BFC5-79F4-4681-B0CA-BBDFD904147E}">
      <dgm:prSet/>
      <dgm:spPr/>
      <dgm:t>
        <a:bodyPr/>
        <a:lstStyle/>
        <a:p>
          <a:endParaRPr lang="en-US"/>
        </a:p>
      </dgm:t>
    </dgm:pt>
    <dgm:pt modelId="{25E9F2D7-3C07-4714-AD50-3DE5492461F7}" type="sibTrans" cxnId="{81F9BFC5-79F4-4681-B0CA-BBDFD904147E}">
      <dgm:prSet/>
      <dgm:spPr/>
      <dgm:t>
        <a:bodyPr/>
        <a:lstStyle/>
        <a:p>
          <a:endParaRPr lang="en-US"/>
        </a:p>
      </dgm:t>
    </dgm:pt>
    <dgm:pt modelId="{F5CE5D23-2BB0-4C34-B00D-A981B25CE4D1}">
      <dgm:prSet/>
      <dgm:spPr/>
      <dgm:t>
        <a:bodyPr/>
        <a:lstStyle/>
        <a:p>
          <a:r>
            <a:rPr lang="en-US" dirty="0"/>
            <a:t>Penetration Tester and Security Assessment roles are one of the hardest cybersecurity positions for employers to fill.</a:t>
          </a:r>
        </a:p>
      </dgm:t>
    </dgm:pt>
    <dgm:pt modelId="{71F48E78-35C6-47D8-9F44-2376B81E877B}" type="parTrans" cxnId="{AEA278E9-E7A6-4DEF-82AB-BB18ED791842}">
      <dgm:prSet/>
      <dgm:spPr/>
      <dgm:t>
        <a:bodyPr/>
        <a:lstStyle/>
        <a:p>
          <a:endParaRPr lang="en-US"/>
        </a:p>
      </dgm:t>
    </dgm:pt>
    <dgm:pt modelId="{A471F51F-B839-439C-B93E-4F1A7EF5F1ED}" type="sibTrans" cxnId="{AEA278E9-E7A6-4DEF-82AB-BB18ED791842}">
      <dgm:prSet/>
      <dgm:spPr/>
      <dgm:t>
        <a:bodyPr/>
        <a:lstStyle/>
        <a:p>
          <a:endParaRPr lang="en-US"/>
        </a:p>
      </dgm:t>
    </dgm:pt>
    <dgm:pt modelId="{6A8149EB-58D6-45B4-A5E4-9CCE726171E3}">
      <dgm:prSet/>
      <dgm:spPr/>
      <dgm:t>
        <a:bodyPr/>
        <a:lstStyle/>
        <a:p>
          <a:r>
            <a:rPr lang="en-US" dirty="0"/>
            <a:t>Despite relevant degrees, college graduates often enter the job market without the skills required to fill aforementioned roles.</a:t>
          </a:r>
        </a:p>
      </dgm:t>
    </dgm:pt>
    <dgm:pt modelId="{D2A5762A-B0ED-4FFF-BD76-50757E63D294}" type="parTrans" cxnId="{CD3903C4-6842-4A37-89A4-3BB95329DE20}">
      <dgm:prSet/>
      <dgm:spPr/>
      <dgm:t>
        <a:bodyPr/>
        <a:lstStyle/>
        <a:p>
          <a:endParaRPr lang="en-US"/>
        </a:p>
      </dgm:t>
    </dgm:pt>
    <dgm:pt modelId="{91DA37A8-E402-4FE6-BEBC-C65DA42448F5}" type="sibTrans" cxnId="{CD3903C4-6842-4A37-89A4-3BB95329DE20}">
      <dgm:prSet/>
      <dgm:spPr/>
      <dgm:t>
        <a:bodyPr/>
        <a:lstStyle/>
        <a:p>
          <a:endParaRPr lang="en-US"/>
        </a:p>
      </dgm:t>
    </dgm:pt>
    <dgm:pt modelId="{FDEF8688-9BE3-44BB-BB5B-488E26751D2E}" type="pres">
      <dgm:prSet presAssocID="{3F5F2F2F-114B-48D2-9AFA-5FB9C74CAB49}" presName="linear" presStyleCnt="0">
        <dgm:presLayoutVars>
          <dgm:animLvl val="lvl"/>
          <dgm:resizeHandles val="exact"/>
        </dgm:presLayoutVars>
      </dgm:prSet>
      <dgm:spPr/>
    </dgm:pt>
    <dgm:pt modelId="{047E6171-7E88-4C0E-A032-07C04A2EEE92}" type="pres">
      <dgm:prSet presAssocID="{CCB77C7F-9E13-416C-B6C4-9B93AE1443C8}" presName="parentText" presStyleLbl="node1" presStyleIdx="0" presStyleCnt="3">
        <dgm:presLayoutVars>
          <dgm:chMax val="0"/>
          <dgm:bulletEnabled val="1"/>
        </dgm:presLayoutVars>
      </dgm:prSet>
      <dgm:spPr/>
    </dgm:pt>
    <dgm:pt modelId="{D0FCCF13-6234-4D99-A8DB-E6239806B987}" type="pres">
      <dgm:prSet presAssocID="{25E9F2D7-3C07-4714-AD50-3DE5492461F7}" presName="spacer" presStyleCnt="0"/>
      <dgm:spPr/>
    </dgm:pt>
    <dgm:pt modelId="{E2ABC080-DCBD-48CE-A86A-81735B728335}" type="pres">
      <dgm:prSet presAssocID="{F5CE5D23-2BB0-4C34-B00D-A981B25CE4D1}" presName="parentText" presStyleLbl="node1" presStyleIdx="1" presStyleCnt="3">
        <dgm:presLayoutVars>
          <dgm:chMax val="0"/>
          <dgm:bulletEnabled val="1"/>
        </dgm:presLayoutVars>
      </dgm:prSet>
      <dgm:spPr/>
    </dgm:pt>
    <dgm:pt modelId="{F8052C51-BA9A-47F5-BD5B-32165317532D}" type="pres">
      <dgm:prSet presAssocID="{A471F51F-B839-439C-B93E-4F1A7EF5F1ED}" presName="spacer" presStyleCnt="0"/>
      <dgm:spPr/>
    </dgm:pt>
    <dgm:pt modelId="{BF3CAB0A-9C9F-40AD-BCF4-11B12A85CCFA}" type="pres">
      <dgm:prSet presAssocID="{6A8149EB-58D6-45B4-A5E4-9CCE726171E3}" presName="parentText" presStyleLbl="node1" presStyleIdx="2" presStyleCnt="3">
        <dgm:presLayoutVars>
          <dgm:chMax val="0"/>
          <dgm:bulletEnabled val="1"/>
        </dgm:presLayoutVars>
      </dgm:prSet>
      <dgm:spPr/>
    </dgm:pt>
  </dgm:ptLst>
  <dgm:cxnLst>
    <dgm:cxn modelId="{F1C4ED05-8C25-48F7-A344-C5D8EAD2AE22}" type="presOf" srcId="{F5CE5D23-2BB0-4C34-B00D-A981B25CE4D1}" destId="{E2ABC080-DCBD-48CE-A86A-81735B728335}" srcOrd="0" destOrd="0" presId="urn:microsoft.com/office/officeart/2005/8/layout/vList2"/>
    <dgm:cxn modelId="{13690B73-D6AA-4016-8A73-99AA7AC33978}" type="presOf" srcId="{6A8149EB-58D6-45B4-A5E4-9CCE726171E3}" destId="{BF3CAB0A-9C9F-40AD-BCF4-11B12A85CCFA}" srcOrd="0" destOrd="0" presId="urn:microsoft.com/office/officeart/2005/8/layout/vList2"/>
    <dgm:cxn modelId="{B4EBD5A1-3837-4B94-A48A-2DBE5F5998C9}" type="presOf" srcId="{CCB77C7F-9E13-416C-B6C4-9B93AE1443C8}" destId="{047E6171-7E88-4C0E-A032-07C04A2EEE92}" srcOrd="0" destOrd="0" presId="urn:microsoft.com/office/officeart/2005/8/layout/vList2"/>
    <dgm:cxn modelId="{CD3903C4-6842-4A37-89A4-3BB95329DE20}" srcId="{3F5F2F2F-114B-48D2-9AFA-5FB9C74CAB49}" destId="{6A8149EB-58D6-45B4-A5E4-9CCE726171E3}" srcOrd="2" destOrd="0" parTransId="{D2A5762A-B0ED-4FFF-BD76-50757E63D294}" sibTransId="{91DA37A8-E402-4FE6-BEBC-C65DA42448F5}"/>
    <dgm:cxn modelId="{D6B6ECC4-35FD-41AC-8549-4C0C75AC3AF4}" type="presOf" srcId="{3F5F2F2F-114B-48D2-9AFA-5FB9C74CAB49}" destId="{FDEF8688-9BE3-44BB-BB5B-488E26751D2E}" srcOrd="0" destOrd="0" presId="urn:microsoft.com/office/officeart/2005/8/layout/vList2"/>
    <dgm:cxn modelId="{81F9BFC5-79F4-4681-B0CA-BBDFD904147E}" srcId="{3F5F2F2F-114B-48D2-9AFA-5FB9C74CAB49}" destId="{CCB77C7F-9E13-416C-B6C4-9B93AE1443C8}" srcOrd="0" destOrd="0" parTransId="{3079FC33-B614-4C0D-B3E0-1A1C43F25C06}" sibTransId="{25E9F2D7-3C07-4714-AD50-3DE5492461F7}"/>
    <dgm:cxn modelId="{AEA278E9-E7A6-4DEF-82AB-BB18ED791842}" srcId="{3F5F2F2F-114B-48D2-9AFA-5FB9C74CAB49}" destId="{F5CE5D23-2BB0-4C34-B00D-A981B25CE4D1}" srcOrd="1" destOrd="0" parTransId="{71F48E78-35C6-47D8-9F44-2376B81E877B}" sibTransId="{A471F51F-B839-439C-B93E-4F1A7EF5F1ED}"/>
    <dgm:cxn modelId="{08F2DBE1-0ABE-45C9-9713-029946E1A97B}" type="presParOf" srcId="{FDEF8688-9BE3-44BB-BB5B-488E26751D2E}" destId="{047E6171-7E88-4C0E-A032-07C04A2EEE92}" srcOrd="0" destOrd="0" presId="urn:microsoft.com/office/officeart/2005/8/layout/vList2"/>
    <dgm:cxn modelId="{56378BD3-7172-4854-8926-CB22891C2079}" type="presParOf" srcId="{FDEF8688-9BE3-44BB-BB5B-488E26751D2E}" destId="{D0FCCF13-6234-4D99-A8DB-E6239806B987}" srcOrd="1" destOrd="0" presId="urn:microsoft.com/office/officeart/2005/8/layout/vList2"/>
    <dgm:cxn modelId="{F7713060-F810-4298-853C-01EE54858FBE}" type="presParOf" srcId="{FDEF8688-9BE3-44BB-BB5B-488E26751D2E}" destId="{E2ABC080-DCBD-48CE-A86A-81735B728335}" srcOrd="2" destOrd="0" presId="urn:microsoft.com/office/officeart/2005/8/layout/vList2"/>
    <dgm:cxn modelId="{3FDE95ED-1465-4957-AC53-FA8A7F7852DD}" type="presParOf" srcId="{FDEF8688-9BE3-44BB-BB5B-488E26751D2E}" destId="{F8052C51-BA9A-47F5-BD5B-32165317532D}" srcOrd="3" destOrd="0" presId="urn:microsoft.com/office/officeart/2005/8/layout/vList2"/>
    <dgm:cxn modelId="{E75E75AC-4265-41A7-AD7E-B626045F6586}" type="presParOf" srcId="{FDEF8688-9BE3-44BB-BB5B-488E26751D2E}" destId="{BF3CAB0A-9C9F-40AD-BCF4-11B12A85CCF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1E166-2C50-44D6-87D9-A6B8B4F19D5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25FA596-EB84-4A67-B2D9-778425E67CCC}">
      <dgm:prSet/>
      <dgm:spPr/>
      <dgm:t>
        <a:bodyPr/>
        <a:lstStyle/>
        <a:p>
          <a:r>
            <a:rPr lang="en-US" b="1" dirty="0"/>
            <a:t>Higher test scores </a:t>
          </a:r>
          <a:r>
            <a:rPr lang="en-US" dirty="0"/>
            <a:t>by students in every class.</a:t>
          </a:r>
        </a:p>
      </dgm:t>
    </dgm:pt>
    <dgm:pt modelId="{8FE5EF98-0CD4-4FD3-934C-21C1D676B2B8}" type="parTrans" cxnId="{54AF71D3-B829-48C2-95CF-0BE59274558C}">
      <dgm:prSet/>
      <dgm:spPr/>
      <dgm:t>
        <a:bodyPr/>
        <a:lstStyle/>
        <a:p>
          <a:endParaRPr lang="en-US"/>
        </a:p>
      </dgm:t>
    </dgm:pt>
    <dgm:pt modelId="{A0E4439B-FAE6-4621-8AB5-A8A625859380}" type="sibTrans" cxnId="{54AF71D3-B829-48C2-95CF-0BE59274558C}">
      <dgm:prSet/>
      <dgm:spPr/>
      <dgm:t>
        <a:bodyPr/>
        <a:lstStyle/>
        <a:p>
          <a:endParaRPr lang="en-US"/>
        </a:p>
      </dgm:t>
    </dgm:pt>
    <dgm:pt modelId="{8F7D544C-3B8B-4F64-AEDE-858A58A63196}">
      <dgm:prSet/>
      <dgm:spPr/>
      <dgm:t>
        <a:bodyPr/>
        <a:lstStyle/>
        <a:p>
          <a:r>
            <a:rPr lang="en-US" dirty="0"/>
            <a:t>The vast majority of students reported:</a:t>
          </a:r>
        </a:p>
      </dgm:t>
    </dgm:pt>
    <dgm:pt modelId="{65881F76-7270-4DD7-BC05-04E39A1E944F}" type="parTrans" cxnId="{15AB7211-EEAC-4F34-A67C-DDF270EFDF83}">
      <dgm:prSet/>
      <dgm:spPr/>
      <dgm:t>
        <a:bodyPr/>
        <a:lstStyle/>
        <a:p>
          <a:endParaRPr lang="en-US"/>
        </a:p>
      </dgm:t>
    </dgm:pt>
    <dgm:pt modelId="{15C37453-7CFE-492C-87AC-DDD6034DE610}" type="sibTrans" cxnId="{15AB7211-EEAC-4F34-A67C-DDF270EFDF83}">
      <dgm:prSet/>
      <dgm:spPr/>
      <dgm:t>
        <a:bodyPr/>
        <a:lstStyle/>
        <a:p>
          <a:endParaRPr lang="en-US"/>
        </a:p>
      </dgm:t>
    </dgm:pt>
    <dgm:pt modelId="{29E3E36F-1CED-41DD-9C91-018A0EB9683B}">
      <dgm:prSet/>
      <dgm:spPr/>
      <dgm:t>
        <a:bodyPr/>
        <a:lstStyle/>
        <a:p>
          <a:r>
            <a:rPr lang="en-US" b="1" dirty="0"/>
            <a:t>Increased understanding of topics presented.</a:t>
          </a:r>
          <a:endParaRPr lang="en-US" dirty="0"/>
        </a:p>
      </dgm:t>
    </dgm:pt>
    <dgm:pt modelId="{C1F18610-AD8F-4E99-95D4-9CAC93B10031}" type="parTrans" cxnId="{B5F89690-F5B0-459F-ABDA-96BD227913DF}">
      <dgm:prSet/>
      <dgm:spPr/>
      <dgm:t>
        <a:bodyPr/>
        <a:lstStyle/>
        <a:p>
          <a:endParaRPr lang="en-US"/>
        </a:p>
      </dgm:t>
    </dgm:pt>
    <dgm:pt modelId="{75F07DD8-B708-401F-A1E9-43FE3DDE6631}" type="sibTrans" cxnId="{B5F89690-F5B0-459F-ABDA-96BD227913DF}">
      <dgm:prSet/>
      <dgm:spPr/>
      <dgm:t>
        <a:bodyPr/>
        <a:lstStyle/>
        <a:p>
          <a:endParaRPr lang="en-US"/>
        </a:p>
      </dgm:t>
    </dgm:pt>
    <dgm:pt modelId="{50999EF6-EE70-48F8-8280-3488D5D4BBF0}">
      <dgm:prSet/>
      <dgm:spPr/>
      <dgm:t>
        <a:bodyPr/>
        <a:lstStyle/>
        <a:p>
          <a:r>
            <a:rPr lang="en-US" b="1"/>
            <a:t>Increased ability to apply security principles &amp; tools in practice.</a:t>
          </a:r>
          <a:endParaRPr lang="en-US"/>
        </a:p>
      </dgm:t>
    </dgm:pt>
    <dgm:pt modelId="{7FB192D0-9350-48F5-BC73-1888080F217B}" type="parTrans" cxnId="{6E4DAA97-B3E1-4B37-8928-E0FE09C9FEDE}">
      <dgm:prSet/>
      <dgm:spPr/>
      <dgm:t>
        <a:bodyPr/>
        <a:lstStyle/>
        <a:p>
          <a:endParaRPr lang="en-US"/>
        </a:p>
      </dgm:t>
    </dgm:pt>
    <dgm:pt modelId="{B042262F-2C34-4F1D-BDC0-BB110FDC455A}" type="sibTrans" cxnId="{6E4DAA97-B3E1-4B37-8928-E0FE09C9FEDE}">
      <dgm:prSet/>
      <dgm:spPr/>
      <dgm:t>
        <a:bodyPr/>
        <a:lstStyle/>
        <a:p>
          <a:endParaRPr lang="en-US"/>
        </a:p>
      </dgm:t>
    </dgm:pt>
    <dgm:pt modelId="{AE883B82-8F9C-4EBB-BC86-1C23F4B14A47}">
      <dgm:prSet/>
      <dgm:spPr/>
      <dgm:t>
        <a:bodyPr/>
        <a:lstStyle/>
        <a:p>
          <a:r>
            <a:rPr lang="en-US"/>
            <a:t>Authors concluded hands-on labs lead to </a:t>
          </a:r>
          <a:r>
            <a:rPr lang="en-US" b="1"/>
            <a:t>better overall learning outcomes</a:t>
          </a:r>
          <a:r>
            <a:rPr lang="en-US"/>
            <a:t>.</a:t>
          </a:r>
        </a:p>
      </dgm:t>
    </dgm:pt>
    <dgm:pt modelId="{8340005C-426C-403B-B0F3-61A42AE9BCA5}" type="parTrans" cxnId="{A312872C-E9A4-4832-87EB-9886D90384D0}">
      <dgm:prSet/>
      <dgm:spPr/>
      <dgm:t>
        <a:bodyPr/>
        <a:lstStyle/>
        <a:p>
          <a:endParaRPr lang="en-US"/>
        </a:p>
      </dgm:t>
    </dgm:pt>
    <dgm:pt modelId="{92211E85-6704-4DB4-AF61-7C4AD9D0B5B6}" type="sibTrans" cxnId="{A312872C-E9A4-4832-87EB-9886D90384D0}">
      <dgm:prSet/>
      <dgm:spPr/>
      <dgm:t>
        <a:bodyPr/>
        <a:lstStyle/>
        <a:p>
          <a:endParaRPr lang="en-US"/>
        </a:p>
      </dgm:t>
    </dgm:pt>
    <dgm:pt modelId="{B90360CC-CC69-4763-8367-FBEAA4A65C25}" type="pres">
      <dgm:prSet presAssocID="{8641E166-2C50-44D6-87D9-A6B8B4F19D50}" presName="Name0" presStyleCnt="0">
        <dgm:presLayoutVars>
          <dgm:dir/>
          <dgm:animLvl val="lvl"/>
          <dgm:resizeHandles val="exact"/>
        </dgm:presLayoutVars>
      </dgm:prSet>
      <dgm:spPr/>
    </dgm:pt>
    <dgm:pt modelId="{9F50C43E-F9F2-4F83-80F0-7F2CD2DC0F6B}" type="pres">
      <dgm:prSet presAssocID="{E25FA596-EB84-4A67-B2D9-778425E67CCC}" presName="linNode" presStyleCnt="0"/>
      <dgm:spPr/>
    </dgm:pt>
    <dgm:pt modelId="{FD417781-D856-4D5E-8AD0-6D02E81C7D83}" type="pres">
      <dgm:prSet presAssocID="{E25FA596-EB84-4A67-B2D9-778425E67CCC}" presName="parentText" presStyleLbl="node1" presStyleIdx="0" presStyleCnt="3">
        <dgm:presLayoutVars>
          <dgm:chMax val="1"/>
          <dgm:bulletEnabled val="1"/>
        </dgm:presLayoutVars>
      </dgm:prSet>
      <dgm:spPr/>
    </dgm:pt>
    <dgm:pt modelId="{80E5CE24-707F-486E-8DBE-E6FF1CC2E8D9}" type="pres">
      <dgm:prSet presAssocID="{A0E4439B-FAE6-4621-8AB5-A8A625859380}" presName="sp" presStyleCnt="0"/>
      <dgm:spPr/>
    </dgm:pt>
    <dgm:pt modelId="{6826CE3D-E246-43D4-9CD3-15254113F19C}" type="pres">
      <dgm:prSet presAssocID="{8F7D544C-3B8B-4F64-AEDE-858A58A63196}" presName="linNode" presStyleCnt="0"/>
      <dgm:spPr/>
    </dgm:pt>
    <dgm:pt modelId="{B94B6830-9EC9-4E44-BCCA-FDE53D49F283}" type="pres">
      <dgm:prSet presAssocID="{8F7D544C-3B8B-4F64-AEDE-858A58A63196}" presName="parentText" presStyleLbl="node1" presStyleIdx="1" presStyleCnt="3">
        <dgm:presLayoutVars>
          <dgm:chMax val="1"/>
          <dgm:bulletEnabled val="1"/>
        </dgm:presLayoutVars>
      </dgm:prSet>
      <dgm:spPr/>
    </dgm:pt>
    <dgm:pt modelId="{3B9113B4-2CCA-4E5E-81C4-F59CF88DE510}" type="pres">
      <dgm:prSet presAssocID="{8F7D544C-3B8B-4F64-AEDE-858A58A63196}" presName="descendantText" presStyleLbl="alignAccFollowNode1" presStyleIdx="0" presStyleCnt="1">
        <dgm:presLayoutVars>
          <dgm:bulletEnabled val="1"/>
        </dgm:presLayoutVars>
      </dgm:prSet>
      <dgm:spPr/>
    </dgm:pt>
    <dgm:pt modelId="{BD4DE049-0E0E-4B5B-B261-A499FB02DE75}" type="pres">
      <dgm:prSet presAssocID="{15C37453-7CFE-492C-87AC-DDD6034DE610}" presName="sp" presStyleCnt="0"/>
      <dgm:spPr/>
    </dgm:pt>
    <dgm:pt modelId="{6B483A33-F7B1-4925-98A3-11863977F0C2}" type="pres">
      <dgm:prSet presAssocID="{AE883B82-8F9C-4EBB-BC86-1C23F4B14A47}" presName="linNode" presStyleCnt="0"/>
      <dgm:spPr/>
    </dgm:pt>
    <dgm:pt modelId="{0D4A5832-67CB-4406-A621-CABD36F4B08C}" type="pres">
      <dgm:prSet presAssocID="{AE883B82-8F9C-4EBB-BC86-1C23F4B14A47}" presName="parentText" presStyleLbl="node1" presStyleIdx="2" presStyleCnt="3">
        <dgm:presLayoutVars>
          <dgm:chMax val="1"/>
          <dgm:bulletEnabled val="1"/>
        </dgm:presLayoutVars>
      </dgm:prSet>
      <dgm:spPr/>
    </dgm:pt>
  </dgm:ptLst>
  <dgm:cxnLst>
    <dgm:cxn modelId="{15AB7211-EEAC-4F34-A67C-DDF270EFDF83}" srcId="{8641E166-2C50-44D6-87D9-A6B8B4F19D50}" destId="{8F7D544C-3B8B-4F64-AEDE-858A58A63196}" srcOrd="1" destOrd="0" parTransId="{65881F76-7270-4DD7-BC05-04E39A1E944F}" sibTransId="{15C37453-7CFE-492C-87AC-DDD6034DE610}"/>
    <dgm:cxn modelId="{1C01CE2B-7039-4E07-BA46-392488418659}" type="presOf" srcId="{50999EF6-EE70-48F8-8280-3488D5D4BBF0}" destId="{3B9113B4-2CCA-4E5E-81C4-F59CF88DE510}" srcOrd="0" destOrd="1" presId="urn:microsoft.com/office/officeart/2005/8/layout/vList5"/>
    <dgm:cxn modelId="{A312872C-E9A4-4832-87EB-9886D90384D0}" srcId="{8641E166-2C50-44D6-87D9-A6B8B4F19D50}" destId="{AE883B82-8F9C-4EBB-BC86-1C23F4B14A47}" srcOrd="2" destOrd="0" parTransId="{8340005C-426C-403B-B0F3-61A42AE9BCA5}" sibTransId="{92211E85-6704-4DB4-AF61-7C4AD9D0B5B6}"/>
    <dgm:cxn modelId="{468E1B66-CE8A-4A86-B869-12DAAC5D14FC}" type="presOf" srcId="{AE883B82-8F9C-4EBB-BC86-1C23F4B14A47}" destId="{0D4A5832-67CB-4406-A621-CABD36F4B08C}" srcOrd="0" destOrd="0" presId="urn:microsoft.com/office/officeart/2005/8/layout/vList5"/>
    <dgm:cxn modelId="{D193C74C-6173-4F42-9F4D-A04A07C2E92A}" type="presOf" srcId="{29E3E36F-1CED-41DD-9C91-018A0EB9683B}" destId="{3B9113B4-2CCA-4E5E-81C4-F59CF88DE510}" srcOrd="0" destOrd="0" presId="urn:microsoft.com/office/officeart/2005/8/layout/vList5"/>
    <dgm:cxn modelId="{A8143C75-7257-4712-BADD-3A3A9DFB86CA}" type="presOf" srcId="{8F7D544C-3B8B-4F64-AEDE-858A58A63196}" destId="{B94B6830-9EC9-4E44-BCCA-FDE53D49F283}" srcOrd="0" destOrd="0" presId="urn:microsoft.com/office/officeart/2005/8/layout/vList5"/>
    <dgm:cxn modelId="{B5F89690-F5B0-459F-ABDA-96BD227913DF}" srcId="{8F7D544C-3B8B-4F64-AEDE-858A58A63196}" destId="{29E3E36F-1CED-41DD-9C91-018A0EB9683B}" srcOrd="0" destOrd="0" parTransId="{C1F18610-AD8F-4E99-95D4-9CAC93B10031}" sibTransId="{75F07DD8-B708-401F-A1E9-43FE3DDE6631}"/>
    <dgm:cxn modelId="{6E4DAA97-B3E1-4B37-8928-E0FE09C9FEDE}" srcId="{8F7D544C-3B8B-4F64-AEDE-858A58A63196}" destId="{50999EF6-EE70-48F8-8280-3488D5D4BBF0}" srcOrd="1" destOrd="0" parTransId="{7FB192D0-9350-48F5-BC73-1888080F217B}" sibTransId="{B042262F-2C34-4F1D-BDC0-BB110FDC455A}"/>
    <dgm:cxn modelId="{805E0D99-B43C-40D0-8A99-3C24272F80BE}" type="presOf" srcId="{8641E166-2C50-44D6-87D9-A6B8B4F19D50}" destId="{B90360CC-CC69-4763-8367-FBEAA4A65C25}" srcOrd="0" destOrd="0" presId="urn:microsoft.com/office/officeart/2005/8/layout/vList5"/>
    <dgm:cxn modelId="{54AF71D3-B829-48C2-95CF-0BE59274558C}" srcId="{8641E166-2C50-44D6-87D9-A6B8B4F19D50}" destId="{E25FA596-EB84-4A67-B2D9-778425E67CCC}" srcOrd="0" destOrd="0" parTransId="{8FE5EF98-0CD4-4FD3-934C-21C1D676B2B8}" sibTransId="{A0E4439B-FAE6-4621-8AB5-A8A625859380}"/>
    <dgm:cxn modelId="{26C861EB-BF0E-4481-B3BE-A47CB3B07AC1}" type="presOf" srcId="{E25FA596-EB84-4A67-B2D9-778425E67CCC}" destId="{FD417781-D856-4D5E-8AD0-6D02E81C7D83}" srcOrd="0" destOrd="0" presId="urn:microsoft.com/office/officeart/2005/8/layout/vList5"/>
    <dgm:cxn modelId="{C02DB2BD-ABCE-493B-8BAE-1E6F9D98A995}" type="presParOf" srcId="{B90360CC-CC69-4763-8367-FBEAA4A65C25}" destId="{9F50C43E-F9F2-4F83-80F0-7F2CD2DC0F6B}" srcOrd="0" destOrd="0" presId="urn:microsoft.com/office/officeart/2005/8/layout/vList5"/>
    <dgm:cxn modelId="{583EF8EB-DD09-459E-A198-2B20AF3BB551}" type="presParOf" srcId="{9F50C43E-F9F2-4F83-80F0-7F2CD2DC0F6B}" destId="{FD417781-D856-4D5E-8AD0-6D02E81C7D83}" srcOrd="0" destOrd="0" presId="urn:microsoft.com/office/officeart/2005/8/layout/vList5"/>
    <dgm:cxn modelId="{62D0AB28-E3A7-4DC0-94F6-AE1FD2D97262}" type="presParOf" srcId="{B90360CC-CC69-4763-8367-FBEAA4A65C25}" destId="{80E5CE24-707F-486E-8DBE-E6FF1CC2E8D9}" srcOrd="1" destOrd="0" presId="urn:microsoft.com/office/officeart/2005/8/layout/vList5"/>
    <dgm:cxn modelId="{F173A6F5-EA4B-4765-B3BB-D7FB8C6EB5E8}" type="presParOf" srcId="{B90360CC-CC69-4763-8367-FBEAA4A65C25}" destId="{6826CE3D-E246-43D4-9CD3-15254113F19C}" srcOrd="2" destOrd="0" presId="urn:microsoft.com/office/officeart/2005/8/layout/vList5"/>
    <dgm:cxn modelId="{05E7C632-604E-4282-8FC6-D237616AE420}" type="presParOf" srcId="{6826CE3D-E246-43D4-9CD3-15254113F19C}" destId="{B94B6830-9EC9-4E44-BCCA-FDE53D49F283}" srcOrd="0" destOrd="0" presId="urn:microsoft.com/office/officeart/2005/8/layout/vList5"/>
    <dgm:cxn modelId="{CF4C0F8C-A1EF-484D-ABCB-724179179857}" type="presParOf" srcId="{6826CE3D-E246-43D4-9CD3-15254113F19C}" destId="{3B9113B4-2CCA-4E5E-81C4-F59CF88DE510}" srcOrd="1" destOrd="0" presId="urn:microsoft.com/office/officeart/2005/8/layout/vList5"/>
    <dgm:cxn modelId="{D5CC4FD5-3BC1-477D-BFB7-021DDC7ED793}" type="presParOf" srcId="{B90360CC-CC69-4763-8367-FBEAA4A65C25}" destId="{BD4DE049-0E0E-4B5B-B261-A499FB02DE75}" srcOrd="3" destOrd="0" presId="urn:microsoft.com/office/officeart/2005/8/layout/vList5"/>
    <dgm:cxn modelId="{184F42FE-D92B-45D3-BD80-EE2CC334ED57}" type="presParOf" srcId="{B90360CC-CC69-4763-8367-FBEAA4A65C25}" destId="{6B483A33-F7B1-4925-98A3-11863977F0C2}" srcOrd="4" destOrd="0" presId="urn:microsoft.com/office/officeart/2005/8/layout/vList5"/>
    <dgm:cxn modelId="{7CC6EE4E-7F2B-45C7-90AF-BD1246D7B0A8}" type="presParOf" srcId="{6B483A33-F7B1-4925-98A3-11863977F0C2}" destId="{0D4A5832-67CB-4406-A621-CABD36F4B08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5F3F2D-5511-4177-94DD-DA1CEBC49EC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ED1FCA3-BA88-462F-8DD9-2D0A8B1BA9DA}">
      <dgm:prSet/>
      <dgm:spPr/>
      <dgm:t>
        <a:bodyPr/>
        <a:lstStyle/>
        <a:p>
          <a:r>
            <a:rPr lang="en-US" dirty="0"/>
            <a:t>Download virtual machine file from source</a:t>
          </a:r>
        </a:p>
      </dgm:t>
    </dgm:pt>
    <dgm:pt modelId="{09D796CF-7497-4231-80D9-C4A6FB303781}" type="parTrans" cxnId="{46CF93AF-8666-46ED-A992-1668FC6BC099}">
      <dgm:prSet/>
      <dgm:spPr/>
      <dgm:t>
        <a:bodyPr/>
        <a:lstStyle/>
        <a:p>
          <a:endParaRPr lang="en-US"/>
        </a:p>
      </dgm:t>
    </dgm:pt>
    <dgm:pt modelId="{5E83977C-CDC3-4651-9887-5B3D2FB8FBD5}" type="sibTrans" cxnId="{46CF93AF-8666-46ED-A992-1668FC6BC099}">
      <dgm:prSet/>
      <dgm:spPr/>
      <dgm:t>
        <a:bodyPr/>
        <a:lstStyle/>
        <a:p>
          <a:endParaRPr lang="en-US"/>
        </a:p>
      </dgm:t>
    </dgm:pt>
    <dgm:pt modelId="{61A34AE5-11FD-4603-A581-15A0AF4E28C6}">
      <dgm:prSet/>
      <dgm:spPr/>
      <dgm:t>
        <a:bodyPr/>
        <a:lstStyle/>
        <a:p>
          <a:r>
            <a:rPr lang="en-US" dirty="0"/>
            <a:t>Upload file to virtualization cluster</a:t>
          </a:r>
        </a:p>
      </dgm:t>
    </dgm:pt>
    <dgm:pt modelId="{240523E3-7F53-44FB-9370-397AEB0DA64B}" type="parTrans" cxnId="{E5F53346-56A3-4CE1-A2F8-872C6D102B24}">
      <dgm:prSet/>
      <dgm:spPr/>
      <dgm:t>
        <a:bodyPr/>
        <a:lstStyle/>
        <a:p>
          <a:endParaRPr lang="en-US"/>
        </a:p>
      </dgm:t>
    </dgm:pt>
    <dgm:pt modelId="{7FC01B5A-EBB3-4331-B09E-EC4E5FB664A6}" type="sibTrans" cxnId="{E5F53346-56A3-4CE1-A2F8-872C6D102B24}">
      <dgm:prSet/>
      <dgm:spPr/>
      <dgm:t>
        <a:bodyPr/>
        <a:lstStyle/>
        <a:p>
          <a:endParaRPr lang="en-US"/>
        </a:p>
      </dgm:t>
    </dgm:pt>
    <dgm:pt modelId="{1D2F64A4-A67F-4086-9233-A68D14C0934B}">
      <dgm:prSet/>
      <dgm:spPr/>
      <dgm:t>
        <a:bodyPr/>
        <a:lstStyle/>
        <a:p>
          <a:r>
            <a:rPr lang="en-US" dirty="0"/>
            <a:t>Boot up machine</a:t>
          </a:r>
        </a:p>
      </dgm:t>
    </dgm:pt>
    <dgm:pt modelId="{33CFA231-7744-4E68-A304-4BA3B2155517}" type="parTrans" cxnId="{C3C8F923-7042-4951-8959-50A8EA221F1A}">
      <dgm:prSet/>
      <dgm:spPr/>
      <dgm:t>
        <a:bodyPr/>
        <a:lstStyle/>
        <a:p>
          <a:endParaRPr lang="en-US"/>
        </a:p>
      </dgm:t>
    </dgm:pt>
    <dgm:pt modelId="{97A83EAB-F7FB-4555-825B-AC79E5935BC0}" type="sibTrans" cxnId="{C3C8F923-7042-4951-8959-50A8EA221F1A}">
      <dgm:prSet/>
      <dgm:spPr/>
      <dgm:t>
        <a:bodyPr/>
        <a:lstStyle/>
        <a:p>
          <a:endParaRPr lang="en-US"/>
        </a:p>
      </dgm:t>
    </dgm:pt>
    <dgm:pt modelId="{A0894490-6DFB-459D-87B6-7169DF8B2001}">
      <dgm:prSet/>
      <dgm:spPr/>
      <dgm:t>
        <a:bodyPr/>
        <a:lstStyle/>
        <a:p>
          <a:r>
            <a:rPr lang="en-US" dirty="0"/>
            <a:t>Ensure connection of machines</a:t>
          </a:r>
        </a:p>
      </dgm:t>
    </dgm:pt>
    <dgm:pt modelId="{D7712205-BA16-4382-85C9-DB61A29A09BC}" type="parTrans" cxnId="{4B6CCCE4-C4B7-4542-8E74-AC27DD48B963}">
      <dgm:prSet/>
      <dgm:spPr/>
      <dgm:t>
        <a:bodyPr/>
        <a:lstStyle/>
        <a:p>
          <a:endParaRPr lang="en-US"/>
        </a:p>
      </dgm:t>
    </dgm:pt>
    <dgm:pt modelId="{BCFED3F6-0818-4665-BD7E-49FE84951DB8}" type="sibTrans" cxnId="{4B6CCCE4-C4B7-4542-8E74-AC27DD48B963}">
      <dgm:prSet/>
      <dgm:spPr/>
      <dgm:t>
        <a:bodyPr/>
        <a:lstStyle/>
        <a:p>
          <a:endParaRPr lang="en-US"/>
        </a:p>
      </dgm:t>
    </dgm:pt>
    <dgm:pt modelId="{E8079B1A-E420-4DFD-8C81-C628005ED431}">
      <dgm:prSet/>
      <dgm:spPr/>
      <dgm:t>
        <a:bodyPr/>
        <a:lstStyle/>
        <a:p>
          <a:r>
            <a:rPr lang="en-US" dirty="0"/>
            <a:t>Lab is initialized</a:t>
          </a:r>
        </a:p>
      </dgm:t>
    </dgm:pt>
    <dgm:pt modelId="{69BD7019-5FF4-4DBD-8338-E65C4B584B4B}" type="parTrans" cxnId="{719521F4-3482-4C5E-843F-45BE809BF91F}">
      <dgm:prSet/>
      <dgm:spPr/>
      <dgm:t>
        <a:bodyPr/>
        <a:lstStyle/>
        <a:p>
          <a:endParaRPr lang="en-US"/>
        </a:p>
      </dgm:t>
    </dgm:pt>
    <dgm:pt modelId="{A3322FC8-D4A5-49DF-AD8E-688192F68178}" type="sibTrans" cxnId="{719521F4-3482-4C5E-843F-45BE809BF91F}">
      <dgm:prSet/>
      <dgm:spPr/>
      <dgm:t>
        <a:bodyPr/>
        <a:lstStyle/>
        <a:p>
          <a:endParaRPr lang="en-US"/>
        </a:p>
      </dgm:t>
    </dgm:pt>
    <dgm:pt modelId="{217C92F8-13C8-44E7-ABEB-0561DC1244EC}" type="pres">
      <dgm:prSet presAssocID="{585F3F2D-5511-4177-94DD-DA1CEBC49EC0}" presName="Name0" presStyleCnt="0">
        <dgm:presLayoutVars>
          <dgm:dir/>
          <dgm:resizeHandles val="exact"/>
        </dgm:presLayoutVars>
      </dgm:prSet>
      <dgm:spPr/>
    </dgm:pt>
    <dgm:pt modelId="{FE1A0E33-CBE6-4C39-951B-3763A7C66E4E}" type="pres">
      <dgm:prSet presAssocID="{1ED1FCA3-BA88-462F-8DD9-2D0A8B1BA9DA}" presName="node" presStyleLbl="node1" presStyleIdx="0" presStyleCnt="5">
        <dgm:presLayoutVars>
          <dgm:bulletEnabled val="1"/>
        </dgm:presLayoutVars>
      </dgm:prSet>
      <dgm:spPr/>
    </dgm:pt>
    <dgm:pt modelId="{E69FDF7D-7E4F-46F9-9714-555428CE2150}" type="pres">
      <dgm:prSet presAssocID="{5E83977C-CDC3-4651-9887-5B3D2FB8FBD5}" presName="sibTrans" presStyleLbl="sibTrans1D1" presStyleIdx="0" presStyleCnt="4"/>
      <dgm:spPr/>
    </dgm:pt>
    <dgm:pt modelId="{814379EE-4DBB-46BB-B4F3-6C4F1630C079}" type="pres">
      <dgm:prSet presAssocID="{5E83977C-CDC3-4651-9887-5B3D2FB8FBD5}" presName="connectorText" presStyleLbl="sibTrans1D1" presStyleIdx="0" presStyleCnt="4"/>
      <dgm:spPr/>
    </dgm:pt>
    <dgm:pt modelId="{615F03D3-6534-459E-808F-53D292521BBA}" type="pres">
      <dgm:prSet presAssocID="{61A34AE5-11FD-4603-A581-15A0AF4E28C6}" presName="node" presStyleLbl="node1" presStyleIdx="1" presStyleCnt="5">
        <dgm:presLayoutVars>
          <dgm:bulletEnabled val="1"/>
        </dgm:presLayoutVars>
      </dgm:prSet>
      <dgm:spPr/>
    </dgm:pt>
    <dgm:pt modelId="{9CF310D3-F384-4740-BF2F-68644B6BE9FF}" type="pres">
      <dgm:prSet presAssocID="{7FC01B5A-EBB3-4331-B09E-EC4E5FB664A6}" presName="sibTrans" presStyleLbl="sibTrans1D1" presStyleIdx="1" presStyleCnt="4"/>
      <dgm:spPr/>
    </dgm:pt>
    <dgm:pt modelId="{EA0A7FFC-4C3A-4AAC-8DF1-D933B6E05AF0}" type="pres">
      <dgm:prSet presAssocID="{7FC01B5A-EBB3-4331-B09E-EC4E5FB664A6}" presName="connectorText" presStyleLbl="sibTrans1D1" presStyleIdx="1" presStyleCnt="4"/>
      <dgm:spPr/>
    </dgm:pt>
    <dgm:pt modelId="{6418A2B0-E34D-4C23-8CDF-FF6E56BB7CAC}" type="pres">
      <dgm:prSet presAssocID="{1D2F64A4-A67F-4086-9233-A68D14C0934B}" presName="node" presStyleLbl="node1" presStyleIdx="2" presStyleCnt="5">
        <dgm:presLayoutVars>
          <dgm:bulletEnabled val="1"/>
        </dgm:presLayoutVars>
      </dgm:prSet>
      <dgm:spPr/>
    </dgm:pt>
    <dgm:pt modelId="{26997866-DCA8-4482-96D3-85157369C708}" type="pres">
      <dgm:prSet presAssocID="{97A83EAB-F7FB-4555-825B-AC79E5935BC0}" presName="sibTrans" presStyleLbl="sibTrans1D1" presStyleIdx="2" presStyleCnt="4"/>
      <dgm:spPr/>
    </dgm:pt>
    <dgm:pt modelId="{A86214BC-1404-4323-AEE0-C15F223691E8}" type="pres">
      <dgm:prSet presAssocID="{97A83EAB-F7FB-4555-825B-AC79E5935BC0}" presName="connectorText" presStyleLbl="sibTrans1D1" presStyleIdx="2" presStyleCnt="4"/>
      <dgm:spPr/>
    </dgm:pt>
    <dgm:pt modelId="{B64D2EC8-2DFF-474A-BBF7-66E75A55CDFC}" type="pres">
      <dgm:prSet presAssocID="{A0894490-6DFB-459D-87B6-7169DF8B2001}" presName="node" presStyleLbl="node1" presStyleIdx="3" presStyleCnt="5">
        <dgm:presLayoutVars>
          <dgm:bulletEnabled val="1"/>
        </dgm:presLayoutVars>
      </dgm:prSet>
      <dgm:spPr/>
    </dgm:pt>
    <dgm:pt modelId="{CE10E818-983E-4389-B6A0-592B85C4EB7F}" type="pres">
      <dgm:prSet presAssocID="{BCFED3F6-0818-4665-BD7E-49FE84951DB8}" presName="sibTrans" presStyleLbl="sibTrans1D1" presStyleIdx="3" presStyleCnt="4"/>
      <dgm:spPr/>
    </dgm:pt>
    <dgm:pt modelId="{1A4FA537-0557-4EBF-85AF-54DAB10A8301}" type="pres">
      <dgm:prSet presAssocID="{BCFED3F6-0818-4665-BD7E-49FE84951DB8}" presName="connectorText" presStyleLbl="sibTrans1D1" presStyleIdx="3" presStyleCnt="4"/>
      <dgm:spPr/>
    </dgm:pt>
    <dgm:pt modelId="{A161AB41-0009-4EA7-A6A6-5E60EB87FAB1}" type="pres">
      <dgm:prSet presAssocID="{E8079B1A-E420-4DFD-8C81-C628005ED431}" presName="node" presStyleLbl="node1" presStyleIdx="4" presStyleCnt="5" custLinFactNeighborX="55715">
        <dgm:presLayoutVars>
          <dgm:bulletEnabled val="1"/>
        </dgm:presLayoutVars>
      </dgm:prSet>
      <dgm:spPr/>
    </dgm:pt>
  </dgm:ptLst>
  <dgm:cxnLst>
    <dgm:cxn modelId="{FB6E4A0F-7A99-47F2-9A65-3C01B0D99C5F}" type="presOf" srcId="{5E83977C-CDC3-4651-9887-5B3D2FB8FBD5}" destId="{E69FDF7D-7E4F-46F9-9714-555428CE2150}" srcOrd="0" destOrd="0" presId="urn:microsoft.com/office/officeart/2016/7/layout/RepeatingBendingProcessNew"/>
    <dgm:cxn modelId="{C3C8F923-7042-4951-8959-50A8EA221F1A}" srcId="{585F3F2D-5511-4177-94DD-DA1CEBC49EC0}" destId="{1D2F64A4-A67F-4086-9233-A68D14C0934B}" srcOrd="2" destOrd="0" parTransId="{33CFA231-7744-4E68-A304-4BA3B2155517}" sibTransId="{97A83EAB-F7FB-4555-825B-AC79E5935BC0}"/>
    <dgm:cxn modelId="{37036433-5781-427A-AFCC-1CB7F2B2BA97}" type="presOf" srcId="{97A83EAB-F7FB-4555-825B-AC79E5935BC0}" destId="{A86214BC-1404-4323-AEE0-C15F223691E8}" srcOrd="1" destOrd="0" presId="urn:microsoft.com/office/officeart/2016/7/layout/RepeatingBendingProcessNew"/>
    <dgm:cxn modelId="{C1053F36-0A7B-4053-A7F7-39E66B6CE1C9}" type="presOf" srcId="{5E83977C-CDC3-4651-9887-5B3D2FB8FBD5}" destId="{814379EE-4DBB-46BB-B4F3-6C4F1630C079}" srcOrd="1" destOrd="0" presId="urn:microsoft.com/office/officeart/2016/7/layout/RepeatingBendingProcessNew"/>
    <dgm:cxn modelId="{8D892238-B95B-4C6C-A8A0-E63969DA375E}" type="presOf" srcId="{A0894490-6DFB-459D-87B6-7169DF8B2001}" destId="{B64D2EC8-2DFF-474A-BBF7-66E75A55CDFC}" srcOrd="0" destOrd="0" presId="urn:microsoft.com/office/officeart/2016/7/layout/RepeatingBendingProcessNew"/>
    <dgm:cxn modelId="{E5F53346-56A3-4CE1-A2F8-872C6D102B24}" srcId="{585F3F2D-5511-4177-94DD-DA1CEBC49EC0}" destId="{61A34AE5-11FD-4603-A581-15A0AF4E28C6}" srcOrd="1" destOrd="0" parTransId="{240523E3-7F53-44FB-9370-397AEB0DA64B}" sibTransId="{7FC01B5A-EBB3-4331-B09E-EC4E5FB664A6}"/>
    <dgm:cxn modelId="{6632CF69-167B-4E10-91C5-ED5EFB67B6B1}" type="presOf" srcId="{7FC01B5A-EBB3-4331-B09E-EC4E5FB664A6}" destId="{9CF310D3-F384-4740-BF2F-68644B6BE9FF}" srcOrd="0" destOrd="0" presId="urn:microsoft.com/office/officeart/2016/7/layout/RepeatingBendingProcessNew"/>
    <dgm:cxn modelId="{BB76BE70-D8AB-402B-8019-60E53D9A6743}" type="presOf" srcId="{1D2F64A4-A67F-4086-9233-A68D14C0934B}" destId="{6418A2B0-E34D-4C23-8CDF-FF6E56BB7CAC}" srcOrd="0" destOrd="0" presId="urn:microsoft.com/office/officeart/2016/7/layout/RepeatingBendingProcessNew"/>
    <dgm:cxn modelId="{7035C988-F723-4A83-8BBF-C267DCF29440}" type="presOf" srcId="{7FC01B5A-EBB3-4331-B09E-EC4E5FB664A6}" destId="{EA0A7FFC-4C3A-4AAC-8DF1-D933B6E05AF0}" srcOrd="1" destOrd="0" presId="urn:microsoft.com/office/officeart/2016/7/layout/RepeatingBendingProcessNew"/>
    <dgm:cxn modelId="{86C6AEAC-1D8F-40C2-811E-DBA5629FF8BB}" type="presOf" srcId="{1ED1FCA3-BA88-462F-8DD9-2D0A8B1BA9DA}" destId="{FE1A0E33-CBE6-4C39-951B-3763A7C66E4E}" srcOrd="0" destOrd="0" presId="urn:microsoft.com/office/officeart/2016/7/layout/RepeatingBendingProcessNew"/>
    <dgm:cxn modelId="{46CF93AF-8666-46ED-A992-1668FC6BC099}" srcId="{585F3F2D-5511-4177-94DD-DA1CEBC49EC0}" destId="{1ED1FCA3-BA88-462F-8DD9-2D0A8B1BA9DA}" srcOrd="0" destOrd="0" parTransId="{09D796CF-7497-4231-80D9-C4A6FB303781}" sibTransId="{5E83977C-CDC3-4651-9887-5B3D2FB8FBD5}"/>
    <dgm:cxn modelId="{97F35DC8-4CF9-4DAA-B4B9-9D48D9C61DF7}" type="presOf" srcId="{BCFED3F6-0818-4665-BD7E-49FE84951DB8}" destId="{CE10E818-983E-4389-B6A0-592B85C4EB7F}" srcOrd="0" destOrd="0" presId="urn:microsoft.com/office/officeart/2016/7/layout/RepeatingBendingProcessNew"/>
    <dgm:cxn modelId="{1BA9FCD4-4A62-4B2A-BB8E-124F8F15ACC4}" type="presOf" srcId="{97A83EAB-F7FB-4555-825B-AC79E5935BC0}" destId="{26997866-DCA8-4482-96D3-85157369C708}" srcOrd="0" destOrd="0" presId="urn:microsoft.com/office/officeart/2016/7/layout/RepeatingBendingProcessNew"/>
    <dgm:cxn modelId="{69E1D7D7-928C-444B-930C-9ECE6D68C796}" type="presOf" srcId="{E8079B1A-E420-4DFD-8C81-C628005ED431}" destId="{A161AB41-0009-4EA7-A6A6-5E60EB87FAB1}" srcOrd="0" destOrd="0" presId="urn:microsoft.com/office/officeart/2016/7/layout/RepeatingBendingProcessNew"/>
    <dgm:cxn modelId="{4B6CCCE4-C4B7-4542-8E74-AC27DD48B963}" srcId="{585F3F2D-5511-4177-94DD-DA1CEBC49EC0}" destId="{A0894490-6DFB-459D-87B6-7169DF8B2001}" srcOrd="3" destOrd="0" parTransId="{D7712205-BA16-4382-85C9-DB61A29A09BC}" sibTransId="{BCFED3F6-0818-4665-BD7E-49FE84951DB8}"/>
    <dgm:cxn modelId="{4AE315F3-9F96-4DFA-8B4A-5425CD379DFE}" type="presOf" srcId="{61A34AE5-11FD-4603-A581-15A0AF4E28C6}" destId="{615F03D3-6534-459E-808F-53D292521BBA}" srcOrd="0" destOrd="0" presId="urn:microsoft.com/office/officeart/2016/7/layout/RepeatingBendingProcessNew"/>
    <dgm:cxn modelId="{719521F4-3482-4C5E-843F-45BE809BF91F}" srcId="{585F3F2D-5511-4177-94DD-DA1CEBC49EC0}" destId="{E8079B1A-E420-4DFD-8C81-C628005ED431}" srcOrd="4" destOrd="0" parTransId="{69BD7019-5FF4-4DBD-8338-E65C4B584B4B}" sibTransId="{A3322FC8-D4A5-49DF-AD8E-688192F68178}"/>
    <dgm:cxn modelId="{14A51DFB-1088-43CC-AB63-579201E54145}" type="presOf" srcId="{585F3F2D-5511-4177-94DD-DA1CEBC49EC0}" destId="{217C92F8-13C8-44E7-ABEB-0561DC1244EC}" srcOrd="0" destOrd="0" presId="urn:microsoft.com/office/officeart/2016/7/layout/RepeatingBendingProcessNew"/>
    <dgm:cxn modelId="{F066E0FC-5525-469A-A23A-9C62DFE6BA37}" type="presOf" srcId="{BCFED3F6-0818-4665-BD7E-49FE84951DB8}" destId="{1A4FA537-0557-4EBF-85AF-54DAB10A8301}" srcOrd="1" destOrd="0" presId="urn:microsoft.com/office/officeart/2016/7/layout/RepeatingBendingProcessNew"/>
    <dgm:cxn modelId="{197EA008-916D-4D53-BF61-196925E8F165}" type="presParOf" srcId="{217C92F8-13C8-44E7-ABEB-0561DC1244EC}" destId="{FE1A0E33-CBE6-4C39-951B-3763A7C66E4E}" srcOrd="0" destOrd="0" presId="urn:microsoft.com/office/officeart/2016/7/layout/RepeatingBendingProcessNew"/>
    <dgm:cxn modelId="{296D131A-F934-44E9-805D-DACDDCE0E9D6}" type="presParOf" srcId="{217C92F8-13C8-44E7-ABEB-0561DC1244EC}" destId="{E69FDF7D-7E4F-46F9-9714-555428CE2150}" srcOrd="1" destOrd="0" presId="urn:microsoft.com/office/officeart/2016/7/layout/RepeatingBendingProcessNew"/>
    <dgm:cxn modelId="{C3EA3BCC-CD53-4836-B123-3B3BE82C3B14}" type="presParOf" srcId="{E69FDF7D-7E4F-46F9-9714-555428CE2150}" destId="{814379EE-4DBB-46BB-B4F3-6C4F1630C079}" srcOrd="0" destOrd="0" presId="urn:microsoft.com/office/officeart/2016/7/layout/RepeatingBendingProcessNew"/>
    <dgm:cxn modelId="{3A733167-76D8-494B-B3B3-E344B3EDC88F}" type="presParOf" srcId="{217C92F8-13C8-44E7-ABEB-0561DC1244EC}" destId="{615F03D3-6534-459E-808F-53D292521BBA}" srcOrd="2" destOrd="0" presId="urn:microsoft.com/office/officeart/2016/7/layout/RepeatingBendingProcessNew"/>
    <dgm:cxn modelId="{B337C825-0621-4488-BA61-61158EE3845D}" type="presParOf" srcId="{217C92F8-13C8-44E7-ABEB-0561DC1244EC}" destId="{9CF310D3-F384-4740-BF2F-68644B6BE9FF}" srcOrd="3" destOrd="0" presId="urn:microsoft.com/office/officeart/2016/7/layout/RepeatingBendingProcessNew"/>
    <dgm:cxn modelId="{7BD5F7AC-7682-4BB2-8F18-0A182344FB11}" type="presParOf" srcId="{9CF310D3-F384-4740-BF2F-68644B6BE9FF}" destId="{EA0A7FFC-4C3A-4AAC-8DF1-D933B6E05AF0}" srcOrd="0" destOrd="0" presId="urn:microsoft.com/office/officeart/2016/7/layout/RepeatingBendingProcessNew"/>
    <dgm:cxn modelId="{EB7AF6EF-072C-4A39-A948-0E09BDC058F2}" type="presParOf" srcId="{217C92F8-13C8-44E7-ABEB-0561DC1244EC}" destId="{6418A2B0-E34D-4C23-8CDF-FF6E56BB7CAC}" srcOrd="4" destOrd="0" presId="urn:microsoft.com/office/officeart/2016/7/layout/RepeatingBendingProcessNew"/>
    <dgm:cxn modelId="{B80FD0F5-384B-4FE2-9FF9-CCD6BF7201B2}" type="presParOf" srcId="{217C92F8-13C8-44E7-ABEB-0561DC1244EC}" destId="{26997866-DCA8-4482-96D3-85157369C708}" srcOrd="5" destOrd="0" presId="urn:microsoft.com/office/officeart/2016/7/layout/RepeatingBendingProcessNew"/>
    <dgm:cxn modelId="{BDD8CA3B-7139-4CF0-8A68-91CBE5684CE0}" type="presParOf" srcId="{26997866-DCA8-4482-96D3-85157369C708}" destId="{A86214BC-1404-4323-AEE0-C15F223691E8}" srcOrd="0" destOrd="0" presId="urn:microsoft.com/office/officeart/2016/7/layout/RepeatingBendingProcessNew"/>
    <dgm:cxn modelId="{51019C50-1DA0-452C-9327-6E3D72D45A68}" type="presParOf" srcId="{217C92F8-13C8-44E7-ABEB-0561DC1244EC}" destId="{B64D2EC8-2DFF-474A-BBF7-66E75A55CDFC}" srcOrd="6" destOrd="0" presId="urn:microsoft.com/office/officeart/2016/7/layout/RepeatingBendingProcessNew"/>
    <dgm:cxn modelId="{22173CA7-88BD-4ACB-B67F-6235B4B2434D}" type="presParOf" srcId="{217C92F8-13C8-44E7-ABEB-0561DC1244EC}" destId="{CE10E818-983E-4389-B6A0-592B85C4EB7F}" srcOrd="7" destOrd="0" presId="urn:microsoft.com/office/officeart/2016/7/layout/RepeatingBendingProcessNew"/>
    <dgm:cxn modelId="{38810C63-AA5F-4877-8119-973877028BA0}" type="presParOf" srcId="{CE10E818-983E-4389-B6A0-592B85C4EB7F}" destId="{1A4FA537-0557-4EBF-85AF-54DAB10A8301}" srcOrd="0" destOrd="0" presId="urn:microsoft.com/office/officeart/2016/7/layout/RepeatingBendingProcessNew"/>
    <dgm:cxn modelId="{51C37D8A-F063-4C56-B688-005B074B9DD9}" type="presParOf" srcId="{217C92F8-13C8-44E7-ABEB-0561DC1244EC}" destId="{A161AB41-0009-4EA7-A6A6-5E60EB87FAB1}"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55B95A-DF90-4C2E-B21E-D6BA0A5BCE7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70AAC4D5-595D-470B-AE8E-F2D717B79425}">
      <dgm:prSet/>
      <dgm:spPr/>
      <dgm:t>
        <a:bodyPr/>
        <a:lstStyle/>
        <a:p>
          <a:r>
            <a:rPr lang="en-US" b="1"/>
            <a:t>Reconnaissance</a:t>
          </a:r>
          <a:endParaRPr lang="en-US"/>
        </a:p>
      </dgm:t>
    </dgm:pt>
    <dgm:pt modelId="{8686BF67-EFAF-460B-8C59-9D31D9C01A1B}" type="parTrans" cxnId="{6E9309EE-74DC-4FE9-9A7F-8130D87CC5B9}">
      <dgm:prSet/>
      <dgm:spPr/>
      <dgm:t>
        <a:bodyPr/>
        <a:lstStyle/>
        <a:p>
          <a:endParaRPr lang="en-US"/>
        </a:p>
      </dgm:t>
    </dgm:pt>
    <dgm:pt modelId="{E8F041A4-186D-456B-BD3D-510944A3FACF}" type="sibTrans" cxnId="{6E9309EE-74DC-4FE9-9A7F-8130D87CC5B9}">
      <dgm:prSet/>
      <dgm:spPr/>
      <dgm:t>
        <a:bodyPr/>
        <a:lstStyle/>
        <a:p>
          <a:endParaRPr lang="en-US"/>
        </a:p>
      </dgm:t>
    </dgm:pt>
    <dgm:pt modelId="{21A8896B-F6EF-4D2C-9BFF-4ABC3ECE98EA}">
      <dgm:prSet/>
      <dgm:spPr/>
      <dgm:t>
        <a:bodyPr/>
        <a:lstStyle/>
        <a:p>
          <a:r>
            <a:rPr lang="en-US" b="1"/>
            <a:t>OSINT</a:t>
          </a:r>
          <a:endParaRPr lang="en-US"/>
        </a:p>
      </dgm:t>
    </dgm:pt>
    <dgm:pt modelId="{29A44BE4-FE0C-4FCC-9113-77D91A9248AE}" type="parTrans" cxnId="{5E475B69-46E6-445A-B54C-4760F264FE52}">
      <dgm:prSet/>
      <dgm:spPr/>
      <dgm:t>
        <a:bodyPr/>
        <a:lstStyle/>
        <a:p>
          <a:endParaRPr lang="en-US"/>
        </a:p>
      </dgm:t>
    </dgm:pt>
    <dgm:pt modelId="{A559DE56-1CE7-42AE-9C92-CC41521BD7D7}" type="sibTrans" cxnId="{5E475B69-46E6-445A-B54C-4760F264FE52}">
      <dgm:prSet/>
      <dgm:spPr/>
      <dgm:t>
        <a:bodyPr/>
        <a:lstStyle/>
        <a:p>
          <a:endParaRPr lang="en-US"/>
        </a:p>
      </dgm:t>
    </dgm:pt>
    <dgm:pt modelId="{344A3CD5-51A1-429F-A5E4-49505CB0FC25}">
      <dgm:prSet/>
      <dgm:spPr/>
      <dgm:t>
        <a:bodyPr/>
        <a:lstStyle/>
        <a:p>
          <a:r>
            <a:rPr lang="en-US"/>
            <a:t>Web-based tools</a:t>
          </a:r>
        </a:p>
      </dgm:t>
    </dgm:pt>
    <dgm:pt modelId="{FD7475FD-C4A1-4470-9607-2BF68E53BA7E}" type="parTrans" cxnId="{65667E2C-7F70-48F9-9840-199E4B34A4A0}">
      <dgm:prSet/>
      <dgm:spPr/>
      <dgm:t>
        <a:bodyPr/>
        <a:lstStyle/>
        <a:p>
          <a:endParaRPr lang="en-US"/>
        </a:p>
      </dgm:t>
    </dgm:pt>
    <dgm:pt modelId="{467EDE20-9254-4E09-BDE8-F489B88C33CD}" type="sibTrans" cxnId="{65667E2C-7F70-48F9-9840-199E4B34A4A0}">
      <dgm:prSet/>
      <dgm:spPr/>
      <dgm:t>
        <a:bodyPr/>
        <a:lstStyle/>
        <a:p>
          <a:endParaRPr lang="en-US"/>
        </a:p>
      </dgm:t>
    </dgm:pt>
    <dgm:pt modelId="{3224FB72-7902-4332-8E49-9E06A4C03BD9}">
      <dgm:prSet/>
      <dgm:spPr/>
      <dgm:t>
        <a:bodyPr/>
        <a:lstStyle/>
        <a:p>
          <a:r>
            <a:rPr lang="en-US"/>
            <a:t>Desktop/CLI tools</a:t>
          </a:r>
        </a:p>
      </dgm:t>
    </dgm:pt>
    <dgm:pt modelId="{13452B75-36A5-4E02-AC53-95B7AA5B7CA1}" type="parTrans" cxnId="{D548F2CB-8FA6-4295-8287-4DD94A27386F}">
      <dgm:prSet/>
      <dgm:spPr/>
      <dgm:t>
        <a:bodyPr/>
        <a:lstStyle/>
        <a:p>
          <a:endParaRPr lang="en-US"/>
        </a:p>
      </dgm:t>
    </dgm:pt>
    <dgm:pt modelId="{505F5877-9F66-4205-8F7A-0F04876C28F7}" type="sibTrans" cxnId="{D548F2CB-8FA6-4295-8287-4DD94A27386F}">
      <dgm:prSet/>
      <dgm:spPr/>
      <dgm:t>
        <a:bodyPr/>
        <a:lstStyle/>
        <a:p>
          <a:endParaRPr lang="en-US"/>
        </a:p>
      </dgm:t>
    </dgm:pt>
    <dgm:pt modelId="{214DA99B-F571-4135-9A28-A21A159AE5B3}">
      <dgm:prSet/>
      <dgm:spPr/>
      <dgm:t>
        <a:bodyPr/>
        <a:lstStyle/>
        <a:p>
          <a:r>
            <a:rPr lang="en-US" b="1"/>
            <a:t>Reconnaissance Scanning</a:t>
          </a:r>
          <a:endParaRPr lang="en-US"/>
        </a:p>
      </dgm:t>
    </dgm:pt>
    <dgm:pt modelId="{B59763C9-79AE-4750-A77C-F8C4C0A5DA1E}" type="parTrans" cxnId="{48B5AC61-A37B-42DB-9D35-DC99668451F7}">
      <dgm:prSet/>
      <dgm:spPr/>
      <dgm:t>
        <a:bodyPr/>
        <a:lstStyle/>
        <a:p>
          <a:endParaRPr lang="en-US"/>
        </a:p>
      </dgm:t>
    </dgm:pt>
    <dgm:pt modelId="{2479A5A7-4E58-423F-96FA-565859911951}" type="sibTrans" cxnId="{48B5AC61-A37B-42DB-9D35-DC99668451F7}">
      <dgm:prSet/>
      <dgm:spPr/>
      <dgm:t>
        <a:bodyPr/>
        <a:lstStyle/>
        <a:p>
          <a:endParaRPr lang="en-US"/>
        </a:p>
      </dgm:t>
    </dgm:pt>
    <dgm:pt modelId="{E75A1750-ACB7-45BD-AE47-FD7E658CC5EE}">
      <dgm:prSet/>
      <dgm:spPr/>
      <dgm:t>
        <a:bodyPr/>
        <a:lstStyle/>
        <a:p>
          <a:r>
            <a:rPr lang="en-US"/>
            <a:t>Netdiscover</a:t>
          </a:r>
        </a:p>
      </dgm:t>
    </dgm:pt>
    <dgm:pt modelId="{13B29A70-57FC-4A50-99AB-E8AA8416D45D}" type="parTrans" cxnId="{70E01460-132E-4608-A498-23A562DC4E9C}">
      <dgm:prSet/>
      <dgm:spPr/>
      <dgm:t>
        <a:bodyPr/>
        <a:lstStyle/>
        <a:p>
          <a:endParaRPr lang="en-US"/>
        </a:p>
      </dgm:t>
    </dgm:pt>
    <dgm:pt modelId="{7A5FA6D1-06B2-4545-94B9-FCF5C55216E5}" type="sibTrans" cxnId="{70E01460-132E-4608-A498-23A562DC4E9C}">
      <dgm:prSet/>
      <dgm:spPr/>
      <dgm:t>
        <a:bodyPr/>
        <a:lstStyle/>
        <a:p>
          <a:endParaRPr lang="en-US"/>
        </a:p>
      </dgm:t>
    </dgm:pt>
    <dgm:pt modelId="{0FD49E03-968F-4D2A-8085-4995DAF12D1F}">
      <dgm:prSet/>
      <dgm:spPr/>
      <dgm:t>
        <a:bodyPr/>
        <a:lstStyle/>
        <a:p>
          <a:r>
            <a:rPr lang="en-US"/>
            <a:t>Nmap</a:t>
          </a:r>
        </a:p>
      </dgm:t>
    </dgm:pt>
    <dgm:pt modelId="{C20CEF05-EEAA-4ED1-B603-07BDD829E4FD}" type="parTrans" cxnId="{DD20C33D-E542-4BF3-B1BF-447941EFD9D0}">
      <dgm:prSet/>
      <dgm:spPr/>
      <dgm:t>
        <a:bodyPr/>
        <a:lstStyle/>
        <a:p>
          <a:endParaRPr lang="en-US"/>
        </a:p>
      </dgm:t>
    </dgm:pt>
    <dgm:pt modelId="{CE32B075-DD27-478F-90DF-D3D618402E56}" type="sibTrans" cxnId="{DD20C33D-E542-4BF3-B1BF-447941EFD9D0}">
      <dgm:prSet/>
      <dgm:spPr/>
      <dgm:t>
        <a:bodyPr/>
        <a:lstStyle/>
        <a:p>
          <a:endParaRPr lang="en-US"/>
        </a:p>
      </dgm:t>
    </dgm:pt>
    <dgm:pt modelId="{CD9D2B75-CC7E-4912-84DE-E31B2CCB8B87}">
      <dgm:prSet/>
      <dgm:spPr/>
      <dgm:t>
        <a:bodyPr/>
        <a:lstStyle/>
        <a:p>
          <a:r>
            <a:rPr lang="en-US" dirty="0" err="1"/>
            <a:t>dnsrecon</a:t>
          </a:r>
          <a:endParaRPr lang="en-US" dirty="0"/>
        </a:p>
      </dgm:t>
    </dgm:pt>
    <dgm:pt modelId="{0A03F96E-F10F-4DF5-A953-3D7AB8E73808}" type="parTrans" cxnId="{168D6AC9-8DAE-4062-B7A3-143039DE8E5E}">
      <dgm:prSet/>
      <dgm:spPr/>
      <dgm:t>
        <a:bodyPr/>
        <a:lstStyle/>
        <a:p>
          <a:endParaRPr lang="en-US"/>
        </a:p>
      </dgm:t>
    </dgm:pt>
    <dgm:pt modelId="{C4C81F64-FCBB-4403-BAC7-6042A35C2705}" type="sibTrans" cxnId="{168D6AC9-8DAE-4062-B7A3-143039DE8E5E}">
      <dgm:prSet/>
      <dgm:spPr/>
      <dgm:t>
        <a:bodyPr/>
        <a:lstStyle/>
        <a:p>
          <a:endParaRPr lang="en-US"/>
        </a:p>
      </dgm:t>
    </dgm:pt>
    <dgm:pt modelId="{379CF069-146F-46F3-B6F7-16DD10434123}">
      <dgm:prSet/>
      <dgm:spPr/>
      <dgm:t>
        <a:bodyPr/>
        <a:lstStyle/>
        <a:p>
          <a:r>
            <a:rPr lang="en-US"/>
            <a:t>Amass</a:t>
          </a:r>
        </a:p>
      </dgm:t>
    </dgm:pt>
    <dgm:pt modelId="{CA5DC605-DF4F-4252-8054-BFCE79DC331A}" type="parTrans" cxnId="{618FFFC4-B663-4D96-ABB6-9647133FAD89}">
      <dgm:prSet/>
      <dgm:spPr/>
      <dgm:t>
        <a:bodyPr/>
        <a:lstStyle/>
        <a:p>
          <a:endParaRPr lang="en-US"/>
        </a:p>
      </dgm:t>
    </dgm:pt>
    <dgm:pt modelId="{38FB7301-B40B-43AD-BF65-A177244B2BD5}" type="sibTrans" cxnId="{618FFFC4-B663-4D96-ABB6-9647133FAD89}">
      <dgm:prSet/>
      <dgm:spPr/>
      <dgm:t>
        <a:bodyPr/>
        <a:lstStyle/>
        <a:p>
          <a:endParaRPr lang="en-US"/>
        </a:p>
      </dgm:t>
    </dgm:pt>
    <dgm:pt modelId="{FDF6747B-2C23-406C-8965-B9C01E016031}">
      <dgm:prSet/>
      <dgm:spPr/>
      <dgm:t>
        <a:bodyPr/>
        <a:lstStyle/>
        <a:p>
          <a:r>
            <a:rPr lang="en-US"/>
            <a:t>theHarvester</a:t>
          </a:r>
        </a:p>
      </dgm:t>
    </dgm:pt>
    <dgm:pt modelId="{BB153816-C923-447D-B120-C984C7554F3D}" type="parTrans" cxnId="{32330825-8480-4807-891B-8E610A64987B}">
      <dgm:prSet/>
      <dgm:spPr/>
      <dgm:t>
        <a:bodyPr/>
        <a:lstStyle/>
        <a:p>
          <a:endParaRPr lang="en-US"/>
        </a:p>
      </dgm:t>
    </dgm:pt>
    <dgm:pt modelId="{C01418D8-BA61-4678-9643-255F9266DFC5}" type="sibTrans" cxnId="{32330825-8480-4807-891B-8E610A64987B}">
      <dgm:prSet/>
      <dgm:spPr/>
      <dgm:t>
        <a:bodyPr/>
        <a:lstStyle/>
        <a:p>
          <a:endParaRPr lang="en-US"/>
        </a:p>
      </dgm:t>
    </dgm:pt>
    <dgm:pt modelId="{4372015D-54F3-4B35-ADFE-EEF31A0A2346}">
      <dgm:prSet/>
      <dgm:spPr/>
      <dgm:t>
        <a:bodyPr/>
        <a:lstStyle/>
        <a:p>
          <a:r>
            <a:rPr lang="en-US" b="1"/>
            <a:t>Enumeration</a:t>
          </a:r>
          <a:endParaRPr lang="en-US"/>
        </a:p>
      </dgm:t>
    </dgm:pt>
    <dgm:pt modelId="{95C5F581-8170-4FFC-ACEE-D49A2D83A09D}" type="parTrans" cxnId="{8E7A011E-3AE8-4D0D-B93C-C839112B97F2}">
      <dgm:prSet/>
      <dgm:spPr/>
      <dgm:t>
        <a:bodyPr/>
        <a:lstStyle/>
        <a:p>
          <a:endParaRPr lang="en-US"/>
        </a:p>
      </dgm:t>
    </dgm:pt>
    <dgm:pt modelId="{13F52EB1-D7D2-4E76-95DE-57DD818EB2C4}" type="sibTrans" cxnId="{8E7A011E-3AE8-4D0D-B93C-C839112B97F2}">
      <dgm:prSet/>
      <dgm:spPr/>
      <dgm:t>
        <a:bodyPr/>
        <a:lstStyle/>
        <a:p>
          <a:endParaRPr lang="en-US"/>
        </a:p>
      </dgm:t>
    </dgm:pt>
    <dgm:pt modelId="{0621F632-0E7A-4F53-A13B-C933D3B49708}">
      <dgm:prSet/>
      <dgm:spPr/>
      <dgm:t>
        <a:bodyPr/>
        <a:lstStyle/>
        <a:p>
          <a:r>
            <a:rPr lang="en-US"/>
            <a:t>Nikto</a:t>
          </a:r>
        </a:p>
      </dgm:t>
    </dgm:pt>
    <dgm:pt modelId="{444E700B-41FF-4188-9AA4-38C225A3CB42}" type="parTrans" cxnId="{F35984AD-AC40-44F5-8EC2-C9DADFF55DD5}">
      <dgm:prSet/>
      <dgm:spPr/>
      <dgm:t>
        <a:bodyPr/>
        <a:lstStyle/>
        <a:p>
          <a:endParaRPr lang="en-US"/>
        </a:p>
      </dgm:t>
    </dgm:pt>
    <dgm:pt modelId="{E364497E-833C-4AD8-9D0D-2A7A204C36A0}" type="sibTrans" cxnId="{F35984AD-AC40-44F5-8EC2-C9DADFF55DD5}">
      <dgm:prSet/>
      <dgm:spPr/>
      <dgm:t>
        <a:bodyPr/>
        <a:lstStyle/>
        <a:p>
          <a:endParaRPr lang="en-US"/>
        </a:p>
      </dgm:t>
    </dgm:pt>
    <dgm:pt modelId="{2A1274CF-1259-4EBA-AF20-86D21B8B23A8}">
      <dgm:prSet/>
      <dgm:spPr/>
      <dgm:t>
        <a:bodyPr/>
        <a:lstStyle/>
        <a:p>
          <a:r>
            <a:rPr lang="en-US"/>
            <a:t>Dirb</a:t>
          </a:r>
        </a:p>
      </dgm:t>
    </dgm:pt>
    <dgm:pt modelId="{EBF0B8ED-83B7-49E7-8E70-7EC061603331}" type="parTrans" cxnId="{924F3520-3C80-42E2-B8EC-559607AA40FE}">
      <dgm:prSet/>
      <dgm:spPr/>
      <dgm:t>
        <a:bodyPr/>
        <a:lstStyle/>
        <a:p>
          <a:endParaRPr lang="en-US"/>
        </a:p>
      </dgm:t>
    </dgm:pt>
    <dgm:pt modelId="{0EAE4DE0-AD5B-4D8D-8130-CCEA21DF9BC6}" type="sibTrans" cxnId="{924F3520-3C80-42E2-B8EC-559607AA40FE}">
      <dgm:prSet/>
      <dgm:spPr/>
      <dgm:t>
        <a:bodyPr/>
        <a:lstStyle/>
        <a:p>
          <a:endParaRPr lang="en-US"/>
        </a:p>
      </dgm:t>
    </dgm:pt>
    <dgm:pt modelId="{C1AF675C-099C-437C-8B5A-29F01A470ADB}">
      <dgm:prSet/>
      <dgm:spPr/>
      <dgm:t>
        <a:bodyPr/>
        <a:lstStyle/>
        <a:p>
          <a:r>
            <a:rPr lang="en-US"/>
            <a:t>Wfuzz</a:t>
          </a:r>
        </a:p>
      </dgm:t>
    </dgm:pt>
    <dgm:pt modelId="{DD7900E5-FF68-41F1-8B8A-7E1FADA44789}" type="parTrans" cxnId="{6895ABC2-E3AA-4F70-B66B-EE7AF651C24D}">
      <dgm:prSet/>
      <dgm:spPr/>
      <dgm:t>
        <a:bodyPr/>
        <a:lstStyle/>
        <a:p>
          <a:endParaRPr lang="en-US"/>
        </a:p>
      </dgm:t>
    </dgm:pt>
    <dgm:pt modelId="{32CC8385-5950-4CC4-842C-D3727ED6099F}" type="sibTrans" cxnId="{6895ABC2-E3AA-4F70-B66B-EE7AF651C24D}">
      <dgm:prSet/>
      <dgm:spPr/>
      <dgm:t>
        <a:bodyPr/>
        <a:lstStyle/>
        <a:p>
          <a:endParaRPr lang="en-US"/>
        </a:p>
      </dgm:t>
    </dgm:pt>
    <dgm:pt modelId="{7AE0E714-3309-460B-8E3D-78A929272E3D}">
      <dgm:prSet/>
      <dgm:spPr/>
      <dgm:t>
        <a:bodyPr/>
        <a:lstStyle/>
        <a:p>
          <a:r>
            <a:rPr lang="en-US"/>
            <a:t>Wpscan</a:t>
          </a:r>
        </a:p>
      </dgm:t>
    </dgm:pt>
    <dgm:pt modelId="{DB4C9AFD-CBCE-4BDB-8653-F17A3D1FEC1B}" type="parTrans" cxnId="{048C9171-75C7-491C-AE5F-79883734DDB3}">
      <dgm:prSet/>
      <dgm:spPr/>
      <dgm:t>
        <a:bodyPr/>
        <a:lstStyle/>
        <a:p>
          <a:endParaRPr lang="en-US"/>
        </a:p>
      </dgm:t>
    </dgm:pt>
    <dgm:pt modelId="{28E35F80-A0CE-427A-8AE9-8FFF8AF5E858}" type="sibTrans" cxnId="{048C9171-75C7-491C-AE5F-79883734DDB3}">
      <dgm:prSet/>
      <dgm:spPr/>
      <dgm:t>
        <a:bodyPr/>
        <a:lstStyle/>
        <a:p>
          <a:endParaRPr lang="en-US"/>
        </a:p>
      </dgm:t>
    </dgm:pt>
    <dgm:pt modelId="{249CB08D-12E5-41F9-BB8D-09BE57A952B1}">
      <dgm:prSet/>
      <dgm:spPr/>
      <dgm:t>
        <a:bodyPr/>
        <a:lstStyle/>
        <a:p>
          <a:r>
            <a:rPr lang="en-US" b="1"/>
            <a:t>Exploitation</a:t>
          </a:r>
          <a:endParaRPr lang="en-US"/>
        </a:p>
      </dgm:t>
    </dgm:pt>
    <dgm:pt modelId="{389C4A30-E042-40A9-A1C9-6A05FAEF8046}" type="parTrans" cxnId="{B62C68B8-2369-4461-A43F-15FB5C797D5C}">
      <dgm:prSet/>
      <dgm:spPr/>
      <dgm:t>
        <a:bodyPr/>
        <a:lstStyle/>
        <a:p>
          <a:endParaRPr lang="en-US"/>
        </a:p>
      </dgm:t>
    </dgm:pt>
    <dgm:pt modelId="{50CC0ED3-2B3B-4994-BBCB-0B144A64D7CD}" type="sibTrans" cxnId="{B62C68B8-2369-4461-A43F-15FB5C797D5C}">
      <dgm:prSet/>
      <dgm:spPr/>
      <dgm:t>
        <a:bodyPr/>
        <a:lstStyle/>
        <a:p>
          <a:endParaRPr lang="en-US"/>
        </a:p>
      </dgm:t>
    </dgm:pt>
    <dgm:pt modelId="{3B8EB06D-3790-436A-ADE3-DF3D6213A6B4}">
      <dgm:prSet/>
      <dgm:spPr/>
      <dgm:t>
        <a:bodyPr/>
        <a:lstStyle/>
        <a:p>
          <a:r>
            <a:rPr lang="en-US"/>
            <a:t>Metasploit</a:t>
          </a:r>
        </a:p>
      </dgm:t>
    </dgm:pt>
    <dgm:pt modelId="{43B60764-D757-42A1-AC3D-09EF31FA0CE8}" type="parTrans" cxnId="{978FD067-D984-4014-A84F-603A7867286B}">
      <dgm:prSet/>
      <dgm:spPr/>
      <dgm:t>
        <a:bodyPr/>
        <a:lstStyle/>
        <a:p>
          <a:endParaRPr lang="en-US"/>
        </a:p>
      </dgm:t>
    </dgm:pt>
    <dgm:pt modelId="{D186A660-F5A0-4DE7-978A-0EAF3F81909F}" type="sibTrans" cxnId="{978FD067-D984-4014-A84F-603A7867286B}">
      <dgm:prSet/>
      <dgm:spPr/>
      <dgm:t>
        <a:bodyPr/>
        <a:lstStyle/>
        <a:p>
          <a:endParaRPr lang="en-US"/>
        </a:p>
      </dgm:t>
    </dgm:pt>
    <dgm:pt modelId="{D2CE2370-832F-4E40-8067-4DE51AA20B09}">
      <dgm:prSet/>
      <dgm:spPr/>
      <dgm:t>
        <a:bodyPr/>
        <a:lstStyle/>
        <a:p>
          <a:r>
            <a:rPr lang="en-US"/>
            <a:t>Target exfiltration files</a:t>
          </a:r>
        </a:p>
      </dgm:t>
    </dgm:pt>
    <dgm:pt modelId="{15549D53-1F5A-41AE-BA82-0CE817F76D4F}" type="parTrans" cxnId="{EE26B6C2-C369-4A36-A956-79FE82EF527B}">
      <dgm:prSet/>
      <dgm:spPr/>
      <dgm:t>
        <a:bodyPr/>
        <a:lstStyle/>
        <a:p>
          <a:endParaRPr lang="en-US"/>
        </a:p>
      </dgm:t>
    </dgm:pt>
    <dgm:pt modelId="{B1DDE29D-5BB0-47CB-BE35-4A94FE62497F}" type="sibTrans" cxnId="{EE26B6C2-C369-4A36-A956-79FE82EF527B}">
      <dgm:prSet/>
      <dgm:spPr/>
      <dgm:t>
        <a:bodyPr/>
        <a:lstStyle/>
        <a:p>
          <a:endParaRPr lang="en-US"/>
        </a:p>
      </dgm:t>
    </dgm:pt>
    <dgm:pt modelId="{C910270A-0259-471F-AB77-E47C5BFDCFFD}">
      <dgm:prSet/>
      <dgm:spPr/>
      <dgm:t>
        <a:bodyPr/>
        <a:lstStyle/>
        <a:p>
          <a:r>
            <a:rPr lang="en-US"/>
            <a:t>Reverse shell techniques</a:t>
          </a:r>
        </a:p>
      </dgm:t>
    </dgm:pt>
    <dgm:pt modelId="{A75A090D-15D0-4386-AB67-619A55B2F2E3}" type="parTrans" cxnId="{5FB6C046-51FE-41C1-98F7-D20ED064BE2F}">
      <dgm:prSet/>
      <dgm:spPr/>
      <dgm:t>
        <a:bodyPr/>
        <a:lstStyle/>
        <a:p>
          <a:endParaRPr lang="en-US"/>
        </a:p>
      </dgm:t>
    </dgm:pt>
    <dgm:pt modelId="{129F2E25-EC9E-41D2-8B25-00E79EA9F15E}" type="sibTrans" cxnId="{5FB6C046-51FE-41C1-98F7-D20ED064BE2F}">
      <dgm:prSet/>
      <dgm:spPr/>
      <dgm:t>
        <a:bodyPr/>
        <a:lstStyle/>
        <a:p>
          <a:endParaRPr lang="en-US"/>
        </a:p>
      </dgm:t>
    </dgm:pt>
    <dgm:pt modelId="{809A3B02-3302-4AB1-A1B9-495A512F4940}">
      <dgm:prSet/>
      <dgm:spPr/>
      <dgm:t>
        <a:bodyPr/>
        <a:lstStyle/>
        <a:p>
          <a:r>
            <a:rPr lang="en-US" b="1"/>
            <a:t>Post-Exploitation</a:t>
          </a:r>
          <a:endParaRPr lang="en-US"/>
        </a:p>
      </dgm:t>
    </dgm:pt>
    <dgm:pt modelId="{EAA2257D-32A8-4F5A-8F41-BDDD5122479A}" type="parTrans" cxnId="{9963DF7B-9400-4F24-B8EE-A2D3DA15985C}">
      <dgm:prSet/>
      <dgm:spPr/>
      <dgm:t>
        <a:bodyPr/>
        <a:lstStyle/>
        <a:p>
          <a:endParaRPr lang="en-US"/>
        </a:p>
      </dgm:t>
    </dgm:pt>
    <dgm:pt modelId="{E252F633-F159-4C8B-870D-E7E610B9D8CA}" type="sibTrans" cxnId="{9963DF7B-9400-4F24-B8EE-A2D3DA15985C}">
      <dgm:prSet/>
      <dgm:spPr/>
      <dgm:t>
        <a:bodyPr/>
        <a:lstStyle/>
        <a:p>
          <a:endParaRPr lang="en-US"/>
        </a:p>
      </dgm:t>
    </dgm:pt>
    <dgm:pt modelId="{DBD4892C-31CE-49C2-A53F-3F7EA87471E5}">
      <dgm:prSet/>
      <dgm:spPr/>
      <dgm:t>
        <a:bodyPr/>
        <a:lstStyle/>
        <a:p>
          <a:r>
            <a:rPr lang="en-US"/>
            <a:t>Report Writing</a:t>
          </a:r>
        </a:p>
      </dgm:t>
    </dgm:pt>
    <dgm:pt modelId="{F5487670-DAAD-4C30-A415-D40C012DAC0F}" type="parTrans" cxnId="{2C46EA27-2C17-49DB-90EC-FFFCC0FD04FF}">
      <dgm:prSet/>
      <dgm:spPr/>
      <dgm:t>
        <a:bodyPr/>
        <a:lstStyle/>
        <a:p>
          <a:endParaRPr lang="en-US"/>
        </a:p>
      </dgm:t>
    </dgm:pt>
    <dgm:pt modelId="{3CD54828-8D0B-4CD8-9B3C-68EF57BA1D71}" type="sibTrans" cxnId="{2C46EA27-2C17-49DB-90EC-FFFCC0FD04FF}">
      <dgm:prSet/>
      <dgm:spPr/>
      <dgm:t>
        <a:bodyPr/>
        <a:lstStyle/>
        <a:p>
          <a:endParaRPr lang="en-US"/>
        </a:p>
      </dgm:t>
    </dgm:pt>
    <dgm:pt modelId="{20B4DD48-7996-4FFC-97D4-E2E6E497235F}">
      <dgm:prSet/>
      <dgm:spPr/>
      <dgm:t>
        <a:bodyPr/>
        <a:lstStyle/>
        <a:p>
          <a:r>
            <a:rPr lang="en-US"/>
            <a:t>Faraday</a:t>
          </a:r>
        </a:p>
      </dgm:t>
    </dgm:pt>
    <dgm:pt modelId="{7268A7B0-2014-4067-9548-7AE46B18CB71}" type="parTrans" cxnId="{C68B6294-3EA5-42A2-8BD8-94205D0B029D}">
      <dgm:prSet/>
      <dgm:spPr/>
      <dgm:t>
        <a:bodyPr/>
        <a:lstStyle/>
        <a:p>
          <a:endParaRPr lang="en-US"/>
        </a:p>
      </dgm:t>
    </dgm:pt>
    <dgm:pt modelId="{F486C3B1-2486-4061-9FC3-24642A736104}" type="sibTrans" cxnId="{C68B6294-3EA5-42A2-8BD8-94205D0B029D}">
      <dgm:prSet/>
      <dgm:spPr/>
      <dgm:t>
        <a:bodyPr/>
        <a:lstStyle/>
        <a:p>
          <a:endParaRPr lang="en-US"/>
        </a:p>
      </dgm:t>
    </dgm:pt>
    <dgm:pt modelId="{BC8EC8B8-54F2-44F3-A470-25226E0A83F7}" type="pres">
      <dgm:prSet presAssocID="{1455B95A-DF90-4C2E-B21E-D6BA0A5BCE7B}" presName="linear" presStyleCnt="0">
        <dgm:presLayoutVars>
          <dgm:dir/>
          <dgm:animLvl val="lvl"/>
          <dgm:resizeHandles val="exact"/>
        </dgm:presLayoutVars>
      </dgm:prSet>
      <dgm:spPr/>
    </dgm:pt>
    <dgm:pt modelId="{8421B5FF-ABFA-49F8-A271-85D9DA74F49D}" type="pres">
      <dgm:prSet presAssocID="{70AAC4D5-595D-470B-AE8E-F2D717B79425}" presName="parentLin" presStyleCnt="0"/>
      <dgm:spPr/>
    </dgm:pt>
    <dgm:pt modelId="{3E0B0FC2-6F30-4994-B54A-3EFCC8BB9827}" type="pres">
      <dgm:prSet presAssocID="{70AAC4D5-595D-470B-AE8E-F2D717B79425}" presName="parentLeftMargin" presStyleLbl="node1" presStyleIdx="0" presStyleCnt="4"/>
      <dgm:spPr/>
    </dgm:pt>
    <dgm:pt modelId="{28B521CA-AB7E-4483-9FBD-352F8237B072}" type="pres">
      <dgm:prSet presAssocID="{70AAC4D5-595D-470B-AE8E-F2D717B79425}" presName="parentText" presStyleLbl="node1" presStyleIdx="0" presStyleCnt="4">
        <dgm:presLayoutVars>
          <dgm:chMax val="0"/>
          <dgm:bulletEnabled val="1"/>
        </dgm:presLayoutVars>
      </dgm:prSet>
      <dgm:spPr/>
    </dgm:pt>
    <dgm:pt modelId="{9D872A60-3B7C-4DCB-B748-4975464C53F3}" type="pres">
      <dgm:prSet presAssocID="{70AAC4D5-595D-470B-AE8E-F2D717B79425}" presName="negativeSpace" presStyleCnt="0"/>
      <dgm:spPr/>
    </dgm:pt>
    <dgm:pt modelId="{70BBB05A-010E-42F2-AE82-EE0549DF5C24}" type="pres">
      <dgm:prSet presAssocID="{70AAC4D5-595D-470B-AE8E-F2D717B79425}" presName="childText" presStyleLbl="conFgAcc1" presStyleIdx="0" presStyleCnt="4">
        <dgm:presLayoutVars>
          <dgm:bulletEnabled val="1"/>
        </dgm:presLayoutVars>
      </dgm:prSet>
      <dgm:spPr/>
    </dgm:pt>
    <dgm:pt modelId="{4185B341-AB6B-4B13-A564-48A948869617}" type="pres">
      <dgm:prSet presAssocID="{E8F041A4-186D-456B-BD3D-510944A3FACF}" presName="spaceBetweenRectangles" presStyleCnt="0"/>
      <dgm:spPr/>
    </dgm:pt>
    <dgm:pt modelId="{3C32D243-A780-46B2-85A0-EFD6C37C0F01}" type="pres">
      <dgm:prSet presAssocID="{4372015D-54F3-4B35-ADFE-EEF31A0A2346}" presName="parentLin" presStyleCnt="0"/>
      <dgm:spPr/>
    </dgm:pt>
    <dgm:pt modelId="{10C00DD6-E682-45C7-AC56-483FD80EE690}" type="pres">
      <dgm:prSet presAssocID="{4372015D-54F3-4B35-ADFE-EEF31A0A2346}" presName="parentLeftMargin" presStyleLbl="node1" presStyleIdx="0" presStyleCnt="4"/>
      <dgm:spPr/>
    </dgm:pt>
    <dgm:pt modelId="{F03A14F2-BE29-4B57-8AFE-03C7EB158AA1}" type="pres">
      <dgm:prSet presAssocID="{4372015D-54F3-4B35-ADFE-EEF31A0A2346}" presName="parentText" presStyleLbl="node1" presStyleIdx="1" presStyleCnt="4">
        <dgm:presLayoutVars>
          <dgm:chMax val="0"/>
          <dgm:bulletEnabled val="1"/>
        </dgm:presLayoutVars>
      </dgm:prSet>
      <dgm:spPr/>
    </dgm:pt>
    <dgm:pt modelId="{0B68D450-ADEC-451D-9CD5-B427A3B3D20C}" type="pres">
      <dgm:prSet presAssocID="{4372015D-54F3-4B35-ADFE-EEF31A0A2346}" presName="negativeSpace" presStyleCnt="0"/>
      <dgm:spPr/>
    </dgm:pt>
    <dgm:pt modelId="{954AB01F-2A1F-4A5D-B872-4B6ED44FFBD1}" type="pres">
      <dgm:prSet presAssocID="{4372015D-54F3-4B35-ADFE-EEF31A0A2346}" presName="childText" presStyleLbl="conFgAcc1" presStyleIdx="1" presStyleCnt="4">
        <dgm:presLayoutVars>
          <dgm:bulletEnabled val="1"/>
        </dgm:presLayoutVars>
      </dgm:prSet>
      <dgm:spPr/>
    </dgm:pt>
    <dgm:pt modelId="{FB63CEB7-3771-4677-9115-29F740D596E2}" type="pres">
      <dgm:prSet presAssocID="{13F52EB1-D7D2-4E76-95DE-57DD818EB2C4}" presName="spaceBetweenRectangles" presStyleCnt="0"/>
      <dgm:spPr/>
    </dgm:pt>
    <dgm:pt modelId="{26692333-1A94-49F0-BF26-90F86C342E2E}" type="pres">
      <dgm:prSet presAssocID="{249CB08D-12E5-41F9-BB8D-09BE57A952B1}" presName="parentLin" presStyleCnt="0"/>
      <dgm:spPr/>
    </dgm:pt>
    <dgm:pt modelId="{2CBF23AA-579C-422B-B943-CCF21898F15B}" type="pres">
      <dgm:prSet presAssocID="{249CB08D-12E5-41F9-BB8D-09BE57A952B1}" presName="parentLeftMargin" presStyleLbl="node1" presStyleIdx="1" presStyleCnt="4"/>
      <dgm:spPr/>
    </dgm:pt>
    <dgm:pt modelId="{0AF10D7D-9D24-41AC-B85B-ABC6C5BD0EC5}" type="pres">
      <dgm:prSet presAssocID="{249CB08D-12E5-41F9-BB8D-09BE57A952B1}" presName="parentText" presStyleLbl="node1" presStyleIdx="2" presStyleCnt="4">
        <dgm:presLayoutVars>
          <dgm:chMax val="0"/>
          <dgm:bulletEnabled val="1"/>
        </dgm:presLayoutVars>
      </dgm:prSet>
      <dgm:spPr/>
    </dgm:pt>
    <dgm:pt modelId="{7041AD0F-0981-4896-83C4-B1DA2A1AC1A6}" type="pres">
      <dgm:prSet presAssocID="{249CB08D-12E5-41F9-BB8D-09BE57A952B1}" presName="negativeSpace" presStyleCnt="0"/>
      <dgm:spPr/>
    </dgm:pt>
    <dgm:pt modelId="{3270ACE8-623A-4036-9762-3DA384AF1B03}" type="pres">
      <dgm:prSet presAssocID="{249CB08D-12E5-41F9-BB8D-09BE57A952B1}" presName="childText" presStyleLbl="conFgAcc1" presStyleIdx="2" presStyleCnt="4">
        <dgm:presLayoutVars>
          <dgm:bulletEnabled val="1"/>
        </dgm:presLayoutVars>
      </dgm:prSet>
      <dgm:spPr/>
    </dgm:pt>
    <dgm:pt modelId="{CA5CC02F-A3F4-4ACB-BA52-E5CAEA7FE5C9}" type="pres">
      <dgm:prSet presAssocID="{50CC0ED3-2B3B-4994-BBCB-0B144A64D7CD}" presName="spaceBetweenRectangles" presStyleCnt="0"/>
      <dgm:spPr/>
    </dgm:pt>
    <dgm:pt modelId="{58868C39-7320-4FCA-87EF-3A5AB7AB108F}" type="pres">
      <dgm:prSet presAssocID="{809A3B02-3302-4AB1-A1B9-495A512F4940}" presName="parentLin" presStyleCnt="0"/>
      <dgm:spPr/>
    </dgm:pt>
    <dgm:pt modelId="{886D19CF-A977-43C5-A218-F26F5968A9CF}" type="pres">
      <dgm:prSet presAssocID="{809A3B02-3302-4AB1-A1B9-495A512F4940}" presName="parentLeftMargin" presStyleLbl="node1" presStyleIdx="2" presStyleCnt="4"/>
      <dgm:spPr/>
    </dgm:pt>
    <dgm:pt modelId="{F994AFA9-2536-472B-874F-EB3277E6264C}" type="pres">
      <dgm:prSet presAssocID="{809A3B02-3302-4AB1-A1B9-495A512F4940}" presName="parentText" presStyleLbl="node1" presStyleIdx="3" presStyleCnt="4">
        <dgm:presLayoutVars>
          <dgm:chMax val="0"/>
          <dgm:bulletEnabled val="1"/>
        </dgm:presLayoutVars>
      </dgm:prSet>
      <dgm:spPr/>
    </dgm:pt>
    <dgm:pt modelId="{22274048-A3CB-46E7-B5FA-036DB08B1F59}" type="pres">
      <dgm:prSet presAssocID="{809A3B02-3302-4AB1-A1B9-495A512F4940}" presName="negativeSpace" presStyleCnt="0"/>
      <dgm:spPr/>
    </dgm:pt>
    <dgm:pt modelId="{9D20EE23-B4E0-4489-A098-EF1F2D58445F}" type="pres">
      <dgm:prSet presAssocID="{809A3B02-3302-4AB1-A1B9-495A512F4940}" presName="childText" presStyleLbl="conFgAcc1" presStyleIdx="3" presStyleCnt="4">
        <dgm:presLayoutVars>
          <dgm:bulletEnabled val="1"/>
        </dgm:presLayoutVars>
      </dgm:prSet>
      <dgm:spPr/>
    </dgm:pt>
  </dgm:ptLst>
  <dgm:cxnLst>
    <dgm:cxn modelId="{E9225B02-F047-492D-B90E-7D535732F6B9}" type="presOf" srcId="{4372015D-54F3-4B35-ADFE-EEF31A0A2346}" destId="{F03A14F2-BE29-4B57-8AFE-03C7EB158AA1}" srcOrd="1" destOrd="0" presId="urn:microsoft.com/office/officeart/2005/8/layout/list1"/>
    <dgm:cxn modelId="{E5993B03-3F9A-45E8-BFAE-B899E6B4C016}" type="presOf" srcId="{C1AF675C-099C-437C-8B5A-29F01A470ADB}" destId="{954AB01F-2A1F-4A5D-B872-4B6ED44FFBD1}" srcOrd="0" destOrd="2" presId="urn:microsoft.com/office/officeart/2005/8/layout/list1"/>
    <dgm:cxn modelId="{36ACFD13-CD97-48D6-9E94-067E71051DF8}" type="presOf" srcId="{CD9D2B75-CC7E-4912-84DE-E31B2CCB8B87}" destId="{70BBB05A-010E-42F2-AE82-EE0549DF5C24}" srcOrd="0" destOrd="6" presId="urn:microsoft.com/office/officeart/2005/8/layout/list1"/>
    <dgm:cxn modelId="{8E7A011E-3AE8-4D0D-B93C-C839112B97F2}" srcId="{1455B95A-DF90-4C2E-B21E-D6BA0A5BCE7B}" destId="{4372015D-54F3-4B35-ADFE-EEF31A0A2346}" srcOrd="1" destOrd="0" parTransId="{95C5F581-8170-4FFC-ACEE-D49A2D83A09D}" sibTransId="{13F52EB1-D7D2-4E76-95DE-57DD818EB2C4}"/>
    <dgm:cxn modelId="{924F3520-3C80-42E2-B8EC-559607AA40FE}" srcId="{4372015D-54F3-4B35-ADFE-EEF31A0A2346}" destId="{2A1274CF-1259-4EBA-AF20-86D21B8B23A8}" srcOrd="1" destOrd="0" parTransId="{EBF0B8ED-83B7-49E7-8E70-7EC061603331}" sibTransId="{0EAE4DE0-AD5B-4D8D-8130-CCEA21DF9BC6}"/>
    <dgm:cxn modelId="{32330825-8480-4807-891B-8E610A64987B}" srcId="{214DA99B-F571-4135-9A28-A21A159AE5B3}" destId="{FDF6747B-2C23-406C-8965-B9C01E016031}" srcOrd="4" destOrd="0" parTransId="{BB153816-C923-447D-B120-C984C7554F3D}" sibTransId="{C01418D8-BA61-4678-9643-255F9266DFC5}"/>
    <dgm:cxn modelId="{2C46EA27-2C17-49DB-90EC-FFFCC0FD04FF}" srcId="{809A3B02-3302-4AB1-A1B9-495A512F4940}" destId="{DBD4892C-31CE-49C2-A53F-3F7EA87471E5}" srcOrd="0" destOrd="0" parTransId="{F5487670-DAAD-4C30-A415-D40C012DAC0F}" sibTransId="{3CD54828-8D0B-4CD8-9B3C-68EF57BA1D71}"/>
    <dgm:cxn modelId="{65667E2C-7F70-48F9-9840-199E4B34A4A0}" srcId="{21A8896B-F6EF-4D2C-9BFF-4ABC3ECE98EA}" destId="{344A3CD5-51A1-429F-A5E4-49505CB0FC25}" srcOrd="0" destOrd="0" parTransId="{FD7475FD-C4A1-4470-9607-2BF68E53BA7E}" sibTransId="{467EDE20-9254-4E09-BDE8-F489B88C33CD}"/>
    <dgm:cxn modelId="{F13D573A-D97F-4F88-9DFA-0F7E0B8B632B}" type="presOf" srcId="{FDF6747B-2C23-406C-8965-B9C01E016031}" destId="{70BBB05A-010E-42F2-AE82-EE0549DF5C24}" srcOrd="0" destOrd="8" presId="urn:microsoft.com/office/officeart/2005/8/layout/list1"/>
    <dgm:cxn modelId="{DD20C33D-E542-4BF3-B1BF-447941EFD9D0}" srcId="{214DA99B-F571-4135-9A28-A21A159AE5B3}" destId="{0FD49E03-968F-4D2A-8085-4995DAF12D1F}" srcOrd="1" destOrd="0" parTransId="{C20CEF05-EEAA-4ED1-B603-07BDD829E4FD}" sibTransId="{CE32B075-DD27-478F-90DF-D3D618402E56}"/>
    <dgm:cxn modelId="{AE52655C-3F4B-433E-BB1D-9A0648469D33}" type="presOf" srcId="{3224FB72-7902-4332-8E49-9E06A4C03BD9}" destId="{70BBB05A-010E-42F2-AE82-EE0549DF5C24}" srcOrd="0" destOrd="2" presId="urn:microsoft.com/office/officeart/2005/8/layout/list1"/>
    <dgm:cxn modelId="{70E01460-132E-4608-A498-23A562DC4E9C}" srcId="{214DA99B-F571-4135-9A28-A21A159AE5B3}" destId="{E75A1750-ACB7-45BD-AE47-FD7E658CC5EE}" srcOrd="0" destOrd="0" parTransId="{13B29A70-57FC-4A50-99AB-E8AA8416D45D}" sibTransId="{7A5FA6D1-06B2-4545-94B9-FCF5C55216E5}"/>
    <dgm:cxn modelId="{48B5AC61-A37B-42DB-9D35-DC99668451F7}" srcId="{70AAC4D5-595D-470B-AE8E-F2D717B79425}" destId="{214DA99B-F571-4135-9A28-A21A159AE5B3}" srcOrd="1" destOrd="0" parTransId="{B59763C9-79AE-4750-A77C-F8C4C0A5DA1E}" sibTransId="{2479A5A7-4E58-423F-96FA-565859911951}"/>
    <dgm:cxn modelId="{BCF77444-CC97-44FE-A77F-0A1255CA51E2}" type="presOf" srcId="{2A1274CF-1259-4EBA-AF20-86D21B8B23A8}" destId="{954AB01F-2A1F-4A5D-B872-4B6ED44FFBD1}" srcOrd="0" destOrd="1" presId="urn:microsoft.com/office/officeart/2005/8/layout/list1"/>
    <dgm:cxn modelId="{DC08FC44-0C33-4CD6-BD9F-F90924E293F1}" type="presOf" srcId="{E75A1750-ACB7-45BD-AE47-FD7E658CC5EE}" destId="{70BBB05A-010E-42F2-AE82-EE0549DF5C24}" srcOrd="0" destOrd="4" presId="urn:microsoft.com/office/officeart/2005/8/layout/list1"/>
    <dgm:cxn modelId="{5FB6C046-51FE-41C1-98F7-D20ED064BE2F}" srcId="{249CB08D-12E5-41F9-BB8D-09BE57A952B1}" destId="{C910270A-0259-471F-AB77-E47C5BFDCFFD}" srcOrd="2" destOrd="0" parTransId="{A75A090D-15D0-4386-AB67-619A55B2F2E3}" sibTransId="{129F2E25-EC9E-41D2-8B25-00E79EA9F15E}"/>
    <dgm:cxn modelId="{978FD067-D984-4014-A84F-603A7867286B}" srcId="{249CB08D-12E5-41F9-BB8D-09BE57A952B1}" destId="{3B8EB06D-3790-436A-ADE3-DF3D6213A6B4}" srcOrd="0" destOrd="0" parTransId="{43B60764-D757-42A1-AC3D-09EF31FA0CE8}" sibTransId="{D186A660-F5A0-4DE7-978A-0EAF3F81909F}"/>
    <dgm:cxn modelId="{5E475B69-46E6-445A-B54C-4760F264FE52}" srcId="{70AAC4D5-595D-470B-AE8E-F2D717B79425}" destId="{21A8896B-F6EF-4D2C-9BFF-4ABC3ECE98EA}" srcOrd="0" destOrd="0" parTransId="{29A44BE4-FE0C-4FCC-9113-77D91A9248AE}" sibTransId="{A559DE56-1CE7-42AE-9C92-CC41521BD7D7}"/>
    <dgm:cxn modelId="{D5570651-2B2F-479E-8E64-AEAD019E6A04}" type="presOf" srcId="{1455B95A-DF90-4C2E-B21E-D6BA0A5BCE7B}" destId="{BC8EC8B8-54F2-44F3-A470-25226E0A83F7}" srcOrd="0" destOrd="0" presId="urn:microsoft.com/office/officeart/2005/8/layout/list1"/>
    <dgm:cxn modelId="{048C9171-75C7-491C-AE5F-79883734DDB3}" srcId="{4372015D-54F3-4B35-ADFE-EEF31A0A2346}" destId="{7AE0E714-3309-460B-8E3D-78A929272E3D}" srcOrd="3" destOrd="0" parTransId="{DB4C9AFD-CBCE-4BDB-8653-F17A3D1FEC1B}" sibTransId="{28E35F80-A0CE-427A-8AE9-8FFF8AF5E858}"/>
    <dgm:cxn modelId="{9963DF7B-9400-4F24-B8EE-A2D3DA15985C}" srcId="{1455B95A-DF90-4C2E-B21E-D6BA0A5BCE7B}" destId="{809A3B02-3302-4AB1-A1B9-495A512F4940}" srcOrd="3" destOrd="0" parTransId="{EAA2257D-32A8-4F5A-8F41-BDDD5122479A}" sibTransId="{E252F633-F159-4C8B-870D-E7E610B9D8CA}"/>
    <dgm:cxn modelId="{E846DC88-871F-456C-A47D-75F5C012CA35}" type="presOf" srcId="{20B4DD48-7996-4FFC-97D4-E2E6E497235F}" destId="{9D20EE23-B4E0-4489-A098-EF1F2D58445F}" srcOrd="0" destOrd="1" presId="urn:microsoft.com/office/officeart/2005/8/layout/list1"/>
    <dgm:cxn modelId="{383B068E-AEF4-4F35-B293-85D4B81CD4C2}" type="presOf" srcId="{70AAC4D5-595D-470B-AE8E-F2D717B79425}" destId="{28B521CA-AB7E-4483-9FBD-352F8237B072}" srcOrd="1" destOrd="0" presId="urn:microsoft.com/office/officeart/2005/8/layout/list1"/>
    <dgm:cxn modelId="{C68B6294-3EA5-42A2-8BD8-94205D0B029D}" srcId="{809A3B02-3302-4AB1-A1B9-495A512F4940}" destId="{20B4DD48-7996-4FFC-97D4-E2E6E497235F}" srcOrd="1" destOrd="0" parTransId="{7268A7B0-2014-4067-9548-7AE46B18CB71}" sibTransId="{F486C3B1-2486-4061-9FC3-24642A736104}"/>
    <dgm:cxn modelId="{49DE90A4-D37B-48FA-B976-7CF5D8D97B3A}" type="presOf" srcId="{3B8EB06D-3790-436A-ADE3-DF3D6213A6B4}" destId="{3270ACE8-623A-4036-9762-3DA384AF1B03}" srcOrd="0" destOrd="0" presId="urn:microsoft.com/office/officeart/2005/8/layout/list1"/>
    <dgm:cxn modelId="{F35984AD-AC40-44F5-8EC2-C9DADFF55DD5}" srcId="{4372015D-54F3-4B35-ADFE-EEF31A0A2346}" destId="{0621F632-0E7A-4F53-A13B-C933D3B49708}" srcOrd="0" destOrd="0" parTransId="{444E700B-41FF-4188-9AA4-38C225A3CB42}" sibTransId="{E364497E-833C-4AD8-9D0D-2A7A204C36A0}"/>
    <dgm:cxn modelId="{990D41B0-DE6F-48AE-A6E7-6AE11CE62F1D}" type="presOf" srcId="{249CB08D-12E5-41F9-BB8D-09BE57A952B1}" destId="{0AF10D7D-9D24-41AC-B85B-ABC6C5BD0EC5}" srcOrd="1" destOrd="0" presId="urn:microsoft.com/office/officeart/2005/8/layout/list1"/>
    <dgm:cxn modelId="{AC019DB6-F67E-447C-8F27-4A507A442376}" type="presOf" srcId="{344A3CD5-51A1-429F-A5E4-49505CB0FC25}" destId="{70BBB05A-010E-42F2-AE82-EE0549DF5C24}" srcOrd="0" destOrd="1" presId="urn:microsoft.com/office/officeart/2005/8/layout/list1"/>
    <dgm:cxn modelId="{B62C68B8-2369-4461-A43F-15FB5C797D5C}" srcId="{1455B95A-DF90-4C2E-B21E-D6BA0A5BCE7B}" destId="{249CB08D-12E5-41F9-BB8D-09BE57A952B1}" srcOrd="2" destOrd="0" parTransId="{389C4A30-E042-40A9-A1C9-6A05FAEF8046}" sibTransId="{50CC0ED3-2B3B-4994-BBCB-0B144A64D7CD}"/>
    <dgm:cxn modelId="{DD5D35BB-298F-40B5-9CEA-37D8139A034F}" type="presOf" srcId="{0621F632-0E7A-4F53-A13B-C933D3B49708}" destId="{954AB01F-2A1F-4A5D-B872-4B6ED44FFBD1}" srcOrd="0" destOrd="0" presId="urn:microsoft.com/office/officeart/2005/8/layout/list1"/>
    <dgm:cxn modelId="{2CC44FC2-3F2F-4A0F-A952-948EE48F9886}" type="presOf" srcId="{809A3B02-3302-4AB1-A1B9-495A512F4940}" destId="{F994AFA9-2536-472B-874F-EB3277E6264C}" srcOrd="1" destOrd="0" presId="urn:microsoft.com/office/officeart/2005/8/layout/list1"/>
    <dgm:cxn modelId="{6895ABC2-E3AA-4F70-B66B-EE7AF651C24D}" srcId="{4372015D-54F3-4B35-ADFE-EEF31A0A2346}" destId="{C1AF675C-099C-437C-8B5A-29F01A470ADB}" srcOrd="2" destOrd="0" parTransId="{DD7900E5-FF68-41F1-8B8A-7E1FADA44789}" sibTransId="{32CC8385-5950-4CC4-842C-D3727ED6099F}"/>
    <dgm:cxn modelId="{EE26B6C2-C369-4A36-A956-79FE82EF527B}" srcId="{249CB08D-12E5-41F9-BB8D-09BE57A952B1}" destId="{D2CE2370-832F-4E40-8067-4DE51AA20B09}" srcOrd="1" destOrd="0" parTransId="{15549D53-1F5A-41AE-BA82-0CE817F76D4F}" sibTransId="{B1DDE29D-5BB0-47CB-BE35-4A94FE62497F}"/>
    <dgm:cxn modelId="{618FFFC4-B663-4D96-ABB6-9647133FAD89}" srcId="{214DA99B-F571-4135-9A28-A21A159AE5B3}" destId="{379CF069-146F-46F3-B6F7-16DD10434123}" srcOrd="3" destOrd="0" parTransId="{CA5DC605-DF4F-4252-8054-BFCE79DC331A}" sibTransId="{38FB7301-B40B-43AD-BF65-A177244B2BD5}"/>
    <dgm:cxn modelId="{19271DC5-3F97-4D31-8612-FBDA38832DF2}" type="presOf" srcId="{70AAC4D5-595D-470B-AE8E-F2D717B79425}" destId="{3E0B0FC2-6F30-4994-B54A-3EFCC8BB9827}" srcOrd="0" destOrd="0" presId="urn:microsoft.com/office/officeart/2005/8/layout/list1"/>
    <dgm:cxn modelId="{168D6AC9-8DAE-4062-B7A3-143039DE8E5E}" srcId="{214DA99B-F571-4135-9A28-A21A159AE5B3}" destId="{CD9D2B75-CC7E-4912-84DE-E31B2CCB8B87}" srcOrd="2" destOrd="0" parTransId="{0A03F96E-F10F-4DF5-A953-3D7AB8E73808}" sibTransId="{C4C81F64-FCBB-4403-BAC7-6042A35C2705}"/>
    <dgm:cxn modelId="{D548F2CB-8FA6-4295-8287-4DD94A27386F}" srcId="{21A8896B-F6EF-4D2C-9BFF-4ABC3ECE98EA}" destId="{3224FB72-7902-4332-8E49-9E06A4C03BD9}" srcOrd="1" destOrd="0" parTransId="{13452B75-36A5-4E02-AC53-95B7AA5B7CA1}" sibTransId="{505F5877-9F66-4205-8F7A-0F04876C28F7}"/>
    <dgm:cxn modelId="{409B05CD-A0BC-4C92-83BE-91908FF0BAFD}" type="presOf" srcId="{379CF069-146F-46F3-B6F7-16DD10434123}" destId="{70BBB05A-010E-42F2-AE82-EE0549DF5C24}" srcOrd="0" destOrd="7" presId="urn:microsoft.com/office/officeart/2005/8/layout/list1"/>
    <dgm:cxn modelId="{AC29D4D1-1EA1-4756-AFF0-D29F70648753}" type="presOf" srcId="{21A8896B-F6EF-4D2C-9BFF-4ABC3ECE98EA}" destId="{70BBB05A-010E-42F2-AE82-EE0549DF5C24}" srcOrd="0" destOrd="0" presId="urn:microsoft.com/office/officeart/2005/8/layout/list1"/>
    <dgm:cxn modelId="{137AE0D7-595B-4389-B9A0-3F2506B0F827}" type="presOf" srcId="{4372015D-54F3-4B35-ADFE-EEF31A0A2346}" destId="{10C00DD6-E682-45C7-AC56-483FD80EE690}" srcOrd="0" destOrd="0" presId="urn:microsoft.com/office/officeart/2005/8/layout/list1"/>
    <dgm:cxn modelId="{05A2CBDA-9647-4F74-8B67-81B437833DAD}" type="presOf" srcId="{DBD4892C-31CE-49C2-A53F-3F7EA87471E5}" destId="{9D20EE23-B4E0-4489-A098-EF1F2D58445F}" srcOrd="0" destOrd="0" presId="urn:microsoft.com/office/officeart/2005/8/layout/list1"/>
    <dgm:cxn modelId="{AB502DDB-3636-4593-8EDD-39BA86A57EBB}" type="presOf" srcId="{0FD49E03-968F-4D2A-8085-4995DAF12D1F}" destId="{70BBB05A-010E-42F2-AE82-EE0549DF5C24}" srcOrd="0" destOrd="5" presId="urn:microsoft.com/office/officeart/2005/8/layout/list1"/>
    <dgm:cxn modelId="{FFE9E2DB-8C6E-4187-A193-2DCC654CCB52}" type="presOf" srcId="{7AE0E714-3309-460B-8E3D-78A929272E3D}" destId="{954AB01F-2A1F-4A5D-B872-4B6ED44FFBD1}" srcOrd="0" destOrd="3" presId="urn:microsoft.com/office/officeart/2005/8/layout/list1"/>
    <dgm:cxn modelId="{F2AEE4DC-0E94-4399-8C3C-026088CFB78A}" type="presOf" srcId="{249CB08D-12E5-41F9-BB8D-09BE57A952B1}" destId="{2CBF23AA-579C-422B-B943-CCF21898F15B}" srcOrd="0" destOrd="0" presId="urn:microsoft.com/office/officeart/2005/8/layout/list1"/>
    <dgm:cxn modelId="{DF342FE0-E7BD-400D-837E-A8F2A1C8850C}" type="presOf" srcId="{C910270A-0259-471F-AB77-E47C5BFDCFFD}" destId="{3270ACE8-623A-4036-9762-3DA384AF1B03}" srcOrd="0" destOrd="2" presId="urn:microsoft.com/office/officeart/2005/8/layout/list1"/>
    <dgm:cxn modelId="{6E9309EE-74DC-4FE9-9A7F-8130D87CC5B9}" srcId="{1455B95A-DF90-4C2E-B21E-D6BA0A5BCE7B}" destId="{70AAC4D5-595D-470B-AE8E-F2D717B79425}" srcOrd="0" destOrd="0" parTransId="{8686BF67-EFAF-460B-8C59-9D31D9C01A1B}" sibTransId="{E8F041A4-186D-456B-BD3D-510944A3FACF}"/>
    <dgm:cxn modelId="{4DA0EFF2-0138-4280-8A35-130167684FE2}" type="presOf" srcId="{D2CE2370-832F-4E40-8067-4DE51AA20B09}" destId="{3270ACE8-623A-4036-9762-3DA384AF1B03}" srcOrd="0" destOrd="1" presId="urn:microsoft.com/office/officeart/2005/8/layout/list1"/>
    <dgm:cxn modelId="{2E3892F9-B91D-4E3C-B3F2-D26989E01BB1}" type="presOf" srcId="{214DA99B-F571-4135-9A28-A21A159AE5B3}" destId="{70BBB05A-010E-42F2-AE82-EE0549DF5C24}" srcOrd="0" destOrd="3" presId="urn:microsoft.com/office/officeart/2005/8/layout/list1"/>
    <dgm:cxn modelId="{536A1EFB-713D-4F0E-A940-539CE5F3148A}" type="presOf" srcId="{809A3B02-3302-4AB1-A1B9-495A512F4940}" destId="{886D19CF-A977-43C5-A218-F26F5968A9CF}" srcOrd="0" destOrd="0" presId="urn:microsoft.com/office/officeart/2005/8/layout/list1"/>
    <dgm:cxn modelId="{921AC425-1D9B-4286-A7E2-6A43FBA2C33A}" type="presParOf" srcId="{BC8EC8B8-54F2-44F3-A470-25226E0A83F7}" destId="{8421B5FF-ABFA-49F8-A271-85D9DA74F49D}" srcOrd="0" destOrd="0" presId="urn:microsoft.com/office/officeart/2005/8/layout/list1"/>
    <dgm:cxn modelId="{6273BA2C-CF76-405E-BFBB-4FC341582681}" type="presParOf" srcId="{8421B5FF-ABFA-49F8-A271-85D9DA74F49D}" destId="{3E0B0FC2-6F30-4994-B54A-3EFCC8BB9827}" srcOrd="0" destOrd="0" presId="urn:microsoft.com/office/officeart/2005/8/layout/list1"/>
    <dgm:cxn modelId="{5A4C0EB4-64A8-464D-A752-96D380472596}" type="presParOf" srcId="{8421B5FF-ABFA-49F8-A271-85D9DA74F49D}" destId="{28B521CA-AB7E-4483-9FBD-352F8237B072}" srcOrd="1" destOrd="0" presId="urn:microsoft.com/office/officeart/2005/8/layout/list1"/>
    <dgm:cxn modelId="{1E0F14B6-92D2-4806-ACA5-C0E4EEA445B4}" type="presParOf" srcId="{BC8EC8B8-54F2-44F3-A470-25226E0A83F7}" destId="{9D872A60-3B7C-4DCB-B748-4975464C53F3}" srcOrd="1" destOrd="0" presId="urn:microsoft.com/office/officeart/2005/8/layout/list1"/>
    <dgm:cxn modelId="{2693531A-66AD-4D94-B9A0-F2A7E13D993D}" type="presParOf" srcId="{BC8EC8B8-54F2-44F3-A470-25226E0A83F7}" destId="{70BBB05A-010E-42F2-AE82-EE0549DF5C24}" srcOrd="2" destOrd="0" presId="urn:microsoft.com/office/officeart/2005/8/layout/list1"/>
    <dgm:cxn modelId="{4544E2B0-1B4D-4C39-A687-0DC66B4DF4E8}" type="presParOf" srcId="{BC8EC8B8-54F2-44F3-A470-25226E0A83F7}" destId="{4185B341-AB6B-4B13-A564-48A948869617}" srcOrd="3" destOrd="0" presId="urn:microsoft.com/office/officeart/2005/8/layout/list1"/>
    <dgm:cxn modelId="{227C0D2D-DFC8-4D96-9379-BE2C21D8A0FB}" type="presParOf" srcId="{BC8EC8B8-54F2-44F3-A470-25226E0A83F7}" destId="{3C32D243-A780-46B2-85A0-EFD6C37C0F01}" srcOrd="4" destOrd="0" presId="urn:microsoft.com/office/officeart/2005/8/layout/list1"/>
    <dgm:cxn modelId="{64462BC4-1723-4B6F-965D-C7489AB92F99}" type="presParOf" srcId="{3C32D243-A780-46B2-85A0-EFD6C37C0F01}" destId="{10C00DD6-E682-45C7-AC56-483FD80EE690}" srcOrd="0" destOrd="0" presId="urn:microsoft.com/office/officeart/2005/8/layout/list1"/>
    <dgm:cxn modelId="{1B95FD02-7455-43AE-AC43-B8E73DF10961}" type="presParOf" srcId="{3C32D243-A780-46B2-85A0-EFD6C37C0F01}" destId="{F03A14F2-BE29-4B57-8AFE-03C7EB158AA1}" srcOrd="1" destOrd="0" presId="urn:microsoft.com/office/officeart/2005/8/layout/list1"/>
    <dgm:cxn modelId="{9D658241-0B69-4F21-A0CB-A78BD2C17701}" type="presParOf" srcId="{BC8EC8B8-54F2-44F3-A470-25226E0A83F7}" destId="{0B68D450-ADEC-451D-9CD5-B427A3B3D20C}" srcOrd="5" destOrd="0" presId="urn:microsoft.com/office/officeart/2005/8/layout/list1"/>
    <dgm:cxn modelId="{00CF712B-534B-4A26-8E2F-E78E2AA01D02}" type="presParOf" srcId="{BC8EC8B8-54F2-44F3-A470-25226E0A83F7}" destId="{954AB01F-2A1F-4A5D-B872-4B6ED44FFBD1}" srcOrd="6" destOrd="0" presId="urn:microsoft.com/office/officeart/2005/8/layout/list1"/>
    <dgm:cxn modelId="{A1B97925-F9C5-4DC7-8AAD-8AB403E100F1}" type="presParOf" srcId="{BC8EC8B8-54F2-44F3-A470-25226E0A83F7}" destId="{FB63CEB7-3771-4677-9115-29F740D596E2}" srcOrd="7" destOrd="0" presId="urn:microsoft.com/office/officeart/2005/8/layout/list1"/>
    <dgm:cxn modelId="{0B8CC16F-568C-4C73-9053-3C8E61EF4328}" type="presParOf" srcId="{BC8EC8B8-54F2-44F3-A470-25226E0A83F7}" destId="{26692333-1A94-49F0-BF26-90F86C342E2E}" srcOrd="8" destOrd="0" presId="urn:microsoft.com/office/officeart/2005/8/layout/list1"/>
    <dgm:cxn modelId="{5E77E758-5CBF-4F0E-8236-011281067055}" type="presParOf" srcId="{26692333-1A94-49F0-BF26-90F86C342E2E}" destId="{2CBF23AA-579C-422B-B943-CCF21898F15B}" srcOrd="0" destOrd="0" presId="urn:microsoft.com/office/officeart/2005/8/layout/list1"/>
    <dgm:cxn modelId="{80B7CE6F-1598-46B8-A45C-914136F44D69}" type="presParOf" srcId="{26692333-1A94-49F0-BF26-90F86C342E2E}" destId="{0AF10D7D-9D24-41AC-B85B-ABC6C5BD0EC5}" srcOrd="1" destOrd="0" presId="urn:microsoft.com/office/officeart/2005/8/layout/list1"/>
    <dgm:cxn modelId="{CA4C5035-D517-47ED-A422-6FD0D7A11FC9}" type="presParOf" srcId="{BC8EC8B8-54F2-44F3-A470-25226E0A83F7}" destId="{7041AD0F-0981-4896-83C4-B1DA2A1AC1A6}" srcOrd="9" destOrd="0" presId="urn:microsoft.com/office/officeart/2005/8/layout/list1"/>
    <dgm:cxn modelId="{30351A2D-AB1B-4613-8E45-2563CC55470C}" type="presParOf" srcId="{BC8EC8B8-54F2-44F3-A470-25226E0A83F7}" destId="{3270ACE8-623A-4036-9762-3DA384AF1B03}" srcOrd="10" destOrd="0" presId="urn:microsoft.com/office/officeart/2005/8/layout/list1"/>
    <dgm:cxn modelId="{9AD69628-B48B-479E-89FA-209024EA1460}" type="presParOf" srcId="{BC8EC8B8-54F2-44F3-A470-25226E0A83F7}" destId="{CA5CC02F-A3F4-4ACB-BA52-E5CAEA7FE5C9}" srcOrd="11" destOrd="0" presId="urn:microsoft.com/office/officeart/2005/8/layout/list1"/>
    <dgm:cxn modelId="{CC966E1F-49DE-4BD2-AB07-354F05765E01}" type="presParOf" srcId="{BC8EC8B8-54F2-44F3-A470-25226E0A83F7}" destId="{58868C39-7320-4FCA-87EF-3A5AB7AB108F}" srcOrd="12" destOrd="0" presId="urn:microsoft.com/office/officeart/2005/8/layout/list1"/>
    <dgm:cxn modelId="{AA4F893E-6F39-4C66-B8F3-DA5D9DB8176F}" type="presParOf" srcId="{58868C39-7320-4FCA-87EF-3A5AB7AB108F}" destId="{886D19CF-A977-43C5-A218-F26F5968A9CF}" srcOrd="0" destOrd="0" presId="urn:microsoft.com/office/officeart/2005/8/layout/list1"/>
    <dgm:cxn modelId="{27B19085-C026-4583-823D-669696D702A8}" type="presParOf" srcId="{58868C39-7320-4FCA-87EF-3A5AB7AB108F}" destId="{F994AFA9-2536-472B-874F-EB3277E6264C}" srcOrd="1" destOrd="0" presId="urn:microsoft.com/office/officeart/2005/8/layout/list1"/>
    <dgm:cxn modelId="{EB825819-3AE1-40D8-A9DC-BA43C2F71C0C}" type="presParOf" srcId="{BC8EC8B8-54F2-44F3-A470-25226E0A83F7}" destId="{22274048-A3CB-46E7-B5FA-036DB08B1F59}" srcOrd="13" destOrd="0" presId="urn:microsoft.com/office/officeart/2005/8/layout/list1"/>
    <dgm:cxn modelId="{83409FC3-6A82-47CE-9665-099677444521}" type="presParOf" srcId="{BC8EC8B8-54F2-44F3-A470-25226E0A83F7}" destId="{9D20EE23-B4E0-4489-A098-EF1F2D58445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416A90-6088-47F6-972B-6850A1ADFE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9BC8F0-F5E7-48DC-83A3-25F1FECB5CE3}">
      <dgm:prSet/>
      <dgm:spPr/>
      <dgm:t>
        <a:bodyPr/>
        <a:lstStyle/>
        <a:p>
          <a:r>
            <a:rPr lang="en-US" b="1" dirty="0"/>
            <a:t>KNOWLEDGE</a:t>
          </a:r>
          <a:endParaRPr lang="en-US" dirty="0"/>
        </a:p>
      </dgm:t>
    </dgm:pt>
    <dgm:pt modelId="{E6B70DD5-DC68-452F-87EF-090BAC150671}" type="parTrans" cxnId="{A4235182-3A6C-4A30-8523-4E0B5BC081D1}">
      <dgm:prSet/>
      <dgm:spPr/>
      <dgm:t>
        <a:bodyPr/>
        <a:lstStyle/>
        <a:p>
          <a:endParaRPr lang="en-US"/>
        </a:p>
      </dgm:t>
    </dgm:pt>
    <dgm:pt modelId="{D13BE62F-1877-4353-B0F6-805ACC1ECFE3}" type="sibTrans" cxnId="{A4235182-3A6C-4A30-8523-4E0B5BC081D1}">
      <dgm:prSet/>
      <dgm:spPr/>
      <dgm:t>
        <a:bodyPr/>
        <a:lstStyle/>
        <a:p>
          <a:endParaRPr lang="en-US"/>
        </a:p>
      </dgm:t>
    </dgm:pt>
    <dgm:pt modelId="{2D36BAD3-B2B5-45DF-AB5E-BDFCB3ACE411}">
      <dgm:prSet/>
      <dgm:spPr/>
      <dgm:t>
        <a:bodyPr/>
        <a:lstStyle/>
        <a:p>
          <a:r>
            <a:rPr lang="en-US" b="1" i="0"/>
            <a:t>K0206:</a:t>
          </a:r>
          <a:r>
            <a:rPr lang="en-US" b="0" i="0"/>
            <a:t> Knowledge of ethical hacking principles and techniques.</a:t>
          </a:r>
          <a:endParaRPr lang="en-US"/>
        </a:p>
      </dgm:t>
    </dgm:pt>
    <dgm:pt modelId="{4A5045FA-DB79-4C97-83B9-915BB476B866}" type="parTrans" cxnId="{93A5A1D0-6A25-4F1B-AD04-C9604C05AF0E}">
      <dgm:prSet/>
      <dgm:spPr/>
      <dgm:t>
        <a:bodyPr/>
        <a:lstStyle/>
        <a:p>
          <a:endParaRPr lang="en-US"/>
        </a:p>
      </dgm:t>
    </dgm:pt>
    <dgm:pt modelId="{B6B9E05F-001C-4BEB-944B-3624FA7A889A}" type="sibTrans" cxnId="{93A5A1D0-6A25-4F1B-AD04-C9604C05AF0E}">
      <dgm:prSet/>
      <dgm:spPr/>
      <dgm:t>
        <a:bodyPr/>
        <a:lstStyle/>
        <a:p>
          <a:endParaRPr lang="en-US"/>
        </a:p>
      </dgm:t>
    </dgm:pt>
    <dgm:pt modelId="{586764DB-EBF0-41EC-8153-C1A6383E0A4D}">
      <dgm:prSet/>
      <dgm:spPr/>
      <dgm:t>
        <a:bodyPr/>
        <a:lstStyle/>
        <a:p>
          <a:r>
            <a:rPr lang="en-US" b="1" i="0" dirty="0"/>
            <a:t>K0177:</a:t>
          </a:r>
          <a:r>
            <a:rPr lang="en-US" b="0" i="0" dirty="0"/>
            <a:t> Knowledge of cyber attack stages (e.g., reconnaissance, scanning, enumeration, gaining access, escalation of privileges, maintaining access, network exploitation, covering tracks). </a:t>
          </a:r>
          <a:endParaRPr lang="en-US" dirty="0"/>
        </a:p>
      </dgm:t>
    </dgm:pt>
    <dgm:pt modelId="{E471CC5D-D49A-4837-9DA8-F5690E417BC7}" type="parTrans" cxnId="{5C021F1B-8F3C-4962-91B9-8EC81E5EE147}">
      <dgm:prSet/>
      <dgm:spPr/>
      <dgm:t>
        <a:bodyPr/>
        <a:lstStyle/>
        <a:p>
          <a:endParaRPr lang="en-US"/>
        </a:p>
      </dgm:t>
    </dgm:pt>
    <dgm:pt modelId="{F166C5FC-B48D-404C-9882-D0E52A7CC653}" type="sibTrans" cxnId="{5C021F1B-8F3C-4962-91B9-8EC81E5EE147}">
      <dgm:prSet/>
      <dgm:spPr/>
      <dgm:t>
        <a:bodyPr/>
        <a:lstStyle/>
        <a:p>
          <a:endParaRPr lang="en-US"/>
        </a:p>
      </dgm:t>
    </dgm:pt>
    <dgm:pt modelId="{E868CDD6-A571-47B1-BD1B-9B4223EFE1B6}">
      <dgm:prSet/>
      <dgm:spPr/>
      <dgm:t>
        <a:bodyPr/>
        <a:lstStyle/>
        <a:p>
          <a:r>
            <a:rPr lang="en-US" b="1" i="0"/>
            <a:t>SKILLS</a:t>
          </a:r>
          <a:endParaRPr lang="en-US"/>
        </a:p>
      </dgm:t>
    </dgm:pt>
    <dgm:pt modelId="{F1D13000-8826-4BDB-88B6-8CF4EC3DA9E2}" type="parTrans" cxnId="{BDD34D6C-9413-4000-B2AB-50EF09DBFBC4}">
      <dgm:prSet/>
      <dgm:spPr/>
      <dgm:t>
        <a:bodyPr/>
        <a:lstStyle/>
        <a:p>
          <a:endParaRPr lang="en-US"/>
        </a:p>
      </dgm:t>
    </dgm:pt>
    <dgm:pt modelId="{6D5F1346-7DE2-406C-A88F-A43FCA606A67}" type="sibTrans" cxnId="{BDD34D6C-9413-4000-B2AB-50EF09DBFBC4}">
      <dgm:prSet/>
      <dgm:spPr/>
      <dgm:t>
        <a:bodyPr/>
        <a:lstStyle/>
        <a:p>
          <a:endParaRPr lang="en-US"/>
        </a:p>
      </dgm:t>
    </dgm:pt>
    <dgm:pt modelId="{C9E88FBF-2677-41C6-A0D3-3079E1FB49F7}">
      <dgm:prSet/>
      <dgm:spPr/>
      <dgm:t>
        <a:bodyPr/>
        <a:lstStyle/>
        <a:p>
          <a:r>
            <a:rPr lang="en-US" b="1" i="0" dirty="0"/>
            <a:t>S0051:</a:t>
          </a:r>
          <a:r>
            <a:rPr lang="en-US" b="0" i="0" dirty="0"/>
            <a:t> Skill in the use of penetration testing tools and techniques.</a:t>
          </a:r>
          <a:endParaRPr lang="en-US" dirty="0"/>
        </a:p>
      </dgm:t>
    </dgm:pt>
    <dgm:pt modelId="{E67C1702-1C1E-4EBD-88C2-499C9AADD67F}" type="parTrans" cxnId="{7E354132-D9E6-4A7F-AB64-1E86DEF3366E}">
      <dgm:prSet/>
      <dgm:spPr/>
      <dgm:t>
        <a:bodyPr/>
        <a:lstStyle/>
        <a:p>
          <a:endParaRPr lang="en-US"/>
        </a:p>
      </dgm:t>
    </dgm:pt>
    <dgm:pt modelId="{D3D934F4-000A-4FF3-B40F-5A44922FD49A}" type="sibTrans" cxnId="{7E354132-D9E6-4A7F-AB64-1E86DEF3366E}">
      <dgm:prSet/>
      <dgm:spPr/>
      <dgm:t>
        <a:bodyPr/>
        <a:lstStyle/>
        <a:p>
          <a:endParaRPr lang="en-US"/>
        </a:p>
      </dgm:t>
    </dgm:pt>
    <dgm:pt modelId="{49785A28-15C0-4CB6-A1ED-B7EB1BAFB8CC}">
      <dgm:prSet/>
      <dgm:spPr/>
      <dgm:t>
        <a:bodyPr/>
        <a:lstStyle/>
        <a:p>
          <a:r>
            <a:rPr lang="en-US" b="1" i="0"/>
            <a:t>S0081:</a:t>
          </a:r>
          <a:r>
            <a:rPr lang="en-US" b="0" i="0"/>
            <a:t> Skill in using network analysis tools to identify vulnerabilities. (e.g., fuzzing, nmap, etc.). </a:t>
          </a:r>
          <a:endParaRPr lang="en-US"/>
        </a:p>
      </dgm:t>
    </dgm:pt>
    <dgm:pt modelId="{8ADBAEBE-24F6-42DA-B8F1-03E41BF7EDD5}" type="parTrans" cxnId="{CA4E9E1E-DBF0-4C80-99B5-62D04B5DB68E}">
      <dgm:prSet/>
      <dgm:spPr/>
      <dgm:t>
        <a:bodyPr/>
        <a:lstStyle/>
        <a:p>
          <a:endParaRPr lang="en-US"/>
        </a:p>
      </dgm:t>
    </dgm:pt>
    <dgm:pt modelId="{BCF5F9E3-77F1-4A07-9651-E8F0EE617785}" type="sibTrans" cxnId="{CA4E9E1E-DBF0-4C80-99B5-62D04B5DB68E}">
      <dgm:prSet/>
      <dgm:spPr/>
      <dgm:t>
        <a:bodyPr/>
        <a:lstStyle/>
        <a:p>
          <a:endParaRPr lang="en-US"/>
        </a:p>
      </dgm:t>
    </dgm:pt>
    <dgm:pt modelId="{40064188-6185-483B-8CFD-1D608DDC15C6}">
      <dgm:prSet/>
      <dgm:spPr/>
      <dgm:t>
        <a:bodyPr/>
        <a:lstStyle/>
        <a:p>
          <a:r>
            <a:rPr lang="en-US" b="1" i="0"/>
            <a:t>S0137:</a:t>
          </a:r>
          <a:r>
            <a:rPr lang="en-US" b="0" i="0"/>
            <a:t> Skill in conducting application vulnerability assessments.</a:t>
          </a:r>
          <a:endParaRPr lang="en-US"/>
        </a:p>
      </dgm:t>
    </dgm:pt>
    <dgm:pt modelId="{CA25F7FB-191F-4252-9192-453F43549A6D}" type="parTrans" cxnId="{9C9CD9C9-B656-46B9-B2AF-E0950C0F456B}">
      <dgm:prSet/>
      <dgm:spPr/>
      <dgm:t>
        <a:bodyPr/>
        <a:lstStyle/>
        <a:p>
          <a:endParaRPr lang="en-US"/>
        </a:p>
      </dgm:t>
    </dgm:pt>
    <dgm:pt modelId="{A231FA32-97B3-411A-8583-4AB87329499D}" type="sibTrans" cxnId="{9C9CD9C9-B656-46B9-B2AF-E0950C0F456B}">
      <dgm:prSet/>
      <dgm:spPr/>
      <dgm:t>
        <a:bodyPr/>
        <a:lstStyle/>
        <a:p>
          <a:endParaRPr lang="en-US"/>
        </a:p>
      </dgm:t>
    </dgm:pt>
    <dgm:pt modelId="{61128FB8-A79B-4403-A813-FBB441DFAA47}">
      <dgm:prSet/>
      <dgm:spPr/>
      <dgm:t>
        <a:bodyPr/>
        <a:lstStyle/>
        <a:p>
          <a:r>
            <a:rPr lang="en-US" b="1" i="0"/>
            <a:t>TASKS</a:t>
          </a:r>
          <a:endParaRPr lang="en-US"/>
        </a:p>
      </dgm:t>
    </dgm:pt>
    <dgm:pt modelId="{21AF8FD6-62BF-4F5D-9907-CA4C59E7E8CA}" type="parTrans" cxnId="{83FD255C-0658-4997-89F2-5F8168778168}">
      <dgm:prSet/>
      <dgm:spPr/>
      <dgm:t>
        <a:bodyPr/>
        <a:lstStyle/>
        <a:p>
          <a:endParaRPr lang="en-US"/>
        </a:p>
      </dgm:t>
    </dgm:pt>
    <dgm:pt modelId="{E230ED69-15E3-47F3-8A85-F7B899481900}" type="sibTrans" cxnId="{83FD255C-0658-4997-89F2-5F8168778168}">
      <dgm:prSet/>
      <dgm:spPr/>
      <dgm:t>
        <a:bodyPr/>
        <a:lstStyle/>
        <a:p>
          <a:endParaRPr lang="en-US"/>
        </a:p>
      </dgm:t>
    </dgm:pt>
    <dgm:pt modelId="{03C8716B-8489-4114-A060-8ADD3747222D}">
      <dgm:prSet/>
      <dgm:spPr/>
      <dgm:t>
        <a:bodyPr/>
        <a:lstStyle/>
        <a:p>
          <a:r>
            <a:rPr lang="en-US" b="1" i="0"/>
            <a:t>T0549:</a:t>
          </a:r>
          <a:r>
            <a:rPr lang="en-US" b="0" i="0"/>
            <a:t> Perform technical (evaluation of technology) and nontechnical (evaluation of people and operations) risk and vulnerability assessments of relevant technology focus areas (e.g., local computing environment, network and infrastructure, enclave boundary, supporting infrastructure, and applications).</a:t>
          </a:r>
          <a:endParaRPr lang="en-US"/>
        </a:p>
      </dgm:t>
    </dgm:pt>
    <dgm:pt modelId="{1E865C20-0662-41F6-BE87-8A4893AD6C15}" type="parTrans" cxnId="{DBFECDB1-8262-4E22-9BAE-D7E447005AA4}">
      <dgm:prSet/>
      <dgm:spPr/>
      <dgm:t>
        <a:bodyPr/>
        <a:lstStyle/>
        <a:p>
          <a:endParaRPr lang="en-US"/>
        </a:p>
      </dgm:t>
    </dgm:pt>
    <dgm:pt modelId="{56FFB13C-2BF8-4C86-AE12-AEC9A1AD4F6A}" type="sibTrans" cxnId="{DBFECDB1-8262-4E22-9BAE-D7E447005AA4}">
      <dgm:prSet/>
      <dgm:spPr/>
      <dgm:t>
        <a:bodyPr/>
        <a:lstStyle/>
        <a:p>
          <a:endParaRPr lang="en-US"/>
        </a:p>
      </dgm:t>
    </dgm:pt>
    <dgm:pt modelId="{5F6EE6D2-73E5-445F-8ADA-78F01B97B027}">
      <dgm:prSet/>
      <dgm:spPr/>
      <dgm:t>
        <a:bodyPr/>
        <a:lstStyle/>
        <a:p>
          <a:r>
            <a:rPr lang="en-US" b="1" i="0"/>
            <a:t>T0550:</a:t>
          </a:r>
          <a:r>
            <a:rPr lang="en-US" b="0" i="0"/>
            <a:t> Make recommendations regarding the selection of cost-effective security controls to mitigate risk (e.g., protection of information, systems and processes).</a:t>
          </a:r>
          <a:endParaRPr lang="en-US"/>
        </a:p>
      </dgm:t>
    </dgm:pt>
    <dgm:pt modelId="{1821E37A-189E-4F17-8D0E-CA019D09F147}" type="parTrans" cxnId="{C1899A6C-A4E5-4E8B-A99F-BAAB5F90305A}">
      <dgm:prSet/>
      <dgm:spPr/>
      <dgm:t>
        <a:bodyPr/>
        <a:lstStyle/>
        <a:p>
          <a:endParaRPr lang="en-US"/>
        </a:p>
      </dgm:t>
    </dgm:pt>
    <dgm:pt modelId="{77843F60-9ADF-493C-9414-3D0E4D07B3F1}" type="sibTrans" cxnId="{C1899A6C-A4E5-4E8B-A99F-BAAB5F90305A}">
      <dgm:prSet/>
      <dgm:spPr/>
      <dgm:t>
        <a:bodyPr/>
        <a:lstStyle/>
        <a:p>
          <a:endParaRPr lang="en-US"/>
        </a:p>
      </dgm:t>
    </dgm:pt>
    <dgm:pt modelId="{9BAC2C64-194E-4590-87E6-8A37A40DAD02}" type="pres">
      <dgm:prSet presAssocID="{2C416A90-6088-47F6-972B-6850A1ADFE0A}" presName="linear" presStyleCnt="0">
        <dgm:presLayoutVars>
          <dgm:animLvl val="lvl"/>
          <dgm:resizeHandles val="exact"/>
        </dgm:presLayoutVars>
      </dgm:prSet>
      <dgm:spPr/>
    </dgm:pt>
    <dgm:pt modelId="{3EF3F587-A5E0-4CA4-B852-2B18349B58D0}" type="pres">
      <dgm:prSet presAssocID="{EF9BC8F0-F5E7-48DC-83A3-25F1FECB5CE3}" presName="parentText" presStyleLbl="node1" presStyleIdx="0" presStyleCnt="3">
        <dgm:presLayoutVars>
          <dgm:chMax val="0"/>
          <dgm:bulletEnabled val="1"/>
        </dgm:presLayoutVars>
      </dgm:prSet>
      <dgm:spPr/>
    </dgm:pt>
    <dgm:pt modelId="{4810C510-39B6-4187-A69B-4A04EB546C8F}" type="pres">
      <dgm:prSet presAssocID="{EF9BC8F0-F5E7-48DC-83A3-25F1FECB5CE3}" presName="childText" presStyleLbl="revTx" presStyleIdx="0" presStyleCnt="3">
        <dgm:presLayoutVars>
          <dgm:bulletEnabled val="1"/>
        </dgm:presLayoutVars>
      </dgm:prSet>
      <dgm:spPr/>
    </dgm:pt>
    <dgm:pt modelId="{167F1981-E575-488B-AC36-90ADBA23959B}" type="pres">
      <dgm:prSet presAssocID="{E868CDD6-A571-47B1-BD1B-9B4223EFE1B6}" presName="parentText" presStyleLbl="node1" presStyleIdx="1" presStyleCnt="3">
        <dgm:presLayoutVars>
          <dgm:chMax val="0"/>
          <dgm:bulletEnabled val="1"/>
        </dgm:presLayoutVars>
      </dgm:prSet>
      <dgm:spPr/>
    </dgm:pt>
    <dgm:pt modelId="{8B8457CD-6FE9-4D28-8FE5-9F7B99BBCFF7}" type="pres">
      <dgm:prSet presAssocID="{E868CDD6-A571-47B1-BD1B-9B4223EFE1B6}" presName="childText" presStyleLbl="revTx" presStyleIdx="1" presStyleCnt="3">
        <dgm:presLayoutVars>
          <dgm:bulletEnabled val="1"/>
        </dgm:presLayoutVars>
      </dgm:prSet>
      <dgm:spPr/>
    </dgm:pt>
    <dgm:pt modelId="{D5B2DBB1-C214-41FB-89ED-29AD75F4DBCA}" type="pres">
      <dgm:prSet presAssocID="{61128FB8-A79B-4403-A813-FBB441DFAA47}" presName="parentText" presStyleLbl="node1" presStyleIdx="2" presStyleCnt="3">
        <dgm:presLayoutVars>
          <dgm:chMax val="0"/>
          <dgm:bulletEnabled val="1"/>
        </dgm:presLayoutVars>
      </dgm:prSet>
      <dgm:spPr/>
    </dgm:pt>
    <dgm:pt modelId="{2C717FAE-EB06-4DC7-8D67-E7A2E5384BE8}" type="pres">
      <dgm:prSet presAssocID="{61128FB8-A79B-4403-A813-FBB441DFAA47}" presName="childText" presStyleLbl="revTx" presStyleIdx="2" presStyleCnt="3">
        <dgm:presLayoutVars>
          <dgm:bulletEnabled val="1"/>
        </dgm:presLayoutVars>
      </dgm:prSet>
      <dgm:spPr/>
    </dgm:pt>
  </dgm:ptLst>
  <dgm:cxnLst>
    <dgm:cxn modelId="{90BEE802-887C-4B1D-8D49-959EA4C65980}" type="presOf" srcId="{C9E88FBF-2677-41C6-A0D3-3079E1FB49F7}" destId="{8B8457CD-6FE9-4D28-8FE5-9F7B99BBCFF7}" srcOrd="0" destOrd="0" presId="urn:microsoft.com/office/officeart/2005/8/layout/vList2"/>
    <dgm:cxn modelId="{198FA608-EF1C-42A8-AB29-513CE8C85090}" type="presOf" srcId="{EF9BC8F0-F5E7-48DC-83A3-25F1FECB5CE3}" destId="{3EF3F587-A5E0-4CA4-B852-2B18349B58D0}" srcOrd="0" destOrd="0" presId="urn:microsoft.com/office/officeart/2005/8/layout/vList2"/>
    <dgm:cxn modelId="{5C021F1B-8F3C-4962-91B9-8EC81E5EE147}" srcId="{EF9BC8F0-F5E7-48DC-83A3-25F1FECB5CE3}" destId="{586764DB-EBF0-41EC-8153-C1A6383E0A4D}" srcOrd="1" destOrd="0" parTransId="{E471CC5D-D49A-4837-9DA8-F5690E417BC7}" sibTransId="{F166C5FC-B48D-404C-9882-D0E52A7CC653}"/>
    <dgm:cxn modelId="{CA4E9E1E-DBF0-4C80-99B5-62D04B5DB68E}" srcId="{E868CDD6-A571-47B1-BD1B-9B4223EFE1B6}" destId="{49785A28-15C0-4CB6-A1ED-B7EB1BAFB8CC}" srcOrd="1" destOrd="0" parTransId="{8ADBAEBE-24F6-42DA-B8F1-03E41BF7EDD5}" sibTransId="{BCF5F9E3-77F1-4A07-9651-E8F0EE617785}"/>
    <dgm:cxn modelId="{7E354132-D9E6-4A7F-AB64-1E86DEF3366E}" srcId="{E868CDD6-A571-47B1-BD1B-9B4223EFE1B6}" destId="{C9E88FBF-2677-41C6-A0D3-3079E1FB49F7}" srcOrd="0" destOrd="0" parTransId="{E67C1702-1C1E-4EBD-88C2-499C9AADD67F}" sibTransId="{D3D934F4-000A-4FF3-B40F-5A44922FD49A}"/>
    <dgm:cxn modelId="{6C636C38-1338-42B1-B78B-09FC28E968EE}" type="presOf" srcId="{E868CDD6-A571-47B1-BD1B-9B4223EFE1B6}" destId="{167F1981-E575-488B-AC36-90ADBA23959B}" srcOrd="0" destOrd="0" presId="urn:microsoft.com/office/officeart/2005/8/layout/vList2"/>
    <dgm:cxn modelId="{7925F95B-4920-4F7B-B7E9-29EE9E704F03}" type="presOf" srcId="{2D36BAD3-B2B5-45DF-AB5E-BDFCB3ACE411}" destId="{4810C510-39B6-4187-A69B-4A04EB546C8F}" srcOrd="0" destOrd="0" presId="urn:microsoft.com/office/officeart/2005/8/layout/vList2"/>
    <dgm:cxn modelId="{83FD255C-0658-4997-89F2-5F8168778168}" srcId="{2C416A90-6088-47F6-972B-6850A1ADFE0A}" destId="{61128FB8-A79B-4403-A813-FBB441DFAA47}" srcOrd="2" destOrd="0" parTransId="{21AF8FD6-62BF-4F5D-9907-CA4C59E7E8CA}" sibTransId="{E230ED69-15E3-47F3-8A85-F7B899481900}"/>
    <dgm:cxn modelId="{91B4CA45-EB23-4899-B824-38379204D2E7}" type="presOf" srcId="{5F6EE6D2-73E5-445F-8ADA-78F01B97B027}" destId="{2C717FAE-EB06-4DC7-8D67-E7A2E5384BE8}" srcOrd="0" destOrd="1" presId="urn:microsoft.com/office/officeart/2005/8/layout/vList2"/>
    <dgm:cxn modelId="{BDD34D6C-9413-4000-B2AB-50EF09DBFBC4}" srcId="{2C416A90-6088-47F6-972B-6850A1ADFE0A}" destId="{E868CDD6-A571-47B1-BD1B-9B4223EFE1B6}" srcOrd="1" destOrd="0" parTransId="{F1D13000-8826-4BDB-88B6-8CF4EC3DA9E2}" sibTransId="{6D5F1346-7DE2-406C-A88F-A43FCA606A67}"/>
    <dgm:cxn modelId="{930D7E4C-8367-4D51-88AA-5601AA2EAA39}" type="presOf" srcId="{49785A28-15C0-4CB6-A1ED-B7EB1BAFB8CC}" destId="{8B8457CD-6FE9-4D28-8FE5-9F7B99BBCFF7}" srcOrd="0" destOrd="1" presId="urn:microsoft.com/office/officeart/2005/8/layout/vList2"/>
    <dgm:cxn modelId="{C1899A6C-A4E5-4E8B-A99F-BAAB5F90305A}" srcId="{61128FB8-A79B-4403-A813-FBB441DFAA47}" destId="{5F6EE6D2-73E5-445F-8ADA-78F01B97B027}" srcOrd="1" destOrd="0" parTransId="{1821E37A-189E-4F17-8D0E-CA019D09F147}" sibTransId="{77843F60-9ADF-493C-9414-3D0E4D07B3F1}"/>
    <dgm:cxn modelId="{C43B0F55-8F8F-47C7-B68A-25A627212F40}" type="presOf" srcId="{40064188-6185-483B-8CFD-1D608DDC15C6}" destId="{8B8457CD-6FE9-4D28-8FE5-9F7B99BBCFF7}" srcOrd="0" destOrd="2" presId="urn:microsoft.com/office/officeart/2005/8/layout/vList2"/>
    <dgm:cxn modelId="{A4235182-3A6C-4A30-8523-4E0B5BC081D1}" srcId="{2C416A90-6088-47F6-972B-6850A1ADFE0A}" destId="{EF9BC8F0-F5E7-48DC-83A3-25F1FECB5CE3}" srcOrd="0" destOrd="0" parTransId="{E6B70DD5-DC68-452F-87EF-090BAC150671}" sibTransId="{D13BE62F-1877-4353-B0F6-805ACC1ECFE3}"/>
    <dgm:cxn modelId="{9AF534B0-A4C2-4D96-A4C2-9283C44EEC40}" type="presOf" srcId="{2C416A90-6088-47F6-972B-6850A1ADFE0A}" destId="{9BAC2C64-194E-4590-87E6-8A37A40DAD02}" srcOrd="0" destOrd="0" presId="urn:microsoft.com/office/officeart/2005/8/layout/vList2"/>
    <dgm:cxn modelId="{DBFECDB1-8262-4E22-9BAE-D7E447005AA4}" srcId="{61128FB8-A79B-4403-A813-FBB441DFAA47}" destId="{03C8716B-8489-4114-A060-8ADD3747222D}" srcOrd="0" destOrd="0" parTransId="{1E865C20-0662-41F6-BE87-8A4893AD6C15}" sibTransId="{56FFB13C-2BF8-4C86-AE12-AEC9A1AD4F6A}"/>
    <dgm:cxn modelId="{8250F3C1-D504-497D-B7B6-46933A668D33}" type="presOf" srcId="{03C8716B-8489-4114-A060-8ADD3747222D}" destId="{2C717FAE-EB06-4DC7-8D67-E7A2E5384BE8}" srcOrd="0" destOrd="0" presId="urn:microsoft.com/office/officeart/2005/8/layout/vList2"/>
    <dgm:cxn modelId="{53DB46C2-083C-40B1-A248-AE6575279BB9}" type="presOf" srcId="{61128FB8-A79B-4403-A813-FBB441DFAA47}" destId="{D5B2DBB1-C214-41FB-89ED-29AD75F4DBCA}" srcOrd="0" destOrd="0" presId="urn:microsoft.com/office/officeart/2005/8/layout/vList2"/>
    <dgm:cxn modelId="{9C9CD9C9-B656-46B9-B2AF-E0950C0F456B}" srcId="{E868CDD6-A571-47B1-BD1B-9B4223EFE1B6}" destId="{40064188-6185-483B-8CFD-1D608DDC15C6}" srcOrd="2" destOrd="0" parTransId="{CA25F7FB-191F-4252-9192-453F43549A6D}" sibTransId="{A231FA32-97B3-411A-8583-4AB87329499D}"/>
    <dgm:cxn modelId="{225568CC-66F8-4314-8760-C5156A2F447A}" type="presOf" srcId="{586764DB-EBF0-41EC-8153-C1A6383E0A4D}" destId="{4810C510-39B6-4187-A69B-4A04EB546C8F}" srcOrd="0" destOrd="1" presId="urn:microsoft.com/office/officeart/2005/8/layout/vList2"/>
    <dgm:cxn modelId="{93A5A1D0-6A25-4F1B-AD04-C9604C05AF0E}" srcId="{EF9BC8F0-F5E7-48DC-83A3-25F1FECB5CE3}" destId="{2D36BAD3-B2B5-45DF-AB5E-BDFCB3ACE411}" srcOrd="0" destOrd="0" parTransId="{4A5045FA-DB79-4C97-83B9-915BB476B866}" sibTransId="{B6B9E05F-001C-4BEB-944B-3624FA7A889A}"/>
    <dgm:cxn modelId="{5E1140DB-84B3-4194-A676-5E1CDA781437}" type="presParOf" srcId="{9BAC2C64-194E-4590-87E6-8A37A40DAD02}" destId="{3EF3F587-A5E0-4CA4-B852-2B18349B58D0}" srcOrd="0" destOrd="0" presId="urn:microsoft.com/office/officeart/2005/8/layout/vList2"/>
    <dgm:cxn modelId="{A48C5652-3DDC-463E-9085-D3D5C24E6F05}" type="presParOf" srcId="{9BAC2C64-194E-4590-87E6-8A37A40DAD02}" destId="{4810C510-39B6-4187-A69B-4A04EB546C8F}" srcOrd="1" destOrd="0" presId="urn:microsoft.com/office/officeart/2005/8/layout/vList2"/>
    <dgm:cxn modelId="{6422C706-9C13-4635-BAA8-35AA204737AF}" type="presParOf" srcId="{9BAC2C64-194E-4590-87E6-8A37A40DAD02}" destId="{167F1981-E575-488B-AC36-90ADBA23959B}" srcOrd="2" destOrd="0" presId="urn:microsoft.com/office/officeart/2005/8/layout/vList2"/>
    <dgm:cxn modelId="{7B3BAF64-D7C8-488D-AF70-B8DD8C5430D7}" type="presParOf" srcId="{9BAC2C64-194E-4590-87E6-8A37A40DAD02}" destId="{8B8457CD-6FE9-4D28-8FE5-9F7B99BBCFF7}" srcOrd="3" destOrd="0" presId="urn:microsoft.com/office/officeart/2005/8/layout/vList2"/>
    <dgm:cxn modelId="{B82DBF20-3ACF-4B86-8572-9CCFA08514A8}" type="presParOf" srcId="{9BAC2C64-194E-4590-87E6-8A37A40DAD02}" destId="{D5B2DBB1-C214-41FB-89ED-29AD75F4DBCA}" srcOrd="4" destOrd="0" presId="urn:microsoft.com/office/officeart/2005/8/layout/vList2"/>
    <dgm:cxn modelId="{18329381-59A4-4315-8EE4-11127CB320A0}" type="presParOf" srcId="{9BAC2C64-194E-4590-87E6-8A37A40DAD02}" destId="{2C717FAE-EB06-4DC7-8D67-E7A2E5384BE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371A64-A321-488E-8D62-1A90CA1A03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0B77E0-4F32-4C21-95F8-632A045D64FE}">
      <dgm:prSet/>
      <dgm:spPr/>
      <dgm:t>
        <a:bodyPr/>
        <a:lstStyle/>
        <a:p>
          <a:r>
            <a:rPr lang="en-US" b="1"/>
            <a:t>Education</a:t>
          </a:r>
          <a:endParaRPr lang="en-US"/>
        </a:p>
      </dgm:t>
    </dgm:pt>
    <dgm:pt modelId="{ECCDD5D1-543F-47CC-BB71-1270C568E41E}" type="parTrans" cxnId="{16F085F7-EE5A-44A1-AC11-C16FA14583AA}">
      <dgm:prSet/>
      <dgm:spPr/>
      <dgm:t>
        <a:bodyPr/>
        <a:lstStyle/>
        <a:p>
          <a:endParaRPr lang="en-US"/>
        </a:p>
      </dgm:t>
    </dgm:pt>
    <dgm:pt modelId="{F3C96B1D-0D45-46D9-8A49-3CF81F7A180B}" type="sibTrans" cxnId="{16F085F7-EE5A-44A1-AC11-C16FA14583AA}">
      <dgm:prSet/>
      <dgm:spPr/>
      <dgm:t>
        <a:bodyPr/>
        <a:lstStyle/>
        <a:p>
          <a:endParaRPr lang="en-US"/>
        </a:p>
      </dgm:t>
    </dgm:pt>
    <dgm:pt modelId="{806F236B-25E9-45DE-87D7-ED2BEB1AC7AF}">
      <dgm:prSet/>
      <dgm:spPr/>
      <dgm:t>
        <a:bodyPr/>
        <a:lstStyle/>
        <a:p>
          <a:r>
            <a:rPr lang="en-US"/>
            <a:t>Cybersecurity Major graduating Spring 2023</a:t>
          </a:r>
        </a:p>
      </dgm:t>
    </dgm:pt>
    <dgm:pt modelId="{55141EC4-80E7-440E-B00B-D4B04EEE7406}" type="parTrans" cxnId="{8EC15666-4567-464C-B550-50D4BE1FC75B}">
      <dgm:prSet/>
      <dgm:spPr/>
      <dgm:t>
        <a:bodyPr/>
        <a:lstStyle/>
        <a:p>
          <a:endParaRPr lang="en-US"/>
        </a:p>
      </dgm:t>
    </dgm:pt>
    <dgm:pt modelId="{09FFF219-08B0-4041-A9AC-6AD67B7CC3DB}" type="sibTrans" cxnId="{8EC15666-4567-464C-B550-50D4BE1FC75B}">
      <dgm:prSet/>
      <dgm:spPr/>
      <dgm:t>
        <a:bodyPr/>
        <a:lstStyle/>
        <a:p>
          <a:endParaRPr lang="en-US"/>
        </a:p>
      </dgm:t>
    </dgm:pt>
    <dgm:pt modelId="{9BE817D2-9300-4220-8160-DD53991ABF5F}">
      <dgm:prSet/>
      <dgm:spPr/>
      <dgm:t>
        <a:bodyPr/>
        <a:lstStyle/>
        <a:p>
          <a:r>
            <a:rPr lang="en-US"/>
            <a:t>University of Southern Maine</a:t>
          </a:r>
        </a:p>
      </dgm:t>
    </dgm:pt>
    <dgm:pt modelId="{0CC293C7-9BC4-4770-986D-B497D7B8D6D5}" type="parTrans" cxnId="{16001920-3EE8-427C-B1AD-41FD0E219695}">
      <dgm:prSet/>
      <dgm:spPr/>
      <dgm:t>
        <a:bodyPr/>
        <a:lstStyle/>
        <a:p>
          <a:endParaRPr lang="en-US"/>
        </a:p>
      </dgm:t>
    </dgm:pt>
    <dgm:pt modelId="{F2289BDC-2BB0-4235-ADE3-25991148C260}" type="sibTrans" cxnId="{16001920-3EE8-427C-B1AD-41FD0E219695}">
      <dgm:prSet/>
      <dgm:spPr/>
      <dgm:t>
        <a:bodyPr/>
        <a:lstStyle/>
        <a:p>
          <a:endParaRPr lang="en-US"/>
        </a:p>
      </dgm:t>
    </dgm:pt>
    <dgm:pt modelId="{A885E02F-F842-45E7-9ED7-DFAFF456BD2B}">
      <dgm:prSet/>
      <dgm:spPr/>
      <dgm:t>
        <a:bodyPr/>
        <a:lstStyle/>
        <a:p>
          <a:r>
            <a:rPr lang="en-US" b="1"/>
            <a:t>Work Experience</a:t>
          </a:r>
          <a:endParaRPr lang="en-US"/>
        </a:p>
      </dgm:t>
    </dgm:pt>
    <dgm:pt modelId="{0A6BBBA5-A17B-43BC-B611-48B98D14D31A}" type="parTrans" cxnId="{A5BBBFEA-38FF-4E04-B0D9-AC141EB170EA}">
      <dgm:prSet/>
      <dgm:spPr/>
      <dgm:t>
        <a:bodyPr/>
        <a:lstStyle/>
        <a:p>
          <a:endParaRPr lang="en-US"/>
        </a:p>
      </dgm:t>
    </dgm:pt>
    <dgm:pt modelId="{381C5C02-399D-4180-BEA1-FD774219519C}" type="sibTrans" cxnId="{A5BBBFEA-38FF-4E04-B0D9-AC141EB170EA}">
      <dgm:prSet/>
      <dgm:spPr/>
      <dgm:t>
        <a:bodyPr/>
        <a:lstStyle/>
        <a:p>
          <a:endParaRPr lang="en-US"/>
        </a:p>
      </dgm:t>
    </dgm:pt>
    <dgm:pt modelId="{933449CF-65C0-409A-AD26-669CA411C08D}">
      <dgm:prSet/>
      <dgm:spPr/>
      <dgm:t>
        <a:bodyPr/>
        <a:lstStyle/>
        <a:p>
          <a:r>
            <a:rPr lang="en-US"/>
            <a:t>Application Support</a:t>
          </a:r>
        </a:p>
      </dgm:t>
    </dgm:pt>
    <dgm:pt modelId="{5616AEA7-465B-4467-86F4-DA8676E40B0D}" type="parTrans" cxnId="{D898BAAB-BDB6-4EA2-86AD-0496CB147BD8}">
      <dgm:prSet/>
      <dgm:spPr/>
      <dgm:t>
        <a:bodyPr/>
        <a:lstStyle/>
        <a:p>
          <a:endParaRPr lang="en-US"/>
        </a:p>
      </dgm:t>
    </dgm:pt>
    <dgm:pt modelId="{DB5CBEB8-E9F3-4338-AFF7-42026421ED02}" type="sibTrans" cxnId="{D898BAAB-BDB6-4EA2-86AD-0496CB147BD8}">
      <dgm:prSet/>
      <dgm:spPr/>
      <dgm:t>
        <a:bodyPr/>
        <a:lstStyle/>
        <a:p>
          <a:endParaRPr lang="en-US"/>
        </a:p>
      </dgm:t>
    </dgm:pt>
    <dgm:pt modelId="{EFD74D92-6720-49A3-9832-107CCED1ADB8}">
      <dgm:prSet/>
      <dgm:spPr/>
      <dgm:t>
        <a:bodyPr/>
        <a:lstStyle/>
        <a:p>
          <a:r>
            <a:rPr lang="en-US"/>
            <a:t>Penetration Tester Internship</a:t>
          </a:r>
        </a:p>
      </dgm:t>
    </dgm:pt>
    <dgm:pt modelId="{1729F045-D4C5-46FE-81F5-90BAFBD755DC}" type="parTrans" cxnId="{466E59F6-F871-4A38-ACFA-EB80AC47D886}">
      <dgm:prSet/>
      <dgm:spPr/>
      <dgm:t>
        <a:bodyPr/>
        <a:lstStyle/>
        <a:p>
          <a:endParaRPr lang="en-US"/>
        </a:p>
      </dgm:t>
    </dgm:pt>
    <dgm:pt modelId="{307E38DD-060F-4FB7-BA5A-DE6958658F25}" type="sibTrans" cxnId="{466E59F6-F871-4A38-ACFA-EB80AC47D886}">
      <dgm:prSet/>
      <dgm:spPr/>
      <dgm:t>
        <a:bodyPr/>
        <a:lstStyle/>
        <a:p>
          <a:endParaRPr lang="en-US"/>
        </a:p>
      </dgm:t>
    </dgm:pt>
    <dgm:pt modelId="{B1F88F39-8C09-4EC9-ADF1-7EBD0775758C}">
      <dgm:prSet/>
      <dgm:spPr/>
      <dgm:t>
        <a:bodyPr/>
        <a:lstStyle/>
        <a:p>
          <a:r>
            <a:rPr lang="en-US" b="1" dirty="0"/>
            <a:t>Inspiration for Research</a:t>
          </a:r>
          <a:endParaRPr lang="en-US" dirty="0"/>
        </a:p>
      </dgm:t>
    </dgm:pt>
    <dgm:pt modelId="{25B5A473-EFC0-4DE0-8B50-06C90E2245ED}" type="parTrans" cxnId="{DFAD79AE-188D-4B28-A709-62F5C2A0E38C}">
      <dgm:prSet/>
      <dgm:spPr/>
      <dgm:t>
        <a:bodyPr/>
        <a:lstStyle/>
        <a:p>
          <a:endParaRPr lang="en-US"/>
        </a:p>
      </dgm:t>
    </dgm:pt>
    <dgm:pt modelId="{9B40A071-9707-4155-B7FB-F943B9F59DF0}" type="sibTrans" cxnId="{DFAD79AE-188D-4B28-A709-62F5C2A0E38C}">
      <dgm:prSet/>
      <dgm:spPr/>
      <dgm:t>
        <a:bodyPr/>
        <a:lstStyle/>
        <a:p>
          <a:endParaRPr lang="en-US"/>
        </a:p>
      </dgm:t>
    </dgm:pt>
    <dgm:pt modelId="{4EB43494-F665-4C7B-B655-CDAFB159CFA3}">
      <dgm:prSet/>
      <dgm:spPr/>
      <dgm:t>
        <a:bodyPr/>
        <a:lstStyle/>
        <a:p>
          <a:r>
            <a:rPr lang="en-US"/>
            <a:t>Challenges faced with internship</a:t>
          </a:r>
        </a:p>
      </dgm:t>
    </dgm:pt>
    <dgm:pt modelId="{1E137B46-7CD8-43F8-9416-00E8AAAB7A7F}" type="parTrans" cxnId="{B3A0D73E-5B95-4814-9902-4C392B430E33}">
      <dgm:prSet/>
      <dgm:spPr/>
      <dgm:t>
        <a:bodyPr/>
        <a:lstStyle/>
        <a:p>
          <a:endParaRPr lang="en-US"/>
        </a:p>
      </dgm:t>
    </dgm:pt>
    <dgm:pt modelId="{105DBDB2-7F70-47C3-8F0F-DD3D197E42BD}" type="sibTrans" cxnId="{B3A0D73E-5B95-4814-9902-4C392B430E33}">
      <dgm:prSet/>
      <dgm:spPr/>
      <dgm:t>
        <a:bodyPr/>
        <a:lstStyle/>
        <a:p>
          <a:endParaRPr lang="en-US"/>
        </a:p>
      </dgm:t>
    </dgm:pt>
    <dgm:pt modelId="{E8184217-7871-4CE7-B443-61BAEA1D3C11}">
      <dgm:prSet/>
      <dgm:spPr/>
      <dgm:t>
        <a:bodyPr/>
        <a:lstStyle/>
        <a:p>
          <a:r>
            <a:rPr lang="en-US"/>
            <a:t>Challenges faced learning penetration testing topics</a:t>
          </a:r>
        </a:p>
      </dgm:t>
    </dgm:pt>
    <dgm:pt modelId="{FA484F8A-6811-42E5-8982-043B8EFAD8B7}" type="parTrans" cxnId="{6A01D029-7981-491E-AE55-302C9BD68871}">
      <dgm:prSet/>
      <dgm:spPr/>
      <dgm:t>
        <a:bodyPr/>
        <a:lstStyle/>
        <a:p>
          <a:endParaRPr lang="en-US"/>
        </a:p>
      </dgm:t>
    </dgm:pt>
    <dgm:pt modelId="{3AE36312-D9C3-4402-A1E7-E8291FC7D52F}" type="sibTrans" cxnId="{6A01D029-7981-491E-AE55-302C9BD68871}">
      <dgm:prSet/>
      <dgm:spPr/>
      <dgm:t>
        <a:bodyPr/>
        <a:lstStyle/>
        <a:p>
          <a:endParaRPr lang="en-US"/>
        </a:p>
      </dgm:t>
    </dgm:pt>
    <dgm:pt modelId="{DBDB4106-997B-4DC4-8F99-A3F178554597}" type="pres">
      <dgm:prSet presAssocID="{EB371A64-A321-488E-8D62-1A90CA1A0386}" presName="linear" presStyleCnt="0">
        <dgm:presLayoutVars>
          <dgm:animLvl val="lvl"/>
          <dgm:resizeHandles val="exact"/>
        </dgm:presLayoutVars>
      </dgm:prSet>
      <dgm:spPr/>
    </dgm:pt>
    <dgm:pt modelId="{D91B03EB-8329-4093-8381-E61D47E155D9}" type="pres">
      <dgm:prSet presAssocID="{D10B77E0-4F32-4C21-95F8-632A045D64FE}" presName="parentText" presStyleLbl="node1" presStyleIdx="0" presStyleCnt="3">
        <dgm:presLayoutVars>
          <dgm:chMax val="0"/>
          <dgm:bulletEnabled val="1"/>
        </dgm:presLayoutVars>
      </dgm:prSet>
      <dgm:spPr/>
    </dgm:pt>
    <dgm:pt modelId="{17985B32-F694-4F07-AB7E-3B71562ACB33}" type="pres">
      <dgm:prSet presAssocID="{D10B77E0-4F32-4C21-95F8-632A045D64FE}" presName="childText" presStyleLbl="revTx" presStyleIdx="0" presStyleCnt="3">
        <dgm:presLayoutVars>
          <dgm:bulletEnabled val="1"/>
        </dgm:presLayoutVars>
      </dgm:prSet>
      <dgm:spPr/>
    </dgm:pt>
    <dgm:pt modelId="{43B67B41-6B25-4C9A-888D-9B34EC45A5FC}" type="pres">
      <dgm:prSet presAssocID="{A885E02F-F842-45E7-9ED7-DFAFF456BD2B}" presName="parentText" presStyleLbl="node1" presStyleIdx="1" presStyleCnt="3">
        <dgm:presLayoutVars>
          <dgm:chMax val="0"/>
          <dgm:bulletEnabled val="1"/>
        </dgm:presLayoutVars>
      </dgm:prSet>
      <dgm:spPr/>
    </dgm:pt>
    <dgm:pt modelId="{A4B74F90-6F17-48CA-82F1-FB661638A6BD}" type="pres">
      <dgm:prSet presAssocID="{A885E02F-F842-45E7-9ED7-DFAFF456BD2B}" presName="childText" presStyleLbl="revTx" presStyleIdx="1" presStyleCnt="3">
        <dgm:presLayoutVars>
          <dgm:bulletEnabled val="1"/>
        </dgm:presLayoutVars>
      </dgm:prSet>
      <dgm:spPr/>
    </dgm:pt>
    <dgm:pt modelId="{2C5E8C5A-7718-4173-8F90-B89AF4ABD147}" type="pres">
      <dgm:prSet presAssocID="{B1F88F39-8C09-4EC9-ADF1-7EBD0775758C}" presName="parentText" presStyleLbl="node1" presStyleIdx="2" presStyleCnt="3">
        <dgm:presLayoutVars>
          <dgm:chMax val="0"/>
          <dgm:bulletEnabled val="1"/>
        </dgm:presLayoutVars>
      </dgm:prSet>
      <dgm:spPr/>
    </dgm:pt>
    <dgm:pt modelId="{A1E10B0D-A940-448B-97BF-B8D07361D8B7}" type="pres">
      <dgm:prSet presAssocID="{B1F88F39-8C09-4EC9-ADF1-7EBD0775758C}" presName="childText" presStyleLbl="revTx" presStyleIdx="2" presStyleCnt="3">
        <dgm:presLayoutVars>
          <dgm:bulletEnabled val="1"/>
        </dgm:presLayoutVars>
      </dgm:prSet>
      <dgm:spPr/>
    </dgm:pt>
  </dgm:ptLst>
  <dgm:cxnLst>
    <dgm:cxn modelId="{D3AC2315-A095-4C31-B5E7-AA5CCE2D1D12}" type="presOf" srcId="{EFD74D92-6720-49A3-9832-107CCED1ADB8}" destId="{A4B74F90-6F17-48CA-82F1-FB661638A6BD}" srcOrd="0" destOrd="1" presId="urn:microsoft.com/office/officeart/2005/8/layout/vList2"/>
    <dgm:cxn modelId="{D364DF16-890C-4660-AF65-E28405323FCD}" type="presOf" srcId="{B1F88F39-8C09-4EC9-ADF1-7EBD0775758C}" destId="{2C5E8C5A-7718-4173-8F90-B89AF4ABD147}" srcOrd="0" destOrd="0" presId="urn:microsoft.com/office/officeart/2005/8/layout/vList2"/>
    <dgm:cxn modelId="{16001920-3EE8-427C-B1AD-41FD0E219695}" srcId="{D10B77E0-4F32-4C21-95F8-632A045D64FE}" destId="{9BE817D2-9300-4220-8160-DD53991ABF5F}" srcOrd="1" destOrd="0" parTransId="{0CC293C7-9BC4-4770-986D-B497D7B8D6D5}" sibTransId="{F2289BDC-2BB0-4235-ADE3-25991148C260}"/>
    <dgm:cxn modelId="{6A01D029-7981-491E-AE55-302C9BD68871}" srcId="{B1F88F39-8C09-4EC9-ADF1-7EBD0775758C}" destId="{E8184217-7871-4CE7-B443-61BAEA1D3C11}" srcOrd="1" destOrd="0" parTransId="{FA484F8A-6811-42E5-8982-043B8EFAD8B7}" sibTransId="{3AE36312-D9C3-4402-A1E7-E8291FC7D52F}"/>
    <dgm:cxn modelId="{B3A0D73E-5B95-4814-9902-4C392B430E33}" srcId="{B1F88F39-8C09-4EC9-ADF1-7EBD0775758C}" destId="{4EB43494-F665-4C7B-B655-CDAFB159CFA3}" srcOrd="0" destOrd="0" parTransId="{1E137B46-7CD8-43F8-9416-00E8AAAB7A7F}" sibTransId="{105DBDB2-7F70-47C3-8F0F-DD3D197E42BD}"/>
    <dgm:cxn modelId="{8EC15666-4567-464C-B550-50D4BE1FC75B}" srcId="{D10B77E0-4F32-4C21-95F8-632A045D64FE}" destId="{806F236B-25E9-45DE-87D7-ED2BEB1AC7AF}" srcOrd="0" destOrd="0" parTransId="{55141EC4-80E7-440E-B00B-D4B04EEE7406}" sibTransId="{09FFF219-08B0-4041-A9AC-6AD67B7CC3DB}"/>
    <dgm:cxn modelId="{7DB52C47-2941-4C71-BE3B-6192225D5766}" type="presOf" srcId="{933449CF-65C0-409A-AD26-669CA411C08D}" destId="{A4B74F90-6F17-48CA-82F1-FB661638A6BD}" srcOrd="0" destOrd="0" presId="urn:microsoft.com/office/officeart/2005/8/layout/vList2"/>
    <dgm:cxn modelId="{79E49A7A-BAB6-4D62-B8BD-79A5DCE4AD1A}" type="presOf" srcId="{E8184217-7871-4CE7-B443-61BAEA1D3C11}" destId="{A1E10B0D-A940-448B-97BF-B8D07361D8B7}" srcOrd="0" destOrd="1" presId="urn:microsoft.com/office/officeart/2005/8/layout/vList2"/>
    <dgm:cxn modelId="{D898BAAB-BDB6-4EA2-86AD-0496CB147BD8}" srcId="{A885E02F-F842-45E7-9ED7-DFAFF456BD2B}" destId="{933449CF-65C0-409A-AD26-669CA411C08D}" srcOrd="0" destOrd="0" parTransId="{5616AEA7-465B-4467-86F4-DA8676E40B0D}" sibTransId="{DB5CBEB8-E9F3-4338-AFF7-42026421ED02}"/>
    <dgm:cxn modelId="{DFAD79AE-188D-4B28-A709-62F5C2A0E38C}" srcId="{EB371A64-A321-488E-8D62-1A90CA1A0386}" destId="{B1F88F39-8C09-4EC9-ADF1-7EBD0775758C}" srcOrd="2" destOrd="0" parTransId="{25B5A473-EFC0-4DE0-8B50-06C90E2245ED}" sibTransId="{9B40A071-9707-4155-B7FB-F943B9F59DF0}"/>
    <dgm:cxn modelId="{EAD351B2-7350-427C-BA9A-9B36F6E27868}" type="presOf" srcId="{9BE817D2-9300-4220-8160-DD53991ABF5F}" destId="{17985B32-F694-4F07-AB7E-3B71562ACB33}" srcOrd="0" destOrd="1" presId="urn:microsoft.com/office/officeart/2005/8/layout/vList2"/>
    <dgm:cxn modelId="{A1ABE1C6-9FD4-4C0B-A849-3E3EB3568315}" type="presOf" srcId="{806F236B-25E9-45DE-87D7-ED2BEB1AC7AF}" destId="{17985B32-F694-4F07-AB7E-3B71562ACB33}" srcOrd="0" destOrd="0" presId="urn:microsoft.com/office/officeart/2005/8/layout/vList2"/>
    <dgm:cxn modelId="{C61491E3-8E2D-4DF3-B654-67BC3542C4AF}" type="presOf" srcId="{EB371A64-A321-488E-8D62-1A90CA1A0386}" destId="{DBDB4106-997B-4DC4-8F99-A3F178554597}" srcOrd="0" destOrd="0" presId="urn:microsoft.com/office/officeart/2005/8/layout/vList2"/>
    <dgm:cxn modelId="{A5BBBFEA-38FF-4E04-B0D9-AC141EB170EA}" srcId="{EB371A64-A321-488E-8D62-1A90CA1A0386}" destId="{A885E02F-F842-45E7-9ED7-DFAFF456BD2B}" srcOrd="1" destOrd="0" parTransId="{0A6BBBA5-A17B-43BC-B611-48B98D14D31A}" sibTransId="{381C5C02-399D-4180-BEA1-FD774219519C}"/>
    <dgm:cxn modelId="{7C4A00EE-2994-4980-B348-BF2A62322C41}" type="presOf" srcId="{A885E02F-F842-45E7-9ED7-DFAFF456BD2B}" destId="{43B67B41-6B25-4C9A-888D-9B34EC45A5FC}" srcOrd="0" destOrd="0" presId="urn:microsoft.com/office/officeart/2005/8/layout/vList2"/>
    <dgm:cxn modelId="{466E59F6-F871-4A38-ACFA-EB80AC47D886}" srcId="{A885E02F-F842-45E7-9ED7-DFAFF456BD2B}" destId="{EFD74D92-6720-49A3-9832-107CCED1ADB8}" srcOrd="1" destOrd="0" parTransId="{1729F045-D4C5-46FE-81F5-90BAFBD755DC}" sibTransId="{307E38DD-060F-4FB7-BA5A-DE6958658F25}"/>
    <dgm:cxn modelId="{16F085F7-EE5A-44A1-AC11-C16FA14583AA}" srcId="{EB371A64-A321-488E-8D62-1A90CA1A0386}" destId="{D10B77E0-4F32-4C21-95F8-632A045D64FE}" srcOrd="0" destOrd="0" parTransId="{ECCDD5D1-543F-47CC-BB71-1270C568E41E}" sibTransId="{F3C96B1D-0D45-46D9-8A49-3CF81F7A180B}"/>
    <dgm:cxn modelId="{8E6472FA-789F-44CE-BF6D-74903C24E8B6}" type="presOf" srcId="{D10B77E0-4F32-4C21-95F8-632A045D64FE}" destId="{D91B03EB-8329-4093-8381-E61D47E155D9}" srcOrd="0" destOrd="0" presId="urn:microsoft.com/office/officeart/2005/8/layout/vList2"/>
    <dgm:cxn modelId="{17326CFD-4574-4AC4-92FD-F411579BF2AB}" type="presOf" srcId="{4EB43494-F665-4C7B-B655-CDAFB159CFA3}" destId="{A1E10B0D-A940-448B-97BF-B8D07361D8B7}" srcOrd="0" destOrd="0" presId="urn:microsoft.com/office/officeart/2005/8/layout/vList2"/>
    <dgm:cxn modelId="{D12A5AB6-0AEC-45B6-A14D-1EB6D12DB727}" type="presParOf" srcId="{DBDB4106-997B-4DC4-8F99-A3F178554597}" destId="{D91B03EB-8329-4093-8381-E61D47E155D9}" srcOrd="0" destOrd="0" presId="urn:microsoft.com/office/officeart/2005/8/layout/vList2"/>
    <dgm:cxn modelId="{93C28391-8F16-4F0F-A441-79C79B0F47D0}" type="presParOf" srcId="{DBDB4106-997B-4DC4-8F99-A3F178554597}" destId="{17985B32-F694-4F07-AB7E-3B71562ACB33}" srcOrd="1" destOrd="0" presId="urn:microsoft.com/office/officeart/2005/8/layout/vList2"/>
    <dgm:cxn modelId="{ADE209F8-22C2-4394-82A9-8D440F7017AB}" type="presParOf" srcId="{DBDB4106-997B-4DC4-8F99-A3F178554597}" destId="{43B67B41-6B25-4C9A-888D-9B34EC45A5FC}" srcOrd="2" destOrd="0" presId="urn:microsoft.com/office/officeart/2005/8/layout/vList2"/>
    <dgm:cxn modelId="{81FD7146-4911-4C18-8226-714D0DF6F2AD}" type="presParOf" srcId="{DBDB4106-997B-4DC4-8F99-A3F178554597}" destId="{A4B74F90-6F17-48CA-82F1-FB661638A6BD}" srcOrd="3" destOrd="0" presId="urn:microsoft.com/office/officeart/2005/8/layout/vList2"/>
    <dgm:cxn modelId="{35B6EC6E-1A7B-406A-8014-DD8A52D5A422}" type="presParOf" srcId="{DBDB4106-997B-4DC4-8F99-A3F178554597}" destId="{2C5E8C5A-7718-4173-8F90-B89AF4ABD147}" srcOrd="4" destOrd="0" presId="urn:microsoft.com/office/officeart/2005/8/layout/vList2"/>
    <dgm:cxn modelId="{685859C8-4690-4FF1-BFC5-A49194C36724}" type="presParOf" srcId="{DBDB4106-997B-4DC4-8F99-A3F178554597}" destId="{A1E10B0D-A940-448B-97BF-B8D07361D8B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E6171-7E88-4C0E-A032-07C04A2EEE92}">
      <dsp:nvSpPr>
        <dsp:cNvPr id="0" name=""/>
        <dsp:cNvSpPr/>
      </dsp:nvSpPr>
      <dsp:spPr>
        <a:xfrm>
          <a:off x="0" y="9882"/>
          <a:ext cx="6651253" cy="1726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cybersecurity industry is facing an increasingly wide skills gap, resulting in an alarming number of unfilled positions</a:t>
          </a:r>
        </a:p>
      </dsp:txBody>
      <dsp:txXfrm>
        <a:off x="84301" y="94183"/>
        <a:ext cx="6482651" cy="1558318"/>
      </dsp:txXfrm>
    </dsp:sp>
    <dsp:sp modelId="{E2ABC080-DCBD-48CE-A86A-81735B728335}">
      <dsp:nvSpPr>
        <dsp:cNvPr id="0" name=""/>
        <dsp:cNvSpPr/>
      </dsp:nvSpPr>
      <dsp:spPr>
        <a:xfrm>
          <a:off x="0" y="1805922"/>
          <a:ext cx="6651253" cy="1726920"/>
        </a:xfrm>
        <a:prstGeom prst="roundRect">
          <a:avLst/>
        </a:prstGeom>
        <a:solidFill>
          <a:schemeClr val="accent2">
            <a:hueOff val="721618"/>
            <a:satOff val="-4728"/>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Penetration Tester and Security Assessment roles are one of the hardest cybersecurity positions for employers to fill.</a:t>
          </a:r>
        </a:p>
      </dsp:txBody>
      <dsp:txXfrm>
        <a:off x="84301" y="1890223"/>
        <a:ext cx="6482651" cy="1558318"/>
      </dsp:txXfrm>
    </dsp:sp>
    <dsp:sp modelId="{BF3CAB0A-9C9F-40AD-BCF4-11B12A85CCFA}">
      <dsp:nvSpPr>
        <dsp:cNvPr id="0" name=""/>
        <dsp:cNvSpPr/>
      </dsp:nvSpPr>
      <dsp:spPr>
        <a:xfrm>
          <a:off x="0" y="3601962"/>
          <a:ext cx="6651253" cy="1726920"/>
        </a:xfrm>
        <a:prstGeom prst="roundRect">
          <a:avLst/>
        </a:prstGeom>
        <a:solidFill>
          <a:schemeClr val="accent2">
            <a:hueOff val="1443235"/>
            <a:satOff val="-945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Despite relevant degrees, college graduates often enter the job market without the skills required to fill aforementioned roles.</a:t>
          </a:r>
        </a:p>
      </dsp:txBody>
      <dsp:txXfrm>
        <a:off x="84301" y="3686263"/>
        <a:ext cx="6482651" cy="1558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7781-D856-4D5E-8AD0-6D02E81C7D83}">
      <dsp:nvSpPr>
        <dsp:cNvPr id="0" name=""/>
        <dsp:cNvSpPr/>
      </dsp:nvSpPr>
      <dsp:spPr>
        <a:xfrm>
          <a:off x="0" y="2125"/>
          <a:ext cx="1890331" cy="14027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Higher test scores </a:t>
          </a:r>
          <a:r>
            <a:rPr lang="en-US" sz="1400" kern="1200" dirty="0"/>
            <a:t>by students in every class.</a:t>
          </a:r>
        </a:p>
      </dsp:txBody>
      <dsp:txXfrm>
        <a:off x="68479" y="70604"/>
        <a:ext cx="1753373" cy="1265840"/>
      </dsp:txXfrm>
    </dsp:sp>
    <dsp:sp modelId="{3B9113B4-2CCA-4E5E-81C4-F59CF88DE510}">
      <dsp:nvSpPr>
        <dsp:cNvPr id="0" name=""/>
        <dsp:cNvSpPr/>
      </dsp:nvSpPr>
      <dsp:spPr>
        <a:xfrm rot="5400000">
          <a:off x="3009506" y="496168"/>
          <a:ext cx="1122238" cy="33605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Increased understanding of topics presented.</a:t>
          </a:r>
          <a:endParaRPr lang="en-US" sz="1400" kern="1200" dirty="0"/>
        </a:p>
        <a:p>
          <a:pPr marL="114300" lvl="1" indent="-114300" algn="l" defTabSz="622300">
            <a:lnSpc>
              <a:spcPct val="90000"/>
            </a:lnSpc>
            <a:spcBef>
              <a:spcPct val="0"/>
            </a:spcBef>
            <a:spcAft>
              <a:spcPct val="15000"/>
            </a:spcAft>
            <a:buChar char="•"/>
          </a:pPr>
          <a:r>
            <a:rPr lang="en-US" sz="1400" b="1" kern="1200"/>
            <a:t>Increased ability to apply security principles &amp; tools in practice.</a:t>
          </a:r>
          <a:endParaRPr lang="en-US" sz="1400" kern="1200"/>
        </a:p>
      </dsp:txBody>
      <dsp:txXfrm rot="-5400000">
        <a:off x="1890332" y="1670126"/>
        <a:ext cx="3305805" cy="1012672"/>
      </dsp:txXfrm>
    </dsp:sp>
    <dsp:sp modelId="{B94B6830-9EC9-4E44-BCCA-FDE53D49F283}">
      <dsp:nvSpPr>
        <dsp:cNvPr id="0" name=""/>
        <dsp:cNvSpPr/>
      </dsp:nvSpPr>
      <dsp:spPr>
        <a:xfrm>
          <a:off x="0" y="1475063"/>
          <a:ext cx="1890331" cy="14027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The vast majority of students reported:</a:t>
          </a:r>
        </a:p>
      </dsp:txBody>
      <dsp:txXfrm>
        <a:off x="68479" y="1543542"/>
        <a:ext cx="1753373" cy="1265840"/>
      </dsp:txXfrm>
    </dsp:sp>
    <dsp:sp modelId="{0D4A5832-67CB-4406-A621-CABD36F4B08C}">
      <dsp:nvSpPr>
        <dsp:cNvPr id="0" name=""/>
        <dsp:cNvSpPr/>
      </dsp:nvSpPr>
      <dsp:spPr>
        <a:xfrm>
          <a:off x="0" y="2948001"/>
          <a:ext cx="1890331" cy="14027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Authors concluded hands-on labs lead to </a:t>
          </a:r>
          <a:r>
            <a:rPr lang="en-US" sz="1400" b="1" kern="1200"/>
            <a:t>better overall learning outcomes</a:t>
          </a:r>
          <a:r>
            <a:rPr lang="en-US" sz="1400" kern="1200"/>
            <a:t>.</a:t>
          </a:r>
        </a:p>
      </dsp:txBody>
      <dsp:txXfrm>
        <a:off x="68479" y="3016480"/>
        <a:ext cx="1753373" cy="1265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FDF7D-7E4F-46F9-9714-555428CE2150}">
      <dsp:nvSpPr>
        <dsp:cNvPr id="0" name=""/>
        <dsp:cNvSpPr/>
      </dsp:nvSpPr>
      <dsp:spPr>
        <a:xfrm>
          <a:off x="2915688" y="773662"/>
          <a:ext cx="597218" cy="91440"/>
        </a:xfrm>
        <a:custGeom>
          <a:avLst/>
          <a:gdLst/>
          <a:ahLst/>
          <a:cxnLst/>
          <a:rect l="0" t="0" r="0" b="0"/>
          <a:pathLst>
            <a:path>
              <a:moveTo>
                <a:pt x="0" y="45720"/>
              </a:moveTo>
              <a:lnTo>
                <a:pt x="5972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8602" y="816243"/>
        <a:ext cx="31390" cy="6278"/>
      </dsp:txXfrm>
    </dsp:sp>
    <dsp:sp modelId="{FE1A0E33-CBE6-4C39-951B-3763A7C66E4E}">
      <dsp:nvSpPr>
        <dsp:cNvPr id="0" name=""/>
        <dsp:cNvSpPr/>
      </dsp:nvSpPr>
      <dsp:spPr>
        <a:xfrm>
          <a:off x="187840" y="488"/>
          <a:ext cx="2729647" cy="16377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1111250">
            <a:lnSpc>
              <a:spcPct val="90000"/>
            </a:lnSpc>
            <a:spcBef>
              <a:spcPct val="0"/>
            </a:spcBef>
            <a:spcAft>
              <a:spcPct val="35000"/>
            </a:spcAft>
            <a:buNone/>
          </a:pPr>
          <a:r>
            <a:rPr lang="en-US" sz="2500" kern="1200" dirty="0"/>
            <a:t>Download virtual machine file from source</a:t>
          </a:r>
        </a:p>
      </dsp:txBody>
      <dsp:txXfrm>
        <a:off x="187840" y="488"/>
        <a:ext cx="2729647" cy="1637788"/>
      </dsp:txXfrm>
    </dsp:sp>
    <dsp:sp modelId="{9CF310D3-F384-4740-BF2F-68644B6BE9FF}">
      <dsp:nvSpPr>
        <dsp:cNvPr id="0" name=""/>
        <dsp:cNvSpPr/>
      </dsp:nvSpPr>
      <dsp:spPr>
        <a:xfrm>
          <a:off x="1552664" y="1636476"/>
          <a:ext cx="3357466" cy="597218"/>
        </a:xfrm>
        <a:custGeom>
          <a:avLst/>
          <a:gdLst/>
          <a:ahLst/>
          <a:cxnLst/>
          <a:rect l="0" t="0" r="0" b="0"/>
          <a:pathLst>
            <a:path>
              <a:moveTo>
                <a:pt x="3357466" y="0"/>
              </a:moveTo>
              <a:lnTo>
                <a:pt x="3357466" y="315709"/>
              </a:lnTo>
              <a:lnTo>
                <a:pt x="0" y="315709"/>
              </a:lnTo>
              <a:lnTo>
                <a:pt x="0" y="597218"/>
              </a:lnTo>
            </a:path>
          </a:pathLst>
        </a:custGeom>
        <a:noFill/>
        <a:ln w="6350" cap="flat" cmpd="sng" algn="ctr">
          <a:solidFill>
            <a:schemeClr val="accent2">
              <a:hueOff val="481078"/>
              <a:satOff val="-3152"/>
              <a:lumOff val="-85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6006" y="1931947"/>
        <a:ext cx="170783" cy="6278"/>
      </dsp:txXfrm>
    </dsp:sp>
    <dsp:sp modelId="{615F03D3-6534-459E-808F-53D292521BBA}">
      <dsp:nvSpPr>
        <dsp:cNvPr id="0" name=""/>
        <dsp:cNvSpPr/>
      </dsp:nvSpPr>
      <dsp:spPr>
        <a:xfrm>
          <a:off x="3545307" y="488"/>
          <a:ext cx="2729647" cy="1637788"/>
        </a:xfrm>
        <a:prstGeom prst="rect">
          <a:avLst/>
        </a:prstGeom>
        <a:solidFill>
          <a:schemeClr val="accent2">
            <a:hueOff val="360809"/>
            <a:satOff val="-2364"/>
            <a:lumOff val="-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1111250">
            <a:lnSpc>
              <a:spcPct val="90000"/>
            </a:lnSpc>
            <a:spcBef>
              <a:spcPct val="0"/>
            </a:spcBef>
            <a:spcAft>
              <a:spcPct val="35000"/>
            </a:spcAft>
            <a:buNone/>
          </a:pPr>
          <a:r>
            <a:rPr lang="en-US" sz="2500" kern="1200" dirty="0"/>
            <a:t>Upload file to virtualization cluster</a:t>
          </a:r>
        </a:p>
      </dsp:txBody>
      <dsp:txXfrm>
        <a:off x="3545307" y="488"/>
        <a:ext cx="2729647" cy="1637788"/>
      </dsp:txXfrm>
    </dsp:sp>
    <dsp:sp modelId="{26997866-DCA8-4482-96D3-85157369C708}">
      <dsp:nvSpPr>
        <dsp:cNvPr id="0" name=""/>
        <dsp:cNvSpPr/>
      </dsp:nvSpPr>
      <dsp:spPr>
        <a:xfrm>
          <a:off x="2915688" y="3039270"/>
          <a:ext cx="597218" cy="91440"/>
        </a:xfrm>
        <a:custGeom>
          <a:avLst/>
          <a:gdLst/>
          <a:ahLst/>
          <a:cxnLst/>
          <a:rect l="0" t="0" r="0" b="0"/>
          <a:pathLst>
            <a:path>
              <a:moveTo>
                <a:pt x="0" y="45720"/>
              </a:moveTo>
              <a:lnTo>
                <a:pt x="597218" y="45720"/>
              </a:lnTo>
            </a:path>
          </a:pathLst>
        </a:custGeom>
        <a:noFill/>
        <a:ln w="6350" cap="flat" cmpd="sng" algn="ctr">
          <a:solidFill>
            <a:schemeClr val="accent2">
              <a:hueOff val="962157"/>
              <a:satOff val="-6304"/>
              <a:lumOff val="-169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8602" y="3081850"/>
        <a:ext cx="31390" cy="6278"/>
      </dsp:txXfrm>
    </dsp:sp>
    <dsp:sp modelId="{6418A2B0-E34D-4C23-8CDF-FF6E56BB7CAC}">
      <dsp:nvSpPr>
        <dsp:cNvPr id="0" name=""/>
        <dsp:cNvSpPr/>
      </dsp:nvSpPr>
      <dsp:spPr>
        <a:xfrm>
          <a:off x="187840" y="2266095"/>
          <a:ext cx="2729647" cy="1637788"/>
        </a:xfrm>
        <a:prstGeom prst="rect">
          <a:avLst/>
        </a:prstGeom>
        <a:solidFill>
          <a:schemeClr val="accent2">
            <a:hueOff val="721618"/>
            <a:satOff val="-4728"/>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1111250">
            <a:lnSpc>
              <a:spcPct val="90000"/>
            </a:lnSpc>
            <a:spcBef>
              <a:spcPct val="0"/>
            </a:spcBef>
            <a:spcAft>
              <a:spcPct val="35000"/>
            </a:spcAft>
            <a:buNone/>
          </a:pPr>
          <a:r>
            <a:rPr lang="en-US" sz="2500" kern="1200" dirty="0"/>
            <a:t>Boot up machine</a:t>
          </a:r>
        </a:p>
      </dsp:txBody>
      <dsp:txXfrm>
        <a:off x="187840" y="2266095"/>
        <a:ext cx="2729647" cy="1637788"/>
      </dsp:txXfrm>
    </dsp:sp>
    <dsp:sp modelId="{CE10E818-983E-4389-B6A0-592B85C4EB7F}">
      <dsp:nvSpPr>
        <dsp:cNvPr id="0" name=""/>
        <dsp:cNvSpPr/>
      </dsp:nvSpPr>
      <dsp:spPr>
        <a:xfrm>
          <a:off x="3073487" y="3902084"/>
          <a:ext cx="1836643" cy="597218"/>
        </a:xfrm>
        <a:custGeom>
          <a:avLst/>
          <a:gdLst/>
          <a:ahLst/>
          <a:cxnLst/>
          <a:rect l="0" t="0" r="0" b="0"/>
          <a:pathLst>
            <a:path>
              <a:moveTo>
                <a:pt x="1836643" y="0"/>
              </a:moveTo>
              <a:lnTo>
                <a:pt x="1836643" y="315709"/>
              </a:lnTo>
              <a:lnTo>
                <a:pt x="0" y="315709"/>
              </a:lnTo>
              <a:lnTo>
                <a:pt x="0" y="597218"/>
              </a:lnTo>
            </a:path>
          </a:pathLst>
        </a:custGeom>
        <a:noFill/>
        <a:ln w="6350" cap="flat" cmpd="sng" algn="ctr">
          <a:solidFill>
            <a:schemeClr val="accent2">
              <a:hueOff val="1443235"/>
              <a:satOff val="-9456"/>
              <a:lumOff val="-25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3285" y="4197554"/>
        <a:ext cx="97049" cy="6278"/>
      </dsp:txXfrm>
    </dsp:sp>
    <dsp:sp modelId="{B64D2EC8-2DFF-474A-BBF7-66E75A55CDFC}">
      <dsp:nvSpPr>
        <dsp:cNvPr id="0" name=""/>
        <dsp:cNvSpPr/>
      </dsp:nvSpPr>
      <dsp:spPr>
        <a:xfrm>
          <a:off x="3545307" y="2266095"/>
          <a:ext cx="2729647" cy="1637788"/>
        </a:xfrm>
        <a:prstGeom prst="rect">
          <a:avLst/>
        </a:prstGeom>
        <a:solidFill>
          <a:schemeClr val="accent2">
            <a:hueOff val="1082426"/>
            <a:satOff val="-7092"/>
            <a:lumOff val="-1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1111250">
            <a:lnSpc>
              <a:spcPct val="90000"/>
            </a:lnSpc>
            <a:spcBef>
              <a:spcPct val="0"/>
            </a:spcBef>
            <a:spcAft>
              <a:spcPct val="35000"/>
            </a:spcAft>
            <a:buNone/>
          </a:pPr>
          <a:r>
            <a:rPr lang="en-US" sz="2500" kern="1200" dirty="0"/>
            <a:t>Ensure connection of machines</a:t>
          </a:r>
        </a:p>
      </dsp:txBody>
      <dsp:txXfrm>
        <a:off x="3545307" y="2266095"/>
        <a:ext cx="2729647" cy="1637788"/>
      </dsp:txXfrm>
    </dsp:sp>
    <dsp:sp modelId="{A161AB41-0009-4EA7-A6A6-5E60EB87FAB1}">
      <dsp:nvSpPr>
        <dsp:cNvPr id="0" name=""/>
        <dsp:cNvSpPr/>
      </dsp:nvSpPr>
      <dsp:spPr>
        <a:xfrm>
          <a:off x="1708664" y="4531703"/>
          <a:ext cx="2729647" cy="1637788"/>
        </a:xfrm>
        <a:prstGeom prst="rect">
          <a:avLst/>
        </a:prstGeom>
        <a:solidFill>
          <a:schemeClr val="accent2">
            <a:hueOff val="1443235"/>
            <a:satOff val="-945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755" tIns="140399" rIns="133755" bIns="140399" numCol="1" spcCol="1270" anchor="ctr" anchorCtr="0">
          <a:noAutofit/>
        </a:bodyPr>
        <a:lstStyle/>
        <a:p>
          <a:pPr marL="0" lvl="0" indent="0" algn="ctr" defTabSz="1111250">
            <a:lnSpc>
              <a:spcPct val="90000"/>
            </a:lnSpc>
            <a:spcBef>
              <a:spcPct val="0"/>
            </a:spcBef>
            <a:spcAft>
              <a:spcPct val="35000"/>
            </a:spcAft>
            <a:buNone/>
          </a:pPr>
          <a:r>
            <a:rPr lang="en-US" sz="2500" kern="1200" dirty="0"/>
            <a:t>Lab is initialized</a:t>
          </a:r>
        </a:p>
      </dsp:txBody>
      <dsp:txXfrm>
        <a:off x="1708664" y="4531703"/>
        <a:ext cx="2729647" cy="1637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BB05A-010E-42F2-AE82-EE0549DF5C24}">
      <dsp:nvSpPr>
        <dsp:cNvPr id="0" name=""/>
        <dsp:cNvSpPr/>
      </dsp:nvSpPr>
      <dsp:spPr>
        <a:xfrm>
          <a:off x="0" y="217646"/>
          <a:ext cx="6651253" cy="1905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6211" tIns="229108" rIns="516211"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t>OSINT</a:t>
          </a:r>
          <a:endParaRPr lang="en-US" sz="1100" kern="1200"/>
        </a:p>
        <a:p>
          <a:pPr marL="114300" lvl="2" indent="-57150" algn="l" defTabSz="488950">
            <a:lnSpc>
              <a:spcPct val="90000"/>
            </a:lnSpc>
            <a:spcBef>
              <a:spcPct val="0"/>
            </a:spcBef>
            <a:spcAft>
              <a:spcPct val="15000"/>
            </a:spcAft>
            <a:buChar char="•"/>
          </a:pPr>
          <a:r>
            <a:rPr lang="en-US" sz="1100" kern="1200"/>
            <a:t>Web-based tools</a:t>
          </a:r>
        </a:p>
        <a:p>
          <a:pPr marL="114300" lvl="2" indent="-57150" algn="l" defTabSz="488950">
            <a:lnSpc>
              <a:spcPct val="90000"/>
            </a:lnSpc>
            <a:spcBef>
              <a:spcPct val="0"/>
            </a:spcBef>
            <a:spcAft>
              <a:spcPct val="15000"/>
            </a:spcAft>
            <a:buChar char="•"/>
          </a:pPr>
          <a:r>
            <a:rPr lang="en-US" sz="1100" kern="1200"/>
            <a:t>Desktop/CLI tools</a:t>
          </a:r>
        </a:p>
        <a:p>
          <a:pPr marL="57150" lvl="1" indent="-57150" algn="l" defTabSz="488950">
            <a:lnSpc>
              <a:spcPct val="90000"/>
            </a:lnSpc>
            <a:spcBef>
              <a:spcPct val="0"/>
            </a:spcBef>
            <a:spcAft>
              <a:spcPct val="15000"/>
            </a:spcAft>
            <a:buChar char="•"/>
          </a:pPr>
          <a:r>
            <a:rPr lang="en-US" sz="1100" b="1" kern="1200"/>
            <a:t>Reconnaissance Scanning</a:t>
          </a:r>
          <a:endParaRPr lang="en-US" sz="1100" kern="1200"/>
        </a:p>
        <a:p>
          <a:pPr marL="114300" lvl="2" indent="-57150" algn="l" defTabSz="488950">
            <a:lnSpc>
              <a:spcPct val="90000"/>
            </a:lnSpc>
            <a:spcBef>
              <a:spcPct val="0"/>
            </a:spcBef>
            <a:spcAft>
              <a:spcPct val="15000"/>
            </a:spcAft>
            <a:buChar char="•"/>
          </a:pPr>
          <a:r>
            <a:rPr lang="en-US" sz="1100" kern="1200"/>
            <a:t>Netdiscover</a:t>
          </a:r>
        </a:p>
        <a:p>
          <a:pPr marL="114300" lvl="2" indent="-57150" algn="l" defTabSz="488950">
            <a:lnSpc>
              <a:spcPct val="90000"/>
            </a:lnSpc>
            <a:spcBef>
              <a:spcPct val="0"/>
            </a:spcBef>
            <a:spcAft>
              <a:spcPct val="15000"/>
            </a:spcAft>
            <a:buChar char="•"/>
          </a:pPr>
          <a:r>
            <a:rPr lang="en-US" sz="1100" kern="1200"/>
            <a:t>Nmap</a:t>
          </a:r>
        </a:p>
        <a:p>
          <a:pPr marL="114300" lvl="2" indent="-57150" algn="l" defTabSz="488950">
            <a:lnSpc>
              <a:spcPct val="90000"/>
            </a:lnSpc>
            <a:spcBef>
              <a:spcPct val="0"/>
            </a:spcBef>
            <a:spcAft>
              <a:spcPct val="15000"/>
            </a:spcAft>
            <a:buChar char="•"/>
          </a:pPr>
          <a:r>
            <a:rPr lang="en-US" sz="1100" kern="1200" dirty="0" err="1"/>
            <a:t>dnsrecon</a:t>
          </a:r>
          <a:endParaRPr lang="en-US" sz="1100" kern="1200" dirty="0"/>
        </a:p>
        <a:p>
          <a:pPr marL="114300" lvl="2" indent="-57150" algn="l" defTabSz="488950">
            <a:lnSpc>
              <a:spcPct val="90000"/>
            </a:lnSpc>
            <a:spcBef>
              <a:spcPct val="0"/>
            </a:spcBef>
            <a:spcAft>
              <a:spcPct val="15000"/>
            </a:spcAft>
            <a:buChar char="•"/>
          </a:pPr>
          <a:r>
            <a:rPr lang="en-US" sz="1100" kern="1200"/>
            <a:t>Amass</a:t>
          </a:r>
        </a:p>
        <a:p>
          <a:pPr marL="114300" lvl="2" indent="-57150" algn="l" defTabSz="488950">
            <a:lnSpc>
              <a:spcPct val="90000"/>
            </a:lnSpc>
            <a:spcBef>
              <a:spcPct val="0"/>
            </a:spcBef>
            <a:spcAft>
              <a:spcPct val="15000"/>
            </a:spcAft>
            <a:buChar char="•"/>
          </a:pPr>
          <a:r>
            <a:rPr lang="en-US" sz="1100" kern="1200"/>
            <a:t>theHarvester</a:t>
          </a:r>
        </a:p>
      </dsp:txBody>
      <dsp:txXfrm>
        <a:off x="0" y="217646"/>
        <a:ext cx="6651253" cy="1905750"/>
      </dsp:txXfrm>
    </dsp:sp>
    <dsp:sp modelId="{28B521CA-AB7E-4483-9FBD-352F8237B072}">
      <dsp:nvSpPr>
        <dsp:cNvPr id="0" name=""/>
        <dsp:cNvSpPr/>
      </dsp:nvSpPr>
      <dsp:spPr>
        <a:xfrm>
          <a:off x="332562" y="55286"/>
          <a:ext cx="4655877"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488950">
            <a:lnSpc>
              <a:spcPct val="90000"/>
            </a:lnSpc>
            <a:spcBef>
              <a:spcPct val="0"/>
            </a:spcBef>
            <a:spcAft>
              <a:spcPct val="35000"/>
            </a:spcAft>
            <a:buNone/>
          </a:pPr>
          <a:r>
            <a:rPr lang="en-US" sz="1100" b="1" kern="1200"/>
            <a:t>Reconnaissance</a:t>
          </a:r>
          <a:endParaRPr lang="en-US" sz="1100" kern="1200"/>
        </a:p>
      </dsp:txBody>
      <dsp:txXfrm>
        <a:off x="348414" y="71138"/>
        <a:ext cx="4624173" cy="293016"/>
      </dsp:txXfrm>
    </dsp:sp>
    <dsp:sp modelId="{954AB01F-2A1F-4A5D-B872-4B6ED44FFBD1}">
      <dsp:nvSpPr>
        <dsp:cNvPr id="0" name=""/>
        <dsp:cNvSpPr/>
      </dsp:nvSpPr>
      <dsp:spPr>
        <a:xfrm>
          <a:off x="0" y="2345156"/>
          <a:ext cx="6651253" cy="10048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6211" tIns="229108" rIns="51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Nikto</a:t>
          </a:r>
        </a:p>
        <a:p>
          <a:pPr marL="57150" lvl="1" indent="-57150" algn="l" defTabSz="488950">
            <a:lnSpc>
              <a:spcPct val="90000"/>
            </a:lnSpc>
            <a:spcBef>
              <a:spcPct val="0"/>
            </a:spcBef>
            <a:spcAft>
              <a:spcPct val="15000"/>
            </a:spcAft>
            <a:buChar char="•"/>
          </a:pPr>
          <a:r>
            <a:rPr lang="en-US" sz="1100" kern="1200"/>
            <a:t>Dirb</a:t>
          </a:r>
        </a:p>
        <a:p>
          <a:pPr marL="57150" lvl="1" indent="-57150" algn="l" defTabSz="488950">
            <a:lnSpc>
              <a:spcPct val="90000"/>
            </a:lnSpc>
            <a:spcBef>
              <a:spcPct val="0"/>
            </a:spcBef>
            <a:spcAft>
              <a:spcPct val="15000"/>
            </a:spcAft>
            <a:buChar char="•"/>
          </a:pPr>
          <a:r>
            <a:rPr lang="en-US" sz="1100" kern="1200"/>
            <a:t>Wfuzz</a:t>
          </a:r>
        </a:p>
        <a:p>
          <a:pPr marL="57150" lvl="1" indent="-57150" algn="l" defTabSz="488950">
            <a:lnSpc>
              <a:spcPct val="90000"/>
            </a:lnSpc>
            <a:spcBef>
              <a:spcPct val="0"/>
            </a:spcBef>
            <a:spcAft>
              <a:spcPct val="15000"/>
            </a:spcAft>
            <a:buChar char="•"/>
          </a:pPr>
          <a:r>
            <a:rPr lang="en-US" sz="1100" kern="1200"/>
            <a:t>Wpscan</a:t>
          </a:r>
        </a:p>
      </dsp:txBody>
      <dsp:txXfrm>
        <a:off x="0" y="2345156"/>
        <a:ext cx="6651253" cy="1004850"/>
      </dsp:txXfrm>
    </dsp:sp>
    <dsp:sp modelId="{F03A14F2-BE29-4B57-8AFE-03C7EB158AA1}">
      <dsp:nvSpPr>
        <dsp:cNvPr id="0" name=""/>
        <dsp:cNvSpPr/>
      </dsp:nvSpPr>
      <dsp:spPr>
        <a:xfrm>
          <a:off x="332562" y="2182796"/>
          <a:ext cx="4655877"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488950">
            <a:lnSpc>
              <a:spcPct val="90000"/>
            </a:lnSpc>
            <a:spcBef>
              <a:spcPct val="0"/>
            </a:spcBef>
            <a:spcAft>
              <a:spcPct val="35000"/>
            </a:spcAft>
            <a:buNone/>
          </a:pPr>
          <a:r>
            <a:rPr lang="en-US" sz="1100" b="1" kern="1200"/>
            <a:t>Enumeration</a:t>
          </a:r>
          <a:endParaRPr lang="en-US" sz="1100" kern="1200"/>
        </a:p>
      </dsp:txBody>
      <dsp:txXfrm>
        <a:off x="348414" y="2198648"/>
        <a:ext cx="4624173" cy="293016"/>
      </dsp:txXfrm>
    </dsp:sp>
    <dsp:sp modelId="{3270ACE8-623A-4036-9762-3DA384AF1B03}">
      <dsp:nvSpPr>
        <dsp:cNvPr id="0" name=""/>
        <dsp:cNvSpPr/>
      </dsp:nvSpPr>
      <dsp:spPr>
        <a:xfrm>
          <a:off x="0" y="3571766"/>
          <a:ext cx="6651253" cy="831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6211" tIns="229108" rIns="51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Metasploit</a:t>
          </a:r>
        </a:p>
        <a:p>
          <a:pPr marL="57150" lvl="1" indent="-57150" algn="l" defTabSz="488950">
            <a:lnSpc>
              <a:spcPct val="90000"/>
            </a:lnSpc>
            <a:spcBef>
              <a:spcPct val="0"/>
            </a:spcBef>
            <a:spcAft>
              <a:spcPct val="15000"/>
            </a:spcAft>
            <a:buChar char="•"/>
          </a:pPr>
          <a:r>
            <a:rPr lang="en-US" sz="1100" kern="1200"/>
            <a:t>Target exfiltration files</a:t>
          </a:r>
        </a:p>
        <a:p>
          <a:pPr marL="57150" lvl="1" indent="-57150" algn="l" defTabSz="488950">
            <a:lnSpc>
              <a:spcPct val="90000"/>
            </a:lnSpc>
            <a:spcBef>
              <a:spcPct val="0"/>
            </a:spcBef>
            <a:spcAft>
              <a:spcPct val="15000"/>
            </a:spcAft>
            <a:buChar char="•"/>
          </a:pPr>
          <a:r>
            <a:rPr lang="en-US" sz="1100" kern="1200"/>
            <a:t>Reverse shell techniques</a:t>
          </a:r>
        </a:p>
      </dsp:txBody>
      <dsp:txXfrm>
        <a:off x="0" y="3571766"/>
        <a:ext cx="6651253" cy="831600"/>
      </dsp:txXfrm>
    </dsp:sp>
    <dsp:sp modelId="{0AF10D7D-9D24-41AC-B85B-ABC6C5BD0EC5}">
      <dsp:nvSpPr>
        <dsp:cNvPr id="0" name=""/>
        <dsp:cNvSpPr/>
      </dsp:nvSpPr>
      <dsp:spPr>
        <a:xfrm>
          <a:off x="332562" y="3409407"/>
          <a:ext cx="4655877" cy="32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488950">
            <a:lnSpc>
              <a:spcPct val="90000"/>
            </a:lnSpc>
            <a:spcBef>
              <a:spcPct val="0"/>
            </a:spcBef>
            <a:spcAft>
              <a:spcPct val="35000"/>
            </a:spcAft>
            <a:buNone/>
          </a:pPr>
          <a:r>
            <a:rPr lang="en-US" sz="1100" b="1" kern="1200"/>
            <a:t>Exploitation</a:t>
          </a:r>
          <a:endParaRPr lang="en-US" sz="1100" kern="1200"/>
        </a:p>
      </dsp:txBody>
      <dsp:txXfrm>
        <a:off x="348414" y="3425259"/>
        <a:ext cx="4624173" cy="293016"/>
      </dsp:txXfrm>
    </dsp:sp>
    <dsp:sp modelId="{9D20EE23-B4E0-4489-A098-EF1F2D58445F}">
      <dsp:nvSpPr>
        <dsp:cNvPr id="0" name=""/>
        <dsp:cNvSpPr/>
      </dsp:nvSpPr>
      <dsp:spPr>
        <a:xfrm>
          <a:off x="0" y="4625127"/>
          <a:ext cx="6651253" cy="65834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6211" tIns="229108" rIns="51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Report Writing</a:t>
          </a:r>
        </a:p>
        <a:p>
          <a:pPr marL="57150" lvl="1" indent="-57150" algn="l" defTabSz="488950">
            <a:lnSpc>
              <a:spcPct val="90000"/>
            </a:lnSpc>
            <a:spcBef>
              <a:spcPct val="0"/>
            </a:spcBef>
            <a:spcAft>
              <a:spcPct val="15000"/>
            </a:spcAft>
            <a:buChar char="•"/>
          </a:pPr>
          <a:r>
            <a:rPr lang="en-US" sz="1100" kern="1200"/>
            <a:t>Faraday</a:t>
          </a:r>
        </a:p>
      </dsp:txBody>
      <dsp:txXfrm>
        <a:off x="0" y="4625127"/>
        <a:ext cx="6651253" cy="658349"/>
      </dsp:txXfrm>
    </dsp:sp>
    <dsp:sp modelId="{F994AFA9-2536-472B-874F-EB3277E6264C}">
      <dsp:nvSpPr>
        <dsp:cNvPr id="0" name=""/>
        <dsp:cNvSpPr/>
      </dsp:nvSpPr>
      <dsp:spPr>
        <a:xfrm>
          <a:off x="332562" y="4462767"/>
          <a:ext cx="4655877"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81" tIns="0" rIns="175981" bIns="0" numCol="1" spcCol="1270" anchor="ctr" anchorCtr="0">
          <a:noAutofit/>
        </a:bodyPr>
        <a:lstStyle/>
        <a:p>
          <a:pPr marL="0" lvl="0" indent="0" algn="l" defTabSz="488950">
            <a:lnSpc>
              <a:spcPct val="90000"/>
            </a:lnSpc>
            <a:spcBef>
              <a:spcPct val="0"/>
            </a:spcBef>
            <a:spcAft>
              <a:spcPct val="35000"/>
            </a:spcAft>
            <a:buNone/>
          </a:pPr>
          <a:r>
            <a:rPr lang="en-US" sz="1100" b="1" kern="1200"/>
            <a:t>Post-Exploitation</a:t>
          </a:r>
          <a:endParaRPr lang="en-US" sz="1100" kern="1200"/>
        </a:p>
      </dsp:txBody>
      <dsp:txXfrm>
        <a:off x="348414" y="4478619"/>
        <a:ext cx="4624173" cy="293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3F587-A5E0-4CA4-B852-2B18349B58D0}">
      <dsp:nvSpPr>
        <dsp:cNvPr id="0" name=""/>
        <dsp:cNvSpPr/>
      </dsp:nvSpPr>
      <dsp:spPr>
        <a:xfrm>
          <a:off x="0" y="235108"/>
          <a:ext cx="6720759"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KNOWLEDGE</a:t>
          </a:r>
          <a:endParaRPr lang="en-US" sz="1900" kern="1200" dirty="0"/>
        </a:p>
      </dsp:txBody>
      <dsp:txXfrm>
        <a:off x="22246" y="257354"/>
        <a:ext cx="6676267" cy="411223"/>
      </dsp:txXfrm>
    </dsp:sp>
    <dsp:sp modelId="{4810C510-39B6-4187-A69B-4A04EB546C8F}">
      <dsp:nvSpPr>
        <dsp:cNvPr id="0" name=""/>
        <dsp:cNvSpPr/>
      </dsp:nvSpPr>
      <dsp:spPr>
        <a:xfrm>
          <a:off x="0" y="690823"/>
          <a:ext cx="6720759"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8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i="0" kern="1200"/>
            <a:t>K0206:</a:t>
          </a:r>
          <a:r>
            <a:rPr lang="en-US" sz="1500" b="0" i="0" kern="1200"/>
            <a:t> Knowledge of ethical hacking principles and techniques.</a:t>
          </a:r>
          <a:endParaRPr lang="en-US" sz="1500" kern="1200"/>
        </a:p>
        <a:p>
          <a:pPr marL="114300" lvl="1" indent="-114300" algn="l" defTabSz="666750">
            <a:lnSpc>
              <a:spcPct val="90000"/>
            </a:lnSpc>
            <a:spcBef>
              <a:spcPct val="0"/>
            </a:spcBef>
            <a:spcAft>
              <a:spcPct val="20000"/>
            </a:spcAft>
            <a:buChar char="•"/>
          </a:pPr>
          <a:r>
            <a:rPr lang="en-US" sz="1500" b="1" i="0" kern="1200" dirty="0"/>
            <a:t>K0177:</a:t>
          </a:r>
          <a:r>
            <a:rPr lang="en-US" sz="1500" b="0" i="0" kern="1200" dirty="0"/>
            <a:t> Knowledge of cyber attack stages (e.g., reconnaissance, scanning, enumeration, gaining access, escalation of privileges, maintaining access, network exploitation, covering tracks). </a:t>
          </a:r>
          <a:endParaRPr lang="en-US" sz="1500" kern="1200" dirty="0"/>
        </a:p>
      </dsp:txBody>
      <dsp:txXfrm>
        <a:off x="0" y="690823"/>
        <a:ext cx="6720759" cy="943920"/>
      </dsp:txXfrm>
    </dsp:sp>
    <dsp:sp modelId="{167F1981-E575-488B-AC36-90ADBA23959B}">
      <dsp:nvSpPr>
        <dsp:cNvPr id="0" name=""/>
        <dsp:cNvSpPr/>
      </dsp:nvSpPr>
      <dsp:spPr>
        <a:xfrm>
          <a:off x="0" y="1634743"/>
          <a:ext cx="6720759" cy="455715"/>
        </a:xfrm>
        <a:prstGeom prst="roundRect">
          <a:avLst/>
        </a:prstGeom>
        <a:solidFill>
          <a:schemeClr val="accent2">
            <a:hueOff val="721618"/>
            <a:satOff val="-4728"/>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SKILLS</a:t>
          </a:r>
          <a:endParaRPr lang="en-US" sz="1900" kern="1200"/>
        </a:p>
      </dsp:txBody>
      <dsp:txXfrm>
        <a:off x="22246" y="1656989"/>
        <a:ext cx="6676267" cy="411223"/>
      </dsp:txXfrm>
    </dsp:sp>
    <dsp:sp modelId="{8B8457CD-6FE9-4D28-8FE5-9F7B99BBCFF7}">
      <dsp:nvSpPr>
        <dsp:cNvPr id="0" name=""/>
        <dsp:cNvSpPr/>
      </dsp:nvSpPr>
      <dsp:spPr>
        <a:xfrm>
          <a:off x="0" y="2090458"/>
          <a:ext cx="6720759"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8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i="0" kern="1200" dirty="0"/>
            <a:t>S0051:</a:t>
          </a:r>
          <a:r>
            <a:rPr lang="en-US" sz="1500" b="0" i="0" kern="1200" dirty="0"/>
            <a:t> Skill in the use of penetration testing tools and techniques.</a:t>
          </a:r>
          <a:endParaRPr lang="en-US" sz="1500" kern="1200" dirty="0"/>
        </a:p>
        <a:p>
          <a:pPr marL="114300" lvl="1" indent="-114300" algn="l" defTabSz="666750">
            <a:lnSpc>
              <a:spcPct val="90000"/>
            </a:lnSpc>
            <a:spcBef>
              <a:spcPct val="0"/>
            </a:spcBef>
            <a:spcAft>
              <a:spcPct val="20000"/>
            </a:spcAft>
            <a:buChar char="•"/>
          </a:pPr>
          <a:r>
            <a:rPr lang="en-US" sz="1500" b="1" i="0" kern="1200"/>
            <a:t>S0081:</a:t>
          </a:r>
          <a:r>
            <a:rPr lang="en-US" sz="1500" b="0" i="0" kern="1200"/>
            <a:t> Skill in using network analysis tools to identify vulnerabilities. (e.g., fuzzing, nmap, etc.). </a:t>
          </a:r>
          <a:endParaRPr lang="en-US" sz="1500" kern="1200"/>
        </a:p>
        <a:p>
          <a:pPr marL="114300" lvl="1" indent="-114300" algn="l" defTabSz="666750">
            <a:lnSpc>
              <a:spcPct val="90000"/>
            </a:lnSpc>
            <a:spcBef>
              <a:spcPct val="0"/>
            </a:spcBef>
            <a:spcAft>
              <a:spcPct val="20000"/>
            </a:spcAft>
            <a:buChar char="•"/>
          </a:pPr>
          <a:r>
            <a:rPr lang="en-US" sz="1500" b="1" i="0" kern="1200"/>
            <a:t>S0137:</a:t>
          </a:r>
          <a:r>
            <a:rPr lang="en-US" sz="1500" b="0" i="0" kern="1200"/>
            <a:t> Skill in conducting application vulnerability assessments.</a:t>
          </a:r>
          <a:endParaRPr lang="en-US" sz="1500" kern="1200"/>
        </a:p>
      </dsp:txBody>
      <dsp:txXfrm>
        <a:off x="0" y="2090458"/>
        <a:ext cx="6720759" cy="983250"/>
      </dsp:txXfrm>
    </dsp:sp>
    <dsp:sp modelId="{D5B2DBB1-C214-41FB-89ED-29AD75F4DBCA}">
      <dsp:nvSpPr>
        <dsp:cNvPr id="0" name=""/>
        <dsp:cNvSpPr/>
      </dsp:nvSpPr>
      <dsp:spPr>
        <a:xfrm>
          <a:off x="0" y="3073708"/>
          <a:ext cx="6720759" cy="455715"/>
        </a:xfrm>
        <a:prstGeom prst="roundRect">
          <a:avLst/>
        </a:prstGeom>
        <a:solidFill>
          <a:schemeClr val="accent2">
            <a:hueOff val="1443235"/>
            <a:satOff val="-945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TASKS</a:t>
          </a:r>
          <a:endParaRPr lang="en-US" sz="1900" kern="1200"/>
        </a:p>
      </dsp:txBody>
      <dsp:txXfrm>
        <a:off x="22246" y="3095954"/>
        <a:ext cx="6676267" cy="411223"/>
      </dsp:txXfrm>
    </dsp:sp>
    <dsp:sp modelId="{2C717FAE-EB06-4DC7-8D67-E7A2E5384BE8}">
      <dsp:nvSpPr>
        <dsp:cNvPr id="0" name=""/>
        <dsp:cNvSpPr/>
      </dsp:nvSpPr>
      <dsp:spPr>
        <a:xfrm>
          <a:off x="0" y="3529423"/>
          <a:ext cx="6720759"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8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i="0" kern="1200"/>
            <a:t>T0549:</a:t>
          </a:r>
          <a:r>
            <a:rPr lang="en-US" sz="1500" b="0" i="0" kern="1200"/>
            <a:t> Perform technical (evaluation of technology) and nontechnical (evaluation of people and operations) risk and vulnerability assessments of relevant technology focus areas (e.g., local computing environment, network and infrastructure, enclave boundary, supporting infrastructure, and applications).</a:t>
          </a:r>
          <a:endParaRPr lang="en-US" sz="1500" kern="1200"/>
        </a:p>
        <a:p>
          <a:pPr marL="114300" lvl="1" indent="-114300" algn="l" defTabSz="666750">
            <a:lnSpc>
              <a:spcPct val="90000"/>
            </a:lnSpc>
            <a:spcBef>
              <a:spcPct val="0"/>
            </a:spcBef>
            <a:spcAft>
              <a:spcPct val="20000"/>
            </a:spcAft>
            <a:buChar char="•"/>
          </a:pPr>
          <a:r>
            <a:rPr lang="en-US" sz="1500" b="1" i="0" kern="1200"/>
            <a:t>T0550:</a:t>
          </a:r>
          <a:r>
            <a:rPr lang="en-US" sz="1500" b="0" i="0" kern="1200"/>
            <a:t> Make recommendations regarding the selection of cost-effective security controls to mitigate risk (e.g., protection of information, systems and processes).</a:t>
          </a:r>
          <a:endParaRPr lang="en-US" sz="1500" kern="1200"/>
        </a:p>
      </dsp:txBody>
      <dsp:txXfrm>
        <a:off x="0" y="3529423"/>
        <a:ext cx="6720759" cy="18091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03EB-8329-4093-8381-E61D47E155D9}">
      <dsp:nvSpPr>
        <dsp:cNvPr id="0" name=""/>
        <dsp:cNvSpPr/>
      </dsp:nvSpPr>
      <dsp:spPr>
        <a:xfrm>
          <a:off x="0" y="19012"/>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Education</a:t>
          </a:r>
          <a:endParaRPr lang="en-US" sz="2700" kern="1200"/>
        </a:p>
      </dsp:txBody>
      <dsp:txXfrm>
        <a:off x="31613" y="50625"/>
        <a:ext cx="10452374" cy="584369"/>
      </dsp:txXfrm>
    </dsp:sp>
    <dsp:sp modelId="{17985B32-F694-4F07-AB7E-3B71562ACB33}">
      <dsp:nvSpPr>
        <dsp:cNvPr id="0" name=""/>
        <dsp:cNvSpPr/>
      </dsp:nvSpPr>
      <dsp:spPr>
        <a:xfrm>
          <a:off x="0" y="666607"/>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Cybersecurity Major graduating Spring 2023</a:t>
          </a:r>
        </a:p>
        <a:p>
          <a:pPr marL="228600" lvl="1" indent="-228600" algn="l" defTabSz="933450">
            <a:lnSpc>
              <a:spcPct val="90000"/>
            </a:lnSpc>
            <a:spcBef>
              <a:spcPct val="0"/>
            </a:spcBef>
            <a:spcAft>
              <a:spcPct val="20000"/>
            </a:spcAft>
            <a:buChar char="•"/>
          </a:pPr>
          <a:r>
            <a:rPr lang="en-US" sz="2100" kern="1200"/>
            <a:t>University of Southern Maine</a:t>
          </a:r>
        </a:p>
      </dsp:txBody>
      <dsp:txXfrm>
        <a:off x="0" y="666607"/>
        <a:ext cx="10515600" cy="726570"/>
      </dsp:txXfrm>
    </dsp:sp>
    <dsp:sp modelId="{43B67B41-6B25-4C9A-888D-9B34EC45A5FC}">
      <dsp:nvSpPr>
        <dsp:cNvPr id="0" name=""/>
        <dsp:cNvSpPr/>
      </dsp:nvSpPr>
      <dsp:spPr>
        <a:xfrm>
          <a:off x="0" y="1393177"/>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Work Experience</a:t>
          </a:r>
          <a:endParaRPr lang="en-US" sz="2700" kern="1200"/>
        </a:p>
      </dsp:txBody>
      <dsp:txXfrm>
        <a:off x="31613" y="1424790"/>
        <a:ext cx="10452374" cy="584369"/>
      </dsp:txXfrm>
    </dsp:sp>
    <dsp:sp modelId="{A4B74F90-6F17-48CA-82F1-FB661638A6BD}">
      <dsp:nvSpPr>
        <dsp:cNvPr id="0" name=""/>
        <dsp:cNvSpPr/>
      </dsp:nvSpPr>
      <dsp:spPr>
        <a:xfrm>
          <a:off x="0" y="2040772"/>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Application Support</a:t>
          </a:r>
        </a:p>
        <a:p>
          <a:pPr marL="228600" lvl="1" indent="-228600" algn="l" defTabSz="933450">
            <a:lnSpc>
              <a:spcPct val="90000"/>
            </a:lnSpc>
            <a:spcBef>
              <a:spcPct val="0"/>
            </a:spcBef>
            <a:spcAft>
              <a:spcPct val="20000"/>
            </a:spcAft>
            <a:buChar char="•"/>
          </a:pPr>
          <a:r>
            <a:rPr lang="en-US" sz="2100" kern="1200"/>
            <a:t>Penetration Tester Internship</a:t>
          </a:r>
        </a:p>
      </dsp:txBody>
      <dsp:txXfrm>
        <a:off x="0" y="2040772"/>
        <a:ext cx="10515600" cy="726570"/>
      </dsp:txXfrm>
    </dsp:sp>
    <dsp:sp modelId="{2C5E8C5A-7718-4173-8F90-B89AF4ABD147}">
      <dsp:nvSpPr>
        <dsp:cNvPr id="0" name=""/>
        <dsp:cNvSpPr/>
      </dsp:nvSpPr>
      <dsp:spPr>
        <a:xfrm>
          <a:off x="0" y="2767342"/>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Inspiration for Research</a:t>
          </a:r>
          <a:endParaRPr lang="en-US" sz="2700" kern="1200" dirty="0"/>
        </a:p>
      </dsp:txBody>
      <dsp:txXfrm>
        <a:off x="31613" y="2798955"/>
        <a:ext cx="10452374" cy="584369"/>
      </dsp:txXfrm>
    </dsp:sp>
    <dsp:sp modelId="{A1E10B0D-A940-448B-97BF-B8D07361D8B7}">
      <dsp:nvSpPr>
        <dsp:cNvPr id="0" name=""/>
        <dsp:cNvSpPr/>
      </dsp:nvSpPr>
      <dsp:spPr>
        <a:xfrm>
          <a:off x="0" y="3414937"/>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Challenges faced with internship</a:t>
          </a:r>
        </a:p>
        <a:p>
          <a:pPr marL="228600" lvl="1" indent="-228600" algn="l" defTabSz="933450">
            <a:lnSpc>
              <a:spcPct val="90000"/>
            </a:lnSpc>
            <a:spcBef>
              <a:spcPct val="0"/>
            </a:spcBef>
            <a:spcAft>
              <a:spcPct val="20000"/>
            </a:spcAft>
            <a:buChar char="•"/>
          </a:pPr>
          <a:r>
            <a:rPr lang="en-US" sz="2100" kern="1200"/>
            <a:t>Challenges faced learning penetration testing topics</a:t>
          </a:r>
        </a:p>
      </dsp:txBody>
      <dsp:txXfrm>
        <a:off x="0" y="3414937"/>
        <a:ext cx="10515600"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38E7B-1FE4-4C12-91AF-8182F7831260}"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3929D-0370-479E-BF40-BE091E0FBE3B}" type="slidenum">
              <a:rPr lang="en-US" smtClean="0"/>
              <a:t>‹#›</a:t>
            </a:fld>
            <a:endParaRPr lang="en-US"/>
          </a:p>
        </p:txBody>
      </p:sp>
    </p:spTree>
    <p:extLst>
      <p:ext uri="{BB962C8B-B14F-4D97-AF65-F5344CB8AC3E}">
        <p14:creationId xmlns:p14="http://schemas.microsoft.com/office/powerpoint/2010/main" val="259503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Ethan Page and I’m here to talk about my presentation entitled: Introductory Penetration Testing: A Hands-On approach to learning</a:t>
            </a:r>
          </a:p>
        </p:txBody>
      </p:sp>
      <p:sp>
        <p:nvSpPr>
          <p:cNvPr id="4" name="Slide Number Placeholder 3"/>
          <p:cNvSpPr>
            <a:spLocks noGrp="1"/>
          </p:cNvSpPr>
          <p:nvPr>
            <p:ph type="sldNum" sz="quarter" idx="5"/>
          </p:nvPr>
        </p:nvSpPr>
        <p:spPr/>
        <p:txBody>
          <a:bodyPr/>
          <a:lstStyle/>
          <a:p>
            <a:fld id="{F683929D-0370-479E-BF40-BE091E0FBE3B}" type="slidenum">
              <a:rPr lang="en-US" smtClean="0"/>
              <a:t>1</a:t>
            </a:fld>
            <a:endParaRPr lang="en-US"/>
          </a:p>
        </p:txBody>
      </p:sp>
    </p:spTree>
    <p:extLst>
      <p:ext uri="{BB962C8B-B14F-4D97-AF65-F5344CB8AC3E}">
        <p14:creationId xmlns:p14="http://schemas.microsoft.com/office/powerpoint/2010/main" val="398655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target machine is OWASP </a:t>
            </a:r>
            <a:r>
              <a:rPr lang="en-US" dirty="0" err="1"/>
              <a:t>WebGoat</a:t>
            </a:r>
            <a:r>
              <a:rPr lang="en-US" dirty="0"/>
              <a:t>. </a:t>
            </a:r>
            <a:r>
              <a:rPr lang="en-US" dirty="0" err="1"/>
              <a:t>Owasp</a:t>
            </a:r>
            <a:r>
              <a:rPr lang="en-US" dirty="0"/>
              <a:t> </a:t>
            </a:r>
            <a:r>
              <a:rPr lang="en-US" dirty="0" err="1"/>
              <a:t>Webgoat</a:t>
            </a:r>
            <a:r>
              <a:rPr lang="en-US" dirty="0"/>
              <a:t> is…</a:t>
            </a:r>
          </a:p>
        </p:txBody>
      </p:sp>
      <p:sp>
        <p:nvSpPr>
          <p:cNvPr id="4" name="Slide Number Placeholder 3"/>
          <p:cNvSpPr>
            <a:spLocks noGrp="1"/>
          </p:cNvSpPr>
          <p:nvPr>
            <p:ph type="sldNum" sz="quarter" idx="5"/>
          </p:nvPr>
        </p:nvSpPr>
        <p:spPr/>
        <p:txBody>
          <a:bodyPr/>
          <a:lstStyle/>
          <a:p>
            <a:fld id="{F683929D-0370-479E-BF40-BE091E0FBE3B}" type="slidenum">
              <a:rPr lang="en-US" smtClean="0"/>
              <a:t>19</a:t>
            </a:fld>
            <a:endParaRPr lang="en-US"/>
          </a:p>
        </p:txBody>
      </p:sp>
    </p:spTree>
    <p:extLst>
      <p:ext uri="{BB962C8B-B14F-4D97-AF65-F5344CB8AC3E}">
        <p14:creationId xmlns:p14="http://schemas.microsoft.com/office/powerpoint/2010/main" val="79419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basis for the methodology creation was the multitude of methods and guides that have been made available by many of the highly respected cybersecurity organizations that guide us as students and professionals. </a:t>
            </a:r>
          </a:p>
        </p:txBody>
      </p:sp>
      <p:sp>
        <p:nvSpPr>
          <p:cNvPr id="4" name="Slide Number Placeholder 3"/>
          <p:cNvSpPr>
            <a:spLocks noGrp="1"/>
          </p:cNvSpPr>
          <p:nvPr>
            <p:ph type="sldNum" sz="quarter" idx="5"/>
          </p:nvPr>
        </p:nvSpPr>
        <p:spPr/>
        <p:txBody>
          <a:bodyPr/>
          <a:lstStyle/>
          <a:p>
            <a:fld id="{F683929D-0370-479E-BF40-BE091E0FBE3B}" type="slidenum">
              <a:rPr lang="en-US" smtClean="0"/>
              <a:t>21</a:t>
            </a:fld>
            <a:endParaRPr lang="en-US"/>
          </a:p>
        </p:txBody>
      </p:sp>
    </p:spTree>
    <p:extLst>
      <p:ext uri="{BB962C8B-B14F-4D97-AF65-F5344CB8AC3E}">
        <p14:creationId xmlns:p14="http://schemas.microsoft.com/office/powerpoint/2010/main" val="21547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of the guides mentioned in the previous slide provide excellent information, they each have their own ways of conducting a penetration test. While some, of those resources, like the PTES may go into every possible detail of a </a:t>
            </a:r>
            <a:r>
              <a:rPr lang="en-US" dirty="0" err="1"/>
              <a:t>pentest</a:t>
            </a:r>
            <a:r>
              <a:rPr lang="en-US" dirty="0"/>
              <a:t>, some of the others have more broad descriptions of the process. Another issue beginners may face when reading those documents, is their variability. </a:t>
            </a:r>
            <a:r>
              <a:rPr lang="en-US" dirty="0" err="1"/>
              <a:t>THe</a:t>
            </a:r>
            <a:r>
              <a:rPr lang="en-US" dirty="0"/>
              <a:t> the terminology used for a concept in one document, may vary in another. For example, Reconnaissance. Sometime this is referred to as Information Gathering, sometimes it’s reconnaissance. In one document, scanning may be done in the Reconnaissance Step, in another it is done in the enumeration step. So upon review of those resources, and taking the audience of this project into consideration, this study has taken the core themes among all the documents, tailored them down to fit the purposes of this lab, and distilled them into these four overarching steps. </a:t>
            </a:r>
          </a:p>
        </p:txBody>
      </p:sp>
      <p:sp>
        <p:nvSpPr>
          <p:cNvPr id="4" name="Slide Number Placeholder 3"/>
          <p:cNvSpPr>
            <a:spLocks noGrp="1"/>
          </p:cNvSpPr>
          <p:nvPr>
            <p:ph type="sldNum" sz="quarter" idx="5"/>
          </p:nvPr>
        </p:nvSpPr>
        <p:spPr/>
        <p:txBody>
          <a:bodyPr/>
          <a:lstStyle/>
          <a:p>
            <a:fld id="{F683929D-0370-479E-BF40-BE091E0FBE3B}" type="slidenum">
              <a:rPr lang="en-US" smtClean="0"/>
              <a:t>22</a:t>
            </a:fld>
            <a:endParaRPr lang="en-US"/>
          </a:p>
        </p:txBody>
      </p:sp>
    </p:spTree>
    <p:extLst>
      <p:ext uri="{BB962C8B-B14F-4D97-AF65-F5344CB8AC3E}">
        <p14:creationId xmlns:p14="http://schemas.microsoft.com/office/powerpoint/2010/main" val="1676903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tools were being considered for this project, a certain criteria was applied to the selection. </a:t>
            </a:r>
            <a:r>
              <a:rPr lang="en-US" sz="1200" dirty="0"/>
              <a:t>Is the tool referenced in any of the aforementioned methodology resources?</a:t>
            </a:r>
          </a:p>
          <a:p>
            <a:r>
              <a:rPr lang="en-US" sz="1200" dirty="0"/>
              <a:t>Is the tool referenced by a respectable cybersecurity education or job framework like NICE? Is it referenced in other respectable documents?</a:t>
            </a:r>
          </a:p>
          <a:p>
            <a:endParaRPr lang="en-US" dirty="0"/>
          </a:p>
        </p:txBody>
      </p:sp>
      <p:sp>
        <p:nvSpPr>
          <p:cNvPr id="4" name="Slide Number Placeholder 3"/>
          <p:cNvSpPr>
            <a:spLocks noGrp="1"/>
          </p:cNvSpPr>
          <p:nvPr>
            <p:ph type="sldNum" sz="quarter" idx="5"/>
          </p:nvPr>
        </p:nvSpPr>
        <p:spPr/>
        <p:txBody>
          <a:bodyPr/>
          <a:lstStyle/>
          <a:p>
            <a:fld id="{F683929D-0370-479E-BF40-BE091E0FBE3B}" type="slidenum">
              <a:rPr lang="en-US" smtClean="0"/>
              <a:t>23</a:t>
            </a:fld>
            <a:endParaRPr lang="en-US"/>
          </a:p>
        </p:txBody>
      </p:sp>
    </p:spTree>
    <p:extLst>
      <p:ext uri="{BB962C8B-B14F-4D97-AF65-F5344CB8AC3E}">
        <p14:creationId xmlns:p14="http://schemas.microsoft.com/office/powerpoint/2010/main" val="4762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and processes were then decided upon and added to the overarching step that their purpose corresponds with </a:t>
            </a:r>
          </a:p>
        </p:txBody>
      </p:sp>
      <p:sp>
        <p:nvSpPr>
          <p:cNvPr id="4" name="Slide Number Placeholder 3"/>
          <p:cNvSpPr>
            <a:spLocks noGrp="1"/>
          </p:cNvSpPr>
          <p:nvPr>
            <p:ph type="sldNum" sz="quarter" idx="5"/>
          </p:nvPr>
        </p:nvSpPr>
        <p:spPr/>
        <p:txBody>
          <a:bodyPr/>
          <a:lstStyle/>
          <a:p>
            <a:fld id="{F683929D-0370-479E-BF40-BE091E0FBE3B}" type="slidenum">
              <a:rPr lang="en-US" smtClean="0"/>
              <a:t>24</a:t>
            </a:fld>
            <a:endParaRPr lang="en-US"/>
          </a:p>
        </p:txBody>
      </p:sp>
    </p:spTree>
    <p:extLst>
      <p:ext uri="{BB962C8B-B14F-4D97-AF65-F5344CB8AC3E}">
        <p14:creationId xmlns:p14="http://schemas.microsoft.com/office/powerpoint/2010/main" val="270478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the intended outcomes for this project. The project was created with very specific outcomes in mind. Those were the ability, knowledge, skill, and task requirements put forth by the NICE Framework by NICCS. This research focused on the defined Vulnerability Assessment and Management Role Requirements.  The NICE Framework lays out exactly what is expected from candidates who apply for these roles, and even break it down by entry/mid/senior level expectations</a:t>
            </a:r>
          </a:p>
        </p:txBody>
      </p:sp>
      <p:sp>
        <p:nvSpPr>
          <p:cNvPr id="4" name="Slide Number Placeholder 3"/>
          <p:cNvSpPr>
            <a:spLocks noGrp="1"/>
          </p:cNvSpPr>
          <p:nvPr>
            <p:ph type="sldNum" sz="quarter" idx="5"/>
          </p:nvPr>
        </p:nvSpPr>
        <p:spPr/>
        <p:txBody>
          <a:bodyPr/>
          <a:lstStyle/>
          <a:p>
            <a:fld id="{F683929D-0370-479E-BF40-BE091E0FBE3B}" type="slidenum">
              <a:rPr lang="en-US" smtClean="0"/>
              <a:t>25</a:t>
            </a:fld>
            <a:endParaRPr lang="en-US"/>
          </a:p>
        </p:txBody>
      </p:sp>
    </p:spTree>
    <p:extLst>
      <p:ext uri="{BB962C8B-B14F-4D97-AF65-F5344CB8AC3E}">
        <p14:creationId xmlns:p14="http://schemas.microsoft.com/office/powerpoint/2010/main" val="278976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core requirements referenced by NICE that this project intends to help students develop and meet. The hope is that upon completion of this lab, students will be more prepared to meet the demands of the current job market for Penetration Testers</a:t>
            </a:r>
          </a:p>
        </p:txBody>
      </p:sp>
      <p:sp>
        <p:nvSpPr>
          <p:cNvPr id="4" name="Slide Number Placeholder 3"/>
          <p:cNvSpPr>
            <a:spLocks noGrp="1"/>
          </p:cNvSpPr>
          <p:nvPr>
            <p:ph type="sldNum" sz="quarter" idx="5"/>
          </p:nvPr>
        </p:nvSpPr>
        <p:spPr/>
        <p:txBody>
          <a:bodyPr/>
          <a:lstStyle/>
          <a:p>
            <a:fld id="{F683929D-0370-479E-BF40-BE091E0FBE3B}" type="slidenum">
              <a:rPr lang="en-US" smtClean="0"/>
              <a:t>26</a:t>
            </a:fld>
            <a:endParaRPr lang="en-US"/>
          </a:p>
        </p:txBody>
      </p:sp>
    </p:spTree>
    <p:extLst>
      <p:ext uri="{BB962C8B-B14F-4D97-AF65-F5344CB8AC3E}">
        <p14:creationId xmlns:p14="http://schemas.microsoft.com/office/powerpoint/2010/main" val="251782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close, I wanted to mention some of the challenges faced during this research. </a:t>
            </a:r>
          </a:p>
        </p:txBody>
      </p:sp>
      <p:sp>
        <p:nvSpPr>
          <p:cNvPr id="4" name="Slide Number Placeholder 3"/>
          <p:cNvSpPr>
            <a:spLocks noGrp="1"/>
          </p:cNvSpPr>
          <p:nvPr>
            <p:ph type="sldNum" sz="quarter" idx="5"/>
          </p:nvPr>
        </p:nvSpPr>
        <p:spPr/>
        <p:txBody>
          <a:bodyPr/>
          <a:lstStyle/>
          <a:p>
            <a:fld id="{F683929D-0370-479E-BF40-BE091E0FBE3B}" type="slidenum">
              <a:rPr lang="en-US" smtClean="0"/>
              <a:t>27</a:t>
            </a:fld>
            <a:endParaRPr lang="en-US"/>
          </a:p>
        </p:txBody>
      </p:sp>
    </p:spTree>
    <p:extLst>
      <p:ext uri="{BB962C8B-B14F-4D97-AF65-F5344CB8AC3E}">
        <p14:creationId xmlns:p14="http://schemas.microsoft.com/office/powerpoint/2010/main" val="69195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cybersecurity job market is currently facing a concerning challenge. The challenge is the current skill gap between candidates, and the roles they seek to fill</a:t>
            </a:r>
          </a:p>
        </p:txBody>
      </p:sp>
      <p:sp>
        <p:nvSpPr>
          <p:cNvPr id="4" name="Slide Number Placeholder 3"/>
          <p:cNvSpPr>
            <a:spLocks noGrp="1"/>
          </p:cNvSpPr>
          <p:nvPr>
            <p:ph type="sldNum" sz="quarter" idx="5"/>
          </p:nvPr>
        </p:nvSpPr>
        <p:spPr/>
        <p:txBody>
          <a:bodyPr/>
          <a:lstStyle/>
          <a:p>
            <a:fld id="{F683929D-0370-479E-BF40-BE091E0FBE3B}" type="slidenum">
              <a:rPr lang="en-US" smtClean="0"/>
              <a:t>2</a:t>
            </a:fld>
            <a:endParaRPr lang="en-US"/>
          </a:p>
        </p:txBody>
      </p:sp>
    </p:spTree>
    <p:extLst>
      <p:ext uri="{BB962C8B-B14F-4D97-AF65-F5344CB8AC3E}">
        <p14:creationId xmlns:p14="http://schemas.microsoft.com/office/powerpoint/2010/main" val="213666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challenges that faces individuals getting started with penetration testing topics, is that penetration testing has a very steep learning curve. This image shows output from a program called Nmap. Nmap is a commonly used tool in penetration testing due to it’s network mapping capabilities. It is listed in the NICE framework as a tool that Vulnerability Assessment analysts should be familiar with using. It’s listed by Infosec Institute as the number one most useful </a:t>
            </a:r>
            <a:r>
              <a:rPr lang="en-US" dirty="0" err="1"/>
              <a:t>pentesting</a:t>
            </a:r>
            <a:r>
              <a:rPr lang="en-US" dirty="0"/>
              <a:t> tool. This is the “help” output for Nmap. If you’re just getting started with </a:t>
            </a:r>
            <a:r>
              <a:rPr lang="en-US" dirty="0" err="1"/>
              <a:t>pentesting</a:t>
            </a:r>
            <a:r>
              <a:rPr lang="en-US" dirty="0"/>
              <a:t>, this can be a little intimidating. To learn how to get to this output, you must know how to install and use Linux. You must be familiar with the Linux package manager and how to install Linux, and you’d need to understand how to navigate Linux. Then, to use Nmap, you must have some knowledge of networking to understand the functions of domain names, ports, IP addresses and so on. Attempting to use some of the most simple, common penetration testing processes and tools, can certainly give beginners some challenges to overcome.</a:t>
            </a:r>
          </a:p>
        </p:txBody>
      </p:sp>
      <p:sp>
        <p:nvSpPr>
          <p:cNvPr id="4" name="Slide Number Placeholder 3"/>
          <p:cNvSpPr>
            <a:spLocks noGrp="1"/>
          </p:cNvSpPr>
          <p:nvPr>
            <p:ph type="sldNum" sz="quarter" idx="5"/>
          </p:nvPr>
        </p:nvSpPr>
        <p:spPr/>
        <p:txBody>
          <a:bodyPr/>
          <a:lstStyle/>
          <a:p>
            <a:fld id="{F683929D-0370-479E-BF40-BE091E0FBE3B}" type="slidenum">
              <a:rPr lang="en-US" smtClean="0"/>
              <a:t>7</a:t>
            </a:fld>
            <a:endParaRPr lang="en-US"/>
          </a:p>
        </p:txBody>
      </p:sp>
    </p:spTree>
    <p:extLst>
      <p:ext uri="{BB962C8B-B14F-4D97-AF65-F5344CB8AC3E}">
        <p14:creationId xmlns:p14="http://schemas.microsoft.com/office/powerpoint/2010/main" val="48181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you’ve made it far enough to get to the image in the last slide, and you’re determined to learn Nmap, so you navigate to </a:t>
            </a:r>
            <a:r>
              <a:rPr lang="en-US" dirty="0" err="1"/>
              <a:t>github</a:t>
            </a:r>
            <a:r>
              <a:rPr lang="en-US" dirty="0"/>
              <a:t> and search “</a:t>
            </a:r>
            <a:r>
              <a:rPr lang="en-US" dirty="0" err="1"/>
              <a:t>pentesting</a:t>
            </a:r>
            <a:r>
              <a:rPr lang="en-US" dirty="0"/>
              <a:t>”. You see a page called “Awesome </a:t>
            </a:r>
            <a:r>
              <a:rPr lang="en-US" dirty="0" err="1"/>
              <a:t>Pentesting</a:t>
            </a:r>
            <a:r>
              <a:rPr lang="en-US" dirty="0"/>
              <a:t>” with over 17,000 stars and you think “great, I’m sure I’ll find a guide here”. You open the page and encounter 20+ pages  like the one shown in the image. Where do you start? There are many great resources online for </a:t>
            </a:r>
            <a:r>
              <a:rPr lang="en-US" dirty="0" err="1"/>
              <a:t>pentesting</a:t>
            </a:r>
            <a:r>
              <a:rPr lang="en-US" dirty="0"/>
              <a:t>, but these resources do a poor job with providing direction. For a beginner, the sheer amount of information can be way too overwhelming. </a:t>
            </a:r>
          </a:p>
        </p:txBody>
      </p:sp>
      <p:sp>
        <p:nvSpPr>
          <p:cNvPr id="4" name="Slide Number Placeholder 3"/>
          <p:cNvSpPr>
            <a:spLocks noGrp="1"/>
          </p:cNvSpPr>
          <p:nvPr>
            <p:ph type="sldNum" sz="quarter" idx="5"/>
          </p:nvPr>
        </p:nvSpPr>
        <p:spPr/>
        <p:txBody>
          <a:bodyPr/>
          <a:lstStyle/>
          <a:p>
            <a:fld id="{F683929D-0370-479E-BF40-BE091E0FBE3B}" type="slidenum">
              <a:rPr lang="en-US" smtClean="0"/>
              <a:t>8</a:t>
            </a:fld>
            <a:endParaRPr lang="en-US"/>
          </a:p>
        </p:txBody>
      </p:sp>
    </p:spTree>
    <p:extLst>
      <p:ext uri="{BB962C8B-B14F-4D97-AF65-F5344CB8AC3E}">
        <p14:creationId xmlns:p14="http://schemas.microsoft.com/office/powerpoint/2010/main" val="91235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 are graphs of test scores for classes </a:t>
            </a:r>
            <a:r>
              <a:rPr lang="en-US" sz="1200" dirty="0"/>
              <a:t>Intrusion Detection and Response, and Network Border Control and United Arab Emirates University. In the first, students participated in labs that took them through the process of carrying out a Distributed Denial of Service attack to better understand security measures to prevent those types of attacks.  In the second, students participated in packet analysis labs, to better understand firewall filtering rules</a:t>
            </a:r>
            <a:endParaRPr lang="en-US" dirty="0"/>
          </a:p>
        </p:txBody>
      </p:sp>
      <p:sp>
        <p:nvSpPr>
          <p:cNvPr id="4" name="Slide Number Placeholder 3"/>
          <p:cNvSpPr>
            <a:spLocks noGrp="1"/>
          </p:cNvSpPr>
          <p:nvPr>
            <p:ph type="sldNum" sz="quarter" idx="5"/>
          </p:nvPr>
        </p:nvSpPr>
        <p:spPr/>
        <p:txBody>
          <a:bodyPr/>
          <a:lstStyle/>
          <a:p>
            <a:fld id="{F683929D-0370-479E-BF40-BE091E0FBE3B}" type="slidenum">
              <a:rPr lang="en-US" smtClean="0"/>
              <a:t>13</a:t>
            </a:fld>
            <a:endParaRPr lang="en-US"/>
          </a:p>
        </p:txBody>
      </p:sp>
    </p:spTree>
    <p:extLst>
      <p:ext uri="{BB962C8B-B14F-4D97-AF65-F5344CB8AC3E}">
        <p14:creationId xmlns:p14="http://schemas.microsoft.com/office/powerpoint/2010/main" val="139385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theory of this research is that educators can add methods to established Computer Science and Cybersecurity programs to adequately prepare students for cybersecurity positions without the need of additional education</a:t>
            </a:r>
          </a:p>
          <a:p>
            <a:endParaRPr lang="en-US" dirty="0"/>
          </a:p>
        </p:txBody>
      </p:sp>
      <p:sp>
        <p:nvSpPr>
          <p:cNvPr id="4" name="Slide Number Placeholder 3"/>
          <p:cNvSpPr>
            <a:spLocks noGrp="1"/>
          </p:cNvSpPr>
          <p:nvPr>
            <p:ph type="sldNum" sz="quarter" idx="5"/>
          </p:nvPr>
        </p:nvSpPr>
        <p:spPr/>
        <p:txBody>
          <a:bodyPr/>
          <a:lstStyle/>
          <a:p>
            <a:fld id="{F683929D-0370-479E-BF40-BE091E0FBE3B}" type="slidenum">
              <a:rPr lang="en-US" smtClean="0"/>
              <a:t>14</a:t>
            </a:fld>
            <a:endParaRPr lang="en-US"/>
          </a:p>
        </p:txBody>
      </p:sp>
    </p:spTree>
    <p:extLst>
      <p:ext uri="{BB962C8B-B14F-4D97-AF65-F5344CB8AC3E}">
        <p14:creationId xmlns:p14="http://schemas.microsoft.com/office/powerpoint/2010/main" val="292730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made up of a full penetration testing lab environment. A “pilot” virtual machine, which will serve as the operator for which students participate in the lab. Twi intentionally vulnerable target machines, that serve as demonstrations of real world </a:t>
            </a:r>
            <a:r>
              <a:rPr lang="en-US" dirty="0" err="1"/>
              <a:t>vulnerabilites</a:t>
            </a:r>
            <a:r>
              <a:rPr lang="en-US" dirty="0"/>
              <a:t>. This lab will be accompanied by a comprehensive penetration testing methodology that will serve as a guide for students during the ab. It will cover a multitude of commonly used penetration testing tools. And it will provide students with a clear process for starting and progressing when learning the topic of penetration testing-avoiding some of the challenges presented by both the sharp learning curve, and the overwhelming amount of information.</a:t>
            </a:r>
          </a:p>
        </p:txBody>
      </p:sp>
      <p:sp>
        <p:nvSpPr>
          <p:cNvPr id="4" name="Slide Number Placeholder 3"/>
          <p:cNvSpPr>
            <a:spLocks noGrp="1"/>
          </p:cNvSpPr>
          <p:nvPr>
            <p:ph type="sldNum" sz="quarter" idx="5"/>
          </p:nvPr>
        </p:nvSpPr>
        <p:spPr/>
        <p:txBody>
          <a:bodyPr/>
          <a:lstStyle/>
          <a:p>
            <a:fld id="{F683929D-0370-479E-BF40-BE091E0FBE3B}" type="slidenum">
              <a:rPr lang="en-US" smtClean="0"/>
              <a:t>16</a:t>
            </a:fld>
            <a:endParaRPr lang="en-US"/>
          </a:p>
        </p:txBody>
      </p:sp>
    </p:spTree>
    <p:extLst>
      <p:ext uri="{BB962C8B-B14F-4D97-AF65-F5344CB8AC3E}">
        <p14:creationId xmlns:p14="http://schemas.microsoft.com/office/powerpoint/2010/main" val="207259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pilot machine, students will use the Kali </a:t>
            </a:r>
            <a:r>
              <a:rPr lang="en-US" dirty="0" err="1"/>
              <a:t>linux</a:t>
            </a:r>
            <a:r>
              <a:rPr lang="en-US" dirty="0"/>
              <a:t> operating system. Kali Linux was…</a:t>
            </a:r>
          </a:p>
        </p:txBody>
      </p:sp>
      <p:sp>
        <p:nvSpPr>
          <p:cNvPr id="4" name="Slide Number Placeholder 3"/>
          <p:cNvSpPr>
            <a:spLocks noGrp="1"/>
          </p:cNvSpPr>
          <p:nvPr>
            <p:ph type="sldNum" sz="quarter" idx="5"/>
          </p:nvPr>
        </p:nvSpPr>
        <p:spPr/>
        <p:txBody>
          <a:bodyPr/>
          <a:lstStyle/>
          <a:p>
            <a:fld id="{F683929D-0370-479E-BF40-BE091E0FBE3B}" type="slidenum">
              <a:rPr lang="en-US" smtClean="0"/>
              <a:t>17</a:t>
            </a:fld>
            <a:endParaRPr lang="en-US"/>
          </a:p>
        </p:txBody>
      </p:sp>
    </p:spTree>
    <p:extLst>
      <p:ext uri="{BB962C8B-B14F-4D97-AF65-F5344CB8AC3E}">
        <p14:creationId xmlns:p14="http://schemas.microsoft.com/office/powerpoint/2010/main" val="3726618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target machine will be </a:t>
            </a:r>
            <a:r>
              <a:rPr lang="en-US" dirty="0" err="1"/>
              <a:t>metasploitable</a:t>
            </a:r>
            <a:r>
              <a:rPr lang="en-US" dirty="0"/>
              <a:t> two</a:t>
            </a:r>
          </a:p>
        </p:txBody>
      </p:sp>
      <p:sp>
        <p:nvSpPr>
          <p:cNvPr id="4" name="Slide Number Placeholder 3"/>
          <p:cNvSpPr>
            <a:spLocks noGrp="1"/>
          </p:cNvSpPr>
          <p:nvPr>
            <p:ph type="sldNum" sz="quarter" idx="5"/>
          </p:nvPr>
        </p:nvSpPr>
        <p:spPr/>
        <p:txBody>
          <a:bodyPr/>
          <a:lstStyle/>
          <a:p>
            <a:fld id="{F683929D-0370-479E-BF40-BE091E0FBE3B}" type="slidenum">
              <a:rPr lang="en-US" smtClean="0"/>
              <a:t>18</a:t>
            </a:fld>
            <a:endParaRPr lang="en-US"/>
          </a:p>
        </p:txBody>
      </p:sp>
    </p:spTree>
    <p:extLst>
      <p:ext uri="{BB962C8B-B14F-4D97-AF65-F5344CB8AC3E}">
        <p14:creationId xmlns:p14="http://schemas.microsoft.com/office/powerpoint/2010/main" val="170017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251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853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440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461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977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761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692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0374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727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42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348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4/27/2023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2613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4/27/2023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0881296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39" r:id="rId7"/>
    <p:sldLayoutId id="2147483740" r:id="rId8"/>
    <p:sldLayoutId id="2147483741" r:id="rId9"/>
    <p:sldLayoutId id="2147483742" r:id="rId10"/>
    <p:sldLayoutId id="2147483743" r:id="rId11"/>
    <p:sldLayoutId id="214748374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F723CF4-911F-8C4C-6718-E40106F75AC5}"/>
              </a:ext>
            </a:extLst>
          </p:cNvPr>
          <p:cNvPicPr>
            <a:picLocks noChangeAspect="1"/>
          </p:cNvPicPr>
          <p:nvPr/>
        </p:nvPicPr>
        <p:blipFill rotWithShape="1">
          <a:blip r:embed="rId3"/>
          <a:srcRect t="8564" b="127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1A66A6DC-6C00-9134-B09C-634523151C4F}"/>
              </a:ext>
            </a:extLst>
          </p:cNvPr>
          <p:cNvSpPr>
            <a:spLocks noGrp="1"/>
          </p:cNvSpPr>
          <p:nvPr>
            <p:ph type="ctrTitle"/>
          </p:nvPr>
        </p:nvSpPr>
        <p:spPr>
          <a:xfrm>
            <a:off x="6095999" y="3834174"/>
            <a:ext cx="5257800" cy="1701570"/>
          </a:xfrm>
        </p:spPr>
        <p:txBody>
          <a:bodyPr anchor="b">
            <a:normAutofit/>
          </a:bodyPr>
          <a:lstStyle/>
          <a:p>
            <a:r>
              <a:rPr lang="en-US" sz="4400" b="1" i="0">
                <a:effectLst/>
                <a:latin typeface="+mn-lt"/>
              </a:rPr>
              <a:t>Introductory Penetration Testing</a:t>
            </a:r>
            <a:endParaRPr lang="en-US" sz="4400">
              <a:latin typeface="+mn-lt"/>
            </a:endParaRPr>
          </a:p>
        </p:txBody>
      </p:sp>
      <p:sp>
        <p:nvSpPr>
          <p:cNvPr id="3" name="Subtitle 2">
            <a:extLst>
              <a:ext uri="{FF2B5EF4-FFF2-40B4-BE49-F238E27FC236}">
                <a16:creationId xmlns:a16="http://schemas.microsoft.com/office/drawing/2014/main" id="{5C08CE4E-9EDA-8770-3740-8265C4B7E6D9}"/>
              </a:ext>
            </a:extLst>
          </p:cNvPr>
          <p:cNvSpPr>
            <a:spLocks noGrp="1"/>
          </p:cNvSpPr>
          <p:nvPr>
            <p:ph type="subTitle" idx="1"/>
          </p:nvPr>
        </p:nvSpPr>
        <p:spPr>
          <a:xfrm>
            <a:off x="6096000" y="5592499"/>
            <a:ext cx="5147960" cy="646785"/>
          </a:xfrm>
        </p:spPr>
        <p:txBody>
          <a:bodyPr>
            <a:normAutofit/>
          </a:bodyPr>
          <a:lstStyle/>
          <a:p>
            <a:pPr>
              <a:lnSpc>
                <a:spcPct val="90000"/>
              </a:lnSpc>
            </a:pPr>
            <a:r>
              <a:rPr lang="en-US" sz="1400"/>
              <a:t>A Hands-on Approach to Learning</a:t>
            </a:r>
          </a:p>
          <a:p>
            <a:pPr>
              <a:lnSpc>
                <a:spcPct val="90000"/>
              </a:lnSpc>
            </a:pPr>
            <a:r>
              <a:rPr lang="en-US" sz="1400"/>
              <a:t>By: Ethan Page</a:t>
            </a:r>
          </a:p>
        </p:txBody>
      </p:sp>
    </p:spTree>
    <p:extLst>
      <p:ext uri="{BB962C8B-B14F-4D97-AF65-F5344CB8AC3E}">
        <p14:creationId xmlns:p14="http://schemas.microsoft.com/office/powerpoint/2010/main" val="36379473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6DE-E36A-D621-7CD4-C3EFFCC74E15}"/>
              </a:ext>
            </a:extLst>
          </p:cNvPr>
          <p:cNvSpPr>
            <a:spLocks noGrp="1"/>
          </p:cNvSpPr>
          <p:nvPr>
            <p:ph type="title"/>
          </p:nvPr>
        </p:nvSpPr>
        <p:spPr/>
        <p:txBody>
          <a:bodyPr>
            <a:normAutofit/>
          </a:bodyPr>
          <a:lstStyle/>
          <a:p>
            <a:r>
              <a:rPr lang="en-US" sz="4800" dirty="0"/>
              <a:t>How do educators prepare students for these roles?</a:t>
            </a:r>
          </a:p>
        </p:txBody>
      </p:sp>
    </p:spTree>
    <p:extLst>
      <p:ext uri="{BB962C8B-B14F-4D97-AF65-F5344CB8AC3E}">
        <p14:creationId xmlns:p14="http://schemas.microsoft.com/office/powerpoint/2010/main" val="9445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260E-C76D-D927-C18F-1914576FF89B}"/>
              </a:ext>
            </a:extLst>
          </p:cNvPr>
          <p:cNvSpPr>
            <a:spLocks noGrp="1"/>
          </p:cNvSpPr>
          <p:nvPr>
            <p:ph type="title"/>
          </p:nvPr>
        </p:nvSpPr>
        <p:spPr/>
        <p:txBody>
          <a:bodyPr/>
          <a:lstStyle/>
          <a:p>
            <a:r>
              <a:rPr lang="en-US" dirty="0"/>
              <a:t>This is a Major Challenge Facing Educators</a:t>
            </a:r>
          </a:p>
        </p:txBody>
      </p:sp>
      <p:sp>
        <p:nvSpPr>
          <p:cNvPr id="3" name="Content Placeholder 2">
            <a:extLst>
              <a:ext uri="{FF2B5EF4-FFF2-40B4-BE49-F238E27FC236}">
                <a16:creationId xmlns:a16="http://schemas.microsoft.com/office/drawing/2014/main" id="{C1EBB0CA-8140-56ED-6271-735B2EC22F5B}"/>
              </a:ext>
            </a:extLst>
          </p:cNvPr>
          <p:cNvSpPr>
            <a:spLocks noGrp="1"/>
          </p:cNvSpPr>
          <p:nvPr>
            <p:ph idx="1"/>
          </p:nvPr>
        </p:nvSpPr>
        <p:spPr/>
        <p:txBody>
          <a:bodyPr>
            <a:normAutofit fontScale="85000" lnSpcReduction="20000"/>
          </a:bodyPr>
          <a:lstStyle/>
          <a:p>
            <a:r>
              <a:rPr lang="en-US" b="1" dirty="0"/>
              <a:t>Computer Science programs</a:t>
            </a:r>
            <a:endParaRPr lang="en-US" dirty="0"/>
          </a:p>
          <a:p>
            <a:pPr lvl="1"/>
            <a:r>
              <a:rPr lang="en-US" dirty="0"/>
              <a:t>As seen, typically not enough to prepare students for penetration testing roles.</a:t>
            </a:r>
          </a:p>
          <a:p>
            <a:pPr lvl="1"/>
            <a:r>
              <a:rPr lang="en-US" dirty="0"/>
              <a:t>Often requires additional education beyond four-year programs</a:t>
            </a:r>
          </a:p>
          <a:p>
            <a:r>
              <a:rPr lang="en-US" b="1" dirty="0"/>
              <a:t>Cybersecurity Programs</a:t>
            </a:r>
          </a:p>
          <a:p>
            <a:pPr lvl="1"/>
            <a:r>
              <a:rPr lang="en-US" dirty="0"/>
              <a:t>Very new and inconsistent across universities, leading to holes in knowledge</a:t>
            </a:r>
          </a:p>
          <a:p>
            <a:pPr lvl="1"/>
            <a:r>
              <a:rPr lang="en-US" dirty="0"/>
              <a:t>This leads to the requirement of additional education beyond 4-year programs</a:t>
            </a:r>
          </a:p>
          <a:p>
            <a:r>
              <a:rPr lang="en-US" b="1" dirty="0"/>
              <a:t>Certifications Route</a:t>
            </a:r>
          </a:p>
          <a:p>
            <a:pPr lvl="1"/>
            <a:r>
              <a:rPr lang="en-US" dirty="0"/>
              <a:t>Can be effective, but very pricey</a:t>
            </a:r>
          </a:p>
          <a:p>
            <a:pPr lvl="2"/>
            <a:r>
              <a:rPr lang="en-US" dirty="0" err="1"/>
              <a:t>Comptia</a:t>
            </a:r>
            <a:r>
              <a:rPr lang="en-US" dirty="0"/>
              <a:t> Security+: $360</a:t>
            </a:r>
          </a:p>
          <a:p>
            <a:pPr lvl="2"/>
            <a:r>
              <a:rPr lang="en-US" dirty="0"/>
              <a:t>Certified Ethical Hacker: $950-$1199</a:t>
            </a:r>
          </a:p>
          <a:p>
            <a:pPr lvl="2"/>
            <a:r>
              <a:rPr lang="en-US" dirty="0"/>
              <a:t>Offensive Security Certified Professional: $850</a:t>
            </a:r>
          </a:p>
          <a:p>
            <a:pPr lvl="1"/>
            <a:r>
              <a:rPr lang="en-US" dirty="0"/>
              <a:t>Inherently requires additional education</a:t>
            </a:r>
          </a:p>
        </p:txBody>
      </p:sp>
    </p:spTree>
    <p:extLst>
      <p:ext uri="{BB962C8B-B14F-4D97-AF65-F5344CB8AC3E}">
        <p14:creationId xmlns:p14="http://schemas.microsoft.com/office/powerpoint/2010/main" val="174788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D5A0-6485-A61E-F878-16AC1A82226C}"/>
              </a:ext>
            </a:extLst>
          </p:cNvPr>
          <p:cNvSpPr>
            <a:spLocks noGrp="1"/>
          </p:cNvSpPr>
          <p:nvPr>
            <p:ph type="title"/>
          </p:nvPr>
        </p:nvSpPr>
        <p:spPr>
          <a:xfrm>
            <a:off x="2599073" y="1572768"/>
            <a:ext cx="6993854" cy="4096512"/>
          </a:xfrm>
        </p:spPr>
        <p:txBody>
          <a:bodyPr/>
          <a:lstStyle/>
          <a:p>
            <a:r>
              <a:rPr lang="en-US" dirty="0"/>
              <a:t>Is it possible to alter existing computer science and cybersecurity programs to better prepare students for unfilled roles?</a:t>
            </a:r>
          </a:p>
        </p:txBody>
      </p:sp>
    </p:spTree>
    <p:extLst>
      <p:ext uri="{BB962C8B-B14F-4D97-AF65-F5344CB8AC3E}">
        <p14:creationId xmlns:p14="http://schemas.microsoft.com/office/powerpoint/2010/main" val="16641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8C3-0BC0-673C-C77C-92E431BCFAE5}"/>
              </a:ext>
            </a:extLst>
          </p:cNvPr>
          <p:cNvSpPr>
            <a:spLocks noGrp="1"/>
          </p:cNvSpPr>
          <p:nvPr>
            <p:ph type="title"/>
          </p:nvPr>
        </p:nvSpPr>
        <p:spPr>
          <a:xfrm>
            <a:off x="838200" y="565150"/>
            <a:ext cx="10515600" cy="1325563"/>
          </a:xfrm>
        </p:spPr>
        <p:txBody>
          <a:bodyPr>
            <a:normAutofit/>
          </a:bodyPr>
          <a:lstStyle/>
          <a:p>
            <a:pPr algn="ctr"/>
            <a:r>
              <a:rPr lang="en-US" sz="3600" dirty="0"/>
              <a:t>Course Outcomes Before and After the Implementation of Labs</a:t>
            </a:r>
          </a:p>
        </p:txBody>
      </p:sp>
      <p:pic>
        <p:nvPicPr>
          <p:cNvPr id="5" name="Content Placeholder 5">
            <a:extLst>
              <a:ext uri="{FF2B5EF4-FFF2-40B4-BE49-F238E27FC236}">
                <a16:creationId xmlns:a16="http://schemas.microsoft.com/office/drawing/2014/main" id="{D2D0A86A-1953-BBFF-3AB5-F66D60E82FC5}"/>
              </a:ext>
            </a:extLst>
          </p:cNvPr>
          <p:cNvPicPr>
            <a:picLocks noGrp="1" noChangeAspect="1"/>
          </p:cNvPicPr>
          <p:nvPr>
            <p:ph sz="half" idx="1"/>
          </p:nvPr>
        </p:nvPicPr>
        <p:blipFill>
          <a:blip r:embed="rId3"/>
          <a:stretch>
            <a:fillRect/>
          </a:stretch>
        </p:blipFill>
        <p:spPr>
          <a:xfrm>
            <a:off x="1305508" y="2304130"/>
            <a:ext cx="4373185" cy="2663158"/>
          </a:xfrm>
          <a:prstGeom prst="rect">
            <a:avLst/>
          </a:prstGeom>
        </p:spPr>
      </p:pic>
      <p:pic>
        <p:nvPicPr>
          <p:cNvPr id="12" name="Content Placeholder 11">
            <a:extLst>
              <a:ext uri="{FF2B5EF4-FFF2-40B4-BE49-F238E27FC236}">
                <a16:creationId xmlns:a16="http://schemas.microsoft.com/office/drawing/2014/main" id="{FEEC2422-5DCE-B526-5638-52F294F23500}"/>
              </a:ext>
            </a:extLst>
          </p:cNvPr>
          <p:cNvPicPr>
            <a:picLocks noGrp="1" noChangeAspect="1"/>
          </p:cNvPicPr>
          <p:nvPr>
            <p:ph sz="half" idx="2"/>
          </p:nvPr>
        </p:nvPicPr>
        <p:blipFill>
          <a:blip r:embed="rId4"/>
          <a:stretch>
            <a:fillRect/>
          </a:stretch>
        </p:blipFill>
        <p:spPr>
          <a:xfrm>
            <a:off x="6997594" y="2237774"/>
            <a:ext cx="3651651" cy="2800185"/>
          </a:xfrm>
        </p:spPr>
      </p:pic>
      <p:sp>
        <p:nvSpPr>
          <p:cNvPr id="13" name="TextBox 12">
            <a:extLst>
              <a:ext uri="{FF2B5EF4-FFF2-40B4-BE49-F238E27FC236}">
                <a16:creationId xmlns:a16="http://schemas.microsoft.com/office/drawing/2014/main" id="{FD05B894-0CBF-9CD3-D022-4E3A95BF212B}"/>
              </a:ext>
            </a:extLst>
          </p:cNvPr>
          <p:cNvSpPr txBox="1"/>
          <p:nvPr/>
        </p:nvSpPr>
        <p:spPr>
          <a:xfrm>
            <a:off x="1716616" y="5540780"/>
            <a:ext cx="3422732" cy="1015663"/>
          </a:xfrm>
          <a:prstGeom prst="rect">
            <a:avLst/>
          </a:prstGeom>
          <a:noFill/>
        </p:spPr>
        <p:txBody>
          <a:bodyPr wrap="none" rtlCol="0">
            <a:spAutoFit/>
          </a:bodyPr>
          <a:lstStyle/>
          <a:p>
            <a:pPr algn="ctr"/>
            <a:r>
              <a:rPr lang="en-US" sz="1200" dirty="0"/>
              <a:t>Scores for </a:t>
            </a:r>
            <a:r>
              <a:rPr lang="en-US" sz="1200" dirty="0" err="1"/>
              <a:t>DDos</a:t>
            </a:r>
            <a:r>
              <a:rPr lang="en-US" sz="1200" dirty="0"/>
              <a:t> attack related tests in</a:t>
            </a:r>
          </a:p>
          <a:p>
            <a:pPr algn="ctr"/>
            <a:r>
              <a:rPr lang="en-US" sz="1200" dirty="0"/>
              <a:t>SEC455: Intrusion Detection and Response,</a:t>
            </a:r>
          </a:p>
          <a:p>
            <a:pPr algn="ctr"/>
            <a:r>
              <a:rPr lang="en-US" sz="1200" dirty="0"/>
              <a:t>United Arab Emirates University</a:t>
            </a:r>
          </a:p>
          <a:p>
            <a:endParaRPr lang="en-US" sz="1200" dirty="0"/>
          </a:p>
          <a:p>
            <a:pPr algn="ctr"/>
            <a:r>
              <a:rPr lang="en-US" sz="1200" dirty="0"/>
              <a:t>Implementation of labs began year 08/09</a:t>
            </a:r>
          </a:p>
        </p:txBody>
      </p:sp>
      <p:sp>
        <p:nvSpPr>
          <p:cNvPr id="14" name="TextBox 13">
            <a:extLst>
              <a:ext uri="{FF2B5EF4-FFF2-40B4-BE49-F238E27FC236}">
                <a16:creationId xmlns:a16="http://schemas.microsoft.com/office/drawing/2014/main" id="{F247933E-C341-9E11-280B-04DD75E1B1C5}"/>
              </a:ext>
            </a:extLst>
          </p:cNvPr>
          <p:cNvSpPr txBox="1"/>
          <p:nvPr/>
        </p:nvSpPr>
        <p:spPr>
          <a:xfrm>
            <a:off x="7229783" y="5540779"/>
            <a:ext cx="3331361" cy="1015663"/>
          </a:xfrm>
          <a:prstGeom prst="rect">
            <a:avLst/>
          </a:prstGeom>
          <a:noFill/>
        </p:spPr>
        <p:txBody>
          <a:bodyPr wrap="none" rtlCol="0">
            <a:spAutoFit/>
          </a:bodyPr>
          <a:lstStyle/>
          <a:p>
            <a:pPr algn="ctr"/>
            <a:r>
              <a:rPr lang="en-US" sz="1200" dirty="0"/>
              <a:t>Scores for Android app security tests</a:t>
            </a:r>
          </a:p>
          <a:p>
            <a:pPr algn="ctr"/>
            <a:r>
              <a:rPr lang="en-US" sz="1200" dirty="0"/>
              <a:t> in SECB358: Network Border Control,</a:t>
            </a:r>
          </a:p>
          <a:p>
            <a:pPr algn="ctr"/>
            <a:r>
              <a:rPr lang="en-US" sz="1200" dirty="0"/>
              <a:t>United Arab Emirates University</a:t>
            </a:r>
          </a:p>
          <a:p>
            <a:pPr algn="ctr"/>
            <a:r>
              <a:rPr lang="en-US" sz="1200" dirty="0"/>
              <a:t> </a:t>
            </a:r>
          </a:p>
          <a:p>
            <a:pPr algn="ctr"/>
            <a:r>
              <a:rPr lang="en-US" sz="1200" dirty="0"/>
              <a:t>Implementation of labs began year 12/13 </a:t>
            </a:r>
          </a:p>
        </p:txBody>
      </p:sp>
      <p:sp>
        <p:nvSpPr>
          <p:cNvPr id="15" name="TextBox 14">
            <a:extLst>
              <a:ext uri="{FF2B5EF4-FFF2-40B4-BE49-F238E27FC236}">
                <a16:creationId xmlns:a16="http://schemas.microsoft.com/office/drawing/2014/main" id="{46E6073F-DE9D-6CCE-D234-E2ACC1DA7547}"/>
              </a:ext>
            </a:extLst>
          </p:cNvPr>
          <p:cNvSpPr txBox="1"/>
          <p:nvPr/>
        </p:nvSpPr>
        <p:spPr>
          <a:xfrm>
            <a:off x="2966156" y="5193718"/>
            <a:ext cx="1051891" cy="369332"/>
          </a:xfrm>
          <a:prstGeom prst="rect">
            <a:avLst/>
          </a:prstGeom>
          <a:noFill/>
        </p:spPr>
        <p:txBody>
          <a:bodyPr wrap="none" rtlCol="0">
            <a:spAutoFit/>
          </a:bodyPr>
          <a:lstStyle/>
          <a:p>
            <a:r>
              <a:rPr lang="en-US"/>
              <a:t>Figure 3</a:t>
            </a:r>
            <a:endParaRPr lang="en-US" dirty="0"/>
          </a:p>
        </p:txBody>
      </p:sp>
      <p:sp>
        <p:nvSpPr>
          <p:cNvPr id="16" name="TextBox 15">
            <a:extLst>
              <a:ext uri="{FF2B5EF4-FFF2-40B4-BE49-F238E27FC236}">
                <a16:creationId xmlns:a16="http://schemas.microsoft.com/office/drawing/2014/main" id="{ACFD85C3-971E-81A7-64DC-A02EBDBDFB2B}"/>
              </a:ext>
            </a:extLst>
          </p:cNvPr>
          <p:cNvSpPr txBox="1"/>
          <p:nvPr/>
        </p:nvSpPr>
        <p:spPr>
          <a:xfrm>
            <a:off x="8369517" y="5193718"/>
            <a:ext cx="1051891" cy="369332"/>
          </a:xfrm>
          <a:prstGeom prst="rect">
            <a:avLst/>
          </a:prstGeom>
          <a:noFill/>
        </p:spPr>
        <p:txBody>
          <a:bodyPr wrap="square" rtlCol="0">
            <a:spAutoFit/>
          </a:bodyPr>
          <a:lstStyle/>
          <a:p>
            <a:r>
              <a:rPr lang="en-US" dirty="0"/>
              <a:t>Figure 4</a:t>
            </a:r>
          </a:p>
        </p:txBody>
      </p:sp>
    </p:spTree>
    <p:extLst>
      <p:ext uri="{BB962C8B-B14F-4D97-AF65-F5344CB8AC3E}">
        <p14:creationId xmlns:p14="http://schemas.microsoft.com/office/powerpoint/2010/main" val="62017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19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91D1CE-F1EC-F43C-39A8-41665A2FC36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Experimenting With Labs in College Cybersecurity Classes</a:t>
            </a:r>
          </a:p>
        </p:txBody>
      </p:sp>
      <p:sp>
        <p:nvSpPr>
          <p:cNvPr id="3" name="Content Placeholder 2">
            <a:extLst>
              <a:ext uri="{FF2B5EF4-FFF2-40B4-BE49-F238E27FC236}">
                <a16:creationId xmlns:a16="http://schemas.microsoft.com/office/drawing/2014/main" id="{548429A3-254E-3CBD-032A-3D4DDBEF840A}"/>
              </a:ext>
            </a:extLst>
          </p:cNvPr>
          <p:cNvSpPr>
            <a:spLocks noGrp="1"/>
          </p:cNvSpPr>
          <p:nvPr>
            <p:ph sz="half" idx="1"/>
          </p:nvPr>
        </p:nvSpPr>
        <p:spPr>
          <a:xfrm>
            <a:off x="698416" y="2895338"/>
            <a:ext cx="4646255" cy="3410218"/>
          </a:xfrm>
        </p:spPr>
        <p:txBody>
          <a:bodyPr>
            <a:normAutofit/>
          </a:bodyPr>
          <a:lstStyle/>
          <a:p>
            <a:pPr marL="208026" indent="-208026" defTabSz="832104">
              <a:spcBef>
                <a:spcPts val="910"/>
              </a:spcBef>
            </a:pPr>
            <a:r>
              <a:rPr lang="en-US" sz="2548" b="1" kern="1200" dirty="0">
                <a:solidFill>
                  <a:srgbClr val="111111"/>
                </a:solidFill>
                <a:latin typeface="Roboto" panose="02000000000000000000" pitchFamily="2" charset="0"/>
                <a:ea typeface="+mn-ea"/>
                <a:cs typeface="+mn-cs"/>
              </a:rPr>
              <a:t>Studies conducted by </a:t>
            </a:r>
            <a:r>
              <a:rPr lang="en-US" sz="2548" b="1" kern="1200" dirty="0" err="1">
                <a:solidFill>
                  <a:srgbClr val="111111"/>
                </a:solidFill>
                <a:latin typeface="Roboto" panose="02000000000000000000" pitchFamily="2" charset="0"/>
                <a:ea typeface="+mn-ea"/>
                <a:cs typeface="+mn-cs"/>
              </a:rPr>
              <a:t>Zouheir</a:t>
            </a:r>
            <a:r>
              <a:rPr lang="en-US" sz="2548" b="1" kern="1200" dirty="0">
                <a:solidFill>
                  <a:srgbClr val="111111"/>
                </a:solidFill>
                <a:latin typeface="Roboto" panose="02000000000000000000" pitchFamily="2" charset="0"/>
                <a:ea typeface="+mn-ea"/>
                <a:cs typeface="+mn-cs"/>
              </a:rPr>
              <a:t> </a:t>
            </a:r>
            <a:r>
              <a:rPr lang="en-US" sz="2548" b="1" kern="1200" dirty="0" err="1">
                <a:solidFill>
                  <a:srgbClr val="111111"/>
                </a:solidFill>
                <a:latin typeface="Roboto" panose="02000000000000000000" pitchFamily="2" charset="0"/>
                <a:ea typeface="+mn-ea"/>
                <a:cs typeface="+mn-cs"/>
              </a:rPr>
              <a:t>Trabelsi</a:t>
            </a:r>
            <a:r>
              <a:rPr lang="en-US" sz="2548" b="1" kern="1200" dirty="0">
                <a:solidFill>
                  <a:srgbClr val="111111"/>
                </a:solidFill>
                <a:latin typeface="Roboto" panose="02000000000000000000" pitchFamily="2" charset="0"/>
                <a:ea typeface="+mn-ea"/>
                <a:cs typeface="+mn-cs"/>
              </a:rPr>
              <a:t> &amp; Walid Ibrahim (United Arab Emirates University) implemented labs in cybersecurity classes and found:</a:t>
            </a:r>
            <a:endParaRPr lang="en-US" b="1" i="0" dirty="0">
              <a:solidFill>
                <a:srgbClr val="111111"/>
              </a:solidFill>
              <a:effectLst/>
              <a:latin typeface="Roboto" panose="02000000000000000000" pitchFamily="2" charset="0"/>
            </a:endParaRPr>
          </a:p>
        </p:txBody>
      </p:sp>
      <p:graphicFrame>
        <p:nvGraphicFramePr>
          <p:cNvPr id="6" name="Content Placeholder 3">
            <a:extLst>
              <a:ext uri="{FF2B5EF4-FFF2-40B4-BE49-F238E27FC236}">
                <a16:creationId xmlns:a16="http://schemas.microsoft.com/office/drawing/2014/main" id="{4DF3763D-3FA8-2937-48FE-30D4F6D5A73C}"/>
              </a:ext>
            </a:extLst>
          </p:cNvPr>
          <p:cNvGraphicFramePr>
            <a:graphicFrameLocks noGrp="1"/>
          </p:cNvGraphicFramePr>
          <p:nvPr>
            <p:ph sz="half" idx="2"/>
            <p:extLst>
              <p:ext uri="{D42A27DB-BD31-4B8C-83A1-F6EECF244321}">
                <p14:modId xmlns:p14="http://schemas.microsoft.com/office/powerpoint/2010/main" val="1528704963"/>
              </p:ext>
            </p:extLst>
          </p:nvPr>
        </p:nvGraphicFramePr>
        <p:xfrm>
          <a:off x="6017155" y="1819275"/>
          <a:ext cx="5250920" cy="4352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Connector: Elbow 8">
            <a:extLst>
              <a:ext uri="{FF2B5EF4-FFF2-40B4-BE49-F238E27FC236}">
                <a16:creationId xmlns:a16="http://schemas.microsoft.com/office/drawing/2014/main" id="{9A44427B-DCFB-B2B6-D17C-6AB40B0C67BE}"/>
              </a:ext>
            </a:extLst>
          </p:cNvPr>
          <p:cNvCxnSpPr>
            <a:cxnSpLocks/>
          </p:cNvCxnSpPr>
          <p:nvPr/>
        </p:nvCxnSpPr>
        <p:spPr>
          <a:xfrm flipV="1">
            <a:off x="4533617" y="2841044"/>
            <a:ext cx="1991470" cy="1433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7DC4321-DB40-EAFA-6DDE-126C9A75F17D}"/>
              </a:ext>
            </a:extLst>
          </p:cNvPr>
          <p:cNvSpPr/>
          <p:nvPr/>
        </p:nvSpPr>
        <p:spPr>
          <a:xfrm>
            <a:off x="4544338" y="4174343"/>
            <a:ext cx="233692" cy="200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25516E81-728D-05A7-B649-D8D95224C626}"/>
              </a:ext>
            </a:extLst>
          </p:cNvPr>
          <p:cNvCxnSpPr>
            <a:cxnSpLocks/>
          </p:cNvCxnSpPr>
          <p:nvPr/>
        </p:nvCxnSpPr>
        <p:spPr>
          <a:xfrm>
            <a:off x="5529352" y="4274344"/>
            <a:ext cx="594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1FE3DF2-8B5C-2ACF-9514-4C0403B40267}"/>
              </a:ext>
            </a:extLst>
          </p:cNvPr>
          <p:cNvCxnSpPr>
            <a:cxnSpLocks/>
          </p:cNvCxnSpPr>
          <p:nvPr/>
        </p:nvCxnSpPr>
        <p:spPr>
          <a:xfrm rot="16200000" flipH="1">
            <a:off x="4896258" y="4907435"/>
            <a:ext cx="1831310" cy="565125"/>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11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45" name="Rectangle 44">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198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C8C355-612E-9256-304B-3751793229A4}"/>
              </a:ext>
            </a:extLst>
          </p:cNvPr>
          <p:cNvSpPr>
            <a:spLocks noGrp="1"/>
          </p:cNvSpPr>
          <p:nvPr>
            <p:ph type="title"/>
          </p:nvPr>
        </p:nvSpPr>
        <p:spPr>
          <a:xfrm>
            <a:off x="960510" y="2701989"/>
            <a:ext cx="3010737" cy="1765613"/>
          </a:xfrm>
        </p:spPr>
        <p:txBody>
          <a:bodyPr vert="horz" lIns="91440" tIns="45720" rIns="91440" bIns="45720" rtlCol="0" anchor="ctr">
            <a:normAutofit/>
          </a:bodyPr>
          <a:lstStyle/>
          <a:p>
            <a:pPr marL="0" indent="0" algn="ctr"/>
            <a:r>
              <a:rPr lang="en-US" sz="3200" dirty="0">
                <a:solidFill>
                  <a:srgbClr val="FFFFFF"/>
                </a:solidFill>
              </a:rPr>
              <a:t>This Research Seeks To:</a:t>
            </a:r>
          </a:p>
        </p:txBody>
      </p:sp>
      <p:sp>
        <p:nvSpPr>
          <p:cNvPr id="20" name="Content Placeholder 2">
            <a:extLst>
              <a:ext uri="{FF2B5EF4-FFF2-40B4-BE49-F238E27FC236}">
                <a16:creationId xmlns:a16="http://schemas.microsoft.com/office/drawing/2014/main" id="{40F62CCC-691F-50EC-A231-CF9754B95FEC}"/>
              </a:ext>
            </a:extLst>
          </p:cNvPr>
          <p:cNvSpPr>
            <a:spLocks noGrp="1"/>
          </p:cNvSpPr>
          <p:nvPr>
            <p:ph sz="half" idx="1"/>
          </p:nvPr>
        </p:nvSpPr>
        <p:spPr>
          <a:xfrm>
            <a:off x="4931758" y="964850"/>
            <a:ext cx="6515100" cy="4928300"/>
          </a:xfrm>
        </p:spPr>
        <p:txBody>
          <a:bodyPr vert="horz" lIns="91440" tIns="45720" rIns="91440" bIns="45720" rtlCol="0" anchor="ctr">
            <a:normAutofit/>
          </a:bodyPr>
          <a:lstStyle/>
          <a:p>
            <a:pPr marL="514350"/>
            <a:r>
              <a:rPr lang="en-US" sz="2000" b="1" dirty="0"/>
              <a:t>Take input</a:t>
            </a:r>
            <a:r>
              <a:rPr lang="en-US" sz="2000" dirty="0"/>
              <a:t> from </a:t>
            </a:r>
            <a:r>
              <a:rPr lang="en-US" sz="2000" b="1" dirty="0"/>
              <a:t>cybersecurity professionals </a:t>
            </a:r>
            <a:r>
              <a:rPr lang="en-US" sz="2000" dirty="0"/>
              <a:t>like those quoted in the NIST &amp; ISACA document</a:t>
            </a:r>
          </a:p>
          <a:p>
            <a:pPr marL="514350"/>
            <a:r>
              <a:rPr lang="en-US" sz="2000" b="1" dirty="0"/>
              <a:t>Recreate </a:t>
            </a:r>
            <a:r>
              <a:rPr lang="en-US" sz="2000" dirty="0"/>
              <a:t>&amp; </a:t>
            </a:r>
            <a:r>
              <a:rPr lang="en-US" sz="2000" b="1" dirty="0"/>
              <a:t>Demonstrate</a:t>
            </a:r>
            <a:r>
              <a:rPr lang="en-US" sz="2000" dirty="0"/>
              <a:t> the efficacy </a:t>
            </a:r>
            <a:r>
              <a:rPr lang="en-US" sz="2000" b="1" dirty="0"/>
              <a:t>of a hands-on, lab focused </a:t>
            </a:r>
            <a:r>
              <a:rPr lang="en-US" sz="2000" dirty="0"/>
              <a:t>learning process for the execution of penetration testing tasks.</a:t>
            </a:r>
          </a:p>
          <a:p>
            <a:pPr marL="514350"/>
            <a:r>
              <a:rPr lang="en-US" sz="2000" dirty="0"/>
              <a:t>Give students a </a:t>
            </a:r>
            <a:r>
              <a:rPr lang="en-US" sz="2000" b="1" dirty="0"/>
              <a:t>clear, comprehensible progression path </a:t>
            </a:r>
            <a:r>
              <a:rPr lang="en-US" sz="2000" dirty="0"/>
              <a:t>for </a:t>
            </a:r>
            <a:r>
              <a:rPr lang="en-US" sz="2000" b="1" dirty="0"/>
              <a:t>developing </a:t>
            </a:r>
            <a:r>
              <a:rPr lang="en-US" sz="2000" dirty="0"/>
              <a:t>penetration testing</a:t>
            </a:r>
            <a:r>
              <a:rPr lang="en-US" sz="2000" b="1" dirty="0"/>
              <a:t> knowledge and skills</a:t>
            </a:r>
            <a:r>
              <a:rPr lang="en-US" sz="2000" dirty="0"/>
              <a:t>.</a:t>
            </a:r>
            <a:endParaRPr lang="en-US" sz="2000" b="1" dirty="0"/>
          </a:p>
          <a:p>
            <a:pPr marL="514350"/>
            <a:r>
              <a:rPr lang="en-US" sz="2000" dirty="0"/>
              <a:t>Begin to </a:t>
            </a:r>
            <a:r>
              <a:rPr lang="en-US" sz="2000" b="1" dirty="0"/>
              <a:t>bridge the gap </a:t>
            </a:r>
            <a:r>
              <a:rPr lang="en-US" sz="2000" dirty="0"/>
              <a:t>between the </a:t>
            </a:r>
            <a:r>
              <a:rPr lang="en-US" sz="2000" b="1" dirty="0"/>
              <a:t>skills of </a:t>
            </a:r>
            <a:r>
              <a:rPr lang="en-US" sz="2000" dirty="0"/>
              <a:t>college graduates, and the </a:t>
            </a:r>
            <a:r>
              <a:rPr lang="en-US" sz="2000" b="1" dirty="0"/>
              <a:t>skills required </a:t>
            </a:r>
            <a:r>
              <a:rPr lang="en-US" sz="2000" dirty="0"/>
              <a:t>for penetration testing roles.</a:t>
            </a:r>
          </a:p>
        </p:txBody>
      </p:sp>
    </p:spTree>
    <p:extLst>
      <p:ext uri="{BB962C8B-B14F-4D97-AF65-F5344CB8AC3E}">
        <p14:creationId xmlns:p14="http://schemas.microsoft.com/office/powerpoint/2010/main" val="324834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0" name="Rectangle 9">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1988C">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2054DB-1669-3565-8328-61F8CEEBAD39}"/>
              </a:ext>
            </a:extLst>
          </p:cNvPr>
          <p:cNvSpPr>
            <a:spLocks noGrp="1"/>
          </p:cNvSpPr>
          <p:nvPr>
            <p:ph type="title"/>
          </p:nvPr>
        </p:nvSpPr>
        <p:spPr>
          <a:xfrm>
            <a:off x="993728" y="418037"/>
            <a:ext cx="3524250" cy="5431376"/>
          </a:xfrm>
        </p:spPr>
        <p:txBody>
          <a:bodyPr vert="horz" lIns="91440" tIns="45720" rIns="91440" bIns="45720" rtlCol="0" anchor="ctr">
            <a:normAutofit/>
          </a:bodyPr>
          <a:lstStyle/>
          <a:p>
            <a:r>
              <a:rPr lang="en-US" sz="5400" dirty="0"/>
              <a:t>Project Overview</a:t>
            </a:r>
          </a:p>
        </p:txBody>
      </p:sp>
      <p:sp>
        <p:nvSpPr>
          <p:cNvPr id="3" name="Content Placeholder 2">
            <a:extLst>
              <a:ext uri="{FF2B5EF4-FFF2-40B4-BE49-F238E27FC236}">
                <a16:creationId xmlns:a16="http://schemas.microsoft.com/office/drawing/2014/main" id="{CEB745ED-69B6-B548-8E34-9A5D5C4E45C8}"/>
              </a:ext>
            </a:extLst>
          </p:cNvPr>
          <p:cNvSpPr>
            <a:spLocks noGrp="1"/>
          </p:cNvSpPr>
          <p:nvPr>
            <p:ph sz="half" idx="1"/>
          </p:nvPr>
        </p:nvSpPr>
        <p:spPr>
          <a:xfrm>
            <a:off x="6095999" y="713313"/>
            <a:ext cx="5257801" cy="5431376"/>
          </a:xfrm>
        </p:spPr>
        <p:txBody>
          <a:bodyPr vert="horz" lIns="91440" tIns="45720" rIns="91440" bIns="45720" rtlCol="0" anchor="ctr">
            <a:normAutofit/>
          </a:bodyPr>
          <a:lstStyle/>
          <a:p>
            <a:r>
              <a:rPr lang="en-US" sz="2000" b="1" dirty="0"/>
              <a:t>Penetration testing lab</a:t>
            </a:r>
          </a:p>
          <a:p>
            <a:r>
              <a:rPr lang="en-US" sz="2000" b="1" dirty="0"/>
              <a:t>A “pilot” virtual machine for students </a:t>
            </a:r>
          </a:p>
          <a:p>
            <a:r>
              <a:rPr lang="en-US" sz="2000" b="1" dirty="0"/>
              <a:t>An intentionally vulnerable “target” machine</a:t>
            </a:r>
          </a:p>
          <a:p>
            <a:r>
              <a:rPr lang="en-US" sz="2000" b="1" dirty="0"/>
              <a:t>A comprehensive penetration testing methodology</a:t>
            </a:r>
          </a:p>
          <a:p>
            <a:r>
              <a:rPr lang="en-US" sz="2000" b="1" dirty="0"/>
              <a:t>Commonly used penetration testing tools  </a:t>
            </a:r>
          </a:p>
          <a:p>
            <a:r>
              <a:rPr lang="en-US" sz="2000" b="1" dirty="0"/>
              <a:t>Clear starting point and learning path for students</a:t>
            </a:r>
          </a:p>
        </p:txBody>
      </p:sp>
    </p:spTree>
    <p:extLst>
      <p:ext uri="{BB962C8B-B14F-4D97-AF65-F5344CB8AC3E}">
        <p14:creationId xmlns:p14="http://schemas.microsoft.com/office/powerpoint/2010/main" val="26375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79E3-DFC2-18C2-2A29-377CAE3DBFDE}"/>
              </a:ext>
            </a:extLst>
          </p:cNvPr>
          <p:cNvSpPr>
            <a:spLocks noGrp="1"/>
          </p:cNvSpPr>
          <p:nvPr>
            <p:ph type="title"/>
          </p:nvPr>
        </p:nvSpPr>
        <p:spPr/>
        <p:txBody>
          <a:bodyPr/>
          <a:lstStyle/>
          <a:p>
            <a:r>
              <a:rPr lang="en-US" dirty="0"/>
              <a:t>Pilot Machine: Kali Linux</a:t>
            </a:r>
          </a:p>
        </p:txBody>
      </p:sp>
      <p:sp>
        <p:nvSpPr>
          <p:cNvPr id="4" name="Content Placeholder 3">
            <a:extLst>
              <a:ext uri="{FF2B5EF4-FFF2-40B4-BE49-F238E27FC236}">
                <a16:creationId xmlns:a16="http://schemas.microsoft.com/office/drawing/2014/main" id="{38B6741C-41DA-E1D5-F4AB-BD6729FE4177}"/>
              </a:ext>
            </a:extLst>
          </p:cNvPr>
          <p:cNvSpPr>
            <a:spLocks noGrp="1"/>
          </p:cNvSpPr>
          <p:nvPr>
            <p:ph sz="half" idx="2"/>
          </p:nvPr>
        </p:nvSpPr>
        <p:spPr>
          <a:xfrm>
            <a:off x="758952" y="2268485"/>
            <a:ext cx="5337048" cy="4160520"/>
          </a:xfrm>
        </p:spPr>
        <p:txBody>
          <a:bodyPr/>
          <a:lstStyle/>
          <a:p>
            <a:r>
              <a:rPr lang="en-US" b="1" dirty="0"/>
              <a:t>Kali Linux Operating System</a:t>
            </a:r>
          </a:p>
          <a:p>
            <a:pPr lvl="1"/>
            <a:r>
              <a:rPr lang="en-US" dirty="0"/>
              <a:t>Created by Offensive Security</a:t>
            </a:r>
          </a:p>
          <a:p>
            <a:pPr lvl="1"/>
            <a:r>
              <a:rPr lang="en-US" dirty="0"/>
              <a:t>“Pilot” Virtual Machine</a:t>
            </a:r>
          </a:p>
          <a:p>
            <a:pPr lvl="1"/>
            <a:r>
              <a:rPr lang="en-US" dirty="0"/>
              <a:t>Open-source, Debian-based Linux distribution.</a:t>
            </a:r>
          </a:p>
          <a:p>
            <a:pPr lvl="1"/>
            <a:r>
              <a:rPr lang="en-US" dirty="0"/>
              <a:t>Designed for penetration testing.</a:t>
            </a:r>
          </a:p>
        </p:txBody>
      </p:sp>
      <p:pic>
        <p:nvPicPr>
          <p:cNvPr id="10" name="Content Placeholder 9" descr="A screenshot of a computer">
            <a:extLst>
              <a:ext uri="{FF2B5EF4-FFF2-40B4-BE49-F238E27FC236}">
                <a16:creationId xmlns:a16="http://schemas.microsoft.com/office/drawing/2014/main" id="{EB6B9A6E-8C51-62EB-3E18-EC4886157E6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02210" y="2186283"/>
            <a:ext cx="5146226" cy="2894751"/>
          </a:xfrm>
        </p:spPr>
      </p:pic>
    </p:spTree>
    <p:extLst>
      <p:ext uri="{BB962C8B-B14F-4D97-AF65-F5344CB8AC3E}">
        <p14:creationId xmlns:p14="http://schemas.microsoft.com/office/powerpoint/2010/main" val="108743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8862-4239-DAC2-C107-90C1D405B553}"/>
              </a:ext>
            </a:extLst>
          </p:cNvPr>
          <p:cNvSpPr>
            <a:spLocks noGrp="1"/>
          </p:cNvSpPr>
          <p:nvPr>
            <p:ph type="title"/>
          </p:nvPr>
        </p:nvSpPr>
        <p:spPr/>
        <p:txBody>
          <a:bodyPr/>
          <a:lstStyle/>
          <a:p>
            <a:r>
              <a:rPr lang="en-US" dirty="0"/>
              <a:t>Metasploitable2</a:t>
            </a:r>
          </a:p>
        </p:txBody>
      </p:sp>
      <p:pic>
        <p:nvPicPr>
          <p:cNvPr id="6" name="Content Placeholder 5" descr="Text&#10;&#10;Description automatically generated">
            <a:extLst>
              <a:ext uri="{FF2B5EF4-FFF2-40B4-BE49-F238E27FC236}">
                <a16:creationId xmlns:a16="http://schemas.microsoft.com/office/drawing/2014/main" id="{88D369AB-7156-B114-04D3-AD0BF145101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72899" y="1809780"/>
            <a:ext cx="5791987" cy="3238439"/>
          </a:xfrm>
        </p:spPr>
      </p:pic>
      <p:sp>
        <p:nvSpPr>
          <p:cNvPr id="4" name="Content Placeholder 3">
            <a:extLst>
              <a:ext uri="{FF2B5EF4-FFF2-40B4-BE49-F238E27FC236}">
                <a16:creationId xmlns:a16="http://schemas.microsoft.com/office/drawing/2014/main" id="{207DDFF4-ED1A-F051-2E0E-7C3D97FCC541}"/>
              </a:ext>
            </a:extLst>
          </p:cNvPr>
          <p:cNvSpPr>
            <a:spLocks noGrp="1"/>
          </p:cNvSpPr>
          <p:nvPr>
            <p:ph sz="half" idx="2"/>
          </p:nvPr>
        </p:nvSpPr>
        <p:spPr>
          <a:xfrm>
            <a:off x="838200" y="1823144"/>
            <a:ext cx="4937760" cy="4160520"/>
          </a:xfrm>
        </p:spPr>
        <p:txBody>
          <a:bodyPr/>
          <a:lstStyle/>
          <a:p>
            <a:r>
              <a:rPr lang="en-US" b="1" dirty="0"/>
              <a:t>Metasploitable2</a:t>
            </a:r>
          </a:p>
          <a:p>
            <a:pPr lvl="1"/>
            <a:r>
              <a:rPr lang="en-US" dirty="0"/>
              <a:t>Created by Rapid7</a:t>
            </a:r>
          </a:p>
          <a:p>
            <a:pPr lvl="1"/>
            <a:r>
              <a:rPr lang="en-US" dirty="0"/>
              <a:t>“Target” Virtual Machine</a:t>
            </a:r>
          </a:p>
          <a:p>
            <a:pPr lvl="1"/>
            <a:r>
              <a:rPr lang="en-US" dirty="0"/>
              <a:t>An intentionally vulnerable virtual machine.</a:t>
            </a:r>
          </a:p>
          <a:p>
            <a:pPr lvl="1"/>
            <a:r>
              <a:rPr lang="en-US" dirty="0"/>
              <a:t>Created to serve as a target for practicing penetration testing tasks.</a:t>
            </a:r>
          </a:p>
        </p:txBody>
      </p:sp>
    </p:spTree>
    <p:extLst>
      <p:ext uri="{BB962C8B-B14F-4D97-AF65-F5344CB8AC3E}">
        <p14:creationId xmlns:p14="http://schemas.microsoft.com/office/powerpoint/2010/main" val="302382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38FB-EB3C-73D0-5D91-8566A64E2B58}"/>
              </a:ext>
            </a:extLst>
          </p:cNvPr>
          <p:cNvSpPr>
            <a:spLocks noGrp="1"/>
          </p:cNvSpPr>
          <p:nvPr>
            <p:ph type="title"/>
          </p:nvPr>
        </p:nvSpPr>
        <p:spPr/>
        <p:txBody>
          <a:bodyPr/>
          <a:lstStyle/>
          <a:p>
            <a:r>
              <a:rPr lang="en-US" dirty="0"/>
              <a:t>OWASP </a:t>
            </a:r>
            <a:r>
              <a:rPr lang="en-US" dirty="0" err="1"/>
              <a:t>WebGoat</a:t>
            </a:r>
            <a:endParaRPr lang="en-US" dirty="0"/>
          </a:p>
        </p:txBody>
      </p:sp>
      <p:sp>
        <p:nvSpPr>
          <p:cNvPr id="3" name="Content Placeholder 2">
            <a:extLst>
              <a:ext uri="{FF2B5EF4-FFF2-40B4-BE49-F238E27FC236}">
                <a16:creationId xmlns:a16="http://schemas.microsoft.com/office/drawing/2014/main" id="{49496C71-5598-C6BE-8F2E-BD3C2A09CF79}"/>
              </a:ext>
            </a:extLst>
          </p:cNvPr>
          <p:cNvSpPr>
            <a:spLocks noGrp="1"/>
          </p:cNvSpPr>
          <p:nvPr>
            <p:ph sz="half" idx="1"/>
          </p:nvPr>
        </p:nvSpPr>
        <p:spPr>
          <a:xfrm>
            <a:off x="838200" y="1916932"/>
            <a:ext cx="4937760" cy="4160520"/>
          </a:xfrm>
        </p:spPr>
        <p:txBody>
          <a:bodyPr/>
          <a:lstStyle/>
          <a:p>
            <a:r>
              <a:rPr lang="en-US" b="1" dirty="0" err="1"/>
              <a:t>WebGoat</a:t>
            </a:r>
            <a:endParaRPr lang="en-US" b="1" dirty="0"/>
          </a:p>
          <a:p>
            <a:pPr lvl="1"/>
            <a:r>
              <a:rPr lang="en-US" dirty="0"/>
              <a:t>“Target” Virtual Machine</a:t>
            </a:r>
          </a:p>
          <a:p>
            <a:pPr lvl="1"/>
            <a:r>
              <a:rPr lang="en-US" dirty="0"/>
              <a:t>Deliberately vulnerable, Java-based web application.</a:t>
            </a:r>
          </a:p>
          <a:p>
            <a:pPr lvl="1"/>
            <a:r>
              <a:rPr lang="en-US" dirty="0"/>
              <a:t>Created as an aid for security students and professionals to practice their skills in a legal environment </a:t>
            </a:r>
          </a:p>
        </p:txBody>
      </p:sp>
      <p:pic>
        <p:nvPicPr>
          <p:cNvPr id="7" name="Picture 6">
            <a:extLst>
              <a:ext uri="{FF2B5EF4-FFF2-40B4-BE49-F238E27FC236}">
                <a16:creationId xmlns:a16="http://schemas.microsoft.com/office/drawing/2014/main" id="{702F433B-0234-5E41-237C-E83977549687}"/>
              </a:ext>
            </a:extLst>
          </p:cNvPr>
          <p:cNvPicPr>
            <a:picLocks noChangeAspect="1"/>
          </p:cNvPicPr>
          <p:nvPr/>
        </p:nvPicPr>
        <p:blipFill>
          <a:blip r:embed="rId3"/>
          <a:stretch>
            <a:fillRect/>
          </a:stretch>
        </p:blipFill>
        <p:spPr>
          <a:xfrm>
            <a:off x="6096000" y="2105025"/>
            <a:ext cx="5667424" cy="3481718"/>
          </a:xfrm>
          <a:prstGeom prst="rect">
            <a:avLst/>
          </a:prstGeom>
        </p:spPr>
      </p:pic>
    </p:spTree>
    <p:extLst>
      <p:ext uri="{BB962C8B-B14F-4D97-AF65-F5344CB8AC3E}">
        <p14:creationId xmlns:p14="http://schemas.microsoft.com/office/powerpoint/2010/main" val="190027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6E7F-FB95-2393-4000-BE15C7C86F6E}"/>
              </a:ext>
            </a:extLst>
          </p:cNvPr>
          <p:cNvSpPr>
            <a:spLocks noGrp="1"/>
          </p:cNvSpPr>
          <p:nvPr>
            <p:ph type="title"/>
          </p:nvPr>
        </p:nvSpPr>
        <p:spPr>
          <a:xfrm>
            <a:off x="614843" y="365125"/>
            <a:ext cx="10962314" cy="1325563"/>
          </a:xfrm>
        </p:spPr>
        <p:txBody>
          <a:bodyPr/>
          <a:lstStyle/>
          <a:p>
            <a:r>
              <a:rPr lang="en-US" dirty="0"/>
              <a:t>Penetration Testing Skills Gap</a:t>
            </a:r>
          </a:p>
        </p:txBody>
      </p:sp>
      <p:sp>
        <p:nvSpPr>
          <p:cNvPr id="3" name="Content Placeholder 2">
            <a:extLst>
              <a:ext uri="{FF2B5EF4-FFF2-40B4-BE49-F238E27FC236}">
                <a16:creationId xmlns:a16="http://schemas.microsoft.com/office/drawing/2014/main" id="{9571EACA-115F-CBA6-3BCC-79F92845C35A}"/>
              </a:ext>
            </a:extLst>
          </p:cNvPr>
          <p:cNvSpPr>
            <a:spLocks noGrp="1"/>
          </p:cNvSpPr>
          <p:nvPr>
            <p:ph sz="half" idx="1"/>
          </p:nvPr>
        </p:nvSpPr>
        <p:spPr>
          <a:xfrm>
            <a:off x="391486" y="1894875"/>
            <a:ext cx="5704514" cy="4160520"/>
          </a:xfrm>
        </p:spPr>
        <p:txBody>
          <a:bodyPr>
            <a:normAutofit fontScale="92500" lnSpcReduction="20000"/>
          </a:bodyPr>
          <a:lstStyle/>
          <a:p>
            <a:pPr>
              <a:lnSpc>
                <a:spcPct val="120000"/>
              </a:lnSpc>
            </a:pPr>
            <a:r>
              <a:rPr lang="en-US" dirty="0"/>
              <a:t>The </a:t>
            </a:r>
            <a:r>
              <a:rPr lang="en-US" b="1" dirty="0"/>
              <a:t>Cybersecurity Skills Gap Report </a:t>
            </a:r>
            <a:r>
              <a:rPr lang="en-US" dirty="0"/>
              <a:t>was</a:t>
            </a:r>
            <a:r>
              <a:rPr lang="en-US" b="1" dirty="0"/>
              <a:t> </a:t>
            </a:r>
            <a:r>
              <a:rPr lang="en-US" dirty="0"/>
              <a:t>conducted by </a:t>
            </a:r>
            <a:r>
              <a:rPr lang="en-US" b="1" dirty="0"/>
              <a:t>Fortinet</a:t>
            </a:r>
            <a:r>
              <a:rPr lang="en-US" dirty="0"/>
              <a:t> in 2022</a:t>
            </a:r>
          </a:p>
          <a:p>
            <a:pPr>
              <a:lnSpc>
                <a:spcPct val="120000"/>
              </a:lnSpc>
            </a:pPr>
            <a:r>
              <a:rPr lang="en-US" b="1" dirty="0"/>
              <a:t>The report was conducted </a:t>
            </a:r>
            <a:r>
              <a:rPr lang="en-US" dirty="0"/>
              <a:t>by surveying 1223 IT and cybersecurity decision-makers located in over 25 countries</a:t>
            </a:r>
          </a:p>
        </p:txBody>
      </p:sp>
      <p:sp>
        <p:nvSpPr>
          <p:cNvPr id="4" name="Content Placeholder 3">
            <a:extLst>
              <a:ext uri="{FF2B5EF4-FFF2-40B4-BE49-F238E27FC236}">
                <a16:creationId xmlns:a16="http://schemas.microsoft.com/office/drawing/2014/main" id="{588843D0-3D71-E30B-907E-54ADD3B10D17}"/>
              </a:ext>
            </a:extLst>
          </p:cNvPr>
          <p:cNvSpPr>
            <a:spLocks noGrp="1"/>
          </p:cNvSpPr>
          <p:nvPr>
            <p:ph sz="half" idx="2"/>
          </p:nvPr>
        </p:nvSpPr>
        <p:spPr>
          <a:xfrm>
            <a:off x="6096000" y="1610789"/>
            <a:ext cx="5704514" cy="4160520"/>
          </a:xfrm>
        </p:spPr>
        <p:txBody>
          <a:bodyPr>
            <a:normAutofit fontScale="92500" lnSpcReduction="20000"/>
          </a:bodyPr>
          <a:lstStyle/>
          <a:p>
            <a:pPr marL="0" indent="0">
              <a:buNone/>
            </a:pPr>
            <a:r>
              <a:rPr lang="en-US" sz="2600" b="1" dirty="0"/>
              <a:t>This survey discovered:</a:t>
            </a:r>
          </a:p>
          <a:p>
            <a:pPr lvl="1"/>
            <a:r>
              <a:rPr lang="en-US" b="1" dirty="0"/>
              <a:t>Globally</a:t>
            </a:r>
            <a:r>
              <a:rPr lang="en-US" dirty="0"/>
              <a:t>, </a:t>
            </a:r>
            <a:r>
              <a:rPr lang="en-US" b="1" dirty="0"/>
              <a:t>60% </a:t>
            </a:r>
            <a:r>
              <a:rPr lang="en-US" dirty="0"/>
              <a:t>of leaders admit their organizations </a:t>
            </a:r>
            <a:r>
              <a:rPr lang="en-US" b="1" dirty="0"/>
              <a:t>struggle </a:t>
            </a:r>
            <a:r>
              <a:rPr lang="en-US" dirty="0"/>
              <a:t>with cybersecurity recruitment as candidates lacked necessary skills.</a:t>
            </a:r>
          </a:p>
          <a:p>
            <a:r>
              <a:rPr lang="en-US" sz="2600" b="1" dirty="0"/>
              <a:t>Which roles are these organizations looking for?</a:t>
            </a:r>
          </a:p>
          <a:p>
            <a:pPr lvl="1"/>
            <a:r>
              <a:rPr lang="en-US" b="1" dirty="0"/>
              <a:t>27% </a:t>
            </a:r>
            <a:r>
              <a:rPr lang="en-US" dirty="0"/>
              <a:t>of organizations were </a:t>
            </a:r>
            <a:r>
              <a:rPr lang="en-US" b="1" dirty="0"/>
              <a:t>actively looking </a:t>
            </a:r>
            <a:r>
              <a:rPr lang="en-US" dirty="0"/>
              <a:t>for </a:t>
            </a:r>
            <a:r>
              <a:rPr lang="en-US" b="1" dirty="0"/>
              <a:t>penetration testers</a:t>
            </a:r>
          </a:p>
          <a:p>
            <a:r>
              <a:rPr lang="en-US" sz="2600" b="1" dirty="0"/>
              <a:t>Which roles are hardest to fill?</a:t>
            </a:r>
          </a:p>
          <a:p>
            <a:pPr lvl="1"/>
            <a:r>
              <a:rPr lang="en-US" b="1" dirty="0"/>
              <a:t>34% </a:t>
            </a:r>
            <a:r>
              <a:rPr lang="en-US" dirty="0"/>
              <a:t>said </a:t>
            </a:r>
            <a:r>
              <a:rPr lang="en-US" b="1" dirty="0"/>
              <a:t>Security Assessment and Testing </a:t>
            </a:r>
            <a:r>
              <a:rPr lang="en-US" dirty="0"/>
              <a:t>roles</a:t>
            </a:r>
            <a:r>
              <a:rPr lang="en-US" b="1" dirty="0"/>
              <a:t> </a:t>
            </a:r>
            <a:r>
              <a:rPr lang="en-US" dirty="0"/>
              <a:t>were amongst the </a:t>
            </a:r>
            <a:r>
              <a:rPr lang="en-US" b="1" dirty="0"/>
              <a:t>hardest </a:t>
            </a:r>
            <a:r>
              <a:rPr lang="en-US" dirty="0"/>
              <a:t>to fill.</a:t>
            </a:r>
          </a:p>
        </p:txBody>
      </p:sp>
    </p:spTree>
    <p:extLst>
      <p:ext uri="{BB962C8B-B14F-4D97-AF65-F5344CB8AC3E}">
        <p14:creationId xmlns:p14="http://schemas.microsoft.com/office/powerpoint/2010/main" val="342191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1" name="Rectangle 10">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CEE12E-4443-5436-0F4A-472B5C6DB8C4}"/>
              </a:ext>
            </a:extLst>
          </p:cNvPr>
          <p:cNvSpPr>
            <a:spLocks noGrp="1"/>
          </p:cNvSpPr>
          <p:nvPr>
            <p:ph type="title"/>
          </p:nvPr>
        </p:nvSpPr>
        <p:spPr>
          <a:xfrm>
            <a:off x="1029348" y="1032832"/>
            <a:ext cx="3533774" cy="2590406"/>
          </a:xfrm>
        </p:spPr>
        <p:txBody>
          <a:bodyPr vert="horz" lIns="91440" tIns="45720" rIns="91440" bIns="45720" rtlCol="0" anchor="ctr">
            <a:normAutofit/>
          </a:bodyPr>
          <a:lstStyle/>
          <a:p>
            <a:r>
              <a:rPr lang="en-US" sz="3600" dirty="0"/>
              <a:t>Lab Creation Steps:</a:t>
            </a:r>
          </a:p>
        </p:txBody>
      </p:sp>
      <p:graphicFrame>
        <p:nvGraphicFramePr>
          <p:cNvPr id="5" name="Content Placeholder 2">
            <a:extLst>
              <a:ext uri="{FF2B5EF4-FFF2-40B4-BE49-F238E27FC236}">
                <a16:creationId xmlns:a16="http://schemas.microsoft.com/office/drawing/2014/main" id="{D2E2966A-BBFF-B813-666C-6A139F6F75C7}"/>
              </a:ext>
            </a:extLst>
          </p:cNvPr>
          <p:cNvGraphicFramePr>
            <a:graphicFrameLocks noGrp="1"/>
          </p:cNvGraphicFramePr>
          <p:nvPr>
            <p:ph sz="half" idx="1"/>
            <p:extLst>
              <p:ext uri="{D42A27DB-BD31-4B8C-83A1-F6EECF244321}">
                <p14:modId xmlns:p14="http://schemas.microsoft.com/office/powerpoint/2010/main" val="780245589"/>
              </p:ext>
            </p:extLst>
          </p:nvPr>
        </p:nvGraphicFramePr>
        <p:xfrm>
          <a:off x="5033510" y="315111"/>
          <a:ext cx="6462796" cy="6169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45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1988C">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3043D30-1E62-4783-82FB-9C0C1D1EB1D5}"/>
              </a:ext>
            </a:extLst>
          </p:cNvPr>
          <p:cNvSpPr>
            <a:spLocks noGrp="1"/>
          </p:cNvSpPr>
          <p:nvPr>
            <p:ph type="title"/>
          </p:nvPr>
        </p:nvSpPr>
        <p:spPr>
          <a:xfrm>
            <a:off x="580894" y="492068"/>
            <a:ext cx="10794508" cy="1792497"/>
          </a:xfrm>
        </p:spPr>
        <p:txBody>
          <a:bodyPr vert="horz" lIns="91440" tIns="45720" rIns="91440" bIns="45720" rtlCol="0" anchor="ctr">
            <a:normAutofit/>
          </a:bodyPr>
          <a:lstStyle/>
          <a:p>
            <a:pPr algn="ctr"/>
            <a:r>
              <a:rPr lang="en-US" dirty="0"/>
              <a:t>Basis for Framework</a:t>
            </a:r>
          </a:p>
        </p:txBody>
      </p:sp>
      <p:sp>
        <p:nvSpPr>
          <p:cNvPr id="7" name="Content Placeholder 6">
            <a:extLst>
              <a:ext uri="{FF2B5EF4-FFF2-40B4-BE49-F238E27FC236}">
                <a16:creationId xmlns:a16="http://schemas.microsoft.com/office/drawing/2014/main" id="{04552B8B-E036-BDB1-F2CE-830910EE56DA}"/>
              </a:ext>
            </a:extLst>
          </p:cNvPr>
          <p:cNvSpPr>
            <a:spLocks noGrp="1"/>
          </p:cNvSpPr>
          <p:nvPr>
            <p:ph sz="half" idx="1"/>
          </p:nvPr>
        </p:nvSpPr>
        <p:spPr>
          <a:xfrm>
            <a:off x="909549" y="2123912"/>
            <a:ext cx="10582181" cy="3060647"/>
          </a:xfrm>
        </p:spPr>
        <p:txBody>
          <a:bodyPr>
            <a:normAutofit/>
          </a:bodyPr>
          <a:lstStyle/>
          <a:p>
            <a:r>
              <a:rPr lang="en-US" sz="2400" b="1" dirty="0"/>
              <a:t>NIST: </a:t>
            </a:r>
            <a:r>
              <a:rPr lang="en-US" sz="2400" dirty="0"/>
              <a:t>Technical Guide to Information Security Testing and Assessment</a:t>
            </a:r>
          </a:p>
          <a:p>
            <a:r>
              <a:rPr lang="en-US" sz="2400" b="1" dirty="0"/>
              <a:t>SANS:</a:t>
            </a:r>
            <a:r>
              <a:rPr lang="en-US" sz="2400" dirty="0"/>
              <a:t> Conducting a Penetration Test on an Organization</a:t>
            </a:r>
          </a:p>
          <a:p>
            <a:r>
              <a:rPr lang="en-US" sz="2400" b="1" dirty="0"/>
              <a:t>EC Council:</a:t>
            </a:r>
            <a:r>
              <a:rPr lang="en-US" sz="2400" dirty="0"/>
              <a:t> Five Phases of the Penetration Testing Process</a:t>
            </a:r>
          </a:p>
          <a:p>
            <a:r>
              <a:rPr lang="en-US" sz="2400" b="1" dirty="0"/>
              <a:t>ISECOM: </a:t>
            </a:r>
            <a:r>
              <a:rPr lang="en-US" sz="2400" dirty="0"/>
              <a:t>Open-Source Security Testing Methodology Manual</a:t>
            </a:r>
          </a:p>
          <a:p>
            <a:r>
              <a:rPr lang="en-US" sz="2400" b="1" dirty="0"/>
              <a:t>PTES Technical Guidelines:</a:t>
            </a:r>
            <a:r>
              <a:rPr lang="en-US" sz="2400" dirty="0"/>
              <a:t> Pentest Standard Technical Guidelines</a:t>
            </a:r>
          </a:p>
          <a:p>
            <a:r>
              <a:rPr lang="en-US" sz="2400" b="1" dirty="0"/>
              <a:t>OWASP: </a:t>
            </a:r>
            <a:r>
              <a:rPr lang="en-US" sz="2400" dirty="0"/>
              <a:t>Testing Guide</a:t>
            </a:r>
          </a:p>
        </p:txBody>
      </p:sp>
    </p:spTree>
    <p:extLst>
      <p:ext uri="{BB962C8B-B14F-4D97-AF65-F5344CB8AC3E}">
        <p14:creationId xmlns:p14="http://schemas.microsoft.com/office/powerpoint/2010/main" val="297970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9" name="Rectangle 18">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C1988C">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93E6454C-4690-C14F-A13D-D5A5E239FC4A}"/>
              </a:ext>
            </a:extLst>
          </p:cNvPr>
          <p:cNvSpPr>
            <a:spLocks noGrp="1"/>
          </p:cNvSpPr>
          <p:nvPr>
            <p:ph type="title"/>
          </p:nvPr>
        </p:nvSpPr>
        <p:spPr>
          <a:xfrm>
            <a:off x="905484" y="1065749"/>
            <a:ext cx="3748810" cy="4726502"/>
          </a:xfrm>
        </p:spPr>
        <p:txBody>
          <a:bodyPr vert="horz" lIns="91440" tIns="45720" rIns="91440" bIns="45720" rtlCol="0" anchor="ctr">
            <a:normAutofit/>
          </a:bodyPr>
          <a:lstStyle/>
          <a:p>
            <a:r>
              <a:rPr lang="en-US" dirty="0"/>
              <a:t>Methodology Framework</a:t>
            </a:r>
          </a:p>
        </p:txBody>
      </p:sp>
      <p:sp>
        <p:nvSpPr>
          <p:cNvPr id="3" name="Content Placeholder 2">
            <a:extLst>
              <a:ext uri="{FF2B5EF4-FFF2-40B4-BE49-F238E27FC236}">
                <a16:creationId xmlns:a16="http://schemas.microsoft.com/office/drawing/2014/main" id="{B39FE209-1D3F-FC14-3FA2-1AE0443DBEA7}"/>
              </a:ext>
            </a:extLst>
          </p:cNvPr>
          <p:cNvSpPr>
            <a:spLocks noGrp="1"/>
          </p:cNvSpPr>
          <p:nvPr>
            <p:ph sz="half" idx="1"/>
          </p:nvPr>
        </p:nvSpPr>
        <p:spPr>
          <a:xfrm>
            <a:off x="5885896" y="535758"/>
            <a:ext cx="5823156" cy="6042596"/>
          </a:xfrm>
        </p:spPr>
        <p:txBody>
          <a:bodyPr vert="horz" lIns="91440" tIns="45720" rIns="91440" bIns="45720" rtlCol="0" anchor="ctr">
            <a:noAutofit/>
          </a:bodyPr>
          <a:lstStyle/>
          <a:p>
            <a:pPr lvl="1">
              <a:lnSpc>
                <a:spcPct val="90000"/>
              </a:lnSpc>
            </a:pPr>
            <a:r>
              <a:rPr lang="en-US" sz="1800" b="1" dirty="0"/>
              <a:t>Reconnaissance</a:t>
            </a:r>
          </a:p>
          <a:p>
            <a:pPr lvl="2">
              <a:lnSpc>
                <a:spcPct val="90000"/>
              </a:lnSpc>
            </a:pPr>
            <a:r>
              <a:rPr lang="en-US" sz="1800" dirty="0"/>
              <a:t>Sometimes called information gathering, this step entails accumulating all possible information on a target.</a:t>
            </a:r>
          </a:p>
          <a:p>
            <a:pPr lvl="1">
              <a:lnSpc>
                <a:spcPct val="90000"/>
              </a:lnSpc>
            </a:pPr>
            <a:r>
              <a:rPr lang="en-US" sz="1800" b="1" dirty="0"/>
              <a:t>Enumeration</a:t>
            </a:r>
          </a:p>
          <a:p>
            <a:pPr lvl="2">
              <a:lnSpc>
                <a:spcPct val="90000"/>
              </a:lnSpc>
            </a:pPr>
            <a:r>
              <a:rPr lang="en-US" sz="1800" dirty="0"/>
              <a:t>This step entails taking information from the reconnaissance process and using it to determine potential weak points in the target.</a:t>
            </a:r>
          </a:p>
          <a:p>
            <a:pPr lvl="1">
              <a:lnSpc>
                <a:spcPct val="90000"/>
              </a:lnSpc>
            </a:pPr>
            <a:r>
              <a:rPr lang="en-US" sz="1800" b="1" dirty="0"/>
              <a:t>Exploitation</a:t>
            </a:r>
          </a:p>
          <a:p>
            <a:pPr lvl="2">
              <a:lnSpc>
                <a:spcPct val="90000"/>
              </a:lnSpc>
            </a:pPr>
            <a:r>
              <a:rPr lang="en-US" sz="1800" dirty="0"/>
              <a:t>Exploitation refers to all phases of testing where the discovered weaknesses are capitalized on.</a:t>
            </a:r>
          </a:p>
          <a:p>
            <a:pPr lvl="1">
              <a:lnSpc>
                <a:spcPct val="90000"/>
              </a:lnSpc>
            </a:pPr>
            <a:r>
              <a:rPr lang="en-US" sz="1800" b="1" dirty="0"/>
              <a:t>Post-Exploitation</a:t>
            </a:r>
          </a:p>
          <a:p>
            <a:pPr lvl="2">
              <a:lnSpc>
                <a:spcPct val="90000"/>
              </a:lnSpc>
            </a:pPr>
            <a:r>
              <a:rPr lang="en-US" sz="1800" dirty="0"/>
              <a:t>This step can include covering tracks and/or maintaining control, but for purposes of this lab, it will focus on reporting.</a:t>
            </a:r>
          </a:p>
        </p:txBody>
      </p:sp>
    </p:spTree>
    <p:extLst>
      <p:ext uri="{BB962C8B-B14F-4D97-AF65-F5344CB8AC3E}">
        <p14:creationId xmlns:p14="http://schemas.microsoft.com/office/powerpoint/2010/main" val="302308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3026-CC8B-F7DB-C3E4-9E5372A17E54}"/>
              </a:ext>
            </a:extLst>
          </p:cNvPr>
          <p:cNvSpPr>
            <a:spLocks noGrp="1"/>
          </p:cNvSpPr>
          <p:nvPr>
            <p:ph type="title"/>
          </p:nvPr>
        </p:nvSpPr>
        <p:spPr/>
        <p:txBody>
          <a:bodyPr/>
          <a:lstStyle/>
          <a:p>
            <a:r>
              <a:rPr lang="en-US" dirty="0"/>
              <a:t>Basis for Tool Selection</a:t>
            </a:r>
          </a:p>
        </p:txBody>
      </p:sp>
      <p:sp>
        <p:nvSpPr>
          <p:cNvPr id="3" name="Content Placeholder 2">
            <a:extLst>
              <a:ext uri="{FF2B5EF4-FFF2-40B4-BE49-F238E27FC236}">
                <a16:creationId xmlns:a16="http://schemas.microsoft.com/office/drawing/2014/main" id="{CD40FF94-6829-9A28-5C85-0D1691FE84CF}"/>
              </a:ext>
            </a:extLst>
          </p:cNvPr>
          <p:cNvSpPr>
            <a:spLocks noGrp="1"/>
          </p:cNvSpPr>
          <p:nvPr>
            <p:ph sz="half" idx="1"/>
          </p:nvPr>
        </p:nvSpPr>
        <p:spPr>
          <a:xfrm>
            <a:off x="2691917" y="2635606"/>
            <a:ext cx="6401572" cy="3071809"/>
          </a:xfrm>
        </p:spPr>
        <p:txBody>
          <a:bodyPr>
            <a:noAutofit/>
          </a:bodyPr>
          <a:lstStyle/>
          <a:p>
            <a:r>
              <a:rPr lang="en-US" sz="3600" b="1" dirty="0"/>
              <a:t>Sources for Tool Selection</a:t>
            </a:r>
          </a:p>
          <a:p>
            <a:pPr lvl="1"/>
            <a:r>
              <a:rPr lang="en-US" sz="3200" b="1" dirty="0"/>
              <a:t>CISA</a:t>
            </a:r>
            <a:r>
              <a:rPr lang="en-US" sz="3200" dirty="0"/>
              <a:t> Free Cybersecurity Services and Tools</a:t>
            </a:r>
          </a:p>
          <a:p>
            <a:pPr lvl="1"/>
            <a:r>
              <a:rPr lang="en-US" sz="3200" b="1" dirty="0"/>
              <a:t>OWASP </a:t>
            </a:r>
            <a:r>
              <a:rPr lang="en-US" sz="3200" dirty="0"/>
              <a:t>Testing Tools</a:t>
            </a:r>
          </a:p>
          <a:p>
            <a:pPr lvl="1"/>
            <a:r>
              <a:rPr lang="en-US" sz="3200" b="1" dirty="0"/>
              <a:t>InfoSec</a:t>
            </a:r>
            <a:r>
              <a:rPr lang="en-US" sz="3200" dirty="0"/>
              <a:t> </a:t>
            </a:r>
            <a:r>
              <a:rPr lang="en-US" sz="3200" b="1" dirty="0"/>
              <a:t>Institute</a:t>
            </a:r>
          </a:p>
          <a:p>
            <a:pPr lvl="1"/>
            <a:r>
              <a:rPr lang="en-US" sz="3200" dirty="0"/>
              <a:t>Official</a:t>
            </a:r>
            <a:r>
              <a:rPr lang="en-US" sz="3200" b="1" dirty="0"/>
              <a:t> Kali Tools </a:t>
            </a:r>
            <a:r>
              <a:rPr lang="en-US" sz="3200" dirty="0"/>
              <a:t>Website</a:t>
            </a:r>
          </a:p>
        </p:txBody>
      </p:sp>
      <p:sp>
        <p:nvSpPr>
          <p:cNvPr id="5" name="TextBox 4">
            <a:extLst>
              <a:ext uri="{FF2B5EF4-FFF2-40B4-BE49-F238E27FC236}">
                <a16:creationId xmlns:a16="http://schemas.microsoft.com/office/drawing/2014/main" id="{FFFB75E3-0480-A256-E2E3-610B5C5CEDA9}"/>
              </a:ext>
            </a:extLst>
          </p:cNvPr>
          <p:cNvSpPr txBox="1"/>
          <p:nvPr/>
        </p:nvSpPr>
        <p:spPr>
          <a:xfrm>
            <a:off x="540611" y="1757363"/>
            <a:ext cx="9679253" cy="646331"/>
          </a:xfrm>
          <a:prstGeom prst="rect">
            <a:avLst/>
          </a:prstGeom>
          <a:noFill/>
        </p:spPr>
        <p:txBody>
          <a:bodyPr wrap="none" rtlCol="0">
            <a:spAutoFit/>
          </a:bodyPr>
          <a:lstStyle/>
          <a:p>
            <a:pPr marL="285750" indent="-285750">
              <a:buFont typeface="Arial" panose="020B0604020202020204" pitchFamily="34" charset="0"/>
              <a:buChar char="•"/>
            </a:pPr>
            <a:r>
              <a:rPr lang="en-US" b="1" dirty="0"/>
              <a:t>All tools were selected for a specific purpose. </a:t>
            </a:r>
          </a:p>
          <a:p>
            <a:pPr marL="285750" indent="-285750">
              <a:buFont typeface="Arial" panose="020B0604020202020204" pitchFamily="34" charset="0"/>
              <a:buChar char="•"/>
            </a:pPr>
            <a:r>
              <a:rPr lang="en-US" b="1" dirty="0"/>
              <a:t>Selections were based on suggestions from respected cybersecurity organizations.</a:t>
            </a:r>
          </a:p>
        </p:txBody>
      </p:sp>
      <p:sp>
        <p:nvSpPr>
          <p:cNvPr id="4" name="Content Placeholder 2">
            <a:extLst>
              <a:ext uri="{FF2B5EF4-FFF2-40B4-BE49-F238E27FC236}">
                <a16:creationId xmlns:a16="http://schemas.microsoft.com/office/drawing/2014/main" id="{74DED19E-EED3-CBF3-25DD-B7A069C6A6E9}"/>
              </a:ext>
            </a:extLst>
          </p:cNvPr>
          <p:cNvSpPr txBox="1">
            <a:spLocks/>
          </p:cNvSpPr>
          <p:nvPr/>
        </p:nvSpPr>
        <p:spPr>
          <a:xfrm>
            <a:off x="6735811" y="2996247"/>
            <a:ext cx="5141341" cy="349662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Tree>
    <p:extLst>
      <p:ext uri="{BB962C8B-B14F-4D97-AF65-F5344CB8AC3E}">
        <p14:creationId xmlns:p14="http://schemas.microsoft.com/office/powerpoint/2010/main" val="285216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682AAB-979A-C9E2-F408-1F080CD4A7BA}"/>
              </a:ext>
            </a:extLst>
          </p:cNvPr>
          <p:cNvSpPr>
            <a:spLocks noGrp="1"/>
          </p:cNvSpPr>
          <p:nvPr>
            <p:ph type="title"/>
          </p:nvPr>
        </p:nvSpPr>
        <p:spPr>
          <a:xfrm>
            <a:off x="213362" y="981075"/>
            <a:ext cx="4620584" cy="3424137"/>
          </a:xfrm>
        </p:spPr>
        <p:txBody>
          <a:bodyPr vert="horz" lIns="91440" tIns="45720" rIns="91440" bIns="45720" rtlCol="0" anchor="b">
            <a:normAutofit/>
          </a:bodyPr>
          <a:lstStyle/>
          <a:p>
            <a:r>
              <a:rPr lang="en-US" sz="4800" dirty="0"/>
              <a:t>Methodology Break Down</a:t>
            </a:r>
          </a:p>
        </p:txBody>
      </p:sp>
      <p:graphicFrame>
        <p:nvGraphicFramePr>
          <p:cNvPr id="6" name="Content Placeholder 2">
            <a:extLst>
              <a:ext uri="{FF2B5EF4-FFF2-40B4-BE49-F238E27FC236}">
                <a16:creationId xmlns:a16="http://schemas.microsoft.com/office/drawing/2014/main" id="{64F3D179-8728-F57D-C7DA-67A4A294A996}"/>
              </a:ext>
            </a:extLst>
          </p:cNvPr>
          <p:cNvGraphicFramePr>
            <a:graphicFrameLocks noGrp="1"/>
          </p:cNvGraphicFramePr>
          <p:nvPr>
            <p:ph sz="half" idx="1"/>
            <p:extLst>
              <p:ext uri="{D42A27DB-BD31-4B8C-83A1-F6EECF244321}">
                <p14:modId xmlns:p14="http://schemas.microsoft.com/office/powerpoint/2010/main" val="341849483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0758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3E6C18-7993-5E85-23BA-5A685C847D5F}"/>
              </a:ext>
            </a:extLst>
          </p:cNvPr>
          <p:cNvSpPr>
            <a:spLocks noGrp="1"/>
          </p:cNvSpPr>
          <p:nvPr>
            <p:ph type="title"/>
          </p:nvPr>
        </p:nvSpPr>
        <p:spPr>
          <a:xfrm>
            <a:off x="463328" y="643467"/>
            <a:ext cx="5315304" cy="1800526"/>
          </a:xfrm>
        </p:spPr>
        <p:txBody>
          <a:bodyPr vert="horz" lIns="91440" tIns="45720" rIns="91440" bIns="45720" rtlCol="0" anchor="ctr">
            <a:normAutofit/>
          </a:bodyPr>
          <a:lstStyle/>
          <a:p>
            <a:r>
              <a:rPr lang="en-US" dirty="0"/>
              <a:t>Intended Outcomes: NICE Framework</a:t>
            </a:r>
          </a:p>
        </p:txBody>
      </p:sp>
      <p:sp>
        <p:nvSpPr>
          <p:cNvPr id="3" name="Content Placeholder 2">
            <a:extLst>
              <a:ext uri="{FF2B5EF4-FFF2-40B4-BE49-F238E27FC236}">
                <a16:creationId xmlns:a16="http://schemas.microsoft.com/office/drawing/2014/main" id="{8951CA7A-27E8-D4FC-E6FF-C0E54F83B260}"/>
              </a:ext>
            </a:extLst>
          </p:cNvPr>
          <p:cNvSpPr>
            <a:spLocks noGrp="1"/>
          </p:cNvSpPr>
          <p:nvPr>
            <p:ph sz="half" idx="1"/>
          </p:nvPr>
        </p:nvSpPr>
        <p:spPr>
          <a:xfrm>
            <a:off x="838200" y="2667273"/>
            <a:ext cx="3888528" cy="2580567"/>
          </a:xfrm>
        </p:spPr>
        <p:txBody>
          <a:bodyPr vert="horz" lIns="91440" tIns="45720" rIns="91440" bIns="45720" rtlCol="0">
            <a:normAutofit/>
          </a:bodyPr>
          <a:lstStyle/>
          <a:p>
            <a:pPr>
              <a:lnSpc>
                <a:spcPct val="90000"/>
              </a:lnSpc>
            </a:pPr>
            <a:r>
              <a:rPr lang="en-US" sz="1600" b="1" i="0" cap="all" dirty="0">
                <a:effectLst/>
              </a:rPr>
              <a:t>NATIONAL INITIATIVE FOR CYBERSECURITY EDUCATION (NICE)</a:t>
            </a:r>
          </a:p>
          <a:p>
            <a:pPr lvl="1">
              <a:lnSpc>
                <a:spcPct val="90000"/>
              </a:lnSpc>
            </a:pPr>
            <a:r>
              <a:rPr lang="en-US" sz="1600" cap="all" dirty="0"/>
              <a:t>Online Resource for cybersecurity training, education and career information</a:t>
            </a:r>
          </a:p>
          <a:p>
            <a:pPr>
              <a:lnSpc>
                <a:spcPct val="90000"/>
              </a:lnSpc>
            </a:pPr>
            <a:r>
              <a:rPr lang="en-US" sz="1600" b="1" cap="all" dirty="0"/>
              <a:t>Primary Role Examined: </a:t>
            </a:r>
          </a:p>
          <a:p>
            <a:pPr lvl="1">
              <a:lnSpc>
                <a:spcPct val="90000"/>
              </a:lnSpc>
            </a:pPr>
            <a:r>
              <a:rPr lang="en-US" sz="1600" cap="all" dirty="0"/>
              <a:t>Vulnerability Assessment Analyst</a:t>
            </a:r>
          </a:p>
          <a:p>
            <a:pPr lvl="1">
              <a:lnSpc>
                <a:spcPct val="90000"/>
              </a:lnSpc>
            </a:pPr>
            <a:endParaRPr lang="en-US" sz="1600" b="0" i="0" dirty="0">
              <a:effectLst/>
            </a:endParaRPr>
          </a:p>
          <a:p>
            <a:pPr lvl="1">
              <a:lnSpc>
                <a:spcPct val="90000"/>
              </a:lnSpc>
            </a:pPr>
            <a:endParaRPr lang="en-US" sz="1600" b="1" cap="all" dirty="0"/>
          </a:p>
          <a:p>
            <a:pPr>
              <a:lnSpc>
                <a:spcPct val="90000"/>
              </a:lnSpc>
            </a:pPr>
            <a:endParaRPr lang="en-US" sz="1600" b="1" cap="all" dirty="0"/>
          </a:p>
          <a:p>
            <a:pPr lvl="1">
              <a:lnSpc>
                <a:spcPct val="90000"/>
              </a:lnSpc>
            </a:pPr>
            <a:endParaRPr lang="en-US" sz="1600" b="1" i="0" cap="all" dirty="0">
              <a:effectLst/>
            </a:endParaRPr>
          </a:p>
        </p:txBody>
      </p:sp>
      <p:pic>
        <p:nvPicPr>
          <p:cNvPr id="6" name="Picture 5">
            <a:extLst>
              <a:ext uri="{FF2B5EF4-FFF2-40B4-BE49-F238E27FC236}">
                <a16:creationId xmlns:a16="http://schemas.microsoft.com/office/drawing/2014/main" id="{DD68074A-1B5D-CDFE-01AB-66EF30A9F691}"/>
              </a:ext>
            </a:extLst>
          </p:cNvPr>
          <p:cNvPicPr>
            <a:picLocks noChangeAspect="1"/>
          </p:cNvPicPr>
          <p:nvPr/>
        </p:nvPicPr>
        <p:blipFill>
          <a:blip r:embed="rId3"/>
          <a:stretch>
            <a:fillRect/>
          </a:stretch>
        </p:blipFill>
        <p:spPr>
          <a:xfrm>
            <a:off x="6905016" y="856383"/>
            <a:ext cx="4823657" cy="5145233"/>
          </a:xfrm>
          <a:prstGeom prst="rect">
            <a:avLst/>
          </a:prstGeom>
        </p:spPr>
      </p:pic>
      <p:sp>
        <p:nvSpPr>
          <p:cNvPr id="7" name="TextBox 6">
            <a:extLst>
              <a:ext uri="{FF2B5EF4-FFF2-40B4-BE49-F238E27FC236}">
                <a16:creationId xmlns:a16="http://schemas.microsoft.com/office/drawing/2014/main" id="{1F8DFBF3-2177-9ADB-5174-E20A48E23F99}"/>
              </a:ext>
            </a:extLst>
          </p:cNvPr>
          <p:cNvSpPr txBox="1"/>
          <p:nvPr/>
        </p:nvSpPr>
        <p:spPr>
          <a:xfrm>
            <a:off x="7056646" y="6090082"/>
            <a:ext cx="1051891" cy="369332"/>
          </a:xfrm>
          <a:prstGeom prst="rect">
            <a:avLst/>
          </a:prstGeom>
          <a:noFill/>
        </p:spPr>
        <p:txBody>
          <a:bodyPr wrap="none" rtlCol="0">
            <a:spAutoFit/>
          </a:bodyPr>
          <a:lstStyle/>
          <a:p>
            <a:r>
              <a:rPr lang="en-US" dirty="0"/>
              <a:t>Figure 5</a:t>
            </a:r>
          </a:p>
        </p:txBody>
      </p:sp>
    </p:spTree>
    <p:extLst>
      <p:ext uri="{BB962C8B-B14F-4D97-AF65-F5344CB8AC3E}">
        <p14:creationId xmlns:p14="http://schemas.microsoft.com/office/powerpoint/2010/main" val="3853847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1" name="Rectangle 10">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1BFAB-4E66-CA29-BCBE-05EFA96B0581}"/>
              </a:ext>
            </a:extLst>
          </p:cNvPr>
          <p:cNvSpPr>
            <a:spLocks noGrp="1"/>
          </p:cNvSpPr>
          <p:nvPr>
            <p:ph type="title"/>
          </p:nvPr>
        </p:nvSpPr>
        <p:spPr>
          <a:xfrm>
            <a:off x="1038226" y="552844"/>
            <a:ext cx="3232116" cy="2590406"/>
          </a:xfrm>
        </p:spPr>
        <p:txBody>
          <a:bodyPr vert="horz" lIns="91440" tIns="45720" rIns="91440" bIns="45720" rtlCol="0" anchor="ctr">
            <a:normAutofit/>
          </a:bodyPr>
          <a:lstStyle/>
          <a:p>
            <a:r>
              <a:rPr lang="en-US" sz="3300" dirty="0"/>
              <a:t>Intended Outcomes: Knowledge, Skills &amp; Tasks</a:t>
            </a:r>
          </a:p>
        </p:txBody>
      </p:sp>
      <p:graphicFrame>
        <p:nvGraphicFramePr>
          <p:cNvPr id="5" name="Content Placeholder 2">
            <a:extLst>
              <a:ext uri="{FF2B5EF4-FFF2-40B4-BE49-F238E27FC236}">
                <a16:creationId xmlns:a16="http://schemas.microsoft.com/office/drawing/2014/main" id="{8A6BF67C-7F9C-BBA5-6F65-B6DAD9274768}"/>
              </a:ext>
            </a:extLst>
          </p:cNvPr>
          <p:cNvGraphicFramePr>
            <a:graphicFrameLocks noGrp="1"/>
          </p:cNvGraphicFramePr>
          <p:nvPr>
            <p:ph sz="half" idx="1"/>
            <p:extLst>
              <p:ext uri="{D42A27DB-BD31-4B8C-83A1-F6EECF244321}">
                <p14:modId xmlns:p14="http://schemas.microsoft.com/office/powerpoint/2010/main" val="2802531302"/>
              </p:ext>
            </p:extLst>
          </p:nvPr>
        </p:nvGraphicFramePr>
        <p:xfrm>
          <a:off x="4633041" y="643466"/>
          <a:ext cx="6720759" cy="5573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350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9" name="Rectangle 18">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198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321F6A-37F5-C0D6-BEBF-5C2D96DC8895}"/>
              </a:ext>
            </a:extLst>
          </p:cNvPr>
          <p:cNvSpPr>
            <a:spLocks noGrp="1"/>
          </p:cNvSpPr>
          <p:nvPr>
            <p:ph type="title"/>
          </p:nvPr>
        </p:nvSpPr>
        <p:spPr>
          <a:xfrm>
            <a:off x="960510" y="2785830"/>
            <a:ext cx="3010737" cy="1765613"/>
          </a:xfrm>
        </p:spPr>
        <p:txBody>
          <a:bodyPr vert="horz" lIns="91440" tIns="45720" rIns="91440" bIns="45720" rtlCol="0" anchor="ctr">
            <a:normAutofit/>
          </a:bodyPr>
          <a:lstStyle/>
          <a:p>
            <a:pPr algn="ctr"/>
            <a:r>
              <a:rPr lang="en-US" sz="3200">
                <a:solidFill>
                  <a:srgbClr val="FFFFFF"/>
                </a:solidFill>
              </a:rPr>
              <a:t>Challenges Faced</a:t>
            </a:r>
          </a:p>
        </p:txBody>
      </p:sp>
      <p:sp>
        <p:nvSpPr>
          <p:cNvPr id="9" name="Content Placeholder 2">
            <a:extLst>
              <a:ext uri="{FF2B5EF4-FFF2-40B4-BE49-F238E27FC236}">
                <a16:creationId xmlns:a16="http://schemas.microsoft.com/office/drawing/2014/main" id="{7A5B83C4-EF9B-D4E1-EDB3-FAE98CEC3C57}"/>
              </a:ext>
            </a:extLst>
          </p:cNvPr>
          <p:cNvSpPr>
            <a:spLocks noGrp="1"/>
          </p:cNvSpPr>
          <p:nvPr>
            <p:ph sz="half" idx="1"/>
          </p:nvPr>
        </p:nvSpPr>
        <p:spPr>
          <a:xfrm>
            <a:off x="5351688" y="1204486"/>
            <a:ext cx="6265241" cy="4928300"/>
          </a:xfrm>
        </p:spPr>
        <p:txBody>
          <a:bodyPr vert="horz" lIns="91440" tIns="45720" rIns="91440" bIns="45720" rtlCol="0" anchor="ctr">
            <a:normAutofit/>
          </a:bodyPr>
          <a:lstStyle/>
          <a:p>
            <a:r>
              <a:rPr lang="en-US" sz="2000" b="1" dirty="0"/>
              <a:t>Limited data </a:t>
            </a:r>
            <a:r>
              <a:rPr lang="en-US" sz="2000" dirty="0"/>
              <a:t>on </a:t>
            </a:r>
            <a:r>
              <a:rPr lang="en-US" sz="2000" b="1" dirty="0"/>
              <a:t>teaching methods </a:t>
            </a:r>
            <a:r>
              <a:rPr lang="en-US" sz="2000" dirty="0"/>
              <a:t>for penetration testing</a:t>
            </a:r>
          </a:p>
          <a:p>
            <a:r>
              <a:rPr lang="en-US" sz="2000" b="1" dirty="0"/>
              <a:t>Limited information </a:t>
            </a:r>
            <a:r>
              <a:rPr lang="en-US" sz="2000" dirty="0"/>
              <a:t>to draw from </a:t>
            </a:r>
            <a:r>
              <a:rPr lang="en-US" sz="2000" b="1" dirty="0"/>
              <a:t>for lab </a:t>
            </a:r>
            <a:r>
              <a:rPr lang="en-US" sz="2000" dirty="0"/>
              <a:t>development</a:t>
            </a:r>
          </a:p>
          <a:p>
            <a:r>
              <a:rPr lang="en-US" sz="2000" b="1" dirty="0"/>
              <a:t>Time</a:t>
            </a:r>
            <a:r>
              <a:rPr lang="en-US" sz="2000" dirty="0"/>
              <a:t> and </a:t>
            </a:r>
            <a:r>
              <a:rPr lang="en-US" sz="2000" b="1" dirty="0"/>
              <a:t>resource constraints </a:t>
            </a:r>
            <a:r>
              <a:rPr lang="en-US" sz="2000" dirty="0"/>
              <a:t>for lab setup </a:t>
            </a:r>
          </a:p>
          <a:p>
            <a:r>
              <a:rPr lang="en-US" sz="2000" b="1" dirty="0"/>
              <a:t>Limited data </a:t>
            </a:r>
            <a:r>
              <a:rPr lang="en-US" sz="2000" dirty="0"/>
              <a:t>and</a:t>
            </a:r>
            <a:r>
              <a:rPr lang="en-US" sz="2000" b="1" dirty="0"/>
              <a:t> statistics </a:t>
            </a:r>
            <a:r>
              <a:rPr lang="en-US" sz="2000" dirty="0"/>
              <a:t>available regarding cybersecurity education</a:t>
            </a:r>
          </a:p>
          <a:p>
            <a:r>
              <a:rPr lang="en-US" sz="2000" b="1" dirty="0"/>
              <a:t>Obstacles</a:t>
            </a:r>
            <a:r>
              <a:rPr lang="en-US" sz="2000" dirty="0"/>
              <a:t> and</a:t>
            </a:r>
            <a:r>
              <a:rPr lang="en-US" sz="2000" b="1" dirty="0"/>
              <a:t> responsibilities </a:t>
            </a:r>
            <a:r>
              <a:rPr lang="en-US" sz="2000" dirty="0"/>
              <a:t>outside of research </a:t>
            </a:r>
          </a:p>
          <a:p>
            <a:endParaRPr lang="en-US" sz="2000" dirty="0"/>
          </a:p>
        </p:txBody>
      </p:sp>
    </p:spTree>
    <p:extLst>
      <p:ext uri="{BB962C8B-B14F-4D97-AF65-F5344CB8AC3E}">
        <p14:creationId xmlns:p14="http://schemas.microsoft.com/office/powerpoint/2010/main" val="99922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E026-9E1F-1C7E-2310-36EE5C5D4333}"/>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3A478C8D-1B0D-2A1C-7EB3-9A6C10C2E046}"/>
              </a:ext>
            </a:extLst>
          </p:cNvPr>
          <p:cNvSpPr>
            <a:spLocks noGrp="1"/>
          </p:cNvSpPr>
          <p:nvPr>
            <p:ph sz="half" idx="1"/>
          </p:nvPr>
        </p:nvSpPr>
        <p:spPr>
          <a:xfrm>
            <a:off x="538949" y="1495379"/>
            <a:ext cx="11114102" cy="4869910"/>
          </a:xfrm>
        </p:spPr>
        <p:txBody>
          <a:bodyPr>
            <a:normAutofit fontScale="25000" lnSpcReduction="20000"/>
          </a:bodyPr>
          <a:lstStyle/>
          <a:p>
            <a:r>
              <a:rPr lang="en-US" sz="3600" dirty="0" err="1">
                <a:effectLst/>
              </a:rPr>
              <a:t>Cyberseek</a:t>
            </a:r>
            <a:r>
              <a:rPr lang="en-US" sz="3600" dirty="0">
                <a:effectLst/>
              </a:rPr>
              <a:t>. (2023). </a:t>
            </a:r>
            <a:r>
              <a:rPr lang="en-US" sz="3600" i="1" dirty="0">
                <a:effectLst/>
              </a:rPr>
              <a:t>Cybersecurity Supply and Demand Heat Map</a:t>
            </a:r>
            <a:r>
              <a:rPr lang="en-US" sz="3600" dirty="0">
                <a:effectLst/>
              </a:rPr>
              <a:t>. Cybersecurity Supply And Demand Heat Map. Retrieved April 27, 2023, from https://www.cyberseek.org/heatmap.html </a:t>
            </a:r>
          </a:p>
          <a:p>
            <a:r>
              <a:rPr lang="en-US" sz="3600" dirty="0">
                <a:effectLst/>
                <a:ea typeface="Times New Roman" panose="02020603050405020304" pitchFamily="18" charset="0"/>
              </a:rPr>
              <a:t>EC-Council. (2023, April 19). </a:t>
            </a:r>
            <a:r>
              <a:rPr lang="en-US" sz="3600" i="1" dirty="0">
                <a:effectLst/>
                <a:ea typeface="Times New Roman" panose="02020603050405020304" pitchFamily="18" charset="0"/>
              </a:rPr>
              <a:t>Understanding the five phases of the penetration testing process </a:t>
            </a:r>
            <a:r>
              <a:rPr lang="en-US" sz="3600" dirty="0">
                <a:effectLst/>
                <a:ea typeface="Times New Roman" panose="02020603050405020304" pitchFamily="18" charset="0"/>
              </a:rPr>
              <a:t>. Cybersecurity Exchange. Retrieved April 19, 2023, from https://www.eccouncil.org/cybersecurity-exchange/penetration-testing/penetration-testing-phases/#:~:text=There are five penetration testing,assessment%2C exploitation%2C and reporting. </a:t>
            </a:r>
          </a:p>
          <a:p>
            <a:r>
              <a:rPr lang="en-US" sz="3600" i="1" dirty="0">
                <a:effectLst/>
                <a:ea typeface="Times New Roman" panose="02020603050405020304" pitchFamily="18" charset="0"/>
              </a:rPr>
              <a:t>Kali tools: Kali </a:t>
            </a:r>
            <a:r>
              <a:rPr lang="en-US" sz="3600" i="1" dirty="0" err="1">
                <a:effectLst/>
                <a:ea typeface="Times New Roman" panose="02020603050405020304" pitchFamily="18" charset="0"/>
              </a:rPr>
              <a:t>linux</a:t>
            </a:r>
            <a:r>
              <a:rPr lang="en-US" sz="3600" i="1" dirty="0">
                <a:effectLst/>
                <a:ea typeface="Times New Roman" panose="02020603050405020304" pitchFamily="18" charset="0"/>
              </a:rPr>
              <a:t> tools</a:t>
            </a:r>
            <a:r>
              <a:rPr lang="en-US" sz="3600" dirty="0">
                <a:effectLst/>
                <a:ea typeface="Times New Roman" panose="02020603050405020304" pitchFamily="18" charset="0"/>
              </a:rPr>
              <a:t>. Kali Linux. (2022, July 14). Retrieved March 15, 2023, from https://www.kali.org/tools/ </a:t>
            </a:r>
          </a:p>
          <a:p>
            <a:r>
              <a:rPr lang="en-US" sz="4000" i="1" dirty="0" err="1">
                <a:effectLst/>
                <a:ea typeface="Times New Roman" panose="02020603050405020304" pitchFamily="18" charset="0"/>
              </a:rPr>
              <a:t>Metasploitable</a:t>
            </a:r>
            <a:r>
              <a:rPr lang="en-US" sz="4000" i="1" dirty="0">
                <a:effectLst/>
                <a:ea typeface="Times New Roman" panose="02020603050405020304" pitchFamily="18" charset="0"/>
              </a:rPr>
              <a:t> 2 exploitability guide</a:t>
            </a:r>
            <a:r>
              <a:rPr lang="en-US" sz="4000" dirty="0">
                <a:effectLst/>
                <a:ea typeface="Times New Roman" panose="02020603050405020304" pitchFamily="18" charset="0"/>
              </a:rPr>
              <a:t>. </a:t>
            </a:r>
            <a:r>
              <a:rPr lang="en-US" sz="4000" dirty="0" err="1">
                <a:effectLst/>
                <a:ea typeface="Times New Roman" panose="02020603050405020304" pitchFamily="18" charset="0"/>
              </a:rPr>
              <a:t>Metasploitable</a:t>
            </a:r>
            <a:r>
              <a:rPr lang="en-US" sz="4000" dirty="0">
                <a:effectLst/>
                <a:ea typeface="Times New Roman" panose="02020603050405020304" pitchFamily="18" charset="0"/>
              </a:rPr>
              <a:t> 2 Exploitability Guide | Metasploit Documentation. (n.d.). Retrieved March 15, 2023, from https://docs.rapid7.com/metasploit/metasploitable-2-exploitability-guide </a:t>
            </a:r>
            <a:endParaRPr lang="en-US" sz="4000" dirty="0">
              <a:effectLst/>
            </a:endParaRPr>
          </a:p>
          <a:p>
            <a:r>
              <a:rPr lang="en-US" sz="3600" dirty="0">
                <a:effectLst/>
              </a:rPr>
              <a:t>National Initiative for Cybersecurity Careers and Studies. (n.d.). </a:t>
            </a:r>
            <a:r>
              <a:rPr lang="en-US" sz="3600" i="1" dirty="0">
                <a:effectLst/>
              </a:rPr>
              <a:t>Vulnerability assessment analyst</a:t>
            </a:r>
            <a:r>
              <a:rPr lang="en-US" sz="3600" dirty="0">
                <a:effectLst/>
              </a:rPr>
              <a:t>. NICCS. Retrieved April 27, 2023, from https://niccs.cisa.gov/workforce-development/nice-framework/work-roles/vulnerability-assessment-analyst </a:t>
            </a:r>
          </a:p>
          <a:p>
            <a:r>
              <a:rPr lang="en-US" sz="3600" dirty="0">
                <a:effectLst/>
              </a:rPr>
              <a:t>NIST. (2017, August 1). </a:t>
            </a:r>
            <a:r>
              <a:rPr lang="en-US" sz="3600" i="1" dirty="0">
                <a:effectLst/>
              </a:rPr>
              <a:t>Preparing Cybersecurity Professionals to Make an Impact Today and in the Future</a:t>
            </a:r>
            <a:r>
              <a:rPr lang="en-US" sz="3600" dirty="0">
                <a:effectLst/>
              </a:rPr>
              <a:t>. NIST. Retrieved April 27, 2023, from https://www.nist.gov/system/files/documents/2017/08/01/nice_rfi_final_isaca.pdf </a:t>
            </a:r>
          </a:p>
          <a:p>
            <a:r>
              <a:rPr lang="en-US" sz="3600" dirty="0">
                <a:effectLst/>
              </a:rPr>
              <a:t>OWASP Foundation. (n.d.). </a:t>
            </a:r>
            <a:r>
              <a:rPr lang="en-US" sz="3600" i="1" dirty="0">
                <a:effectLst/>
              </a:rPr>
              <a:t>Free for open source application security tools</a:t>
            </a:r>
            <a:r>
              <a:rPr lang="en-US" sz="3600" dirty="0">
                <a:effectLst/>
              </a:rPr>
              <a:t>. Free for Open Source Application Security Tools | OWASP Foundation. Retrieved April 27, 2023, from https://owasp.org/www-community/Free_for_Open_Source_Application_Security_Tools </a:t>
            </a:r>
          </a:p>
          <a:p>
            <a:r>
              <a:rPr lang="en-US" sz="3600" dirty="0">
                <a:effectLst/>
              </a:rPr>
              <a:t>OWASP Foundation. (n.d.). </a:t>
            </a:r>
            <a:r>
              <a:rPr lang="en-US" sz="3600" i="1" dirty="0" err="1">
                <a:effectLst/>
              </a:rPr>
              <a:t>Owasp</a:t>
            </a:r>
            <a:r>
              <a:rPr lang="en-US" sz="3600" i="1" dirty="0">
                <a:effectLst/>
              </a:rPr>
              <a:t> </a:t>
            </a:r>
            <a:r>
              <a:rPr lang="en-US" sz="3600" i="1" dirty="0" err="1">
                <a:effectLst/>
              </a:rPr>
              <a:t>WebGoat</a:t>
            </a:r>
            <a:r>
              <a:rPr lang="en-US" sz="3600" dirty="0">
                <a:effectLst/>
              </a:rPr>
              <a:t>. OWASP </a:t>
            </a:r>
            <a:r>
              <a:rPr lang="en-US" sz="3600" dirty="0" err="1">
                <a:effectLst/>
              </a:rPr>
              <a:t>WebGoat</a:t>
            </a:r>
            <a:r>
              <a:rPr lang="en-US" sz="3600" dirty="0">
                <a:effectLst/>
              </a:rPr>
              <a:t> | OWASP Foundation. Retrieved April 27, 2023, from https://owasp.org/www-project-webgoat/ </a:t>
            </a:r>
          </a:p>
          <a:p>
            <a:r>
              <a:rPr lang="en-US" sz="3600" i="1" dirty="0">
                <a:effectLst/>
                <a:ea typeface="Times New Roman" panose="02020603050405020304" pitchFamily="18" charset="0"/>
              </a:rPr>
              <a:t>Penetration testing guidance - PCI security standards council</a:t>
            </a:r>
            <a:r>
              <a:rPr lang="en-US" sz="3600" dirty="0">
                <a:effectLst/>
                <a:ea typeface="Times New Roman" panose="02020603050405020304" pitchFamily="18" charset="0"/>
              </a:rPr>
              <a:t>. (n.d.). Retrieved April 20, 2023, from https://listings.pcisecuritystandards.org/documents/Penetration-Testing-Guidance-v1_1.pdf </a:t>
            </a:r>
          </a:p>
          <a:p>
            <a:r>
              <a:rPr lang="en-US" sz="3600" i="1" dirty="0">
                <a:effectLst/>
                <a:ea typeface="Times New Roman" panose="02020603050405020304" pitchFamily="18" charset="0"/>
              </a:rPr>
              <a:t>PTES Technical Guidelines</a:t>
            </a:r>
            <a:r>
              <a:rPr lang="en-US" sz="3600" dirty="0">
                <a:effectLst/>
                <a:ea typeface="Times New Roman" panose="02020603050405020304" pitchFamily="18" charset="0"/>
              </a:rPr>
              <a:t>. PTES Technical Guidelines - The Penetration Testing Execution Standard. (n.d.). Retrieved April 19, 2023, from http://www.pentest-standard.org/index.php/PTES_Technical_Guidelines </a:t>
            </a:r>
          </a:p>
          <a:p>
            <a:r>
              <a:rPr lang="en-US" sz="3600" i="1" dirty="0">
                <a:effectLst/>
                <a:ea typeface="Times New Roman" panose="02020603050405020304" pitchFamily="18" charset="0"/>
              </a:rPr>
              <a:t>SANS Top 25 Most Dangerous Security Vulnerabilities</a:t>
            </a:r>
            <a:r>
              <a:rPr lang="en-US" sz="3600" dirty="0">
                <a:effectLst/>
                <a:ea typeface="Times New Roman" panose="02020603050405020304" pitchFamily="18" charset="0"/>
              </a:rPr>
              <a:t>. SANS Institute. (n.d.). Retrieved April 19, 2023, from https://www.sans.org/top25-software-errors/ </a:t>
            </a:r>
          </a:p>
          <a:p>
            <a:r>
              <a:rPr lang="en-US" sz="3600" i="1" dirty="0">
                <a:effectLst/>
                <a:ea typeface="Times New Roman" panose="02020603050405020304" pitchFamily="18" charset="0"/>
              </a:rPr>
              <a:t>The Open Source Security Testing Methodology Manual</a:t>
            </a:r>
            <a:r>
              <a:rPr lang="en-US" sz="3600" dirty="0">
                <a:effectLst/>
                <a:ea typeface="Times New Roman" panose="02020603050405020304" pitchFamily="18" charset="0"/>
              </a:rPr>
              <a:t>. ISECOM. (n.d.). Retrieved April 19, 2023, from https://www.isecom.org/research.html </a:t>
            </a:r>
            <a:endParaRPr lang="en-US" sz="3600" dirty="0">
              <a:effectLst/>
            </a:endParaRPr>
          </a:p>
          <a:p>
            <a:r>
              <a:rPr lang="en-US" sz="3600" dirty="0" err="1">
                <a:effectLst/>
              </a:rPr>
              <a:t>Trabelsi</a:t>
            </a:r>
            <a:r>
              <a:rPr lang="en-US" sz="3600" dirty="0">
                <a:effectLst/>
              </a:rPr>
              <a:t>, Z. (2020). Teaching network covert channels using a hands-on approach. </a:t>
            </a:r>
            <a:r>
              <a:rPr lang="en-US" sz="3600" i="1" dirty="0">
                <a:effectLst/>
              </a:rPr>
              <a:t>2020 IEEE Global Engineering Education Conference (EDUCON)</a:t>
            </a:r>
            <a:r>
              <a:rPr lang="en-US" sz="3600" dirty="0">
                <a:effectLst/>
              </a:rPr>
              <a:t>. https://doi.org/10.1109/educon45650.2020.9125094 </a:t>
            </a:r>
            <a:endParaRPr lang="en-US" sz="3600" dirty="0"/>
          </a:p>
          <a:p>
            <a:r>
              <a:rPr lang="en-US" sz="3600" dirty="0" err="1"/>
              <a:t>Trabelsi</a:t>
            </a:r>
            <a:r>
              <a:rPr lang="en-US" sz="3600" dirty="0"/>
              <a:t>, </a:t>
            </a:r>
            <a:r>
              <a:rPr lang="en-US" sz="3600" dirty="0" err="1"/>
              <a:t>Zouheir</a:t>
            </a:r>
            <a:r>
              <a:rPr lang="en-US" sz="3600" dirty="0"/>
              <a:t> &amp; Ibrahim, Walid. (2013). A Hands-on Approach for Teaching Denial of Service Attacks: A Case Study. Journal of Information Technology Education: Innovations in Practice. 12. 299-319. 10.28945/1920.</a:t>
            </a:r>
          </a:p>
          <a:p>
            <a:r>
              <a:rPr lang="en-US" sz="3600" dirty="0" err="1"/>
              <a:t>Trabelsi</a:t>
            </a:r>
            <a:r>
              <a:rPr lang="en-US" sz="3600" dirty="0"/>
              <a:t>, </a:t>
            </a:r>
            <a:r>
              <a:rPr lang="en-US" sz="3600" dirty="0" err="1"/>
              <a:t>Zouheir</a:t>
            </a:r>
            <a:r>
              <a:rPr lang="en-US" sz="3600" dirty="0"/>
              <a:t> &amp; </a:t>
            </a:r>
            <a:r>
              <a:rPr lang="en-US" sz="3600" dirty="0" err="1"/>
              <a:t>Matrooshi</a:t>
            </a:r>
            <a:r>
              <a:rPr lang="en-US" sz="3600" dirty="0"/>
              <a:t>, Mohammed &amp; </a:t>
            </a:r>
            <a:r>
              <a:rPr lang="en-US" sz="3600" dirty="0" err="1"/>
              <a:t>Bairaq</a:t>
            </a:r>
            <a:r>
              <a:rPr lang="en-US" sz="3600" dirty="0"/>
              <a:t>, Saeed &amp; Ibrahim, Walid &amp; </a:t>
            </a:r>
            <a:r>
              <a:rPr lang="en-US" sz="3600" dirty="0" err="1"/>
              <a:t>Masud</a:t>
            </a:r>
            <a:r>
              <a:rPr lang="en-US" sz="3600" dirty="0"/>
              <a:t>, </a:t>
            </a:r>
            <a:r>
              <a:rPr lang="en-US" sz="3600" dirty="0" err="1"/>
              <a:t>Mehedy</a:t>
            </a:r>
            <a:r>
              <a:rPr lang="en-US" sz="3600" dirty="0"/>
              <a:t>. (2017). Android based mobile apps for information security hands-on education. Education and Information Technologies. 22. 10.1007/s10639-015-9439-8. </a:t>
            </a:r>
          </a:p>
          <a:p>
            <a:r>
              <a:rPr lang="en-US" sz="3600" dirty="0" err="1"/>
              <a:t>Trabelsi</a:t>
            </a:r>
            <a:r>
              <a:rPr lang="en-US" sz="3600" dirty="0"/>
              <a:t>, </a:t>
            </a:r>
            <a:r>
              <a:rPr lang="en-US" sz="3600" dirty="0" err="1"/>
              <a:t>Zouheir</a:t>
            </a:r>
            <a:r>
              <a:rPr lang="en-US" sz="3600" dirty="0"/>
              <a:t> &amp; Ibrahim, Walid. (2013). Teaching ethical hacking in information security curriculum: A case study. 130-137. 10.1109/EduCon.2013.6530097.</a:t>
            </a:r>
          </a:p>
        </p:txBody>
      </p:sp>
    </p:spTree>
    <p:extLst>
      <p:ext uri="{BB962C8B-B14F-4D97-AF65-F5344CB8AC3E}">
        <p14:creationId xmlns:p14="http://schemas.microsoft.com/office/powerpoint/2010/main" val="332038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AE8199-EC43-1C39-AC94-58EB9C53C320}"/>
              </a:ext>
            </a:extLst>
          </p:cNvPr>
          <p:cNvSpPr txBox="1"/>
          <p:nvPr/>
        </p:nvSpPr>
        <p:spPr>
          <a:xfrm>
            <a:off x="643468" y="643467"/>
            <a:ext cx="4620584" cy="456713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i="1" dirty="0">
                <a:latin typeface="+mj-lt"/>
                <a:ea typeface="+mj-ea"/>
                <a:cs typeface="+mj-cs"/>
              </a:rPr>
              <a:t>Thank You!</a:t>
            </a:r>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Handshake">
            <a:extLst>
              <a:ext uri="{FF2B5EF4-FFF2-40B4-BE49-F238E27FC236}">
                <a16:creationId xmlns:a16="http://schemas.microsoft.com/office/drawing/2014/main" id="{56490059-F3C5-623B-F0E5-EB857AAF4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422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063E-2F7B-F5C8-0DD4-E95408E885C1}"/>
              </a:ext>
            </a:extLst>
          </p:cNvPr>
          <p:cNvSpPr>
            <a:spLocks noGrp="1"/>
          </p:cNvSpPr>
          <p:nvPr>
            <p:ph type="title"/>
          </p:nvPr>
        </p:nvSpPr>
        <p:spPr>
          <a:xfrm>
            <a:off x="1850254" y="415779"/>
            <a:ext cx="5891074" cy="1325563"/>
          </a:xfrm>
        </p:spPr>
        <p:txBody>
          <a:bodyPr>
            <a:normAutofit/>
          </a:bodyPr>
          <a:lstStyle/>
          <a:p>
            <a:r>
              <a:rPr lang="en-US" sz="6000" dirty="0"/>
              <a:t>The Numbers</a:t>
            </a:r>
          </a:p>
        </p:txBody>
      </p:sp>
      <p:sp>
        <p:nvSpPr>
          <p:cNvPr id="3" name="Content Placeholder 2">
            <a:extLst>
              <a:ext uri="{FF2B5EF4-FFF2-40B4-BE49-F238E27FC236}">
                <a16:creationId xmlns:a16="http://schemas.microsoft.com/office/drawing/2014/main" id="{EFEE8CAA-3145-3641-9E11-F3290635AC3C}"/>
              </a:ext>
            </a:extLst>
          </p:cNvPr>
          <p:cNvSpPr>
            <a:spLocks noGrp="1"/>
          </p:cNvSpPr>
          <p:nvPr>
            <p:ph sz="half" idx="1"/>
          </p:nvPr>
        </p:nvSpPr>
        <p:spPr>
          <a:xfrm>
            <a:off x="483055" y="2331108"/>
            <a:ext cx="5713520" cy="2970330"/>
          </a:xfrm>
        </p:spPr>
        <p:txBody>
          <a:bodyPr>
            <a:normAutofit lnSpcReduction="10000"/>
          </a:bodyPr>
          <a:lstStyle/>
          <a:p>
            <a:r>
              <a:rPr lang="en-US" b="1" dirty="0" err="1"/>
              <a:t>Cyberseek</a:t>
            </a:r>
            <a:r>
              <a:rPr lang="en-US" dirty="0"/>
              <a:t> estimates over </a:t>
            </a:r>
            <a:r>
              <a:rPr lang="en-US" b="1" dirty="0"/>
              <a:t>750,000 </a:t>
            </a:r>
            <a:r>
              <a:rPr lang="en-US" dirty="0"/>
              <a:t>cybersecurity jobs currently unfilled.</a:t>
            </a:r>
          </a:p>
          <a:p>
            <a:r>
              <a:rPr lang="en-US" i="0" dirty="0">
                <a:effectLst/>
              </a:rPr>
              <a:t>According to </a:t>
            </a:r>
            <a:r>
              <a:rPr lang="en-US" b="1" i="0" dirty="0" err="1">
                <a:effectLst/>
              </a:rPr>
              <a:t>Cyberseek</a:t>
            </a:r>
            <a:r>
              <a:rPr lang="en-US" i="0" dirty="0">
                <a:effectLst/>
              </a:rPr>
              <a:t>:</a:t>
            </a:r>
          </a:p>
          <a:p>
            <a:pPr lvl="1"/>
            <a:r>
              <a:rPr lang="en-US" b="1" i="0" dirty="0">
                <a:effectLst/>
              </a:rPr>
              <a:t>Penetration &amp; Vulnerability Tester </a:t>
            </a:r>
            <a:r>
              <a:rPr lang="en-US" i="0" dirty="0">
                <a:effectLst/>
              </a:rPr>
              <a:t>is one of the </a:t>
            </a:r>
            <a:r>
              <a:rPr lang="en-US" dirty="0"/>
              <a:t>most challenging</a:t>
            </a:r>
            <a:r>
              <a:rPr lang="en-US" i="0" dirty="0">
                <a:effectLst/>
              </a:rPr>
              <a:t> roles for employers to fill</a:t>
            </a:r>
            <a:endParaRPr lang="en-US" b="1" i="0" dirty="0">
              <a:effectLst/>
            </a:endParaRPr>
          </a:p>
        </p:txBody>
      </p:sp>
      <p:pic>
        <p:nvPicPr>
          <p:cNvPr id="5" name="Picture 4">
            <a:extLst>
              <a:ext uri="{FF2B5EF4-FFF2-40B4-BE49-F238E27FC236}">
                <a16:creationId xmlns:a16="http://schemas.microsoft.com/office/drawing/2014/main" id="{F14AFF73-C28D-D212-1C50-30E7AAB9AE4E}"/>
              </a:ext>
            </a:extLst>
          </p:cNvPr>
          <p:cNvPicPr>
            <a:picLocks noChangeAspect="1"/>
          </p:cNvPicPr>
          <p:nvPr/>
        </p:nvPicPr>
        <p:blipFill>
          <a:blip r:embed="rId2"/>
          <a:stretch>
            <a:fillRect/>
          </a:stretch>
        </p:blipFill>
        <p:spPr>
          <a:xfrm>
            <a:off x="6196575" y="2234962"/>
            <a:ext cx="5511814" cy="3162623"/>
          </a:xfrm>
          <a:prstGeom prst="rect">
            <a:avLst/>
          </a:prstGeom>
        </p:spPr>
      </p:pic>
      <p:sp>
        <p:nvSpPr>
          <p:cNvPr id="6" name="TextBox 5">
            <a:extLst>
              <a:ext uri="{FF2B5EF4-FFF2-40B4-BE49-F238E27FC236}">
                <a16:creationId xmlns:a16="http://schemas.microsoft.com/office/drawing/2014/main" id="{C141359F-677F-E73E-7A0C-2CF002D7972D}"/>
              </a:ext>
            </a:extLst>
          </p:cNvPr>
          <p:cNvSpPr txBox="1"/>
          <p:nvPr/>
        </p:nvSpPr>
        <p:spPr>
          <a:xfrm>
            <a:off x="8095900" y="5397585"/>
            <a:ext cx="1051891"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231843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0D39-A2AC-4D88-5FA0-2197CD5D4B68}"/>
              </a:ext>
            </a:extLst>
          </p:cNvPr>
          <p:cNvSpPr>
            <a:spLocks noGrp="1"/>
          </p:cNvSpPr>
          <p:nvPr>
            <p:ph type="title"/>
          </p:nvPr>
        </p:nvSpPr>
        <p:spPr/>
        <p:txBody>
          <a:bodyPr/>
          <a:lstStyle/>
          <a:p>
            <a:r>
              <a:rPr lang="en-US" dirty="0"/>
              <a:t>Introduction</a:t>
            </a:r>
          </a:p>
        </p:txBody>
      </p:sp>
      <p:graphicFrame>
        <p:nvGraphicFramePr>
          <p:cNvPr id="5" name="Content Placeholder 2">
            <a:extLst>
              <a:ext uri="{FF2B5EF4-FFF2-40B4-BE49-F238E27FC236}">
                <a16:creationId xmlns:a16="http://schemas.microsoft.com/office/drawing/2014/main" id="{98639151-38C1-83BD-9C7F-E45818B9B214}"/>
              </a:ext>
            </a:extLst>
          </p:cNvPr>
          <p:cNvGraphicFramePr>
            <a:graphicFrameLocks noGrp="1"/>
          </p:cNvGraphicFramePr>
          <p:nvPr>
            <p:ph idx="1"/>
            <p:extLst>
              <p:ext uri="{D42A27DB-BD31-4B8C-83A1-F6EECF244321}">
                <p14:modId xmlns:p14="http://schemas.microsoft.com/office/powerpoint/2010/main" val="496486316"/>
              </p:ext>
            </p:extLst>
          </p:nvPr>
        </p:nvGraphicFramePr>
        <p:xfrm>
          <a:off x="838200" y="1773555"/>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74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6C27-2A88-2DFF-6D15-7CFFBA252B66}"/>
              </a:ext>
            </a:extLst>
          </p:cNvPr>
          <p:cNvSpPr>
            <a:spLocks noGrp="1"/>
          </p:cNvSpPr>
          <p:nvPr>
            <p:ph type="title"/>
          </p:nvPr>
        </p:nvSpPr>
        <p:spPr/>
        <p:txBody>
          <a:bodyPr/>
          <a:lstStyle/>
          <a:p>
            <a:r>
              <a:rPr lang="en-US" dirty="0"/>
              <a:t>Graduate Hiring Challenges</a:t>
            </a:r>
          </a:p>
        </p:txBody>
      </p:sp>
      <p:sp>
        <p:nvSpPr>
          <p:cNvPr id="3" name="Content Placeholder 2">
            <a:extLst>
              <a:ext uri="{FF2B5EF4-FFF2-40B4-BE49-F238E27FC236}">
                <a16:creationId xmlns:a16="http://schemas.microsoft.com/office/drawing/2014/main" id="{DED61BDC-3123-992A-99F1-D85C98122FA5}"/>
              </a:ext>
            </a:extLst>
          </p:cNvPr>
          <p:cNvSpPr>
            <a:spLocks noGrp="1"/>
          </p:cNvSpPr>
          <p:nvPr>
            <p:ph sz="half" idx="1"/>
          </p:nvPr>
        </p:nvSpPr>
        <p:spPr>
          <a:xfrm>
            <a:off x="575035" y="2011680"/>
            <a:ext cx="5520965" cy="4160520"/>
          </a:xfrm>
        </p:spPr>
        <p:txBody>
          <a:bodyPr>
            <a:normAutofit fontScale="92500" lnSpcReduction="10000"/>
          </a:bodyPr>
          <a:lstStyle/>
          <a:p>
            <a:r>
              <a:rPr lang="en-US" dirty="0"/>
              <a:t>Despite an </a:t>
            </a:r>
            <a:r>
              <a:rPr lang="en-US" b="1" dirty="0"/>
              <a:t>increase</a:t>
            </a:r>
            <a:r>
              <a:rPr lang="en-US" dirty="0"/>
              <a:t> in computer science graduates, </a:t>
            </a:r>
            <a:r>
              <a:rPr lang="en-US" b="1" dirty="0"/>
              <a:t>Cybersecurity Skills Gap Report </a:t>
            </a:r>
            <a:r>
              <a:rPr lang="en-US" dirty="0"/>
              <a:t>shows</a:t>
            </a:r>
            <a:r>
              <a:rPr lang="en-US" b="1" dirty="0"/>
              <a:t> 71% </a:t>
            </a:r>
            <a:r>
              <a:rPr lang="en-US" dirty="0"/>
              <a:t>of those surveyed stated that hiring new graduates was a challenge for their organization.</a:t>
            </a:r>
          </a:p>
          <a:p>
            <a:r>
              <a:rPr lang="en-US" dirty="0"/>
              <a:t>This ranked new graduates as the </a:t>
            </a:r>
            <a:r>
              <a:rPr lang="en-US" b="1" dirty="0"/>
              <a:t>most difficult </a:t>
            </a:r>
            <a:r>
              <a:rPr lang="en-US" dirty="0"/>
              <a:t>demographic to hire from.</a:t>
            </a:r>
          </a:p>
        </p:txBody>
      </p:sp>
      <p:pic>
        <p:nvPicPr>
          <p:cNvPr id="6" name="Picture 5">
            <a:extLst>
              <a:ext uri="{FF2B5EF4-FFF2-40B4-BE49-F238E27FC236}">
                <a16:creationId xmlns:a16="http://schemas.microsoft.com/office/drawing/2014/main" id="{FC50905B-6878-1FEF-E481-22020F623EA8}"/>
              </a:ext>
            </a:extLst>
          </p:cNvPr>
          <p:cNvPicPr>
            <a:picLocks noChangeAspect="1"/>
          </p:cNvPicPr>
          <p:nvPr/>
        </p:nvPicPr>
        <p:blipFill>
          <a:blip r:embed="rId2"/>
          <a:stretch>
            <a:fillRect/>
          </a:stretch>
        </p:blipFill>
        <p:spPr>
          <a:xfrm>
            <a:off x="5998723" y="1951369"/>
            <a:ext cx="4952344" cy="3121329"/>
          </a:xfrm>
          <a:prstGeom prst="rect">
            <a:avLst/>
          </a:prstGeom>
        </p:spPr>
      </p:pic>
      <p:sp>
        <p:nvSpPr>
          <p:cNvPr id="4" name="TextBox 3">
            <a:extLst>
              <a:ext uri="{FF2B5EF4-FFF2-40B4-BE49-F238E27FC236}">
                <a16:creationId xmlns:a16="http://schemas.microsoft.com/office/drawing/2014/main" id="{FD383283-AD3D-D234-E1B3-1427F02264EF}"/>
              </a:ext>
            </a:extLst>
          </p:cNvPr>
          <p:cNvSpPr txBox="1"/>
          <p:nvPr/>
        </p:nvSpPr>
        <p:spPr>
          <a:xfrm>
            <a:off x="7948949" y="5253117"/>
            <a:ext cx="1051891" cy="369332"/>
          </a:xfrm>
          <a:prstGeom prst="rect">
            <a:avLst/>
          </a:prstGeom>
          <a:noFill/>
        </p:spPr>
        <p:txBody>
          <a:bodyPr wrap="none" rtlCol="0">
            <a:spAutoFit/>
          </a:bodyPr>
          <a:lstStyle/>
          <a:p>
            <a:r>
              <a:rPr lang="en-US" dirty="0"/>
              <a:t>Figure 2</a:t>
            </a:r>
          </a:p>
        </p:txBody>
      </p:sp>
    </p:spTree>
    <p:extLst>
      <p:ext uri="{BB962C8B-B14F-4D97-AF65-F5344CB8AC3E}">
        <p14:creationId xmlns:p14="http://schemas.microsoft.com/office/powerpoint/2010/main" val="394339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1" name="Rectangle 10">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E773B1-C36E-055A-9BCF-03BC698783F9}"/>
              </a:ext>
            </a:extLst>
          </p:cNvPr>
          <p:cNvSpPr>
            <a:spLocks noGrp="1"/>
          </p:cNvSpPr>
          <p:nvPr>
            <p:ph type="title"/>
          </p:nvPr>
        </p:nvSpPr>
        <p:spPr>
          <a:xfrm>
            <a:off x="838200" y="1495426"/>
            <a:ext cx="3220880" cy="4024310"/>
          </a:xfrm>
        </p:spPr>
        <p:txBody>
          <a:bodyPr vert="horz" lIns="91440" tIns="45720" rIns="91440" bIns="45720" rtlCol="0" anchor="ctr">
            <a:normAutofit/>
          </a:bodyPr>
          <a:lstStyle/>
          <a:p>
            <a:r>
              <a:rPr lang="en-US" sz="3600" dirty="0"/>
              <a:t>Problems Presented</a:t>
            </a:r>
          </a:p>
        </p:txBody>
      </p:sp>
      <p:graphicFrame>
        <p:nvGraphicFramePr>
          <p:cNvPr id="5" name="Content Placeholder 2">
            <a:extLst>
              <a:ext uri="{FF2B5EF4-FFF2-40B4-BE49-F238E27FC236}">
                <a16:creationId xmlns:a16="http://schemas.microsoft.com/office/drawing/2014/main" id="{F6DAB9B5-1E4B-0CE3-60EA-FF81D731FE0E}"/>
              </a:ext>
            </a:extLst>
          </p:cNvPr>
          <p:cNvGraphicFramePr>
            <a:graphicFrameLocks noGrp="1"/>
          </p:cNvGraphicFramePr>
          <p:nvPr>
            <p:ph sz="half" idx="1"/>
            <p:extLst>
              <p:ext uri="{D42A27DB-BD31-4B8C-83A1-F6EECF244321}">
                <p14:modId xmlns:p14="http://schemas.microsoft.com/office/powerpoint/2010/main" val="2566920417"/>
              </p:ext>
            </p:extLst>
          </p:nvPr>
        </p:nvGraphicFramePr>
        <p:xfrm>
          <a:off x="4895776" y="759618"/>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74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AEEB-8D66-1121-8076-6625F2388873}"/>
              </a:ext>
            </a:extLst>
          </p:cNvPr>
          <p:cNvSpPr>
            <a:spLocks noGrp="1"/>
          </p:cNvSpPr>
          <p:nvPr>
            <p:ph type="title"/>
          </p:nvPr>
        </p:nvSpPr>
        <p:spPr/>
        <p:txBody>
          <a:bodyPr/>
          <a:lstStyle/>
          <a:p>
            <a:r>
              <a:rPr lang="en-US" dirty="0"/>
              <a:t>What is Responsible for This Gap?</a:t>
            </a:r>
          </a:p>
        </p:txBody>
      </p:sp>
    </p:spTree>
    <p:extLst>
      <p:ext uri="{BB962C8B-B14F-4D97-AF65-F5344CB8AC3E}">
        <p14:creationId xmlns:p14="http://schemas.microsoft.com/office/powerpoint/2010/main" val="66908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3" name="Rectangle 12">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C19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F5887A-967A-F5B0-E725-6B78B8CCF581}"/>
              </a:ext>
            </a:extLst>
          </p:cNvPr>
          <p:cNvSpPr>
            <a:spLocks noGrp="1"/>
          </p:cNvSpPr>
          <p:nvPr>
            <p:ph type="title"/>
          </p:nvPr>
        </p:nvSpPr>
        <p:spPr>
          <a:xfrm>
            <a:off x="616198" y="2625918"/>
            <a:ext cx="3768917" cy="1606163"/>
          </a:xfrm>
        </p:spPr>
        <p:txBody>
          <a:bodyPr vert="horz" lIns="91440" tIns="45720" rIns="91440" bIns="45720" rtlCol="0" anchor="b">
            <a:normAutofit/>
          </a:bodyPr>
          <a:lstStyle/>
          <a:p>
            <a:r>
              <a:rPr lang="en-US" sz="3400" dirty="0"/>
              <a:t>Steep Learning Curve</a:t>
            </a:r>
          </a:p>
        </p:txBody>
      </p:sp>
      <p:sp>
        <p:nvSpPr>
          <p:cNvPr id="3" name="Content Placeholder 2">
            <a:extLst>
              <a:ext uri="{FF2B5EF4-FFF2-40B4-BE49-F238E27FC236}">
                <a16:creationId xmlns:a16="http://schemas.microsoft.com/office/drawing/2014/main" id="{565F2D5B-3405-04CF-7C39-15182E6B33CC}"/>
              </a:ext>
            </a:extLst>
          </p:cNvPr>
          <p:cNvSpPr>
            <a:spLocks noGrp="1"/>
          </p:cNvSpPr>
          <p:nvPr>
            <p:ph sz="half" idx="1"/>
          </p:nvPr>
        </p:nvSpPr>
        <p:spPr>
          <a:xfrm>
            <a:off x="7110575" y="6032223"/>
            <a:ext cx="3665550" cy="775494"/>
          </a:xfrm>
        </p:spPr>
        <p:txBody>
          <a:bodyPr vert="horz" lIns="91440" tIns="45720" rIns="91440" bIns="45720" rtlCol="0">
            <a:normAutofit/>
          </a:bodyPr>
          <a:lstStyle/>
          <a:p>
            <a:pPr marL="0" indent="0" algn="ctr">
              <a:lnSpc>
                <a:spcPct val="90000"/>
              </a:lnSpc>
              <a:buNone/>
            </a:pPr>
            <a:r>
              <a:rPr lang="en-US" sz="1200" cap="all" dirty="0"/>
              <a:t>Nmap “help” output in Kali Linux command line interface</a:t>
            </a:r>
          </a:p>
        </p:txBody>
      </p:sp>
      <p:pic>
        <p:nvPicPr>
          <p:cNvPr id="6" name="Picture 5">
            <a:extLst>
              <a:ext uri="{FF2B5EF4-FFF2-40B4-BE49-F238E27FC236}">
                <a16:creationId xmlns:a16="http://schemas.microsoft.com/office/drawing/2014/main" id="{3F7B7A9B-21BC-D465-4851-A38AF50E6B91}"/>
              </a:ext>
            </a:extLst>
          </p:cNvPr>
          <p:cNvPicPr>
            <a:picLocks noChangeAspect="1"/>
          </p:cNvPicPr>
          <p:nvPr/>
        </p:nvPicPr>
        <p:blipFill>
          <a:blip r:embed="rId3"/>
          <a:stretch>
            <a:fillRect/>
          </a:stretch>
        </p:blipFill>
        <p:spPr>
          <a:xfrm>
            <a:off x="6610350" y="963731"/>
            <a:ext cx="4942896" cy="4930538"/>
          </a:xfrm>
          <a:prstGeom prst="rect">
            <a:avLst/>
          </a:prstGeom>
        </p:spPr>
      </p:pic>
    </p:spTree>
    <p:extLst>
      <p:ext uri="{BB962C8B-B14F-4D97-AF65-F5344CB8AC3E}">
        <p14:creationId xmlns:p14="http://schemas.microsoft.com/office/powerpoint/2010/main" val="337539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1" name="Rectangle 30">
            <a:extLst>
              <a:ext uri="{FF2B5EF4-FFF2-40B4-BE49-F238E27FC236}">
                <a16:creationId xmlns:a16="http://schemas.microsoft.com/office/drawing/2014/main" id="{082FD8D3-C74C-4B1D-A596-F090EE1A2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D3D6B5C-B8B4-4071-9480-DEE5EC781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C198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F99A4937-A4DF-E717-AD77-97C960F47979}"/>
              </a:ext>
            </a:extLst>
          </p:cNvPr>
          <p:cNvSpPr>
            <a:spLocks noGrp="1"/>
          </p:cNvSpPr>
          <p:nvPr>
            <p:ph type="title"/>
          </p:nvPr>
        </p:nvSpPr>
        <p:spPr>
          <a:xfrm>
            <a:off x="1590669" y="2242457"/>
            <a:ext cx="4869997" cy="2373086"/>
          </a:xfrm>
        </p:spPr>
        <p:txBody>
          <a:bodyPr vert="horz" lIns="91440" tIns="45720" rIns="91440" bIns="45720" rtlCol="0" anchor="ctr">
            <a:normAutofit/>
          </a:bodyPr>
          <a:lstStyle/>
          <a:p>
            <a:r>
              <a:rPr lang="en-US" sz="3700" dirty="0">
                <a:solidFill>
                  <a:srgbClr val="FFFFFF"/>
                </a:solidFill>
              </a:rPr>
              <a:t>Lack of Direction and Information Overload</a:t>
            </a:r>
          </a:p>
        </p:txBody>
      </p:sp>
      <p:pic>
        <p:nvPicPr>
          <p:cNvPr id="23" name="Content Placeholder 22">
            <a:extLst>
              <a:ext uri="{FF2B5EF4-FFF2-40B4-BE49-F238E27FC236}">
                <a16:creationId xmlns:a16="http://schemas.microsoft.com/office/drawing/2014/main" id="{0A7EC213-77B4-5F6C-4526-2B105CE9BAFD}"/>
              </a:ext>
            </a:extLst>
          </p:cNvPr>
          <p:cNvPicPr>
            <a:picLocks noGrp="1" noChangeAspect="1"/>
          </p:cNvPicPr>
          <p:nvPr>
            <p:ph sz="half" idx="2"/>
          </p:nvPr>
        </p:nvPicPr>
        <p:blipFill>
          <a:blip r:embed="rId3"/>
          <a:stretch>
            <a:fillRect/>
          </a:stretch>
        </p:blipFill>
        <p:spPr>
          <a:xfrm>
            <a:off x="6841655" y="493713"/>
            <a:ext cx="4405001" cy="5432425"/>
          </a:xfrm>
        </p:spPr>
      </p:pic>
      <p:sp>
        <p:nvSpPr>
          <p:cNvPr id="25" name="TextBox 24">
            <a:extLst>
              <a:ext uri="{FF2B5EF4-FFF2-40B4-BE49-F238E27FC236}">
                <a16:creationId xmlns:a16="http://schemas.microsoft.com/office/drawing/2014/main" id="{58E729B8-2EA9-F0EB-705E-77C9D9407196}"/>
              </a:ext>
            </a:extLst>
          </p:cNvPr>
          <p:cNvSpPr txBox="1"/>
          <p:nvPr/>
        </p:nvSpPr>
        <p:spPr>
          <a:xfrm>
            <a:off x="7832124" y="6050519"/>
            <a:ext cx="1727524" cy="430887"/>
          </a:xfrm>
          <a:prstGeom prst="rect">
            <a:avLst/>
          </a:prstGeom>
          <a:noFill/>
        </p:spPr>
        <p:txBody>
          <a:bodyPr wrap="none" rtlCol="0">
            <a:spAutoFit/>
          </a:bodyPr>
          <a:lstStyle/>
          <a:p>
            <a:r>
              <a:rPr lang="en-US" sz="1100" dirty="0"/>
              <a:t>“Awesome Pentest”</a:t>
            </a:r>
          </a:p>
          <a:p>
            <a:pPr algn="ctr"/>
            <a:r>
              <a:rPr lang="en-US" sz="1100" dirty="0"/>
              <a:t>Github.com</a:t>
            </a:r>
          </a:p>
        </p:txBody>
      </p:sp>
      <p:sp>
        <p:nvSpPr>
          <p:cNvPr id="26" name="Rectangle 25">
            <a:extLst>
              <a:ext uri="{FF2B5EF4-FFF2-40B4-BE49-F238E27FC236}">
                <a16:creationId xmlns:a16="http://schemas.microsoft.com/office/drawing/2014/main" id="{3F2D90A1-37C6-ACAC-934F-0191ED141581}"/>
              </a:ext>
            </a:extLst>
          </p:cNvPr>
          <p:cNvSpPr/>
          <p:nvPr/>
        </p:nvSpPr>
        <p:spPr>
          <a:xfrm>
            <a:off x="6841655" y="493712"/>
            <a:ext cx="4405000" cy="543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17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B8B6-1765-3536-BEEE-1106C06923E1}"/>
              </a:ext>
            </a:extLst>
          </p:cNvPr>
          <p:cNvSpPr>
            <a:spLocks noGrp="1"/>
          </p:cNvSpPr>
          <p:nvPr>
            <p:ph type="title"/>
          </p:nvPr>
        </p:nvSpPr>
        <p:spPr/>
        <p:txBody>
          <a:bodyPr/>
          <a:lstStyle/>
          <a:p>
            <a:pPr algn="ctr"/>
            <a:r>
              <a:rPr lang="en-US" dirty="0"/>
              <a:t>Computer Science and Cybersecurity Curriculum Design</a:t>
            </a:r>
          </a:p>
        </p:txBody>
      </p:sp>
      <p:sp>
        <p:nvSpPr>
          <p:cNvPr id="3" name="Content Placeholder 2">
            <a:extLst>
              <a:ext uri="{FF2B5EF4-FFF2-40B4-BE49-F238E27FC236}">
                <a16:creationId xmlns:a16="http://schemas.microsoft.com/office/drawing/2014/main" id="{5B3800A4-E757-5739-12E2-BDCEC22ED379}"/>
              </a:ext>
            </a:extLst>
          </p:cNvPr>
          <p:cNvSpPr>
            <a:spLocks noGrp="1"/>
          </p:cNvSpPr>
          <p:nvPr>
            <p:ph sz="half" idx="1"/>
          </p:nvPr>
        </p:nvSpPr>
        <p:spPr>
          <a:xfrm>
            <a:off x="598502" y="1825250"/>
            <a:ext cx="10515600" cy="4160520"/>
          </a:xfrm>
        </p:spPr>
        <p:txBody>
          <a:bodyPr>
            <a:normAutofit/>
          </a:bodyPr>
          <a:lstStyle/>
          <a:p>
            <a:r>
              <a:rPr lang="en-US" sz="2400" b="1" dirty="0"/>
              <a:t>“</a:t>
            </a:r>
            <a:r>
              <a:rPr lang="en-US" sz="2400" b="1" i="1" dirty="0">
                <a:effectLst/>
              </a:rPr>
              <a:t>Preparing Cybersecurity Professionals to Make an Impact Today and in the Future</a:t>
            </a:r>
            <a:r>
              <a:rPr lang="en-US" sz="2400" dirty="0">
                <a:effectLst/>
              </a:rPr>
              <a:t>”</a:t>
            </a:r>
            <a:r>
              <a:rPr lang="en-US" sz="2400" b="1" dirty="0"/>
              <a:t> NIST &amp; ISACA (2017) </a:t>
            </a:r>
          </a:p>
          <a:p>
            <a:pPr lvl="1"/>
            <a:r>
              <a:rPr lang="en-US" i="1" dirty="0">
                <a:effectLst/>
                <a:latin typeface="Times New Roman" panose="02020603050405020304" pitchFamily="18" charset="0"/>
                <a:ea typeface="Calibri" panose="020F0502020204030204" pitchFamily="34" charset="0"/>
                <a:cs typeface="Times New Roman" panose="02020603050405020304" pitchFamily="18" charset="0"/>
              </a:rPr>
              <a:t>“The fundamentals of security, networking, business, governance and risk are all being taught. The problem is that each of these is its own discipline…students are getting more of a “jack of all trades” education than a deep dive into each specialty.”</a:t>
            </a:r>
            <a:endParaRPr lang="en-US" i="1" kern="0"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i="1" kern="0" dirty="0">
                <a:effectLst/>
                <a:latin typeface="Times New Roman" panose="02020603050405020304" pitchFamily="18" charset="0"/>
                <a:ea typeface="Calibri" panose="020F0502020204030204" pitchFamily="34" charset="0"/>
              </a:rPr>
              <a:t>“They (students) receive very little hands-on training; thus, the skill sets need to be developed on the job. If people do not supplement their training and education with on-the-job experience…they will not be prepared to face the challenges that enterprises are encountering”</a:t>
            </a:r>
          </a:p>
        </p:txBody>
      </p:sp>
    </p:spTree>
    <p:extLst>
      <p:ext uri="{BB962C8B-B14F-4D97-AF65-F5344CB8AC3E}">
        <p14:creationId xmlns:p14="http://schemas.microsoft.com/office/powerpoint/2010/main" val="75968497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B24"/>
      </a:dk2>
      <a:lt2>
        <a:srgbClr val="E2E7E8"/>
      </a:lt2>
      <a:accent1>
        <a:srgbClr val="C1988C"/>
      </a:accent1>
      <a:accent2>
        <a:srgbClr val="B5A17C"/>
      </a:accent2>
      <a:accent3>
        <a:srgbClr val="A4A67E"/>
      </a:accent3>
      <a:accent4>
        <a:srgbClr val="90AA74"/>
      </a:accent4>
      <a:accent5>
        <a:srgbClr val="86AB81"/>
      </a:accent5>
      <a:accent6>
        <a:srgbClr val="77AF89"/>
      </a:accent6>
      <a:hlink>
        <a:srgbClr val="5C8A98"/>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1310</TotalTime>
  <Words>3116</Words>
  <Application>Microsoft Office PowerPoint</Application>
  <PresentationFormat>Widescreen</PresentationFormat>
  <Paragraphs>240</Paragraphs>
  <Slides>30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Elephant</vt:lpstr>
      <vt:lpstr>Roboto</vt:lpstr>
      <vt:lpstr>Times New Roman</vt:lpstr>
      <vt:lpstr>BrushVTI</vt:lpstr>
      <vt:lpstr>Introductory Penetration Testing</vt:lpstr>
      <vt:lpstr>Penetration Testing Skills Gap</vt:lpstr>
      <vt:lpstr>The Numbers</vt:lpstr>
      <vt:lpstr>Graduate Hiring Challenges</vt:lpstr>
      <vt:lpstr>Problems Presented</vt:lpstr>
      <vt:lpstr>What is Responsible for This Gap?</vt:lpstr>
      <vt:lpstr>Steep Learning Curve</vt:lpstr>
      <vt:lpstr>Lack of Direction and Information Overload</vt:lpstr>
      <vt:lpstr>Computer Science and Cybersecurity Curriculum Design</vt:lpstr>
      <vt:lpstr>How do educators prepare students for these roles?</vt:lpstr>
      <vt:lpstr>This is a Major Challenge Facing Educators</vt:lpstr>
      <vt:lpstr>Is it possible to alter existing computer science and cybersecurity programs to better prepare students for unfilled roles?</vt:lpstr>
      <vt:lpstr>Course Outcomes Before and After the Implementation of Labs</vt:lpstr>
      <vt:lpstr>Experimenting With Labs in College Cybersecurity Classes</vt:lpstr>
      <vt:lpstr>This Research Seeks To:</vt:lpstr>
      <vt:lpstr>Project Overview</vt:lpstr>
      <vt:lpstr>Pilot Machine: Kali Linux</vt:lpstr>
      <vt:lpstr>Metasploitable2</vt:lpstr>
      <vt:lpstr>OWASP WebGoat</vt:lpstr>
      <vt:lpstr>Lab Creation Steps:</vt:lpstr>
      <vt:lpstr>Basis for Framework</vt:lpstr>
      <vt:lpstr>Methodology Framework</vt:lpstr>
      <vt:lpstr>Basis for Tool Selection</vt:lpstr>
      <vt:lpstr>Methodology Break Down</vt:lpstr>
      <vt:lpstr>Intended Outcomes: NICE Framework</vt:lpstr>
      <vt:lpstr>Intended Outcomes: Knowledge, Skills &amp; Tasks</vt:lpstr>
      <vt:lpstr>Challenges Faced</vt:lpstr>
      <vt:lpstr>Citations</vt:lpstr>
      <vt:lpstr>PowerPoint Presentation</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Penetration Testing</dc:title>
  <dc:creator>Ethan Michael Page</dc:creator>
  <cp:lastModifiedBy>Ethan Michael Page</cp:lastModifiedBy>
  <cp:revision>4</cp:revision>
  <dcterms:created xsi:type="dcterms:W3CDTF">2023-04-26T17:52:41Z</dcterms:created>
  <dcterms:modified xsi:type="dcterms:W3CDTF">2023-04-28T04:43:38Z</dcterms:modified>
</cp:coreProperties>
</file>