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2"/>
  </p:notesMasterIdLst>
  <p:handoutMasterIdLst>
    <p:handoutMasterId r:id="rId83"/>
  </p:handoutMasterIdLst>
  <p:sldIdLst>
    <p:sldId id="433" r:id="rId2"/>
    <p:sldId id="581" r:id="rId3"/>
    <p:sldId id="582" r:id="rId4"/>
    <p:sldId id="584" r:id="rId5"/>
    <p:sldId id="585" r:id="rId6"/>
    <p:sldId id="586" r:id="rId7"/>
    <p:sldId id="587" r:id="rId8"/>
    <p:sldId id="588" r:id="rId9"/>
    <p:sldId id="589" r:id="rId10"/>
    <p:sldId id="590" r:id="rId11"/>
    <p:sldId id="591" r:id="rId12"/>
    <p:sldId id="592" r:id="rId13"/>
    <p:sldId id="593" r:id="rId14"/>
    <p:sldId id="594" r:id="rId15"/>
    <p:sldId id="597" r:id="rId16"/>
    <p:sldId id="598" r:id="rId17"/>
    <p:sldId id="601" r:id="rId18"/>
    <p:sldId id="602" r:id="rId19"/>
    <p:sldId id="603" r:id="rId20"/>
    <p:sldId id="604" r:id="rId21"/>
    <p:sldId id="605" r:id="rId22"/>
    <p:sldId id="606" r:id="rId23"/>
    <p:sldId id="607" r:id="rId24"/>
    <p:sldId id="608" r:id="rId25"/>
    <p:sldId id="609" r:id="rId26"/>
    <p:sldId id="611" r:id="rId27"/>
    <p:sldId id="612" r:id="rId28"/>
    <p:sldId id="613" r:id="rId29"/>
    <p:sldId id="614" r:id="rId30"/>
    <p:sldId id="615" r:id="rId31"/>
    <p:sldId id="616" r:id="rId32"/>
    <p:sldId id="617" r:id="rId33"/>
    <p:sldId id="618" r:id="rId34"/>
    <p:sldId id="620" r:id="rId35"/>
    <p:sldId id="621" r:id="rId36"/>
    <p:sldId id="622" r:id="rId37"/>
    <p:sldId id="623" r:id="rId38"/>
    <p:sldId id="624" r:id="rId39"/>
    <p:sldId id="625" r:id="rId40"/>
    <p:sldId id="626" r:id="rId41"/>
    <p:sldId id="627" r:id="rId42"/>
    <p:sldId id="628" r:id="rId43"/>
    <p:sldId id="630" r:id="rId44"/>
    <p:sldId id="631" r:id="rId45"/>
    <p:sldId id="632" r:id="rId46"/>
    <p:sldId id="633" r:id="rId47"/>
    <p:sldId id="634" r:id="rId48"/>
    <p:sldId id="635" r:id="rId49"/>
    <p:sldId id="636" r:id="rId50"/>
    <p:sldId id="637" r:id="rId51"/>
    <p:sldId id="638" r:id="rId52"/>
    <p:sldId id="639" r:id="rId53"/>
    <p:sldId id="640" r:id="rId54"/>
    <p:sldId id="641" r:id="rId55"/>
    <p:sldId id="642" r:id="rId56"/>
    <p:sldId id="643" r:id="rId57"/>
    <p:sldId id="644" r:id="rId58"/>
    <p:sldId id="645" r:id="rId59"/>
    <p:sldId id="646" r:id="rId60"/>
    <p:sldId id="647" r:id="rId61"/>
    <p:sldId id="648" r:id="rId62"/>
    <p:sldId id="649" r:id="rId63"/>
    <p:sldId id="650" r:id="rId64"/>
    <p:sldId id="651" r:id="rId65"/>
    <p:sldId id="652" r:id="rId66"/>
    <p:sldId id="653" r:id="rId67"/>
    <p:sldId id="654" r:id="rId68"/>
    <p:sldId id="655" r:id="rId69"/>
    <p:sldId id="656" r:id="rId70"/>
    <p:sldId id="657" r:id="rId71"/>
    <p:sldId id="658" r:id="rId72"/>
    <p:sldId id="659" r:id="rId73"/>
    <p:sldId id="660" r:id="rId74"/>
    <p:sldId id="661" r:id="rId75"/>
    <p:sldId id="662" r:id="rId76"/>
    <p:sldId id="663" r:id="rId77"/>
    <p:sldId id="664" r:id="rId78"/>
    <p:sldId id="665" r:id="rId79"/>
    <p:sldId id="666" r:id="rId80"/>
    <p:sldId id="667" r:id="rId81"/>
  </p:sldIdLst>
  <p:sldSz cx="15544800" cy="10058400"/>
  <p:notesSz cx="7019925" cy="9305925"/>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Ticket Admin" id="{F0CBDB92-79C1-463C-BACA-D8A6968265E2}">
          <p14:sldIdLst>
            <p14:sldId id="433"/>
            <p14:sldId id="581"/>
          </p14:sldIdLst>
        </p14:section>
        <p14:section name="Snippets" id="{E073ECE1-AC90-45E0-8C9F-D6DADB3A2E12}">
          <p14:sldIdLst>
            <p14:sldId id="582"/>
            <p14:sldId id="584"/>
            <p14:sldId id="585"/>
            <p14:sldId id="586"/>
            <p14:sldId id="587"/>
            <p14:sldId id="588"/>
            <p14:sldId id="589"/>
            <p14:sldId id="590"/>
            <p14:sldId id="591"/>
            <p14:sldId id="592"/>
            <p14:sldId id="593"/>
            <p14:sldId id="594"/>
            <p14:sldId id="597"/>
            <p14:sldId id="598"/>
            <p14:sldId id="601"/>
            <p14:sldId id="602"/>
            <p14:sldId id="603"/>
            <p14:sldId id="604"/>
            <p14:sldId id="605"/>
            <p14:sldId id="606"/>
            <p14:sldId id="607"/>
            <p14:sldId id="608"/>
            <p14:sldId id="609"/>
            <p14:sldId id="611"/>
            <p14:sldId id="612"/>
            <p14:sldId id="613"/>
            <p14:sldId id="614"/>
            <p14:sldId id="615"/>
            <p14:sldId id="616"/>
          </p14:sldIdLst>
        </p14:section>
        <p14:section name="Platform" id="{5F8DF877-C6BC-4C31-A66A-86A8C76F46F4}">
          <p14:sldIdLst>
            <p14:sldId id="617"/>
            <p14:sldId id="618"/>
            <p14:sldId id="620"/>
            <p14:sldId id="621"/>
            <p14:sldId id="622"/>
            <p14:sldId id="623"/>
            <p14:sldId id="624"/>
            <p14:sldId id="625"/>
            <p14:sldId id="626"/>
            <p14:sldId id="627"/>
            <p14:sldId id="628"/>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3168">
          <p15:clr>
            <a:srgbClr val="A4A3A4"/>
          </p15:clr>
        </p15:guide>
        <p15:guide id="4" pos="489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Chambers" initials="EC" lastIdx="68" clrIdx="0">
    <p:extLst/>
  </p:cmAuthor>
  <p:cmAuthor id="2" name="Ron Burch" initials="RB" lastIdx="9" clrIdx="1">
    <p:extLst>
      <p:ext uri="{19B8F6BF-5375-455C-9EA6-DF929625EA0E}">
        <p15:presenceInfo xmlns:p15="http://schemas.microsoft.com/office/powerpoint/2012/main" userId="S-1-5-21-2064764093-2581290128-2287374774-29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5565" autoAdjust="0"/>
  </p:normalViewPr>
  <p:slideViewPr>
    <p:cSldViewPr snapToGrid="0">
      <p:cViewPr varScale="1">
        <p:scale>
          <a:sx n="48" d="100"/>
          <a:sy n="48" d="100"/>
        </p:scale>
        <p:origin x="1038" y="60"/>
      </p:cViewPr>
      <p:guideLst>
        <p:guide orient="horz" pos="2160"/>
        <p:guide pos="2880"/>
        <p:guide orient="horz" pos="3168"/>
        <p:guide pos="489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118"/>
    </p:cViewPr>
  </p:sorterViewPr>
  <p:notesViewPr>
    <p:cSldViewPr snapToGrid="0">
      <p:cViewPr varScale="1">
        <p:scale>
          <a:sx n="68" d="100"/>
          <a:sy n="68" d="100"/>
        </p:scale>
        <p:origin x="84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95768-1787-453A-89A7-1FBFB5481A9D}" type="doc">
      <dgm:prSet loTypeId="urn:microsoft.com/office/officeart/2005/8/layout/hProcess9" loCatId="process" qsTypeId="urn:microsoft.com/office/officeart/2005/8/quickstyle/simple1" qsCatId="simple" csTypeId="urn:microsoft.com/office/officeart/2005/8/colors/accent1_2" csCatId="accent1" phldr="1"/>
      <dgm:spPr/>
    </dgm:pt>
    <dgm:pt modelId="{6495FE44-CEB2-4E09-922D-1560A538E491}">
      <dgm:prSet phldrT="[Text]"/>
      <dgm:spPr/>
      <dgm:t>
        <a:bodyPr/>
        <a:lstStyle/>
        <a:p>
          <a:r>
            <a:rPr lang="en-US" dirty="0" smtClean="0"/>
            <a:t>Turn on Debug</a:t>
          </a:r>
          <a:endParaRPr lang="en-US" dirty="0"/>
        </a:p>
      </dgm:t>
    </dgm:pt>
    <dgm:pt modelId="{342E2413-E047-4DE4-8027-8B55669AE27F}" type="parTrans" cxnId="{5A83257F-D902-4D77-82BE-4DA0FF5E6549}">
      <dgm:prSet/>
      <dgm:spPr/>
      <dgm:t>
        <a:bodyPr/>
        <a:lstStyle/>
        <a:p>
          <a:endParaRPr lang="en-US"/>
        </a:p>
      </dgm:t>
    </dgm:pt>
    <dgm:pt modelId="{AFE84B04-1478-4A10-ABD4-AF6284D38CDC}" type="sibTrans" cxnId="{5A83257F-D902-4D77-82BE-4DA0FF5E6549}">
      <dgm:prSet/>
      <dgm:spPr/>
      <dgm:t>
        <a:bodyPr/>
        <a:lstStyle/>
        <a:p>
          <a:endParaRPr lang="en-US"/>
        </a:p>
      </dgm:t>
    </dgm:pt>
    <dgm:pt modelId="{007BEF00-F1FD-471C-B9A0-D88CE1FE6B2E}">
      <dgm:prSet phldrT="[Text]"/>
      <dgm:spPr/>
      <dgm:t>
        <a:bodyPr/>
        <a:lstStyle/>
        <a:p>
          <a:r>
            <a:rPr lang="en-US" dirty="0" smtClean="0"/>
            <a:t>Run Process</a:t>
          </a:r>
          <a:endParaRPr lang="en-US" dirty="0"/>
        </a:p>
      </dgm:t>
    </dgm:pt>
    <dgm:pt modelId="{829FA5ED-E4D4-49B0-94E8-DB16DA154E5E}" type="parTrans" cxnId="{48669B37-490E-45E1-AE62-3C0C2DA09577}">
      <dgm:prSet/>
      <dgm:spPr/>
      <dgm:t>
        <a:bodyPr/>
        <a:lstStyle/>
        <a:p>
          <a:endParaRPr lang="en-US"/>
        </a:p>
      </dgm:t>
    </dgm:pt>
    <dgm:pt modelId="{0D9127EE-0F75-458A-9709-72E14776D955}" type="sibTrans" cxnId="{48669B37-490E-45E1-AE62-3C0C2DA09577}">
      <dgm:prSet/>
      <dgm:spPr/>
      <dgm:t>
        <a:bodyPr/>
        <a:lstStyle/>
        <a:p>
          <a:endParaRPr lang="en-US"/>
        </a:p>
      </dgm:t>
    </dgm:pt>
    <dgm:pt modelId="{E7E0E5B9-66DA-40A4-A762-BF5F0ECF617A}">
      <dgm:prSet phldrT="[Text]"/>
      <dgm:spPr/>
      <dgm:t>
        <a:bodyPr/>
        <a:lstStyle/>
        <a:p>
          <a:r>
            <a:rPr lang="en-US" dirty="0" smtClean="0"/>
            <a:t>Turn Off Debug</a:t>
          </a:r>
          <a:endParaRPr lang="en-US" dirty="0"/>
        </a:p>
      </dgm:t>
    </dgm:pt>
    <dgm:pt modelId="{8858F9FA-3707-425E-843D-9AE4E8AA3E8D}" type="parTrans" cxnId="{32CE62C7-96B5-4742-B333-51946B5E3404}">
      <dgm:prSet/>
      <dgm:spPr/>
      <dgm:t>
        <a:bodyPr/>
        <a:lstStyle/>
        <a:p>
          <a:endParaRPr lang="en-US"/>
        </a:p>
      </dgm:t>
    </dgm:pt>
    <dgm:pt modelId="{F47BC602-DCFF-4E52-B8A3-E7F923A17E50}" type="sibTrans" cxnId="{32CE62C7-96B5-4742-B333-51946B5E3404}">
      <dgm:prSet/>
      <dgm:spPr/>
      <dgm:t>
        <a:bodyPr/>
        <a:lstStyle/>
        <a:p>
          <a:endParaRPr lang="en-US"/>
        </a:p>
      </dgm:t>
    </dgm:pt>
    <dgm:pt modelId="{5B9B8D50-6ADE-4B7C-ADFF-BAC681912FAC}">
      <dgm:prSet phldrT="[Text]"/>
      <dgm:spPr/>
      <dgm:t>
        <a:bodyPr/>
        <a:lstStyle/>
        <a:p>
          <a:r>
            <a:rPr lang="en-US" dirty="0" smtClean="0"/>
            <a:t>Review or Retrieve Log</a:t>
          </a:r>
          <a:endParaRPr lang="en-US" dirty="0"/>
        </a:p>
      </dgm:t>
    </dgm:pt>
    <dgm:pt modelId="{A0DB8360-9654-4A6C-BD7E-ABD7CFE7FC1C}" type="parTrans" cxnId="{5F6341AE-5C21-4FCF-BCC8-B67735812C59}">
      <dgm:prSet/>
      <dgm:spPr/>
      <dgm:t>
        <a:bodyPr/>
        <a:lstStyle/>
        <a:p>
          <a:endParaRPr lang="en-US"/>
        </a:p>
      </dgm:t>
    </dgm:pt>
    <dgm:pt modelId="{8539F153-1905-419D-87C2-B4A2AC6B34F5}" type="sibTrans" cxnId="{5F6341AE-5C21-4FCF-BCC8-B67735812C59}">
      <dgm:prSet/>
      <dgm:spPr/>
      <dgm:t>
        <a:bodyPr/>
        <a:lstStyle/>
        <a:p>
          <a:endParaRPr lang="en-US"/>
        </a:p>
      </dgm:t>
    </dgm:pt>
    <dgm:pt modelId="{A5AC50D1-E3D6-415D-9513-FEC91A8FBA58}" type="pres">
      <dgm:prSet presAssocID="{47B95768-1787-453A-89A7-1FBFB5481A9D}" presName="CompostProcess" presStyleCnt="0">
        <dgm:presLayoutVars>
          <dgm:dir/>
          <dgm:resizeHandles val="exact"/>
        </dgm:presLayoutVars>
      </dgm:prSet>
      <dgm:spPr/>
    </dgm:pt>
    <dgm:pt modelId="{8DEA0B26-5B47-4629-96FE-147E59A2E7E5}" type="pres">
      <dgm:prSet presAssocID="{47B95768-1787-453A-89A7-1FBFB5481A9D}" presName="arrow" presStyleLbl="bgShp" presStyleIdx="0" presStyleCnt="1"/>
      <dgm:spPr/>
    </dgm:pt>
    <dgm:pt modelId="{329BA5A3-FA43-4C2B-BD9C-6D00C5382AF8}" type="pres">
      <dgm:prSet presAssocID="{47B95768-1787-453A-89A7-1FBFB5481A9D}" presName="linearProcess" presStyleCnt="0"/>
      <dgm:spPr/>
    </dgm:pt>
    <dgm:pt modelId="{C514EB38-BF9D-4D8A-B9D3-3E599C85C300}" type="pres">
      <dgm:prSet presAssocID="{6495FE44-CEB2-4E09-922D-1560A538E491}" presName="textNode" presStyleLbl="node1" presStyleIdx="0" presStyleCnt="4">
        <dgm:presLayoutVars>
          <dgm:bulletEnabled val="1"/>
        </dgm:presLayoutVars>
      </dgm:prSet>
      <dgm:spPr/>
      <dgm:t>
        <a:bodyPr/>
        <a:lstStyle/>
        <a:p>
          <a:endParaRPr lang="en-US"/>
        </a:p>
      </dgm:t>
    </dgm:pt>
    <dgm:pt modelId="{272A7C1D-2ADA-4D1F-A0CE-D6153BC85EE6}" type="pres">
      <dgm:prSet presAssocID="{AFE84B04-1478-4A10-ABD4-AF6284D38CDC}" presName="sibTrans" presStyleCnt="0"/>
      <dgm:spPr/>
    </dgm:pt>
    <dgm:pt modelId="{CD1D0E3F-6461-4ED3-B657-554A9C3E318F}" type="pres">
      <dgm:prSet presAssocID="{007BEF00-F1FD-471C-B9A0-D88CE1FE6B2E}" presName="textNode" presStyleLbl="node1" presStyleIdx="1" presStyleCnt="4">
        <dgm:presLayoutVars>
          <dgm:bulletEnabled val="1"/>
        </dgm:presLayoutVars>
      </dgm:prSet>
      <dgm:spPr/>
      <dgm:t>
        <a:bodyPr/>
        <a:lstStyle/>
        <a:p>
          <a:endParaRPr lang="en-US"/>
        </a:p>
      </dgm:t>
    </dgm:pt>
    <dgm:pt modelId="{7E57413C-A2B0-4634-BBE5-AB9DFBB9A622}" type="pres">
      <dgm:prSet presAssocID="{0D9127EE-0F75-458A-9709-72E14776D955}" presName="sibTrans" presStyleCnt="0"/>
      <dgm:spPr/>
    </dgm:pt>
    <dgm:pt modelId="{0187A93D-4230-4807-8F55-BAA54E60FA32}" type="pres">
      <dgm:prSet presAssocID="{E7E0E5B9-66DA-40A4-A762-BF5F0ECF617A}" presName="textNode" presStyleLbl="node1" presStyleIdx="2" presStyleCnt="4">
        <dgm:presLayoutVars>
          <dgm:bulletEnabled val="1"/>
        </dgm:presLayoutVars>
      </dgm:prSet>
      <dgm:spPr/>
      <dgm:t>
        <a:bodyPr/>
        <a:lstStyle/>
        <a:p>
          <a:endParaRPr lang="en-US"/>
        </a:p>
      </dgm:t>
    </dgm:pt>
    <dgm:pt modelId="{90B72B7F-7A9E-4DA1-B980-842C6260EFC0}" type="pres">
      <dgm:prSet presAssocID="{F47BC602-DCFF-4E52-B8A3-E7F923A17E50}" presName="sibTrans" presStyleCnt="0"/>
      <dgm:spPr/>
    </dgm:pt>
    <dgm:pt modelId="{1927DFB1-E469-4A3B-899E-7ABFC3CB8383}" type="pres">
      <dgm:prSet presAssocID="{5B9B8D50-6ADE-4B7C-ADFF-BAC681912FAC}" presName="textNode" presStyleLbl="node1" presStyleIdx="3" presStyleCnt="4">
        <dgm:presLayoutVars>
          <dgm:bulletEnabled val="1"/>
        </dgm:presLayoutVars>
      </dgm:prSet>
      <dgm:spPr/>
      <dgm:t>
        <a:bodyPr/>
        <a:lstStyle/>
        <a:p>
          <a:endParaRPr lang="en-US"/>
        </a:p>
      </dgm:t>
    </dgm:pt>
  </dgm:ptLst>
  <dgm:cxnLst>
    <dgm:cxn modelId="{48669B37-490E-45E1-AE62-3C0C2DA09577}" srcId="{47B95768-1787-453A-89A7-1FBFB5481A9D}" destId="{007BEF00-F1FD-471C-B9A0-D88CE1FE6B2E}" srcOrd="1" destOrd="0" parTransId="{829FA5ED-E4D4-49B0-94E8-DB16DA154E5E}" sibTransId="{0D9127EE-0F75-458A-9709-72E14776D955}"/>
    <dgm:cxn modelId="{6C30075B-69CE-42BD-8AF7-772DA719DF5A}" type="presOf" srcId="{47B95768-1787-453A-89A7-1FBFB5481A9D}" destId="{A5AC50D1-E3D6-415D-9513-FEC91A8FBA58}" srcOrd="0" destOrd="0" presId="urn:microsoft.com/office/officeart/2005/8/layout/hProcess9"/>
    <dgm:cxn modelId="{666C4AC9-206C-4747-BB1A-B6B0079B3969}" type="presOf" srcId="{007BEF00-F1FD-471C-B9A0-D88CE1FE6B2E}" destId="{CD1D0E3F-6461-4ED3-B657-554A9C3E318F}" srcOrd="0" destOrd="0" presId="urn:microsoft.com/office/officeart/2005/8/layout/hProcess9"/>
    <dgm:cxn modelId="{22CD6536-8BCF-4922-8B33-CFA20E8CA4B6}" type="presOf" srcId="{E7E0E5B9-66DA-40A4-A762-BF5F0ECF617A}" destId="{0187A93D-4230-4807-8F55-BAA54E60FA32}" srcOrd="0" destOrd="0" presId="urn:microsoft.com/office/officeart/2005/8/layout/hProcess9"/>
    <dgm:cxn modelId="{9D83E4B3-7665-46AD-934B-D33F017FDE2C}" type="presOf" srcId="{5B9B8D50-6ADE-4B7C-ADFF-BAC681912FAC}" destId="{1927DFB1-E469-4A3B-899E-7ABFC3CB8383}" srcOrd="0" destOrd="0" presId="urn:microsoft.com/office/officeart/2005/8/layout/hProcess9"/>
    <dgm:cxn modelId="{5F6341AE-5C21-4FCF-BCC8-B67735812C59}" srcId="{47B95768-1787-453A-89A7-1FBFB5481A9D}" destId="{5B9B8D50-6ADE-4B7C-ADFF-BAC681912FAC}" srcOrd="3" destOrd="0" parTransId="{A0DB8360-9654-4A6C-BD7E-ABD7CFE7FC1C}" sibTransId="{8539F153-1905-419D-87C2-B4A2AC6B34F5}"/>
    <dgm:cxn modelId="{5A83257F-D902-4D77-82BE-4DA0FF5E6549}" srcId="{47B95768-1787-453A-89A7-1FBFB5481A9D}" destId="{6495FE44-CEB2-4E09-922D-1560A538E491}" srcOrd="0" destOrd="0" parTransId="{342E2413-E047-4DE4-8027-8B55669AE27F}" sibTransId="{AFE84B04-1478-4A10-ABD4-AF6284D38CDC}"/>
    <dgm:cxn modelId="{4F76C243-D0C3-47EC-AC1F-3AC0F140288A}" type="presOf" srcId="{6495FE44-CEB2-4E09-922D-1560A538E491}" destId="{C514EB38-BF9D-4D8A-B9D3-3E599C85C300}" srcOrd="0" destOrd="0" presId="urn:microsoft.com/office/officeart/2005/8/layout/hProcess9"/>
    <dgm:cxn modelId="{32CE62C7-96B5-4742-B333-51946B5E3404}" srcId="{47B95768-1787-453A-89A7-1FBFB5481A9D}" destId="{E7E0E5B9-66DA-40A4-A762-BF5F0ECF617A}" srcOrd="2" destOrd="0" parTransId="{8858F9FA-3707-425E-843D-9AE4E8AA3E8D}" sibTransId="{F47BC602-DCFF-4E52-B8A3-E7F923A17E50}"/>
    <dgm:cxn modelId="{C8B7150B-8D85-4E7B-BE83-341B25863C7E}" type="presParOf" srcId="{A5AC50D1-E3D6-415D-9513-FEC91A8FBA58}" destId="{8DEA0B26-5B47-4629-96FE-147E59A2E7E5}" srcOrd="0" destOrd="0" presId="urn:microsoft.com/office/officeart/2005/8/layout/hProcess9"/>
    <dgm:cxn modelId="{B2EBEF6D-D337-4D38-B1CA-62F1928326AC}" type="presParOf" srcId="{A5AC50D1-E3D6-415D-9513-FEC91A8FBA58}" destId="{329BA5A3-FA43-4C2B-BD9C-6D00C5382AF8}" srcOrd="1" destOrd="0" presId="urn:microsoft.com/office/officeart/2005/8/layout/hProcess9"/>
    <dgm:cxn modelId="{944D6070-9C8B-48D3-8823-CE58826955AD}" type="presParOf" srcId="{329BA5A3-FA43-4C2B-BD9C-6D00C5382AF8}" destId="{C514EB38-BF9D-4D8A-B9D3-3E599C85C300}" srcOrd="0" destOrd="0" presId="urn:microsoft.com/office/officeart/2005/8/layout/hProcess9"/>
    <dgm:cxn modelId="{131B38CC-842A-4E35-97A3-94F01E19DA71}" type="presParOf" srcId="{329BA5A3-FA43-4C2B-BD9C-6D00C5382AF8}" destId="{272A7C1D-2ADA-4D1F-A0CE-D6153BC85EE6}" srcOrd="1" destOrd="0" presId="urn:microsoft.com/office/officeart/2005/8/layout/hProcess9"/>
    <dgm:cxn modelId="{A3BB5614-F843-43B1-B971-66397B8947B5}" type="presParOf" srcId="{329BA5A3-FA43-4C2B-BD9C-6D00C5382AF8}" destId="{CD1D0E3F-6461-4ED3-B657-554A9C3E318F}" srcOrd="2" destOrd="0" presId="urn:microsoft.com/office/officeart/2005/8/layout/hProcess9"/>
    <dgm:cxn modelId="{79774D02-9661-413D-99C1-887A0B8615CC}" type="presParOf" srcId="{329BA5A3-FA43-4C2B-BD9C-6D00C5382AF8}" destId="{7E57413C-A2B0-4634-BBE5-AB9DFBB9A622}" srcOrd="3" destOrd="0" presId="urn:microsoft.com/office/officeart/2005/8/layout/hProcess9"/>
    <dgm:cxn modelId="{277EC50F-32C0-414B-8F52-CA2DA4762DB6}" type="presParOf" srcId="{329BA5A3-FA43-4C2B-BD9C-6D00C5382AF8}" destId="{0187A93D-4230-4807-8F55-BAA54E60FA32}" srcOrd="4" destOrd="0" presId="urn:microsoft.com/office/officeart/2005/8/layout/hProcess9"/>
    <dgm:cxn modelId="{0BA9DA8A-55E2-4EFD-8272-F0DEC747A156}" type="presParOf" srcId="{329BA5A3-FA43-4C2B-BD9C-6D00C5382AF8}" destId="{90B72B7F-7A9E-4DA1-B980-842C6260EFC0}" srcOrd="5" destOrd="0" presId="urn:microsoft.com/office/officeart/2005/8/layout/hProcess9"/>
    <dgm:cxn modelId="{DBC913A6-8A05-4C43-8224-D361533AE1E7}" type="presParOf" srcId="{329BA5A3-FA43-4C2B-BD9C-6D00C5382AF8}" destId="{1927DFB1-E469-4A3B-899E-7ABFC3CB8383}"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1968" cy="466912"/>
          </a:xfrm>
          <a:prstGeom prst="rect">
            <a:avLst/>
          </a:prstGeom>
        </p:spPr>
        <p:txBody>
          <a:bodyPr vert="horz" lIns="93257" tIns="46629" rIns="93257" bIns="46629" rtlCol="0"/>
          <a:lstStyle>
            <a:lvl1pPr algn="l">
              <a:defRPr sz="1200"/>
            </a:lvl1pPr>
          </a:lstStyle>
          <a:p>
            <a:endParaRPr lang="en-US"/>
          </a:p>
        </p:txBody>
      </p:sp>
      <p:sp>
        <p:nvSpPr>
          <p:cNvPr id="3" name="Date Placeholder 2"/>
          <p:cNvSpPr>
            <a:spLocks noGrp="1"/>
          </p:cNvSpPr>
          <p:nvPr>
            <p:ph type="dt" sz="quarter" idx="1"/>
          </p:nvPr>
        </p:nvSpPr>
        <p:spPr>
          <a:xfrm>
            <a:off x="3976333" y="1"/>
            <a:ext cx="3041968" cy="466912"/>
          </a:xfrm>
          <a:prstGeom prst="rect">
            <a:avLst/>
          </a:prstGeom>
        </p:spPr>
        <p:txBody>
          <a:bodyPr vert="horz" lIns="93257" tIns="46629" rIns="93257" bIns="46629" rtlCol="0"/>
          <a:lstStyle>
            <a:lvl1pPr algn="r">
              <a:defRPr sz="1200"/>
            </a:lvl1pPr>
          </a:lstStyle>
          <a:p>
            <a:endParaRPr lang="en-US"/>
          </a:p>
        </p:txBody>
      </p:sp>
      <p:sp>
        <p:nvSpPr>
          <p:cNvPr id="4" name="Footer Placeholder 3"/>
          <p:cNvSpPr>
            <a:spLocks noGrp="1"/>
          </p:cNvSpPr>
          <p:nvPr>
            <p:ph type="ftr" sz="quarter" idx="2"/>
          </p:nvPr>
        </p:nvSpPr>
        <p:spPr>
          <a:xfrm>
            <a:off x="0" y="8839018"/>
            <a:ext cx="3041968" cy="466911"/>
          </a:xfrm>
          <a:prstGeom prst="rect">
            <a:avLst/>
          </a:prstGeom>
        </p:spPr>
        <p:txBody>
          <a:bodyPr vert="horz" lIns="93257" tIns="46629" rIns="93257" bIns="46629"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8"/>
            <a:ext cx="3041968" cy="466911"/>
          </a:xfrm>
          <a:prstGeom prst="rect">
            <a:avLst/>
          </a:prstGeom>
        </p:spPr>
        <p:txBody>
          <a:bodyPr vert="horz" lIns="93257" tIns="46629" rIns="93257" bIns="46629" rtlCol="0" anchor="b"/>
          <a:lstStyle>
            <a:lvl1pPr algn="r">
              <a:defRPr sz="1200"/>
            </a:lvl1pPr>
          </a:lstStyle>
          <a:p>
            <a:fld id="{0441D5A9-9527-4625-8D67-719B08DA86D7}" type="slidenum">
              <a:rPr lang="en-US" smtClean="0"/>
              <a:t>‹#›</a:t>
            </a:fld>
            <a:endParaRPr lang="en-US"/>
          </a:p>
        </p:txBody>
      </p:sp>
    </p:spTree>
    <p:extLst>
      <p:ext uri="{BB962C8B-B14F-4D97-AF65-F5344CB8AC3E}">
        <p14:creationId xmlns:p14="http://schemas.microsoft.com/office/powerpoint/2010/main" val="24852317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1968" cy="466912"/>
          </a:xfrm>
          <a:prstGeom prst="rect">
            <a:avLst/>
          </a:prstGeom>
        </p:spPr>
        <p:txBody>
          <a:bodyPr vert="horz" lIns="93257" tIns="46629" rIns="93257" bIns="46629" rtlCol="0"/>
          <a:lstStyle>
            <a:lvl1pPr algn="l">
              <a:defRPr sz="1200"/>
            </a:lvl1pPr>
          </a:lstStyle>
          <a:p>
            <a:endParaRPr lang="en-US"/>
          </a:p>
        </p:txBody>
      </p:sp>
      <p:sp>
        <p:nvSpPr>
          <p:cNvPr id="3" name="Date Placeholder 2"/>
          <p:cNvSpPr>
            <a:spLocks noGrp="1"/>
          </p:cNvSpPr>
          <p:nvPr>
            <p:ph type="dt" idx="1"/>
          </p:nvPr>
        </p:nvSpPr>
        <p:spPr>
          <a:xfrm>
            <a:off x="3976333" y="1"/>
            <a:ext cx="3041968" cy="466912"/>
          </a:xfrm>
          <a:prstGeom prst="rect">
            <a:avLst/>
          </a:prstGeom>
        </p:spPr>
        <p:txBody>
          <a:bodyPr vert="horz" lIns="93257" tIns="46629" rIns="93257" bIns="46629" rtlCol="0"/>
          <a:lstStyle>
            <a:lvl1pPr algn="r">
              <a:defRPr sz="1200"/>
            </a:lvl1pPr>
          </a:lstStyle>
          <a:p>
            <a:endParaRPr lang="en-US"/>
          </a:p>
        </p:txBody>
      </p:sp>
      <p:sp>
        <p:nvSpPr>
          <p:cNvPr id="4" name="Slide Image Placeholder 3"/>
          <p:cNvSpPr>
            <a:spLocks noGrp="1" noRot="1" noChangeAspect="1"/>
          </p:cNvSpPr>
          <p:nvPr>
            <p:ph type="sldImg" idx="2"/>
          </p:nvPr>
        </p:nvSpPr>
        <p:spPr>
          <a:xfrm>
            <a:off x="1084263" y="1163638"/>
            <a:ext cx="4851400" cy="3140075"/>
          </a:xfrm>
          <a:prstGeom prst="rect">
            <a:avLst/>
          </a:prstGeom>
          <a:noFill/>
          <a:ln w="12700">
            <a:solidFill>
              <a:prstClr val="black"/>
            </a:solidFill>
          </a:ln>
        </p:spPr>
        <p:txBody>
          <a:bodyPr vert="horz" lIns="93257" tIns="46629" rIns="93257" bIns="46629" rtlCol="0" anchor="ctr"/>
          <a:lstStyle/>
          <a:p>
            <a:endParaRPr lang="en-US"/>
          </a:p>
        </p:txBody>
      </p:sp>
      <p:sp>
        <p:nvSpPr>
          <p:cNvPr id="5" name="Notes Placeholder 4"/>
          <p:cNvSpPr>
            <a:spLocks noGrp="1"/>
          </p:cNvSpPr>
          <p:nvPr>
            <p:ph type="body" sz="quarter" idx="3"/>
          </p:nvPr>
        </p:nvSpPr>
        <p:spPr>
          <a:xfrm>
            <a:off x="701993" y="4478479"/>
            <a:ext cx="5615940" cy="3664207"/>
          </a:xfrm>
          <a:prstGeom prst="rect">
            <a:avLst/>
          </a:prstGeom>
        </p:spPr>
        <p:txBody>
          <a:bodyPr vert="horz" lIns="93257" tIns="46629" rIns="93257" bIns="4662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018"/>
            <a:ext cx="3041968" cy="466911"/>
          </a:xfrm>
          <a:prstGeom prst="rect">
            <a:avLst/>
          </a:prstGeom>
        </p:spPr>
        <p:txBody>
          <a:bodyPr vert="horz" lIns="93257" tIns="46629" rIns="93257" bIns="46629"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8"/>
            <a:ext cx="3041968" cy="466911"/>
          </a:xfrm>
          <a:prstGeom prst="rect">
            <a:avLst/>
          </a:prstGeom>
        </p:spPr>
        <p:txBody>
          <a:bodyPr vert="horz" lIns="93257" tIns="46629" rIns="93257" bIns="46629" rtlCol="0" anchor="b"/>
          <a:lstStyle>
            <a:lvl1pPr algn="r">
              <a:defRPr sz="1200"/>
            </a:lvl1pPr>
          </a:lstStyle>
          <a:p>
            <a:fld id="{F93EC514-6247-480F-834F-2AB3F5E87FEF}" type="slidenum">
              <a:rPr lang="en-US" smtClean="0"/>
              <a:t>‹#›</a:t>
            </a:fld>
            <a:endParaRPr lang="en-US"/>
          </a:p>
        </p:txBody>
      </p:sp>
    </p:spTree>
    <p:extLst>
      <p:ext uri="{BB962C8B-B14F-4D97-AF65-F5344CB8AC3E}">
        <p14:creationId xmlns:p14="http://schemas.microsoft.com/office/powerpoint/2010/main" val="667127624"/>
      </p:ext>
    </p:extLst>
  </p:cSld>
  <p:clrMap bg1="lt1" tx1="dk1" bg2="lt2" tx2="dk2" accent1="accent1" accent2="accent2" accent3="accent3" accent4="accent4" accent5="accent5" accent6="accent6" hlink="hlink" folHlink="folHlink"/>
  <p:hf hdr="0" ftr="0"/>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EC514-6247-480F-834F-2AB3F5E87FEF}" type="slidenum">
              <a:rPr lang="en-US" smtClean="0"/>
              <a:t>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877987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12</a:t>
            </a:fld>
            <a:endParaRPr lang="en-US"/>
          </a:p>
        </p:txBody>
      </p:sp>
    </p:spTree>
    <p:extLst>
      <p:ext uri="{BB962C8B-B14F-4D97-AF65-F5344CB8AC3E}">
        <p14:creationId xmlns:p14="http://schemas.microsoft.com/office/powerpoint/2010/main" val="67408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the lists</a:t>
            </a:r>
            <a:r>
              <a:rPr lang="en-US" baseline="0" dirty="0" smtClean="0"/>
              <a:t> of formatted values that would be passed back to </a:t>
            </a:r>
            <a:r>
              <a:rPr lang="en-US" baseline="0" dirty="0" err="1" smtClean="0"/>
              <a:t>result_handler</a:t>
            </a:r>
            <a:r>
              <a:rPr lang="en-US" baseline="0" dirty="0" smtClean="0"/>
              <a:t>. The dots here indicate a continuation of list values (you get the idea!).</a:t>
            </a:r>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13</a:t>
            </a:fld>
            <a:endParaRPr lang="en-US"/>
          </a:p>
        </p:txBody>
      </p:sp>
    </p:spTree>
    <p:extLst>
      <p:ext uri="{BB962C8B-B14F-4D97-AF65-F5344CB8AC3E}">
        <p14:creationId xmlns:p14="http://schemas.microsoft.com/office/powerpoint/2010/main" val="1906386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19</a:t>
            </a:fld>
            <a:endParaRPr lang="en-US"/>
          </a:p>
        </p:txBody>
      </p:sp>
    </p:spTree>
    <p:extLst>
      <p:ext uri="{BB962C8B-B14F-4D97-AF65-F5344CB8AC3E}">
        <p14:creationId xmlns:p14="http://schemas.microsoft.com/office/powerpoint/2010/main" val="178554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specific type values, refer to the documentation.</a:t>
            </a:r>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22</a:t>
            </a:fld>
            <a:endParaRPr lang="en-US"/>
          </a:p>
        </p:txBody>
      </p:sp>
    </p:spTree>
    <p:extLst>
      <p:ext uri="{BB962C8B-B14F-4D97-AF65-F5344CB8AC3E}">
        <p14:creationId xmlns:p14="http://schemas.microsoft.com/office/powerpoint/2010/main" val="402107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23</a:t>
            </a:fld>
            <a:endParaRPr lang="en-US"/>
          </a:p>
        </p:txBody>
      </p:sp>
    </p:spTree>
    <p:extLst>
      <p:ext uri="{BB962C8B-B14F-4D97-AF65-F5344CB8AC3E}">
        <p14:creationId xmlns:p14="http://schemas.microsoft.com/office/powerpoint/2010/main" val="329765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25</a:t>
            </a:fld>
            <a:endParaRPr lang="en-US"/>
          </a:p>
        </p:txBody>
      </p:sp>
    </p:spTree>
    <p:extLst>
      <p:ext uri="{BB962C8B-B14F-4D97-AF65-F5344CB8AC3E}">
        <p14:creationId xmlns:p14="http://schemas.microsoft.com/office/powerpoint/2010/main" val="49842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27</a:t>
            </a:fld>
            <a:endParaRPr lang="en-US"/>
          </a:p>
        </p:txBody>
      </p:sp>
    </p:spTree>
    <p:extLst>
      <p:ext uri="{BB962C8B-B14F-4D97-AF65-F5344CB8AC3E}">
        <p14:creationId xmlns:p14="http://schemas.microsoft.com/office/powerpoint/2010/main" val="414515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1725" y="1173163"/>
            <a:ext cx="4895850" cy="3167062"/>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D3C0A9-B445-452F-8961-D3F589D3A823}" type="slidenum">
              <a:rPr lang="en-US" smtClean="0">
                <a:solidFill>
                  <a:prstClr val="black"/>
                </a:solidFill>
              </a:rPr>
              <a:pPr/>
              <a:t>31</a:t>
            </a:fld>
            <a:endParaRPr lang="en-US">
              <a:solidFill>
                <a:prstClr val="black"/>
              </a:solidFill>
            </a:endParaRPr>
          </a:p>
        </p:txBody>
      </p:sp>
      <p:sp>
        <p:nvSpPr>
          <p:cNvPr id="5" name="Date Placeholder 4"/>
          <p:cNvSpPr>
            <a:spLocks noGrp="1"/>
          </p:cNvSpPr>
          <p:nvPr>
            <p:ph type="dt" idx="11"/>
          </p:nvPr>
        </p:nvSpPr>
        <p:spPr/>
        <p:txBody>
          <a:bodyPr/>
          <a:lstStyle/>
          <a:p>
            <a:r>
              <a:rPr lang="en-US" smtClean="0"/>
              <a:t>11/6/2013</a:t>
            </a:r>
            <a:endParaRPr lang="en-US"/>
          </a:p>
        </p:txBody>
      </p:sp>
    </p:spTree>
    <p:extLst>
      <p:ext uri="{BB962C8B-B14F-4D97-AF65-F5344CB8AC3E}">
        <p14:creationId xmlns:p14="http://schemas.microsoft.com/office/powerpoint/2010/main" val="399896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US" dirty="0">
                <a:solidFill>
                  <a:prstClr val="black"/>
                </a:solidFill>
              </a:rPr>
              <a:t>Copyright </a:t>
            </a:r>
            <a:r>
              <a:rPr lang="en-US" dirty="0">
                <a:solidFill>
                  <a:prstClr val="black"/>
                </a:solidFill>
                <a:cs typeface="Arial" charset="0"/>
              </a:rPr>
              <a:t>© </a:t>
            </a:r>
            <a:r>
              <a:rPr lang="en-US" dirty="0" smtClean="0">
                <a:solidFill>
                  <a:prstClr val="black"/>
                </a:solidFill>
                <a:cs typeface="Arial" charset="0"/>
              </a:rPr>
              <a:t>2010, </a:t>
            </a:r>
            <a:r>
              <a:rPr lang="en-US" dirty="0">
                <a:solidFill>
                  <a:prstClr val="black"/>
                </a:solidFill>
                <a:cs typeface="Arial" charset="0"/>
              </a:rPr>
              <a:t>ScienceLogic, LLC</a:t>
            </a:r>
          </a:p>
        </p:txBody>
      </p:sp>
      <p:sp>
        <p:nvSpPr>
          <p:cNvPr id="6" name="Rectangle 7"/>
          <p:cNvSpPr>
            <a:spLocks noGrp="1" noChangeArrowheads="1"/>
          </p:cNvSpPr>
          <p:nvPr>
            <p:ph type="sldNum" sz="quarter" idx="5"/>
          </p:nvPr>
        </p:nvSpPr>
        <p:spPr>
          <a:ln/>
        </p:spPr>
        <p:txBody>
          <a:bodyPr/>
          <a:lstStyle/>
          <a:p>
            <a:r>
              <a:rPr lang="en-US" dirty="0">
                <a:solidFill>
                  <a:prstClr val="black"/>
                </a:solidFill>
              </a:rPr>
              <a:t>0 - </a:t>
            </a:r>
            <a:fld id="{279CF2AF-E6C8-4A6E-BE63-457E79F4F4E4}" type="slidenum">
              <a:rPr lang="en-US">
                <a:solidFill>
                  <a:prstClr val="black"/>
                </a:solidFill>
              </a:rPr>
              <a:pPr/>
              <a:t>32</a:t>
            </a:fld>
            <a:endParaRPr lang="en-US" dirty="0">
              <a:solidFill>
                <a:prstClr val="black"/>
              </a:solidFill>
            </a:endParaRPr>
          </a:p>
        </p:txBody>
      </p:sp>
      <p:sp>
        <p:nvSpPr>
          <p:cNvPr id="333826" name="Rectangle 2"/>
          <p:cNvSpPr>
            <a:spLocks noGrp="1" noRot="1" noChangeAspect="1" noChangeArrowheads="1" noTextEdit="1"/>
          </p:cNvSpPr>
          <p:nvPr>
            <p:ph type="sldImg"/>
          </p:nvPr>
        </p:nvSpPr>
        <p:spPr>
          <a:xfrm>
            <a:off x="1084263" y="1163638"/>
            <a:ext cx="4851400" cy="3140075"/>
          </a:xfrm>
          <a:ln/>
        </p:spPr>
      </p:sp>
      <p:sp>
        <p:nvSpPr>
          <p:cNvPr id="333827" name="Rectangle 3"/>
          <p:cNvSpPr>
            <a:spLocks noGrp="1" noChangeArrowheads="1"/>
          </p:cNvSpPr>
          <p:nvPr>
            <p:ph type="body" idx="1"/>
          </p:nvPr>
        </p:nvSpPr>
        <p:spPr/>
        <p:txBody>
          <a:bodyPr/>
          <a:lstStyle/>
          <a:p>
            <a:endParaRPr lang="en-US" dirty="0"/>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79630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EC514-6247-480F-834F-2AB3F5E87FEF}" type="slidenum">
              <a:rPr lang="en-US" smtClean="0"/>
              <a:t>33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80203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3</a:t>
            </a:fld>
            <a:endParaRPr lang="en-US"/>
          </a:p>
        </p:txBody>
      </p:sp>
    </p:spTree>
    <p:extLst>
      <p:ext uri="{BB962C8B-B14F-4D97-AF65-F5344CB8AC3E}">
        <p14:creationId xmlns:p14="http://schemas.microsoft.com/office/powerpoint/2010/main" val="3688947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34</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1197466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lstStyle/>
          <a:p>
            <a:r>
              <a:rPr lang="en-US" dirty="0" smtClean="0"/>
              <a:t>Body Slide</a:t>
            </a:r>
            <a:r>
              <a:rPr lang="en-US" baseline="0" dirty="0" smtClean="0"/>
              <a:t> Option 2</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8BB92C-AC75-44B0-A619-EFD251A28CB0}" type="slidenum">
              <a:rPr lang="en-US" smtClean="0">
                <a:solidFill>
                  <a:prstClr val="black"/>
                </a:solidFill>
              </a:rPr>
              <a:pPr/>
              <a:t>35</a:t>
            </a:fld>
            <a:endParaRPr lang="en-US">
              <a:solidFill>
                <a:prstClr val="black"/>
              </a:solidFill>
            </a:endParaRPr>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809784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37</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3742865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39</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215279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EC514-6247-480F-834F-2AB3F5E87FEF}" type="slidenum">
              <a:rPr lang="en-US" smtClean="0"/>
              <a:t>41</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75491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42</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3419510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43</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516213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45</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1207923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47</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3102708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55</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3322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5</a:t>
            </a:fld>
            <a:endParaRPr lang="en-US"/>
          </a:p>
        </p:txBody>
      </p:sp>
    </p:spTree>
    <p:extLst>
      <p:ext uri="{BB962C8B-B14F-4D97-AF65-F5344CB8AC3E}">
        <p14:creationId xmlns:p14="http://schemas.microsoft.com/office/powerpoint/2010/main" val="937160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56</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24581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084263" y="1163638"/>
            <a:ext cx="4851400" cy="3140075"/>
          </a:xfrm>
          <a:ln/>
        </p:spPr>
      </p:sp>
      <p:sp>
        <p:nvSpPr>
          <p:cNvPr id="94211" name="Notes Placeholder 2"/>
          <p:cNvSpPr>
            <a:spLocks noGrp="1"/>
          </p:cNvSpPr>
          <p:nvPr>
            <p:ph type="body" idx="1"/>
          </p:nvPr>
        </p:nvSpPr>
        <p:spPr>
          <a:noFill/>
          <a:ln/>
        </p:spPr>
        <p:txBody>
          <a:bodyPr/>
          <a:lstStyle/>
          <a:p>
            <a:r>
              <a:rPr lang="en-US" dirty="0" smtClean="0">
                <a:latin typeface="Arial" pitchFamily="34" charset="0"/>
                <a:ea typeface="ＭＳ Ｐゴシック"/>
                <a:cs typeface="ＭＳ Ｐゴシック"/>
              </a:rPr>
              <a:t>Each appliance has its own </a:t>
            </a:r>
            <a:r>
              <a:rPr lang="en-US" dirty="0" err="1" smtClean="0">
                <a:latin typeface="Arial" pitchFamily="34" charset="0"/>
                <a:ea typeface="ＭＳ Ｐゴシック"/>
                <a:cs typeface="ＭＳ Ｐゴシック"/>
              </a:rPr>
              <a:t>webconfig</a:t>
            </a:r>
            <a:r>
              <a:rPr lang="en-US" dirty="0" smtClean="0">
                <a:latin typeface="Arial" pitchFamily="34" charset="0"/>
                <a:ea typeface="ＭＳ Ｐゴシック"/>
                <a:cs typeface="ＭＳ Ｐゴシック"/>
              </a:rPr>
              <a:t>.</a:t>
            </a:r>
          </a:p>
          <a:p>
            <a:endParaRPr lang="en-US" dirty="0" smtClean="0">
              <a:latin typeface="Arial" pitchFamily="34" charset="0"/>
              <a:ea typeface="ＭＳ Ｐゴシック"/>
              <a:cs typeface="ＭＳ Ｐゴシック"/>
            </a:endParaRPr>
          </a:p>
          <a:p>
            <a:r>
              <a:rPr lang="en-US" dirty="0" smtClean="0">
                <a:latin typeface="Arial" pitchFamily="34" charset="0"/>
                <a:ea typeface="ＭＳ Ｐゴシック"/>
                <a:cs typeface="ＭＳ Ｐゴシック"/>
              </a:rPr>
              <a:t>Perform the following steps to log in to the Web Configuration Utility:</a:t>
            </a:r>
          </a:p>
          <a:p>
            <a:r>
              <a:rPr lang="en-US" dirty="0" smtClean="0">
                <a:latin typeface="Arial" pitchFamily="34" charset="0"/>
                <a:ea typeface="ＭＳ Ｐゴシック"/>
                <a:cs typeface="ＭＳ Ｐゴシック"/>
              </a:rPr>
              <a:t>1. You can log in to the Web Configuration Utility using any web browser supported by ScienceLogic, including Internet Explorer, Firefox, and Safari. The address of the Web Configuration Utility is in the following format:</a:t>
            </a:r>
          </a:p>
          <a:p>
            <a:r>
              <a:rPr lang="en-US" dirty="0" smtClean="0">
                <a:latin typeface="Arial" pitchFamily="34" charset="0"/>
                <a:ea typeface="ＭＳ Ｐゴシック"/>
                <a:cs typeface="ＭＳ Ｐゴシック"/>
              </a:rPr>
              <a:t>https://ip-address-of-appliance:7700</a:t>
            </a:r>
          </a:p>
          <a:p>
            <a:r>
              <a:rPr lang="en-US" dirty="0" smtClean="0">
                <a:latin typeface="Arial" pitchFamily="34" charset="0"/>
                <a:ea typeface="ＭＳ Ｐゴシック"/>
                <a:cs typeface="ＭＳ Ｐゴシック"/>
              </a:rPr>
              <a:t>Enter the address of the Web Configuration Utility in to the address bar of your browser, replacing "</a:t>
            </a:r>
            <a:r>
              <a:rPr lang="en-US" dirty="0" err="1" smtClean="0">
                <a:latin typeface="Arial" pitchFamily="34" charset="0"/>
                <a:ea typeface="ＭＳ Ｐゴシック"/>
                <a:cs typeface="ＭＳ Ｐゴシック"/>
              </a:rPr>
              <a:t>ipaddress</a:t>
            </a:r>
            <a:r>
              <a:rPr lang="en-US" dirty="0" smtClean="0">
                <a:latin typeface="Arial" pitchFamily="34" charset="0"/>
                <a:ea typeface="ＭＳ Ｐゴシック"/>
                <a:cs typeface="ＭＳ Ｐゴシック"/>
              </a:rPr>
              <a:t>- of-appliance" with the IP address of the ScienceLogic  All-In-One Appliance to be configured.</a:t>
            </a:r>
          </a:p>
          <a:p>
            <a:r>
              <a:rPr lang="en-US" dirty="0" smtClean="0">
                <a:latin typeface="Arial" pitchFamily="34" charset="0"/>
                <a:ea typeface="ＭＳ Ｐゴシック"/>
                <a:cs typeface="ＭＳ Ｐゴシック"/>
              </a:rPr>
              <a:t>2. You will be prompted to enter your user name and password. Log in as the "</a:t>
            </a:r>
            <a:r>
              <a:rPr lang="en-US" dirty="0" err="1" smtClean="0">
                <a:latin typeface="Arial" pitchFamily="34" charset="0"/>
                <a:ea typeface="ＭＳ Ｐゴシック"/>
                <a:cs typeface="ＭＳ Ｐゴシック"/>
              </a:rPr>
              <a:t>ScienceLogicadmin</a:t>
            </a:r>
            <a:r>
              <a:rPr lang="en-US" dirty="0" smtClean="0">
                <a:latin typeface="Arial" pitchFamily="34" charset="0"/>
                <a:ea typeface="ＭＳ Ｐゴシック"/>
                <a:cs typeface="ＭＳ Ｐゴシック"/>
              </a:rPr>
              <a:t>" user with the password “</a:t>
            </a:r>
            <a:r>
              <a:rPr lang="en-US" dirty="0" err="1" smtClean="0">
                <a:latin typeface="Arial" pitchFamily="34" charset="0"/>
                <a:ea typeface="ＭＳ Ｐゴシック"/>
                <a:cs typeface="ＭＳ Ｐゴシック"/>
              </a:rPr>
              <a:t>ScienceLogicadmin</a:t>
            </a:r>
            <a:r>
              <a:rPr lang="en-US" dirty="0" smtClean="0">
                <a:latin typeface="Arial" pitchFamily="34" charset="0"/>
                <a:ea typeface="ＭＳ Ｐゴシック"/>
                <a:cs typeface="ＭＳ Ｐゴシック"/>
              </a:rPr>
              <a:t>”.</a:t>
            </a:r>
          </a:p>
          <a:p>
            <a:r>
              <a:rPr lang="en-US" dirty="0" smtClean="0">
                <a:latin typeface="Arial" pitchFamily="34" charset="0"/>
                <a:ea typeface="ＭＳ Ｐゴシック"/>
                <a:cs typeface="ＭＳ Ｐゴシック"/>
              </a:rPr>
              <a:t>NOTE: You will be required to login twice with the same usr and login.</a:t>
            </a:r>
            <a:endParaRPr lang="en-US" dirty="0" smtClean="0">
              <a:latin typeface="Arial" pitchFamily="34" charset="0"/>
            </a:endParaRPr>
          </a:p>
        </p:txBody>
      </p:sp>
      <p:sp>
        <p:nvSpPr>
          <p:cNvPr id="94212" name="Slide Number Placeholder 3"/>
          <p:cNvSpPr>
            <a:spLocks noGrp="1"/>
          </p:cNvSpPr>
          <p:nvPr>
            <p:ph type="sldNum" sz="quarter" idx="5"/>
          </p:nvPr>
        </p:nvSpPr>
        <p:spPr>
          <a:noFill/>
        </p:spPr>
        <p:txBody>
          <a:bodyPr/>
          <a:lstStyle/>
          <a:p>
            <a:fld id="{E21A48C4-EB96-415D-84D2-8A430EF8D813}" type="slidenum">
              <a:rPr lang="en-US" smtClean="0">
                <a:latin typeface="Arial" pitchFamily="34" charset="0"/>
              </a:rPr>
              <a:pPr/>
              <a:t>57</a:t>
            </a:fld>
            <a:endParaRPr lang="en-US" smtClean="0">
              <a:latin typeface="Arial" pitchFamily="34" charset="0"/>
            </a:endParaRPr>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635794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084263" y="1163638"/>
            <a:ext cx="4851400" cy="3140075"/>
          </a:xfrm>
          <a:ln/>
        </p:spPr>
      </p:sp>
      <p:sp>
        <p:nvSpPr>
          <p:cNvPr id="101379" name="Notes Placeholder 2"/>
          <p:cNvSpPr>
            <a:spLocks noGrp="1"/>
          </p:cNvSpPr>
          <p:nvPr>
            <p:ph type="body" idx="1"/>
          </p:nvPr>
        </p:nvSpPr>
        <p:spPr>
          <a:noFill/>
          <a:ln/>
        </p:spPr>
        <p:txBody>
          <a:bodyPr/>
          <a:lstStyle/>
          <a:p>
            <a:r>
              <a:rPr lang="en-US" dirty="0" smtClean="0">
                <a:latin typeface="Arial" pitchFamily="34" charset="0"/>
              </a:rPr>
              <a:t>The home directory for ScienceLogic is </a:t>
            </a:r>
            <a:r>
              <a:rPr lang="en-US" dirty="0" err="1" smtClean="0">
                <a:latin typeface="Arial" pitchFamily="34" charset="0"/>
              </a:rPr>
              <a:t>usr</a:t>
            </a:r>
            <a:r>
              <a:rPr lang="en-US" dirty="0" smtClean="0">
                <a:latin typeface="Arial" pitchFamily="34" charset="0"/>
              </a:rPr>
              <a:t>/local/silo.</a:t>
            </a:r>
          </a:p>
          <a:p>
            <a:r>
              <a:rPr lang="en-US" dirty="0" smtClean="0">
                <a:latin typeface="Arial" pitchFamily="34" charset="0"/>
              </a:rPr>
              <a:t>The user/local/silo/</a:t>
            </a:r>
            <a:r>
              <a:rPr lang="en-US" dirty="0" err="1" smtClean="0">
                <a:latin typeface="Arial" pitchFamily="34" charset="0"/>
              </a:rPr>
              <a:t>proc</a:t>
            </a:r>
            <a:r>
              <a:rPr lang="en-US" dirty="0" smtClean="0">
                <a:latin typeface="Arial" pitchFamily="34" charset="0"/>
              </a:rPr>
              <a:t> </a:t>
            </a:r>
            <a:r>
              <a:rPr lang="en-US" dirty="0" err="1" smtClean="0">
                <a:latin typeface="Arial" pitchFamily="34" charset="0"/>
              </a:rPr>
              <a:t>dir</a:t>
            </a:r>
            <a:r>
              <a:rPr lang="en-US" dirty="0" smtClean="0">
                <a:latin typeface="Arial" pitchFamily="34" charset="0"/>
              </a:rPr>
              <a:t> contains all the scripts that are being processed in the System &gt; Settings &gt; Processes area.</a:t>
            </a:r>
          </a:p>
        </p:txBody>
      </p:sp>
      <p:sp>
        <p:nvSpPr>
          <p:cNvPr id="101380" name="Footer Placeholder 3"/>
          <p:cNvSpPr>
            <a:spLocks noGrp="1"/>
          </p:cNvSpPr>
          <p:nvPr>
            <p:ph type="ftr" sz="quarter" idx="4"/>
          </p:nvPr>
        </p:nvSpPr>
        <p:spPr>
          <a:noFill/>
        </p:spPr>
        <p:txBody>
          <a:bodyPr/>
          <a:lstStyle/>
          <a:p>
            <a:r>
              <a:rPr lang="en-US" smtClean="0">
                <a:latin typeface="Arial" pitchFamily="34" charset="0"/>
              </a:rPr>
              <a:t>Copyright </a:t>
            </a:r>
            <a:r>
              <a:rPr lang="en-US" smtClean="0">
                <a:latin typeface="Arial" pitchFamily="34" charset="0"/>
                <a:cs typeface="Arial" pitchFamily="34" charset="0"/>
              </a:rPr>
              <a:t>© 2010, ScienceLogic, LLC</a:t>
            </a:r>
          </a:p>
        </p:txBody>
      </p:sp>
      <p:sp>
        <p:nvSpPr>
          <p:cNvPr id="101381" name="Slide Number Placeholder 4"/>
          <p:cNvSpPr>
            <a:spLocks noGrp="1"/>
          </p:cNvSpPr>
          <p:nvPr>
            <p:ph type="sldNum" sz="quarter" idx="5"/>
          </p:nvPr>
        </p:nvSpPr>
        <p:spPr>
          <a:noFill/>
        </p:spPr>
        <p:txBody>
          <a:bodyPr/>
          <a:lstStyle/>
          <a:p>
            <a:r>
              <a:rPr lang="en-US" smtClean="0">
                <a:latin typeface="Arial" pitchFamily="34" charset="0"/>
              </a:rPr>
              <a:t>0 - </a:t>
            </a:r>
            <a:fld id="{46126DF7-6879-424C-A99D-0F79981FA57F}" type="slidenum">
              <a:rPr lang="en-US" smtClean="0">
                <a:latin typeface="Arial" pitchFamily="34" charset="0"/>
              </a:rPr>
              <a:pPr/>
              <a:t>63</a:t>
            </a:fld>
            <a:endParaRPr lang="en-US" smtClean="0">
              <a:latin typeface="Arial" pitchFamily="34" charset="0"/>
            </a:endParaRPr>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941047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71</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1800564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fontScale="92500" lnSpcReduction="10000"/>
          </a:bodyPr>
          <a:lstStyle/>
          <a:p>
            <a:r>
              <a:rPr lang="en-US" dirty="0" smtClean="0">
                <a:latin typeface="Futura Md" pitchFamily="34" charset="0"/>
              </a:rPr>
              <a:t>ScienceLogic </a:t>
            </a:r>
            <a:r>
              <a:rPr lang="en-US" dirty="0">
                <a:latin typeface="Futura Md" pitchFamily="34" charset="0"/>
              </a:rPr>
              <a:t>automatically creates a default organization, called System. This organization has the ID number “0” (zero). The System organization has some behavior that differs from user-defined organizations.</a:t>
            </a:r>
          </a:p>
          <a:p>
            <a:pPr>
              <a:buFont typeface="Arial" pitchFamily="34" charset="0"/>
              <a:buChar char="•"/>
            </a:pPr>
            <a:r>
              <a:rPr lang="en-US" dirty="0">
                <a:latin typeface="Futura Md" pitchFamily="34" charset="0"/>
              </a:rPr>
              <a:t>  If you do not specify an organization when creating a user account, the new account is assigned to the System organization.</a:t>
            </a:r>
          </a:p>
          <a:p>
            <a:pPr>
              <a:buFont typeface="Arial" pitchFamily="34" charset="0"/>
              <a:buChar char="•"/>
            </a:pPr>
            <a:r>
              <a:rPr lang="en-US" dirty="0">
                <a:latin typeface="Futura Md" pitchFamily="34" charset="0"/>
              </a:rPr>
              <a:t>  If you do not specify an organization when performing dynamic-discovery, all devices (and their components), interfaces, and IP networks are assigned to the System organization.</a:t>
            </a:r>
          </a:p>
          <a:p>
            <a:pPr>
              <a:buFont typeface="Arial" pitchFamily="34" charset="0"/>
              <a:buChar char="•"/>
            </a:pPr>
            <a:r>
              <a:rPr lang="en-US" dirty="0">
                <a:latin typeface="Futura Md" pitchFamily="34" charset="0"/>
              </a:rPr>
              <a:t>  You cannot delete the system organization.</a:t>
            </a:r>
          </a:p>
          <a:p>
            <a:pPr>
              <a:buFont typeface="Arial" pitchFamily="34" charset="0"/>
              <a:buChar char="•"/>
            </a:pPr>
            <a:r>
              <a:rPr lang="en-US" dirty="0">
                <a:latin typeface="Futura Md" pitchFamily="34" charset="0"/>
              </a:rPr>
              <a:t>  You cannot bulk-edit the system organization.</a:t>
            </a:r>
            <a:endParaRPr lang="en-US" dirty="0"/>
          </a:p>
        </p:txBody>
      </p:sp>
      <p:sp>
        <p:nvSpPr>
          <p:cNvPr id="4" name="Footer Placeholder 3"/>
          <p:cNvSpPr>
            <a:spLocks noGrp="1"/>
          </p:cNvSpPr>
          <p:nvPr>
            <p:ph type="ftr" sz="quarter" idx="10"/>
          </p:nvPr>
        </p:nvSpPr>
        <p:spPr/>
        <p:txBody>
          <a:bodyPr/>
          <a:lstStyle/>
          <a:p>
            <a:r>
              <a:rPr lang="en-US" dirty="0" smtClean="0">
                <a:solidFill>
                  <a:prstClr val="black"/>
                </a:solidFill>
              </a:rPr>
              <a:t>Copyright </a:t>
            </a:r>
            <a:r>
              <a:rPr lang="en-US" dirty="0" smtClean="0">
                <a:solidFill>
                  <a:prstClr val="black"/>
                </a:solidFill>
                <a:cs typeface="Arial" charset="0"/>
              </a:rPr>
              <a:t>© 2010, ScienceLogic, LLC</a:t>
            </a:r>
            <a:endParaRPr lang="en-US" dirty="0">
              <a:solidFill>
                <a:prstClr val="black"/>
              </a:solidFill>
              <a:cs typeface="Arial" charset="0"/>
            </a:endParaRPr>
          </a:p>
        </p:txBody>
      </p:sp>
      <p:sp>
        <p:nvSpPr>
          <p:cNvPr id="5" name="Slide Number Placeholder 4"/>
          <p:cNvSpPr>
            <a:spLocks noGrp="1"/>
          </p:cNvSpPr>
          <p:nvPr>
            <p:ph type="sldNum" sz="quarter" idx="11"/>
          </p:nvPr>
        </p:nvSpPr>
        <p:spPr/>
        <p:txBody>
          <a:bodyPr/>
          <a:lstStyle/>
          <a:p>
            <a:r>
              <a:rPr lang="en-US" dirty="0" smtClean="0">
                <a:solidFill>
                  <a:prstClr val="black"/>
                </a:solidFill>
              </a:rPr>
              <a:t>0 - </a:t>
            </a:r>
            <a:fld id="{D49A89AF-158B-4F83-A623-946FF715C36D}" type="slidenum">
              <a:rPr lang="en-US" smtClean="0">
                <a:solidFill>
                  <a:prstClr val="black"/>
                </a:solidFill>
              </a:rPr>
              <a:pPr/>
              <a:t>72</a:t>
            </a:fld>
            <a:endParaRPr lang="en-US" dirty="0">
              <a:solidFill>
                <a:prstClr val="black"/>
              </a:solidFill>
            </a:endParaRPr>
          </a:p>
        </p:txBody>
      </p:sp>
      <p:sp>
        <p:nvSpPr>
          <p:cNvPr id="6" name="Date Placeholder 5"/>
          <p:cNvSpPr>
            <a:spLocks noGrp="1"/>
          </p:cNvSpPr>
          <p:nvPr>
            <p:ph type="dt" idx="12"/>
          </p:nvPr>
        </p:nvSpPr>
        <p:spPr/>
        <p:txBody>
          <a:bodyPr/>
          <a:lstStyle/>
          <a:p>
            <a:endParaRPr lang="en-US"/>
          </a:p>
        </p:txBody>
      </p:sp>
    </p:spTree>
    <p:extLst>
      <p:ext uri="{BB962C8B-B14F-4D97-AF65-F5344CB8AC3E}">
        <p14:creationId xmlns:p14="http://schemas.microsoft.com/office/powerpoint/2010/main" val="3007527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4263" y="1163638"/>
            <a:ext cx="4851400" cy="31400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D3C0A9-B445-452F-8961-D3F589D3A823}" type="slidenum">
              <a:rPr lang="en-US" smtClean="0"/>
              <a:pPr/>
              <a:t>79</a:t>
            </a:fld>
            <a:endParaRPr lang="en-US" dirty="0"/>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65371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screenshots show how the</a:t>
            </a:r>
            <a:r>
              <a:rPr lang="en-US" baseline="0" dirty="0" smtClean="0"/>
              <a:t> two fields that are specific to Snippet apps – Snippet arguments and Snippet – relate to the snippet editor. This is a basic example, where the “collection” is generating a random number for each collection object. </a:t>
            </a:r>
          </a:p>
          <a:p>
            <a:endParaRPr lang="en-US" baseline="0" dirty="0" smtClean="0"/>
          </a:p>
          <a:p>
            <a:r>
              <a:rPr lang="en-US" baseline="0" dirty="0" smtClean="0"/>
              <a:t>The “Snippet” field maps the collection object to the specific snippet. The field will show the names of each snippet in the Dynamic Application. Often, Dynamic Applications include only one snippet. </a:t>
            </a:r>
          </a:p>
          <a:p>
            <a:endParaRPr lang="en-US" baseline="0" dirty="0" smtClean="0"/>
          </a:p>
          <a:p>
            <a:r>
              <a:rPr lang="en-US" baseline="0" dirty="0" smtClean="0"/>
              <a:t>The value in the “Snippet Arguments” field is passed to the snippet. In this case, the arguments are the range of values in which the random number must fall. The arguments are the method for telling a snippet how to collect a value for a specific collection object. As the developer, you can chose what the arguments are to simplify your snippet code. For example, in a snippet that does SNMP collection, the arguments might be the SNMP OID, which can be easily passed to an SNMP collection function.</a:t>
            </a:r>
          </a:p>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6</a:t>
            </a:fld>
            <a:endParaRPr lang="en-US"/>
          </a:p>
        </p:txBody>
      </p:sp>
    </p:spTree>
    <p:extLst>
      <p:ext uri="{BB962C8B-B14F-4D97-AF65-F5344CB8AC3E}">
        <p14:creationId xmlns:p14="http://schemas.microsoft.com/office/powerpoint/2010/main" val="383164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different from the</a:t>
            </a:r>
            <a:r>
              <a:rPr lang="en-US" baseline="0" dirty="0" smtClean="0"/>
              <a:t> older versions Cisco uses. </a:t>
            </a:r>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7</a:t>
            </a:fld>
            <a:endParaRPr lang="en-US"/>
          </a:p>
        </p:txBody>
      </p:sp>
    </p:spTree>
    <p:extLst>
      <p:ext uri="{BB962C8B-B14F-4D97-AF65-F5344CB8AC3E}">
        <p14:creationId xmlns:p14="http://schemas.microsoft.com/office/powerpoint/2010/main" val="1809957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on the Random</a:t>
            </a:r>
            <a:r>
              <a:rPr lang="en-US" baseline="0" dirty="0" smtClean="0"/>
              <a:t> Number Example.</a:t>
            </a:r>
          </a:p>
          <a:p>
            <a:r>
              <a:rPr lang="en-US" baseline="0" dirty="0" smtClean="0"/>
              <a:t>This snippet does not require any of the other information about the collection objects other than the arguments, so just uses the keys in </a:t>
            </a:r>
            <a:r>
              <a:rPr lang="en-US" baseline="0" dirty="0" err="1" smtClean="0"/>
              <a:t>result_handler</a:t>
            </a:r>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8</a:t>
            </a:fld>
            <a:endParaRPr lang="en-US"/>
          </a:p>
        </p:txBody>
      </p:sp>
    </p:spTree>
    <p:extLst>
      <p:ext uri="{BB962C8B-B14F-4D97-AF65-F5344CB8AC3E}">
        <p14:creationId xmlns:p14="http://schemas.microsoft.com/office/powerpoint/2010/main" val="123531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different from the</a:t>
            </a:r>
            <a:r>
              <a:rPr lang="en-US" baseline="0" dirty="0" smtClean="0"/>
              <a:t> older versions Cisco uses. </a:t>
            </a:r>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9</a:t>
            </a:fld>
            <a:endParaRPr lang="en-US"/>
          </a:p>
        </p:txBody>
      </p:sp>
    </p:spTree>
    <p:extLst>
      <p:ext uri="{BB962C8B-B14F-4D97-AF65-F5344CB8AC3E}">
        <p14:creationId xmlns:p14="http://schemas.microsoft.com/office/powerpoint/2010/main" val="218860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10</a:t>
            </a:fld>
            <a:endParaRPr lang="en-US"/>
          </a:p>
        </p:txBody>
      </p:sp>
    </p:spTree>
    <p:extLst>
      <p:ext uri="{BB962C8B-B14F-4D97-AF65-F5344CB8AC3E}">
        <p14:creationId xmlns:p14="http://schemas.microsoft.com/office/powerpoint/2010/main" val="145707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B637F8-6BF8-6C46-A3DE-A6806DF912AE}" type="slidenum">
              <a:rPr lang="en-US" smtClean="0"/>
              <a:t>11</a:t>
            </a:fld>
            <a:endParaRPr lang="en-US"/>
          </a:p>
        </p:txBody>
      </p:sp>
    </p:spTree>
    <p:extLst>
      <p:ext uri="{BB962C8B-B14F-4D97-AF65-F5344CB8AC3E}">
        <p14:creationId xmlns:p14="http://schemas.microsoft.com/office/powerpoint/2010/main" val="1898736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descr="powerPoint_image_edite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91" y="-27495"/>
            <a:ext cx="15613337" cy="6263704"/>
          </a:xfrm>
          <a:prstGeom prst="rect">
            <a:avLst/>
          </a:prstGeom>
        </p:spPr>
      </p:pic>
      <p:sp>
        <p:nvSpPr>
          <p:cNvPr id="2" name="Title 1"/>
          <p:cNvSpPr>
            <a:spLocks noGrp="1"/>
          </p:cNvSpPr>
          <p:nvPr>
            <p:ph type="ctrTitle"/>
          </p:nvPr>
        </p:nvSpPr>
        <p:spPr>
          <a:xfrm>
            <a:off x="1181339" y="6960705"/>
            <a:ext cx="13213080" cy="1159500"/>
          </a:xfrm>
        </p:spPr>
        <p:txBody>
          <a:bodyPr>
            <a:normAutofit/>
          </a:bodyPr>
          <a:lstStyle>
            <a:lvl1pPr algn="ctr">
              <a:defRPr sz="5400">
                <a:solidFill>
                  <a:schemeClr val="accent1"/>
                </a:solidFill>
                <a:latin typeface="Futura Bk B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331720" y="8298915"/>
            <a:ext cx="10881360" cy="1229495"/>
          </a:xfrm>
        </p:spPr>
        <p:txBody>
          <a:bodyPr>
            <a:normAutofit/>
          </a:bodyPr>
          <a:lstStyle>
            <a:lvl1pPr marL="0" indent="0" algn="ctr">
              <a:buNone/>
              <a:defRPr sz="4500" b="0" i="0">
                <a:solidFill>
                  <a:schemeClr val="tx1">
                    <a:lumMod val="50000"/>
                  </a:schemeClr>
                </a:solidFill>
                <a:latin typeface="Futura Lt BT" pitchFamily="34" charset="0"/>
                <a:cs typeface="Futura Lt BT" pitchFamily="34"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14" name="Rectangle 13"/>
          <p:cNvSpPr/>
          <p:nvPr userDrawn="1"/>
        </p:nvSpPr>
        <p:spPr>
          <a:xfrm>
            <a:off x="-17991" y="6135139"/>
            <a:ext cx="15613337" cy="101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5" name="Picture 4" descr="new_ScienceLogic_Logo_white_text.ai"/>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45684" y="134543"/>
            <a:ext cx="4455001" cy="720661"/>
          </a:xfrm>
          <a:prstGeom prst="rect">
            <a:avLst/>
          </a:prstGeom>
        </p:spPr>
      </p:pic>
    </p:spTree>
    <p:extLst>
      <p:ext uri="{BB962C8B-B14F-4D97-AF65-F5344CB8AC3E}">
        <p14:creationId xmlns:p14="http://schemas.microsoft.com/office/powerpoint/2010/main" val="7922715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391482"/>
            <a:ext cx="9326880" cy="831216"/>
          </a:xfrm>
        </p:spPr>
        <p:txBody>
          <a:bodyPr anchor="b"/>
          <a:lstStyle>
            <a:lvl1pPr algn="l">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3046890" y="1383205"/>
            <a:ext cx="9326880" cy="5799064"/>
          </a:xfrm>
        </p:spPr>
        <p:txBody>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46890" y="8418737"/>
            <a:ext cx="9326880" cy="718168"/>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8" name="Rectangle 7"/>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2"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3" name="Rectangle 12"/>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17" name="Rectangle 16"/>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8" name="Picture 17"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29325680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777240" y="1386310"/>
            <a:ext cx="13990320" cy="7787864"/>
          </a:xfrm>
        </p:spPr>
        <p:txBody>
          <a:bodyPr vert="eaVert"/>
          <a:lstStyle>
            <a:lvl1pPr>
              <a:buClr>
                <a:schemeClr val="accent1"/>
              </a:buClr>
              <a:defRPr/>
            </a:lvl1pPr>
            <a:lvl2pPr>
              <a:buClr>
                <a:srgbClr val="53B948"/>
              </a:buClr>
              <a:defRPr/>
            </a:lvl2pPr>
            <a:lvl3pPr>
              <a:buClr>
                <a:schemeClr val="accent4"/>
              </a:buClr>
              <a:defRPr/>
            </a:lvl3pPr>
            <a:lvl4pPr>
              <a:buClr>
                <a:schemeClr val="accent4"/>
              </a:buClr>
              <a:defRPr/>
            </a:lvl4pPr>
            <a:lvl5pPr>
              <a:buClr>
                <a:schemeClr val="accent4"/>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2"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3" name="Rectangle 12"/>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8" name="Title 1"/>
          <p:cNvSpPr>
            <a:spLocks noGrp="1"/>
          </p:cNvSpPr>
          <p:nvPr>
            <p:ph type="title"/>
          </p:nvPr>
        </p:nvSpPr>
        <p:spPr>
          <a:xfrm>
            <a:off x="777243" y="11675"/>
            <a:ext cx="13073539" cy="1073370"/>
          </a:xfrm>
        </p:spPr>
        <p:txBody>
          <a:bodyPr>
            <a:normAutofit/>
          </a:bodyPr>
          <a:lstStyle>
            <a:lvl1pPr>
              <a:defRPr sz="4500"/>
            </a:lvl1pPr>
          </a:lstStyle>
          <a:p>
            <a:r>
              <a:rPr lang="en-US" smtClean="0"/>
              <a:t>Click to edit Master title style</a:t>
            </a:r>
            <a:endParaRPr lang="en-US" dirty="0"/>
          </a:p>
        </p:txBody>
      </p:sp>
      <p:sp>
        <p:nvSpPr>
          <p:cNvPr id="17" name="Rectangle 16"/>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9" name="Picture 18"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3609472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1045029"/>
            <a:ext cx="3497580" cy="8167371"/>
          </a:xfrm>
        </p:spPr>
        <p:txBody>
          <a:bodyPr vert="eaVert">
            <a:normAutofit/>
          </a:bodyPr>
          <a:lstStyle>
            <a:lvl1pPr>
              <a:defRPr sz="64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7240" y="1045033"/>
            <a:ext cx="10233660" cy="8167369"/>
          </a:xfrm>
        </p:spPr>
        <p:txBody>
          <a:bodyPr vert="eaVert"/>
          <a:lstStyle>
            <a:lvl2pPr marL="1280160" indent="-548640">
              <a:buFont typeface="Arial"/>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1"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2" name="Rectangle 11"/>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pic>
        <p:nvPicPr>
          <p:cNvPr id="13" name="Picture 12"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21964686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userDrawn="1"/>
        </p:nvSpPr>
        <p:spPr>
          <a:xfrm>
            <a:off x="-22034" y="6234178"/>
            <a:ext cx="15588867" cy="3849478"/>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dirty="0">
              <a:solidFill>
                <a:prstClr val="white"/>
              </a:solidFill>
            </a:endParaRPr>
          </a:p>
        </p:txBody>
      </p:sp>
      <p:sp>
        <p:nvSpPr>
          <p:cNvPr id="5" name="Rectangle 4"/>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8" name="Title 1"/>
          <p:cNvSpPr>
            <a:spLocks noGrp="1"/>
          </p:cNvSpPr>
          <p:nvPr>
            <p:ph type="ctrTitle"/>
          </p:nvPr>
        </p:nvSpPr>
        <p:spPr>
          <a:xfrm>
            <a:off x="572774" y="5074678"/>
            <a:ext cx="13213080" cy="1159500"/>
          </a:xfrm>
        </p:spPr>
        <p:txBody>
          <a:bodyPr>
            <a:normAutofit/>
          </a:bodyPr>
          <a:lstStyle>
            <a:lvl1pPr algn="l">
              <a:defRPr sz="5400">
                <a:solidFill>
                  <a:schemeClr val="accent1"/>
                </a:solidFill>
                <a:latin typeface="Futura Bk BT" pitchFamily="34" charset="0"/>
              </a:defRPr>
            </a:lvl1pPr>
          </a:lstStyle>
          <a:p>
            <a:r>
              <a:rPr lang="en-US" smtClean="0"/>
              <a:t>Click to edit Master title style</a:t>
            </a:r>
            <a:endParaRPr lang="en-US" dirty="0"/>
          </a:p>
        </p:txBody>
      </p:sp>
      <p:sp>
        <p:nvSpPr>
          <p:cNvPr id="10" name="Rectangle 9"/>
          <p:cNvSpPr/>
          <p:nvPr userDrawn="1"/>
        </p:nvSpPr>
        <p:spPr>
          <a:xfrm>
            <a:off x="2" y="6234182"/>
            <a:ext cx="15566834" cy="67055"/>
          </a:xfrm>
          <a:prstGeom prst="rect">
            <a:avLst/>
          </a:prstGeom>
          <a:solidFill>
            <a:srgbClr val="0079D9"/>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srgbClr val="3298D4"/>
              </a:solidFill>
            </a:endParaRPr>
          </a:p>
        </p:txBody>
      </p:sp>
      <p:sp>
        <p:nvSpPr>
          <p:cNvPr id="13"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pic>
        <p:nvPicPr>
          <p:cNvPr id="3" name="Picture 2" descr="new_ScienceLogic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37558" y="251116"/>
            <a:ext cx="3376557" cy="599903"/>
          </a:xfrm>
          <a:prstGeom prst="rect">
            <a:avLst/>
          </a:prstGeom>
        </p:spPr>
      </p:pic>
    </p:spTree>
    <p:extLst>
      <p:ext uri="{BB962C8B-B14F-4D97-AF65-F5344CB8AC3E}">
        <p14:creationId xmlns:p14="http://schemas.microsoft.com/office/powerpoint/2010/main" val="250978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concluding image.ps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865750"/>
            <a:ext cx="15613337" cy="6263704"/>
          </a:xfrm>
          <a:prstGeom prst="rect">
            <a:avLst/>
          </a:prstGeom>
        </p:spPr>
      </p:pic>
      <p:sp>
        <p:nvSpPr>
          <p:cNvPr id="3" name="Title 1"/>
          <p:cNvSpPr>
            <a:spLocks noGrp="1"/>
          </p:cNvSpPr>
          <p:nvPr>
            <p:ph type="ctrTitle"/>
          </p:nvPr>
        </p:nvSpPr>
        <p:spPr>
          <a:xfrm>
            <a:off x="330400" y="2765690"/>
            <a:ext cx="13213080" cy="1159500"/>
          </a:xfrm>
        </p:spPr>
        <p:txBody>
          <a:bodyPr>
            <a:normAutofit/>
          </a:bodyPr>
          <a:lstStyle>
            <a:lvl1pPr algn="l">
              <a:defRPr sz="5400">
                <a:solidFill>
                  <a:schemeClr val="accent1"/>
                </a:solidFill>
                <a:latin typeface="Futura Bk BT" pitchFamily="34" charset="0"/>
              </a:defRPr>
            </a:lvl1pPr>
          </a:lstStyle>
          <a:p>
            <a:r>
              <a:rPr lang="en-US" smtClean="0"/>
              <a:t>Click to edit Master title style</a:t>
            </a:r>
            <a:endParaRPr lang="en-US" dirty="0"/>
          </a:p>
        </p:txBody>
      </p:sp>
      <p:sp>
        <p:nvSpPr>
          <p:cNvPr id="8" name="Rectangle 7"/>
          <p:cNvSpPr/>
          <p:nvPr userDrawn="1"/>
        </p:nvSpPr>
        <p:spPr>
          <a:xfrm>
            <a:off x="-17991" y="3865750"/>
            <a:ext cx="15613337" cy="101072"/>
          </a:xfrm>
          <a:prstGeom prst="rect">
            <a:avLst/>
          </a:prstGeom>
          <a:solidFill>
            <a:srgbClr val="0079D9"/>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srgbClr val="3298D4"/>
              </a:solidFill>
            </a:endParaRPr>
          </a:p>
        </p:txBody>
      </p:sp>
      <p:sp>
        <p:nvSpPr>
          <p:cNvPr id="12" name="Rectangle 11"/>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pic>
        <p:nvPicPr>
          <p:cNvPr id="7" name="Picture 6" descr="new_ScienceLogic_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37558" y="251116"/>
            <a:ext cx="3376557" cy="599903"/>
          </a:xfrm>
          <a:prstGeom prst="rect">
            <a:avLst/>
          </a:prstGeom>
        </p:spPr>
      </p:pic>
    </p:spTree>
    <p:extLst>
      <p:ext uri="{BB962C8B-B14F-4D97-AF65-F5344CB8AC3E}">
        <p14:creationId xmlns:p14="http://schemas.microsoft.com/office/powerpoint/2010/main" val="2681139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4" y="1387025"/>
            <a:ext cx="14291592" cy="7749249"/>
          </a:xfrm>
        </p:spPr>
        <p:txBody>
          <a:bodyPr/>
          <a:lstStyle>
            <a:lvl1pPr marL="777240" indent="-777240">
              <a:buClr>
                <a:schemeClr val="accent1"/>
              </a:buClr>
              <a:buFont typeface="Arial"/>
              <a:buChar char="•"/>
              <a:defRPr>
                <a:solidFill>
                  <a:schemeClr val="accent3"/>
                </a:solidFill>
              </a:defRPr>
            </a:lvl1pPr>
            <a:lvl2pPr>
              <a:buClr>
                <a:srgbClr val="53B948"/>
              </a:buClr>
              <a:defRPr baseline="0">
                <a:solidFill>
                  <a:schemeClr val="accent3"/>
                </a:solidFill>
              </a:defRPr>
            </a:lvl2pPr>
            <a:lvl3pPr marL="2040255" indent="-485775">
              <a:buClr>
                <a:schemeClr val="accent4"/>
              </a:buClr>
              <a:buFont typeface="Arial"/>
              <a:buChar char="•"/>
              <a:defRPr baseline="0">
                <a:solidFill>
                  <a:schemeClr val="accent3"/>
                </a:solidFill>
              </a:defRPr>
            </a:lvl3pPr>
            <a:lvl4pPr>
              <a:buClr>
                <a:schemeClr val="accent4"/>
              </a:buClr>
              <a:defRPr>
                <a:solidFill>
                  <a:schemeClr val="accent3"/>
                </a:solidFill>
              </a:defRPr>
            </a:lvl4pPr>
            <a:lvl5pPr>
              <a:buClr>
                <a:schemeClr val="accent4"/>
              </a:buClr>
              <a:defRPr>
                <a:solidFill>
                  <a:schemeClr val="accent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5976" y="11675"/>
            <a:ext cx="13577116" cy="1073369"/>
          </a:xfrm>
        </p:spPr>
        <p:txBody>
          <a:bodyPr>
            <a:normAutofit/>
          </a:bodyPr>
          <a:lstStyle>
            <a:lvl1pPr>
              <a:defRPr sz="4250">
                <a:solidFill>
                  <a:schemeClr val="accent3"/>
                </a:solidFill>
              </a:defRPr>
            </a:lvl1pPr>
          </a:lstStyle>
          <a:p>
            <a:r>
              <a:rPr lang="en-US" smtClean="0"/>
              <a:t>Click to edit Master title style</a:t>
            </a:r>
            <a:endParaRPr lang="en-US" dirty="0"/>
          </a:p>
        </p:txBody>
      </p:sp>
      <p:sp>
        <p:nvSpPr>
          <p:cNvPr id="17" name="Rectangle 16"/>
          <p:cNvSpPr/>
          <p:nvPr userDrawn="1"/>
        </p:nvSpPr>
        <p:spPr>
          <a:xfrm>
            <a:off x="-1" y="1039608"/>
            <a:ext cx="15566834" cy="67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sz="4930">
              <a:solidFill>
                <a:schemeClr val="accent1"/>
              </a:solidFill>
            </a:endParaRPr>
          </a:p>
        </p:txBody>
      </p:sp>
      <p:sp>
        <p:nvSpPr>
          <p:cNvPr id="8" name="Rectangle 7"/>
          <p:cNvSpPr/>
          <p:nvPr userDrawn="1"/>
        </p:nvSpPr>
        <p:spPr>
          <a:xfrm>
            <a:off x="6" y="9448089"/>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930"/>
          </a:p>
        </p:txBody>
      </p:sp>
      <p:sp>
        <p:nvSpPr>
          <p:cNvPr id="11" name="Slide Number Placeholder 5"/>
          <p:cNvSpPr>
            <a:spLocks noGrp="1"/>
          </p:cNvSpPr>
          <p:nvPr>
            <p:ph type="sldNum" sz="quarter" idx="10"/>
          </p:nvPr>
        </p:nvSpPr>
        <p:spPr>
          <a:xfrm>
            <a:off x="11140440" y="9568064"/>
            <a:ext cx="3627120" cy="396536"/>
          </a:xfrm>
          <a:prstGeom prst="rect">
            <a:avLst/>
          </a:prstGeom>
        </p:spPr>
        <p:txBody>
          <a:bodyPr vert="horz" lIns="91440" tIns="45720" rIns="91440" bIns="45720"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a:t>
            </a:fld>
            <a:endParaRPr lang="en-US" dirty="0"/>
          </a:p>
        </p:txBody>
      </p:sp>
      <p:sp>
        <p:nvSpPr>
          <p:cNvPr id="12" name="Rectangle 11"/>
          <p:cNvSpPr/>
          <p:nvPr userDrawn="1"/>
        </p:nvSpPr>
        <p:spPr>
          <a:xfrm>
            <a:off x="572780" y="9526674"/>
            <a:ext cx="4575426" cy="301621"/>
          </a:xfrm>
          <a:prstGeom prst="rect">
            <a:avLst/>
          </a:prstGeom>
        </p:spPr>
        <p:txBody>
          <a:bodyPr wrap="square">
            <a:spAutoFit/>
          </a:bodyPr>
          <a:lstStyle/>
          <a:p>
            <a:pPr algn="l"/>
            <a:r>
              <a:rPr lang="en-US" sz="1360" b="0" i="0" dirty="0" smtClean="0">
                <a:solidFill>
                  <a:schemeClr val="bg1">
                    <a:lumMod val="65000"/>
                  </a:schemeClr>
                </a:solidFill>
                <a:latin typeface="Arial"/>
                <a:cs typeface="Arial"/>
              </a:rPr>
              <a:t>© 2015 ScienceLogic Inc. All rights reserved.</a:t>
            </a:r>
            <a:endParaRPr lang="en-US" sz="1360" b="0" i="0" dirty="0">
              <a:solidFill>
                <a:schemeClr val="bg1">
                  <a:lumMod val="65000"/>
                </a:schemeClr>
              </a:solidFill>
              <a:latin typeface="Arial"/>
              <a:cs typeface="Arial"/>
            </a:endParaRPr>
          </a:p>
        </p:txBody>
      </p:sp>
      <p:pic>
        <p:nvPicPr>
          <p:cNvPr id="16" name="Picture 15" descr="dot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37318" y="135585"/>
            <a:ext cx="777189" cy="786738"/>
          </a:xfrm>
          <a:prstGeom prst="rect">
            <a:avLst/>
          </a:prstGeom>
        </p:spPr>
      </p:pic>
    </p:spTree>
    <p:extLst>
      <p:ext uri="{BB962C8B-B14F-4D97-AF65-F5344CB8AC3E}">
        <p14:creationId xmlns:p14="http://schemas.microsoft.com/office/powerpoint/2010/main" val="24652760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0" y="1387025"/>
            <a:ext cx="14291592" cy="7749249"/>
          </a:xfrm>
        </p:spPr>
        <p:txBody>
          <a:bodyPr/>
          <a:lstStyle>
            <a:lvl1pPr marL="731520" indent="-731520">
              <a:buClr>
                <a:schemeClr val="accent1"/>
              </a:buClr>
              <a:buFont typeface="Arial"/>
              <a:buChar char="•"/>
              <a:defRPr>
                <a:solidFill>
                  <a:schemeClr val="tx1">
                    <a:lumMod val="50000"/>
                  </a:schemeClr>
                </a:solidFill>
              </a:defRPr>
            </a:lvl1pPr>
            <a:lvl2pPr>
              <a:buClr>
                <a:srgbClr val="53B948"/>
              </a:buClr>
              <a:defRPr baseline="0">
                <a:solidFill>
                  <a:schemeClr val="tx1">
                    <a:lumMod val="50000"/>
                  </a:schemeClr>
                </a:solidFill>
              </a:defRPr>
            </a:lvl2pPr>
            <a:lvl3pPr marL="1920240" indent="-457200">
              <a:buClr>
                <a:schemeClr val="accent4"/>
              </a:buClr>
              <a:buFont typeface="Arial"/>
              <a:buChar char="•"/>
              <a:defRPr baseline="0">
                <a:solidFill>
                  <a:schemeClr val="tx1">
                    <a:lumMod val="50000"/>
                  </a:schemeClr>
                </a:solidFill>
              </a:defRPr>
            </a:lvl3pPr>
            <a:lvl4pPr>
              <a:buClr>
                <a:schemeClr val="accent4"/>
              </a:buClr>
              <a:defRPr>
                <a:solidFill>
                  <a:schemeClr val="tx1">
                    <a:lumMod val="50000"/>
                  </a:schemeClr>
                </a:solidFill>
              </a:defRPr>
            </a:lvl4pPr>
            <a:lvl5pPr>
              <a:buClr>
                <a:schemeClr val="accent4"/>
              </a:buClr>
              <a:defRPr>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75972" y="11675"/>
            <a:ext cx="13577116" cy="1073370"/>
          </a:xfrm>
        </p:spPr>
        <p:txBody>
          <a:bodyPr>
            <a:normAutofit/>
          </a:bodyPr>
          <a:lstStyle>
            <a:lvl1pPr>
              <a:defRPr sz="4500">
                <a:solidFill>
                  <a:schemeClr val="tx1">
                    <a:lumMod val="50000"/>
                  </a:schemeClr>
                </a:solidFill>
              </a:defRPr>
            </a:lvl1pPr>
          </a:lstStyle>
          <a:p>
            <a:r>
              <a:rPr lang="en-US" dirty="0" smtClean="0"/>
              <a:t>Click to edit Master title style</a:t>
            </a:r>
            <a:endParaRPr lang="en-US" dirty="0"/>
          </a:p>
        </p:txBody>
      </p:sp>
      <p:sp>
        <p:nvSpPr>
          <p:cNvPr id="17" name="Rectangle 16"/>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srgbClr val="3298D4"/>
              </a:solidFill>
            </a:endParaRPr>
          </a:p>
        </p:txBody>
      </p:sp>
      <p:sp>
        <p:nvSpPr>
          <p:cNvPr id="8" name="Rectangle 7"/>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9"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0" name="Rectangle 9"/>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pic>
        <p:nvPicPr>
          <p:cNvPr id="11" name="Picture 10"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970525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7947263"/>
            <a:ext cx="13213080" cy="1474023"/>
          </a:xfrm>
        </p:spPr>
        <p:txBody>
          <a:bodyPr anchor="t">
            <a:normAutofit/>
          </a:bodyPr>
          <a:lstStyle>
            <a:lvl1pPr algn="l">
              <a:defRPr sz="5600" b="0" i="0" cap="all" baseline="0">
                <a:solidFill>
                  <a:schemeClr val="accent1"/>
                </a:solidFill>
                <a:latin typeface="Futura Bk BT Book"/>
                <a:cs typeface="Futura Bk BT Book"/>
              </a:defRPr>
            </a:lvl1pPr>
          </a:lstStyle>
          <a:p>
            <a:r>
              <a:rPr lang="en-US" smtClean="0"/>
              <a:t>Click to edit Master title style</a:t>
            </a:r>
            <a:endParaRPr lang="en-US" dirty="0"/>
          </a:p>
        </p:txBody>
      </p:sp>
      <p:sp>
        <p:nvSpPr>
          <p:cNvPr id="3" name="Text Placeholder 2"/>
          <p:cNvSpPr>
            <a:spLocks noGrp="1"/>
          </p:cNvSpPr>
          <p:nvPr>
            <p:ph type="body" idx="1"/>
          </p:nvPr>
        </p:nvSpPr>
        <p:spPr>
          <a:xfrm>
            <a:off x="1227932" y="6862921"/>
            <a:ext cx="13213080" cy="737795"/>
          </a:xfrm>
        </p:spPr>
        <p:txBody>
          <a:bodyPr anchor="b"/>
          <a:lstStyle>
            <a:lvl1pPr marL="0" indent="0">
              <a:buNone/>
              <a:defRPr sz="3200">
                <a:solidFill>
                  <a:schemeClr val="bg1">
                    <a:lumMod val="50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13" name="Rectangle 12"/>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4"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5" name="Rectangle 14"/>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11" name="Rectangle 10"/>
          <p:cNvSpPr/>
          <p:nvPr userDrawn="1"/>
        </p:nvSpPr>
        <p:spPr>
          <a:xfrm>
            <a:off x="-17991" y="6135139"/>
            <a:ext cx="15613337" cy="101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9" name="Picture 8" descr="new_ScienceLogic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37558" y="251116"/>
            <a:ext cx="3376557" cy="599903"/>
          </a:xfrm>
          <a:prstGeom prst="rect">
            <a:avLst/>
          </a:prstGeom>
        </p:spPr>
      </p:pic>
    </p:spTree>
    <p:extLst>
      <p:ext uri="{BB962C8B-B14F-4D97-AF65-F5344CB8AC3E}">
        <p14:creationId xmlns:p14="http://schemas.microsoft.com/office/powerpoint/2010/main" val="39272293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77240" y="1363073"/>
            <a:ext cx="6865620" cy="7792286"/>
          </a:xfrm>
        </p:spPr>
        <p:txBody>
          <a:bodyPr/>
          <a:lstStyle>
            <a:lvl1pPr>
              <a:defRPr sz="3800">
                <a:solidFill>
                  <a:schemeClr val="tx1">
                    <a:lumMod val="50000"/>
                  </a:schemeClr>
                </a:solidFill>
              </a:defRPr>
            </a:lvl1pPr>
            <a:lvl2pPr>
              <a:defRPr sz="3200">
                <a:solidFill>
                  <a:schemeClr val="tx1">
                    <a:lumMod val="50000"/>
                  </a:schemeClr>
                </a:solidFill>
              </a:defRPr>
            </a:lvl2pPr>
            <a:lvl3pPr>
              <a:defRPr sz="2900">
                <a:solidFill>
                  <a:schemeClr val="tx1">
                    <a:lumMod val="50000"/>
                  </a:schemeClr>
                </a:solidFill>
              </a:defRPr>
            </a:lvl3pPr>
            <a:lvl4pPr>
              <a:defRPr sz="2600">
                <a:solidFill>
                  <a:schemeClr val="tx1">
                    <a:lumMod val="50000"/>
                  </a:schemeClr>
                </a:solidFill>
              </a:defRPr>
            </a:lvl4pPr>
            <a:lvl5pPr>
              <a:defRPr sz="2200">
                <a:solidFill>
                  <a:schemeClr val="tx1">
                    <a:lumMod val="50000"/>
                  </a:schemeClr>
                </a:solidFill>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901940" y="1363073"/>
            <a:ext cx="6865620" cy="7792286"/>
          </a:xfrm>
        </p:spPr>
        <p:txBody>
          <a:bodyPr/>
          <a:lstStyle>
            <a:lvl1pPr>
              <a:defRPr sz="3800">
                <a:solidFill>
                  <a:schemeClr val="tx1">
                    <a:lumMod val="50000"/>
                  </a:schemeClr>
                </a:solidFill>
              </a:defRPr>
            </a:lvl1pPr>
            <a:lvl2pPr>
              <a:defRPr sz="3200">
                <a:solidFill>
                  <a:schemeClr val="tx1">
                    <a:lumMod val="50000"/>
                  </a:schemeClr>
                </a:solidFill>
              </a:defRPr>
            </a:lvl2pPr>
            <a:lvl3pPr>
              <a:defRPr sz="2900">
                <a:solidFill>
                  <a:schemeClr val="tx1">
                    <a:lumMod val="50000"/>
                  </a:schemeClr>
                </a:solidFill>
              </a:defRPr>
            </a:lvl3pPr>
            <a:lvl4pPr>
              <a:defRPr sz="2600">
                <a:solidFill>
                  <a:schemeClr val="tx1">
                    <a:lumMod val="50000"/>
                  </a:schemeClr>
                </a:solidFill>
              </a:defRPr>
            </a:lvl4pPr>
            <a:lvl5pPr>
              <a:defRPr sz="2200">
                <a:solidFill>
                  <a:schemeClr val="tx1">
                    <a:lumMod val="50000"/>
                  </a:schemeClr>
                </a:solidFill>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0"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1" name="Rectangle 10"/>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12" name="Title 1"/>
          <p:cNvSpPr txBox="1">
            <a:spLocks/>
          </p:cNvSpPr>
          <p:nvPr userDrawn="1"/>
        </p:nvSpPr>
        <p:spPr>
          <a:xfrm>
            <a:off x="777242" y="11675"/>
            <a:ext cx="13275846" cy="1073370"/>
          </a:xfrm>
          <a:prstGeom prst="rect">
            <a:avLst/>
          </a:prstGeom>
        </p:spPr>
        <p:txBody>
          <a:bodyPr vert="horz" lIns="146304" tIns="73152" rIns="146304" bIns="73152" rtlCol="0" anchor="ctr">
            <a:normAutofit/>
          </a:bodyPr>
          <a:lstStyle>
            <a:lvl1pPr algn="l" defTabSz="457200" rtl="0" eaLnBrk="1" latinLnBrk="0" hangingPunct="1">
              <a:spcBef>
                <a:spcPct val="0"/>
              </a:spcBef>
              <a:buNone/>
              <a:defRPr sz="3000" b="0" i="0" kern="1200">
                <a:solidFill>
                  <a:schemeClr val="bg1">
                    <a:lumMod val="50000"/>
                  </a:schemeClr>
                </a:solidFill>
                <a:latin typeface="Lato Bold"/>
                <a:ea typeface="+mj-ea"/>
                <a:cs typeface="Lato Bold"/>
              </a:defRPr>
            </a:lvl1pPr>
          </a:lstStyle>
          <a:p>
            <a:r>
              <a:rPr lang="en-US" sz="4500" dirty="0" smtClean="0">
                <a:solidFill>
                  <a:schemeClr val="tx1">
                    <a:lumMod val="50000"/>
                  </a:schemeClr>
                </a:solidFill>
                <a:latin typeface="Futura Bk BT" pitchFamily="34" charset="0"/>
                <a:cs typeface="Futura Book"/>
              </a:rPr>
              <a:t>Click to edit Master title style</a:t>
            </a:r>
            <a:endParaRPr lang="en-US" sz="4500" dirty="0">
              <a:solidFill>
                <a:schemeClr val="tx1">
                  <a:lumMod val="50000"/>
                </a:schemeClr>
              </a:solidFill>
              <a:latin typeface="Futura Bk BT" pitchFamily="34" charset="0"/>
              <a:cs typeface="Futura Book"/>
            </a:endParaRPr>
          </a:p>
        </p:txBody>
      </p:sp>
      <p:sp>
        <p:nvSpPr>
          <p:cNvPr id="18" name="Rectangle 17"/>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3" name="Picture 12"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18078962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7240" y="1350691"/>
            <a:ext cx="6868320" cy="713283"/>
          </a:xfrm>
        </p:spPr>
        <p:txBody>
          <a:bodyPr anchor="b">
            <a:noAutofit/>
          </a:bodyPr>
          <a:lstStyle>
            <a:lvl1pPr marL="0" indent="0">
              <a:buNone/>
              <a:defRPr sz="35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2259436"/>
            <a:ext cx="6868320" cy="6964077"/>
          </a:xfrm>
        </p:spPr>
        <p:txBody>
          <a:bodyPr/>
          <a:lstStyle>
            <a:lvl1pPr>
              <a:buClr>
                <a:schemeClr val="accent1"/>
              </a:buClr>
              <a:defRPr sz="3200">
                <a:solidFill>
                  <a:schemeClr val="tx1">
                    <a:lumMod val="50000"/>
                  </a:schemeClr>
                </a:solidFill>
              </a:defRPr>
            </a:lvl1pPr>
            <a:lvl2pPr>
              <a:buClr>
                <a:schemeClr val="accent2"/>
              </a:buClr>
              <a:defRPr sz="2900">
                <a:solidFill>
                  <a:schemeClr val="tx1">
                    <a:lumMod val="50000"/>
                  </a:schemeClr>
                </a:solidFill>
              </a:defRPr>
            </a:lvl2pPr>
            <a:lvl3pPr>
              <a:buClr>
                <a:schemeClr val="accent4"/>
              </a:buClr>
              <a:defRPr sz="2600">
                <a:solidFill>
                  <a:schemeClr val="tx1">
                    <a:lumMod val="50000"/>
                  </a:schemeClr>
                </a:solidFill>
              </a:defRPr>
            </a:lvl3pPr>
            <a:lvl4pPr>
              <a:buClr>
                <a:schemeClr val="accent4"/>
              </a:buClr>
              <a:defRPr sz="2200">
                <a:solidFill>
                  <a:schemeClr val="tx1">
                    <a:lumMod val="50000"/>
                  </a:schemeClr>
                </a:solidFill>
              </a:defRPr>
            </a:lvl4pPr>
            <a:lvl5pPr>
              <a:buClr>
                <a:schemeClr val="accent4"/>
              </a:buClr>
              <a:defRPr sz="2200">
                <a:solidFill>
                  <a:schemeClr val="tx1">
                    <a:lumMod val="50000"/>
                  </a:schemeClr>
                </a:solidFill>
              </a:defRPr>
            </a:lvl5pPr>
            <a:lvl6pPr>
              <a:defRPr sz="2600"/>
            </a:lvl6pPr>
            <a:lvl7pPr>
              <a:defRPr sz="2600"/>
            </a:lvl7pPr>
            <a:lvl8pPr>
              <a:defRPr sz="2600"/>
            </a:lvl8pPr>
            <a:lvl9pPr>
              <a:defRPr sz="2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7896545" y="1350691"/>
            <a:ext cx="6871018" cy="713283"/>
          </a:xfrm>
        </p:spPr>
        <p:txBody>
          <a:bodyPr anchor="b">
            <a:normAutofit/>
          </a:bodyPr>
          <a:lstStyle>
            <a:lvl1pPr marL="0" indent="0">
              <a:buNone/>
              <a:defRPr sz="35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5" y="2259436"/>
            <a:ext cx="6871018" cy="6964077"/>
          </a:xfrm>
        </p:spPr>
        <p:txBody>
          <a:bodyPr/>
          <a:lstStyle>
            <a:lvl1pPr marL="548640" indent="-548640">
              <a:buClr>
                <a:schemeClr val="accent1"/>
              </a:buClr>
              <a:buFont typeface="Arial"/>
              <a:buChar char="•"/>
              <a:defRPr sz="3200">
                <a:solidFill>
                  <a:schemeClr val="tx1">
                    <a:lumMod val="50000"/>
                  </a:schemeClr>
                </a:solidFill>
              </a:defRPr>
            </a:lvl1pPr>
            <a:lvl2pPr marL="1188720" indent="-457200">
              <a:buClr>
                <a:schemeClr val="accent2"/>
              </a:buClr>
              <a:buFont typeface="Arial"/>
              <a:buChar char="•"/>
              <a:defRPr sz="2900">
                <a:solidFill>
                  <a:schemeClr val="tx1">
                    <a:lumMod val="50000"/>
                  </a:schemeClr>
                </a:solidFill>
              </a:defRPr>
            </a:lvl2pPr>
            <a:lvl3pPr>
              <a:buClr>
                <a:schemeClr val="accent4"/>
              </a:buClr>
              <a:defRPr sz="2600">
                <a:solidFill>
                  <a:schemeClr val="tx1">
                    <a:lumMod val="50000"/>
                  </a:schemeClr>
                </a:solidFill>
              </a:defRPr>
            </a:lvl3pPr>
            <a:lvl4pPr>
              <a:buClr>
                <a:schemeClr val="accent4"/>
              </a:buClr>
              <a:defRPr sz="2200">
                <a:solidFill>
                  <a:schemeClr val="tx1">
                    <a:lumMod val="50000"/>
                  </a:schemeClr>
                </a:solidFill>
              </a:defRPr>
            </a:lvl4pPr>
            <a:lvl5pPr>
              <a:buClr>
                <a:schemeClr val="accent4"/>
              </a:buClr>
              <a:defRPr sz="2200">
                <a:solidFill>
                  <a:schemeClr val="tx1">
                    <a:lumMod val="50000"/>
                  </a:schemeClr>
                </a:solidFill>
              </a:defRPr>
            </a:lvl5pPr>
            <a:lvl6pPr>
              <a:defRPr sz="2600"/>
            </a:lvl6pPr>
            <a:lvl7pPr>
              <a:defRPr sz="2600"/>
            </a:lvl7pPr>
            <a:lvl8pPr>
              <a:defRPr sz="2600"/>
            </a:lvl8pPr>
            <a:lvl9pPr>
              <a:defRPr sz="2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5" name="Slide Number Placeholder 5"/>
          <p:cNvSpPr>
            <a:spLocks noGrp="1"/>
          </p:cNvSpPr>
          <p:nvPr>
            <p:ph type="sldNum" sz="quarter" idx="10"/>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6" name="Rectangle 15"/>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11" name="Title 1"/>
          <p:cNvSpPr>
            <a:spLocks noGrp="1"/>
          </p:cNvSpPr>
          <p:nvPr>
            <p:ph type="title"/>
          </p:nvPr>
        </p:nvSpPr>
        <p:spPr>
          <a:xfrm>
            <a:off x="777242" y="11675"/>
            <a:ext cx="13275846" cy="1073370"/>
          </a:xfrm>
        </p:spPr>
        <p:txBody>
          <a:bodyPr>
            <a:normAutofit/>
          </a:bodyPr>
          <a:lstStyle>
            <a:lvl1pPr>
              <a:defRPr sz="4500" b="0" i="0">
                <a:solidFill>
                  <a:schemeClr val="tx1">
                    <a:lumMod val="50000"/>
                  </a:schemeClr>
                </a:solidFill>
                <a:latin typeface="Futura Bk BT" pitchFamily="34" charset="0"/>
                <a:cs typeface="Futura Bk BT" pitchFamily="34" charset="0"/>
              </a:defRPr>
            </a:lvl1pPr>
          </a:lstStyle>
          <a:p>
            <a:r>
              <a:rPr lang="en-US" dirty="0" smtClean="0"/>
              <a:t>Click to edit Master title style</a:t>
            </a:r>
            <a:endParaRPr lang="en-US" dirty="0"/>
          </a:p>
        </p:txBody>
      </p:sp>
      <p:sp>
        <p:nvSpPr>
          <p:cNvPr id="20" name="Rectangle 19"/>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7" name="Picture 16"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12537735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2"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3" name="Rectangle 12"/>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6" name="Title 1"/>
          <p:cNvSpPr>
            <a:spLocks noGrp="1"/>
          </p:cNvSpPr>
          <p:nvPr>
            <p:ph type="title"/>
          </p:nvPr>
        </p:nvSpPr>
        <p:spPr>
          <a:xfrm>
            <a:off x="777242" y="11675"/>
            <a:ext cx="13275846" cy="1073370"/>
          </a:xfrm>
        </p:spPr>
        <p:txBody>
          <a:bodyPr>
            <a:normAutofit/>
          </a:bodyPr>
          <a:lstStyle>
            <a:lvl1pPr>
              <a:defRPr sz="4500">
                <a:solidFill>
                  <a:schemeClr val="tx1">
                    <a:lumMod val="50000"/>
                  </a:schemeClr>
                </a:solidFill>
                <a:latin typeface="Futura Bk BT" pitchFamily="34" charset="0"/>
              </a:defRPr>
            </a:lvl1pPr>
          </a:lstStyle>
          <a:p>
            <a:r>
              <a:rPr lang="en-US" dirty="0" smtClean="0"/>
              <a:t>Click to edit Master title style</a:t>
            </a:r>
            <a:endParaRPr lang="en-US" dirty="0"/>
          </a:p>
        </p:txBody>
      </p:sp>
      <p:sp>
        <p:nvSpPr>
          <p:cNvPr id="15" name="Rectangle 14"/>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6" name="Picture 15"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32047586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_Slide">
    <p:spTree>
      <p:nvGrpSpPr>
        <p:cNvPr id="1" name=""/>
        <p:cNvGrpSpPr/>
        <p:nvPr/>
      </p:nvGrpSpPr>
      <p:grpSpPr>
        <a:xfrm>
          <a:off x="0" y="0"/>
          <a:ext cx="0" cy="0"/>
          <a:chOff x="0" y="0"/>
          <a:chExt cx="0" cy="0"/>
        </a:xfrm>
      </p:grpSpPr>
      <p:sp>
        <p:nvSpPr>
          <p:cNvPr id="11" name="Rectangle 10"/>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2"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3" name="Rectangle 12"/>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sp>
        <p:nvSpPr>
          <p:cNvPr id="6" name="Title 1"/>
          <p:cNvSpPr>
            <a:spLocks noGrp="1"/>
          </p:cNvSpPr>
          <p:nvPr>
            <p:ph type="title"/>
          </p:nvPr>
        </p:nvSpPr>
        <p:spPr>
          <a:xfrm>
            <a:off x="777242" y="11675"/>
            <a:ext cx="13275846" cy="1073370"/>
          </a:xfrm>
        </p:spPr>
        <p:txBody>
          <a:bodyPr>
            <a:normAutofit/>
          </a:bodyPr>
          <a:lstStyle>
            <a:lvl1pPr>
              <a:defRPr sz="4500">
                <a:solidFill>
                  <a:schemeClr val="tx1">
                    <a:lumMod val="50000"/>
                  </a:schemeClr>
                </a:solidFill>
                <a:latin typeface="Futura Bk BT" pitchFamily="34" charset="0"/>
              </a:defRPr>
            </a:lvl1pPr>
          </a:lstStyle>
          <a:p>
            <a:r>
              <a:rPr lang="en-US" dirty="0" smtClean="0"/>
              <a:t>Click to edit Master title style</a:t>
            </a:r>
            <a:endParaRPr lang="en-US" dirty="0"/>
          </a:p>
        </p:txBody>
      </p:sp>
      <p:sp>
        <p:nvSpPr>
          <p:cNvPr id="15" name="Rectangle 14"/>
          <p:cNvSpPr/>
          <p:nvPr userDrawn="1"/>
        </p:nvSpPr>
        <p:spPr>
          <a:xfrm>
            <a:off x="-1" y="1039608"/>
            <a:ext cx="15566834" cy="670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a:lstStyle/>
          <a:p>
            <a:pPr defTabSz="731520"/>
            <a:endParaRPr lang="en-US" sz="2900">
              <a:solidFill>
                <a:prstClr val="white"/>
              </a:solidFill>
            </a:endParaRPr>
          </a:p>
        </p:txBody>
      </p:sp>
      <p:pic>
        <p:nvPicPr>
          <p:cNvPr id="16" name="Picture 15"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
        <p:nvSpPr>
          <p:cNvPr id="3" name="Content Placeholder 2"/>
          <p:cNvSpPr>
            <a:spLocks noGrp="1"/>
          </p:cNvSpPr>
          <p:nvPr>
            <p:ph sz="quarter" idx="10"/>
          </p:nvPr>
        </p:nvSpPr>
        <p:spPr>
          <a:xfrm>
            <a:off x="776604" y="2217735"/>
            <a:ext cx="14519275" cy="6407573"/>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1" hasCustomPrompt="1"/>
          </p:nvPr>
        </p:nvSpPr>
        <p:spPr>
          <a:xfrm>
            <a:off x="777242" y="1296673"/>
            <a:ext cx="14519275" cy="642620"/>
          </a:xfrm>
        </p:spPr>
        <p:txBody>
          <a:bodyPr/>
          <a:lstStyle>
            <a:lvl1pPr marL="0" indent="0">
              <a:buNone/>
              <a:defRPr baseline="0">
                <a:solidFill>
                  <a:srgbClr val="0070C0"/>
                </a:solidFill>
              </a:defRPr>
            </a:lvl1pPr>
            <a:lvl2pPr marL="731520" indent="0">
              <a:buNone/>
              <a:defRPr/>
            </a:lvl2pPr>
            <a:lvl3pPr marL="1463040" indent="0">
              <a:buNone/>
              <a:defRPr/>
            </a:lvl3pPr>
            <a:lvl4pPr marL="2194560" indent="0">
              <a:buNone/>
              <a:defRPr/>
            </a:lvl4pPr>
            <a:lvl5pPr marL="2926080" indent="0">
              <a:buNone/>
              <a:defRPr/>
            </a:lvl5pPr>
          </a:lstStyle>
          <a:p>
            <a:pPr lvl="0"/>
            <a:r>
              <a:rPr lang="en-US" dirty="0" smtClean="0"/>
              <a:t>Click to insert text</a:t>
            </a:r>
          </a:p>
        </p:txBody>
      </p:sp>
    </p:spTree>
    <p:extLst>
      <p:ext uri="{BB962C8B-B14F-4D97-AF65-F5344CB8AC3E}">
        <p14:creationId xmlns:p14="http://schemas.microsoft.com/office/powerpoint/2010/main" val="1181521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9"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0" name="Rectangle 9"/>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pic>
        <p:nvPicPr>
          <p:cNvPr id="6" name="Picture 5" descr="new_ScienceLogic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37558" y="251116"/>
            <a:ext cx="3376557" cy="599903"/>
          </a:xfrm>
          <a:prstGeom prst="rect">
            <a:avLst/>
          </a:prstGeom>
        </p:spPr>
      </p:pic>
    </p:spTree>
    <p:extLst>
      <p:ext uri="{BB962C8B-B14F-4D97-AF65-F5344CB8AC3E}">
        <p14:creationId xmlns:p14="http://schemas.microsoft.com/office/powerpoint/2010/main" val="30810568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924510"/>
            <a:ext cx="5114132" cy="1142837"/>
          </a:xfrm>
        </p:spPr>
        <p:txBody>
          <a:bodyPr anchor="b"/>
          <a:lstStyle>
            <a:lvl1pPr algn="l">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6077585" y="924509"/>
            <a:ext cx="8689975" cy="8196980"/>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7243" y="2247114"/>
            <a:ext cx="5114132" cy="6874375"/>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12" name="Rectangle 11"/>
          <p:cNvSpPr/>
          <p:nvPr userDrawn="1"/>
        </p:nvSpPr>
        <p:spPr>
          <a:xfrm>
            <a:off x="2" y="9448088"/>
            <a:ext cx="15566834" cy="629317"/>
          </a:xfrm>
          <a:prstGeom prst="rect">
            <a:avLst/>
          </a:prstGeom>
          <a:gradFill flip="none" rotWithShape="1">
            <a:gsLst>
              <a:gs pos="0">
                <a:srgbClr val="383838"/>
              </a:gs>
              <a:gs pos="100000">
                <a:srgbClr val="686869"/>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defTabSz="731520"/>
            <a:endParaRPr lang="en-US" sz="2900">
              <a:solidFill>
                <a:prstClr val="white"/>
              </a:solidFill>
            </a:endParaRPr>
          </a:p>
        </p:txBody>
      </p:sp>
      <p:sp>
        <p:nvSpPr>
          <p:cNvPr id="13" name="Slide Number Placeholder 5"/>
          <p:cNvSpPr>
            <a:spLocks noGrp="1"/>
          </p:cNvSpPr>
          <p:nvPr>
            <p:ph type="sldNum" sz="quarter" idx="4"/>
          </p:nvPr>
        </p:nvSpPr>
        <p:spPr>
          <a:xfrm>
            <a:off x="11140440" y="9568068"/>
            <a:ext cx="3627120" cy="396535"/>
          </a:xfrm>
          <a:prstGeom prst="rect">
            <a:avLst/>
          </a:prstGeom>
        </p:spPr>
        <p:txBody>
          <a:bodyPr vert="horz" lIns="146304" tIns="73152" rIns="146304" bIns="73152" rtlCol="0" anchor="ctr"/>
          <a:lstStyle>
            <a:lvl1pPr algn="r">
              <a:defRPr sz="1900" b="0" i="0">
                <a:solidFill>
                  <a:schemeClr val="bg1"/>
                </a:solidFill>
                <a:latin typeface="Futura Bk BT" pitchFamily="34" charset="0"/>
                <a:cs typeface="Futura Bk BT" pitchFamily="34" charset="0"/>
              </a:defRPr>
            </a:lvl1pPr>
          </a:lstStyle>
          <a:p>
            <a:pPr defTabSz="731520"/>
            <a:fld id="{59FBCBD5-A728-384D-A41B-B8C6FE40EEBE}" type="slidenum">
              <a:rPr lang="en-US" smtClean="0"/>
              <a:pPr defTabSz="731520"/>
              <a:t>‹#›</a:t>
            </a:fld>
            <a:endParaRPr lang="en-US" dirty="0"/>
          </a:p>
        </p:txBody>
      </p:sp>
      <p:sp>
        <p:nvSpPr>
          <p:cNvPr id="14" name="Rectangle 13"/>
          <p:cNvSpPr/>
          <p:nvPr userDrawn="1"/>
        </p:nvSpPr>
        <p:spPr>
          <a:xfrm>
            <a:off x="572777" y="9568064"/>
            <a:ext cx="4575426" cy="363176"/>
          </a:xfrm>
          <a:prstGeom prst="rect">
            <a:avLst/>
          </a:prstGeom>
        </p:spPr>
        <p:txBody>
          <a:bodyPr wrap="square" lIns="146304" tIns="73152" rIns="146304" bIns="73152">
            <a:spAutoFit/>
          </a:bodyPr>
          <a:lstStyle/>
          <a:p>
            <a:pPr defTabSz="731520"/>
            <a:r>
              <a:rPr lang="en-US" sz="1400" dirty="0">
                <a:solidFill>
                  <a:prstClr val="white">
                    <a:lumMod val="65000"/>
                  </a:prstClr>
                </a:solidFill>
                <a:latin typeface="Futura Bk BT" pitchFamily="34" charset="0"/>
                <a:cs typeface="Lato Light"/>
              </a:rPr>
              <a:t>© </a:t>
            </a:r>
            <a:r>
              <a:rPr lang="en-US" sz="1400" dirty="0" smtClean="0">
                <a:solidFill>
                  <a:prstClr val="white">
                    <a:lumMod val="65000"/>
                  </a:prstClr>
                </a:solidFill>
                <a:latin typeface="Futura Bk BT" pitchFamily="34" charset="0"/>
                <a:cs typeface="Lato Light"/>
              </a:rPr>
              <a:t>2014 </a:t>
            </a:r>
            <a:r>
              <a:rPr lang="en-US" sz="1400" dirty="0">
                <a:solidFill>
                  <a:prstClr val="white">
                    <a:lumMod val="65000"/>
                  </a:prstClr>
                </a:solidFill>
                <a:latin typeface="Futura Bk BT" pitchFamily="34" charset="0"/>
                <a:cs typeface="Lato Light"/>
              </a:rPr>
              <a:t>ScienceLogic Inc. All rights reserved</a:t>
            </a:r>
          </a:p>
        </p:txBody>
      </p:sp>
      <p:pic>
        <p:nvPicPr>
          <p:cNvPr id="16" name="Picture 15" descr="new_ScienceLogic_Logo_dot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4893" y="157122"/>
            <a:ext cx="960986" cy="734540"/>
          </a:xfrm>
          <a:prstGeom prst="rect">
            <a:avLst/>
          </a:prstGeom>
        </p:spPr>
      </p:pic>
    </p:spTree>
    <p:extLst>
      <p:ext uri="{BB962C8B-B14F-4D97-AF65-F5344CB8AC3E}">
        <p14:creationId xmlns:p14="http://schemas.microsoft.com/office/powerpoint/2010/main" val="11786424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4"/>
            <a:ext cx="13990320" cy="1085041"/>
          </a:xfrm>
          <a:prstGeom prst="rect">
            <a:avLst/>
          </a:prstGeom>
        </p:spPr>
        <p:txBody>
          <a:bodyPr vert="horz" lIns="146304" tIns="73152" rIns="146304" bIns="7315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77240" y="1352160"/>
            <a:ext cx="13990320" cy="8456083"/>
          </a:xfrm>
          <a:prstGeom prst="rect">
            <a:avLst/>
          </a:prstGeom>
        </p:spPr>
        <p:txBody>
          <a:bodyPr vert="horz" lIns="146304" tIns="73152" rIns="146304" bIns="73152" rtlCol="0">
            <a:normAutofit/>
          </a:bodyPr>
          <a:lstStyle/>
          <a:p>
            <a:pPr lvl="0"/>
            <a:r>
              <a:rPr lang="en-US" dirty="0" smtClean="0"/>
              <a:t>Click to edit Master text styles</a:t>
            </a:r>
          </a:p>
          <a:p>
            <a:pPr lvl="1"/>
            <a:r>
              <a:rPr lang="en-US" dirty="0" smtClean="0"/>
              <a:t>Second level</a:t>
            </a:r>
          </a:p>
          <a:p>
            <a:pPr lvl="1"/>
            <a:r>
              <a:rPr lang="en-US" dirty="0" err="1" smtClean="0"/>
              <a:t>ertlkjlkj</a:t>
            </a:r>
            <a:endParaRPr lang="en-US" dirty="0" smtClean="0"/>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9241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p:txStyles>
    <p:titleStyle>
      <a:lvl1pPr algn="l" defTabSz="731520" rtl="0" eaLnBrk="1" latinLnBrk="0" hangingPunct="1">
        <a:spcBef>
          <a:spcPct val="0"/>
        </a:spcBef>
        <a:buNone/>
        <a:defRPr sz="4500" b="0" i="0" kern="1200">
          <a:solidFill>
            <a:schemeClr val="tx1">
              <a:lumMod val="50000"/>
            </a:schemeClr>
          </a:solidFill>
          <a:latin typeface="Futura Bk BT" pitchFamily="34" charset="0"/>
          <a:ea typeface="+mj-ea"/>
          <a:cs typeface="Futura Bk BT" pitchFamily="34" charset="0"/>
        </a:defRPr>
      </a:lvl1pPr>
    </p:titleStyle>
    <p:bodyStyle>
      <a:lvl1pPr marL="548640" indent="-548640" algn="l" defTabSz="731520" rtl="0" eaLnBrk="1" latinLnBrk="0" hangingPunct="1">
        <a:lnSpc>
          <a:spcPct val="110000"/>
        </a:lnSpc>
        <a:spcBef>
          <a:spcPct val="20000"/>
        </a:spcBef>
        <a:buClr>
          <a:schemeClr val="accent1"/>
        </a:buClr>
        <a:buFont typeface="Arial"/>
        <a:buChar char="•"/>
        <a:defRPr sz="4000" b="0" i="0" kern="1200">
          <a:solidFill>
            <a:schemeClr val="tx1">
              <a:lumMod val="50000"/>
            </a:schemeClr>
          </a:solidFill>
          <a:latin typeface="Futura Lt BT" pitchFamily="34" charset="0"/>
          <a:ea typeface="+mn-ea"/>
          <a:cs typeface="Futura Lt BT" pitchFamily="34" charset="0"/>
        </a:defRPr>
      </a:lvl1pPr>
      <a:lvl2pPr marL="1554480" indent="-822960" algn="l" defTabSz="731520" rtl="0" eaLnBrk="1" latinLnBrk="0" hangingPunct="1">
        <a:lnSpc>
          <a:spcPct val="90000"/>
        </a:lnSpc>
        <a:spcBef>
          <a:spcPct val="20000"/>
        </a:spcBef>
        <a:buClr>
          <a:schemeClr val="accent2"/>
        </a:buClr>
        <a:buFont typeface="Arial"/>
        <a:buChar char="•"/>
        <a:defRPr sz="3200" b="0" i="0" kern="1200">
          <a:solidFill>
            <a:schemeClr val="tx1">
              <a:lumMod val="50000"/>
            </a:schemeClr>
          </a:solidFill>
          <a:latin typeface="Futura Lt BT" pitchFamily="34" charset="0"/>
          <a:ea typeface="+mn-ea"/>
          <a:cs typeface="Futura Lt BT" pitchFamily="34" charset="0"/>
        </a:defRPr>
      </a:lvl2pPr>
      <a:lvl3pPr marL="1828800" indent="-365760" algn="l" defTabSz="731520" rtl="0" eaLnBrk="1" latinLnBrk="0" hangingPunct="1">
        <a:lnSpc>
          <a:spcPct val="110000"/>
        </a:lnSpc>
        <a:spcBef>
          <a:spcPct val="20000"/>
        </a:spcBef>
        <a:buClr>
          <a:schemeClr val="accent4"/>
        </a:buClr>
        <a:buFont typeface="Arial"/>
        <a:buChar char="•"/>
        <a:defRPr sz="2900" b="0" i="0" kern="1200">
          <a:solidFill>
            <a:schemeClr val="tx1">
              <a:lumMod val="50000"/>
            </a:schemeClr>
          </a:solidFill>
          <a:latin typeface="Futura Lt BT" pitchFamily="34" charset="0"/>
          <a:ea typeface="+mn-ea"/>
          <a:cs typeface="Futura Lt BT" pitchFamily="34" charset="0"/>
        </a:defRPr>
      </a:lvl3pPr>
      <a:lvl4pPr marL="2560320" indent="-365760" algn="l" defTabSz="731520" rtl="0" eaLnBrk="1" latinLnBrk="0" hangingPunct="1">
        <a:lnSpc>
          <a:spcPct val="110000"/>
        </a:lnSpc>
        <a:spcBef>
          <a:spcPct val="20000"/>
        </a:spcBef>
        <a:buClr>
          <a:schemeClr val="accent4"/>
        </a:buClr>
        <a:buFont typeface="Arial"/>
        <a:buChar char="•"/>
        <a:defRPr sz="2200" b="0" i="0" kern="1200">
          <a:solidFill>
            <a:schemeClr val="tx1">
              <a:lumMod val="50000"/>
            </a:schemeClr>
          </a:solidFill>
          <a:latin typeface="Futura Lt BT" pitchFamily="34" charset="0"/>
          <a:ea typeface="+mn-ea"/>
          <a:cs typeface="Futura Lt BT" pitchFamily="34" charset="0"/>
        </a:defRPr>
      </a:lvl4pPr>
      <a:lvl5pPr marL="3291840" indent="-365760" algn="l" defTabSz="731520" rtl="0" eaLnBrk="1" latinLnBrk="0" hangingPunct="1">
        <a:lnSpc>
          <a:spcPct val="110000"/>
        </a:lnSpc>
        <a:spcBef>
          <a:spcPct val="20000"/>
        </a:spcBef>
        <a:buClr>
          <a:schemeClr val="accent4"/>
        </a:buClr>
        <a:buFont typeface="Arial"/>
        <a:buChar char="•"/>
        <a:defRPr sz="1900" b="0" i="0" kern="1200">
          <a:solidFill>
            <a:schemeClr val="tx1">
              <a:lumMod val="50000"/>
            </a:schemeClr>
          </a:solidFill>
          <a:latin typeface="Futura Lt BT" pitchFamily="34" charset="0"/>
          <a:ea typeface="+mn-ea"/>
          <a:cs typeface="Futura Lt BT"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jpeg"/><Relationship Id="rId1" Type="http://schemas.openxmlformats.org/officeDocument/2006/relationships/slideLayout" Target="../slideLayouts/slideLayout15.xml"/><Relationship Id="rId5" Type="http://schemas.openxmlformats.org/officeDocument/2006/relationships/image" Target="../media/image37.png"/><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winscp.net/eng/download.php"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image" Target="../media/image58.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81339" y="6543261"/>
            <a:ext cx="13213080" cy="1159500"/>
          </a:xfrm>
        </p:spPr>
        <p:txBody>
          <a:bodyPr/>
          <a:lstStyle/>
          <a:p>
            <a:r>
              <a:rPr lang="en-US" dirty="0" smtClean="0"/>
              <a:t>Welcomes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104" y="7702761"/>
            <a:ext cx="2495550" cy="2038350"/>
          </a:xfrm>
          <a:prstGeom prst="rect">
            <a:avLst/>
          </a:prstGeom>
        </p:spPr>
      </p:pic>
      <p:sp>
        <p:nvSpPr>
          <p:cNvPr id="4" name="TextBox 3"/>
          <p:cNvSpPr txBox="1"/>
          <p:nvPr/>
        </p:nvSpPr>
        <p:spPr>
          <a:xfrm>
            <a:off x="4267017" y="2325757"/>
            <a:ext cx="2903360" cy="1200329"/>
          </a:xfrm>
          <a:prstGeom prst="rect">
            <a:avLst/>
          </a:prstGeom>
          <a:noFill/>
        </p:spPr>
        <p:txBody>
          <a:bodyPr wrap="none" rtlCol="0">
            <a:spAutoFit/>
          </a:bodyPr>
          <a:lstStyle/>
          <a:p>
            <a:pPr algn="ctr"/>
            <a:r>
              <a:rPr lang="en-US" sz="3600" dirty="0" smtClean="0">
                <a:solidFill>
                  <a:schemeClr val="bg2">
                    <a:lumMod val="10000"/>
                  </a:schemeClr>
                </a:solidFill>
                <a:latin typeface="Arial Black" panose="020B0A04020102020204" pitchFamily="34" charset="0"/>
              </a:rPr>
              <a:t>DAY 5</a:t>
            </a:r>
          </a:p>
          <a:p>
            <a:pPr algn="ctr"/>
            <a:r>
              <a:rPr lang="en-US" sz="3600" dirty="0" smtClean="0">
                <a:solidFill>
                  <a:schemeClr val="bg2">
                    <a:lumMod val="10000"/>
                  </a:schemeClr>
                </a:solidFill>
                <a:latin typeface="Arial Black" panose="020B0A04020102020204" pitchFamily="34" charset="0"/>
              </a:rPr>
              <a:t>Boot camp</a:t>
            </a:r>
            <a:endParaRPr lang="en-US" sz="3600" dirty="0">
              <a:solidFill>
                <a:schemeClr val="bg2">
                  <a:lumMod val="10000"/>
                </a:schemeClr>
              </a:solidFill>
              <a:latin typeface="Arial Black" panose="020B0A04020102020204" pitchFamily="34" charset="0"/>
            </a:endParaRPr>
          </a:p>
        </p:txBody>
      </p:sp>
    </p:spTree>
    <p:extLst>
      <p:ext uri="{BB962C8B-B14F-4D97-AF65-F5344CB8AC3E}">
        <p14:creationId xmlns:p14="http://schemas.microsoft.com/office/powerpoint/2010/main" val="3923670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Returning Results - Example</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95823" y="4067355"/>
            <a:ext cx="7469300" cy="1988471"/>
          </a:xfrm>
        </p:spPr>
      </p:pic>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10</a:t>
            </a:fld>
            <a:endParaRPr lang="en-US" dirty="0"/>
          </a:p>
        </p:txBody>
      </p:sp>
      <p:sp>
        <p:nvSpPr>
          <p:cNvPr id="7" name="TextBox 6"/>
          <p:cNvSpPr txBox="1"/>
          <p:nvPr/>
        </p:nvSpPr>
        <p:spPr>
          <a:xfrm>
            <a:off x="730173" y="2049084"/>
            <a:ext cx="5731300" cy="1569660"/>
          </a:xfrm>
          <a:prstGeom prst="rect">
            <a:avLst/>
          </a:prstGeom>
          <a:noFill/>
        </p:spPr>
        <p:txBody>
          <a:bodyPr wrap="square" rtlCol="0">
            <a:spAutoFit/>
          </a:bodyPr>
          <a:lstStyle/>
          <a:p>
            <a:r>
              <a:rPr lang="en-US" sz="3200" dirty="0">
                <a:solidFill>
                  <a:schemeClr val="bg2">
                    <a:lumMod val="10000"/>
                  </a:schemeClr>
                </a:solidFill>
                <a:latin typeface="Arial" panose="020B0604020202020204" pitchFamily="34" charset="0"/>
                <a:cs typeface="Arial" panose="020B0604020202020204" pitchFamily="34" charset="0"/>
              </a:rPr>
              <a:t>Each iteration, a key in </a:t>
            </a:r>
            <a:r>
              <a:rPr lang="en-US" sz="3200" dirty="0" err="1">
                <a:solidFill>
                  <a:schemeClr val="bg2">
                    <a:lumMod val="10000"/>
                  </a:schemeClr>
                </a:solidFill>
                <a:latin typeface="Arial" panose="020B0604020202020204" pitchFamily="34" charset="0"/>
                <a:cs typeface="Arial" panose="020B0604020202020204" pitchFamily="34" charset="0"/>
              </a:rPr>
              <a:t>result_hander</a:t>
            </a:r>
            <a:r>
              <a:rPr lang="en-US" sz="3200" dirty="0">
                <a:solidFill>
                  <a:schemeClr val="bg2">
                    <a:lumMod val="10000"/>
                  </a:schemeClr>
                </a:solidFill>
                <a:latin typeface="Arial" panose="020B0604020202020204" pitchFamily="34" charset="0"/>
                <a:cs typeface="Arial" panose="020B0604020202020204" pitchFamily="34" charset="0"/>
              </a:rPr>
              <a:t> is assigned to the variable “collection”</a:t>
            </a:r>
          </a:p>
        </p:txBody>
      </p:sp>
      <p:sp>
        <p:nvSpPr>
          <p:cNvPr id="8" name="TextBox 7"/>
          <p:cNvSpPr txBox="1"/>
          <p:nvPr/>
        </p:nvSpPr>
        <p:spPr>
          <a:xfrm>
            <a:off x="8313090" y="2049083"/>
            <a:ext cx="6179864" cy="1569660"/>
          </a:xfrm>
          <a:prstGeom prst="rect">
            <a:avLst/>
          </a:prstGeom>
          <a:noFill/>
        </p:spPr>
        <p:txBody>
          <a:bodyPr wrap="square" rtlCol="0">
            <a:spAutoFit/>
          </a:bodyPr>
          <a:lstStyle/>
          <a:p>
            <a:r>
              <a:rPr lang="en-US" sz="3200" dirty="0">
                <a:solidFill>
                  <a:schemeClr val="bg2">
                    <a:lumMod val="10000"/>
                  </a:schemeClr>
                </a:solidFill>
                <a:latin typeface="Arial" panose="020B0604020202020204" pitchFamily="34" charset="0"/>
                <a:cs typeface="Arial" panose="020B0604020202020204" pitchFamily="34" charset="0"/>
              </a:rPr>
              <a:t>The Snippet Arguments are processed to get the min and max values for a random number</a:t>
            </a:r>
          </a:p>
        </p:txBody>
      </p:sp>
      <p:sp>
        <p:nvSpPr>
          <p:cNvPr id="9" name="TextBox 8"/>
          <p:cNvSpPr txBox="1"/>
          <p:nvPr/>
        </p:nvSpPr>
        <p:spPr>
          <a:xfrm>
            <a:off x="730172" y="6755327"/>
            <a:ext cx="6406919" cy="2062103"/>
          </a:xfrm>
          <a:prstGeom prst="rect">
            <a:avLst/>
          </a:prstGeom>
          <a:noFill/>
        </p:spPr>
        <p:txBody>
          <a:bodyPr wrap="square" rtlCol="0">
            <a:spAutoFit/>
          </a:bodyPr>
          <a:lstStyle/>
          <a:p>
            <a:r>
              <a:rPr lang="en-US" sz="3200" dirty="0">
                <a:solidFill>
                  <a:schemeClr val="bg2">
                    <a:lumMod val="10000"/>
                  </a:schemeClr>
                </a:solidFill>
                <a:latin typeface="Arial" panose="020B0604020202020204" pitchFamily="34" charset="0"/>
                <a:cs typeface="Arial" panose="020B0604020202020204" pitchFamily="34" charset="0"/>
              </a:rPr>
              <a:t>The list of results is assigned directly to the key in </a:t>
            </a:r>
            <a:r>
              <a:rPr lang="en-US" sz="3200" dirty="0" err="1">
                <a:solidFill>
                  <a:schemeClr val="bg2">
                    <a:lumMod val="10000"/>
                  </a:schemeClr>
                </a:solidFill>
                <a:latin typeface="Arial" panose="020B0604020202020204" pitchFamily="34" charset="0"/>
                <a:cs typeface="Arial" panose="020B0604020202020204" pitchFamily="34" charset="0"/>
              </a:rPr>
              <a:t>result_handler</a:t>
            </a:r>
            <a:r>
              <a:rPr lang="en-US" sz="3200" dirty="0">
                <a:solidFill>
                  <a:schemeClr val="bg2">
                    <a:lumMod val="10000"/>
                  </a:schemeClr>
                </a:solidFill>
                <a:latin typeface="Arial" panose="020B0604020202020204" pitchFamily="34" charset="0"/>
                <a:cs typeface="Arial" panose="020B0604020202020204" pitchFamily="34" charset="0"/>
              </a:rPr>
              <a:t> for this collection object</a:t>
            </a:r>
          </a:p>
        </p:txBody>
      </p:sp>
      <p:sp>
        <p:nvSpPr>
          <p:cNvPr id="10" name="TextBox 9"/>
          <p:cNvSpPr txBox="1"/>
          <p:nvPr/>
        </p:nvSpPr>
        <p:spPr>
          <a:xfrm>
            <a:off x="8199563" y="6786453"/>
            <a:ext cx="6406919" cy="1569660"/>
          </a:xfrm>
          <a:prstGeom prst="rect">
            <a:avLst/>
          </a:prstGeom>
          <a:noFill/>
        </p:spPr>
        <p:txBody>
          <a:bodyPr wrap="square" rtlCol="0">
            <a:spAutoFit/>
          </a:bodyPr>
          <a:lstStyle/>
          <a:p>
            <a:r>
              <a:rPr lang="en-US" sz="3200" dirty="0">
                <a:solidFill>
                  <a:schemeClr val="bg2">
                    <a:lumMod val="10000"/>
                  </a:schemeClr>
                </a:solidFill>
                <a:latin typeface="Arial" panose="020B0604020202020204" pitchFamily="34" charset="0"/>
                <a:cs typeface="Arial" panose="020B0604020202020204" pitchFamily="34" charset="0"/>
              </a:rPr>
              <a:t>The “collected” random number is formatted in a list of one item. The index is hard-coded to zero</a:t>
            </a:r>
          </a:p>
        </p:txBody>
      </p:sp>
      <p:cxnSp>
        <p:nvCxnSpPr>
          <p:cNvPr id="12" name="Straight Arrow Connector 11"/>
          <p:cNvCxnSpPr>
            <a:stCxn id="7" idx="2"/>
          </p:cNvCxnSpPr>
          <p:nvPr/>
        </p:nvCxnSpPr>
        <p:spPr>
          <a:xfrm>
            <a:off x="3595823" y="3618744"/>
            <a:ext cx="1135205" cy="448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9664811" y="3618744"/>
            <a:ext cx="1067862" cy="890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649376" y="5915423"/>
            <a:ext cx="2379029" cy="871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9908120" y="5915422"/>
            <a:ext cx="1157003" cy="839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735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Assigning Index Values</a:t>
            </a:r>
          </a:p>
        </p:txBody>
      </p:sp>
      <p:sp>
        <p:nvSpPr>
          <p:cNvPr id="4" name="Content Placeholder 1"/>
          <p:cNvSpPr>
            <a:spLocks noGrp="1"/>
          </p:cNvSpPr>
          <p:nvPr>
            <p:ph idx="1"/>
          </p:nvPr>
        </p:nvSpPr>
        <p:spPr>
          <a:xfrm>
            <a:off x="475974" y="2035246"/>
            <a:ext cx="14291592" cy="6564310"/>
          </a:xfrm>
        </p:spPr>
        <p:txBody>
          <a:bodyPr>
            <a:normAutofit lnSpcReduction="10000"/>
          </a:bodyPr>
          <a:lstStyle/>
          <a:p>
            <a:pPr>
              <a:buClr>
                <a:schemeClr val="accent1"/>
              </a:buClr>
            </a:pPr>
            <a:r>
              <a:rPr lang="en-US" dirty="0" smtClean="0">
                <a:solidFill>
                  <a:schemeClr val="bg2">
                    <a:lumMod val="10000"/>
                  </a:schemeClr>
                </a:solidFill>
              </a:rPr>
              <a:t>Each collected value must be assigned an index by the snippet code. </a:t>
            </a:r>
          </a:p>
          <a:p>
            <a:pPr>
              <a:buClr>
                <a:schemeClr val="accent1"/>
              </a:buClr>
            </a:pPr>
            <a:r>
              <a:rPr lang="en-US" dirty="0" smtClean="0">
                <a:solidFill>
                  <a:schemeClr val="bg2">
                    <a:lumMod val="10000"/>
                  </a:schemeClr>
                </a:solidFill>
              </a:rPr>
              <a:t>The indexes must:</a:t>
            </a:r>
          </a:p>
          <a:p>
            <a:pPr lvl="1">
              <a:buClr>
                <a:schemeClr val="accent1"/>
              </a:buClr>
            </a:pPr>
            <a:r>
              <a:rPr lang="en-US" dirty="0" smtClean="0">
                <a:solidFill>
                  <a:schemeClr val="bg2">
                    <a:lumMod val="10000"/>
                  </a:schemeClr>
                </a:solidFill>
              </a:rPr>
              <a:t>Be unique within the list of values for a collection object</a:t>
            </a:r>
          </a:p>
          <a:p>
            <a:pPr lvl="1">
              <a:buClr>
                <a:schemeClr val="accent1"/>
              </a:buClr>
            </a:pPr>
            <a:r>
              <a:rPr lang="en-US" dirty="0" smtClean="0">
                <a:solidFill>
                  <a:schemeClr val="bg2">
                    <a:lumMod val="10000"/>
                  </a:schemeClr>
                </a:solidFill>
              </a:rPr>
              <a:t>Stay consistent across poll periods</a:t>
            </a:r>
          </a:p>
          <a:p>
            <a:pPr lvl="1">
              <a:buClr>
                <a:schemeClr val="accent1"/>
              </a:buClr>
            </a:pPr>
            <a:r>
              <a:rPr lang="en-US" dirty="0" smtClean="0">
                <a:solidFill>
                  <a:schemeClr val="bg2">
                    <a:lumMod val="10000"/>
                  </a:schemeClr>
                </a:solidFill>
              </a:rPr>
              <a:t>Match the indexes assigned to related collection objects</a:t>
            </a:r>
          </a:p>
          <a:p>
            <a:r>
              <a:rPr lang="en-US" dirty="0" smtClean="0">
                <a:solidFill>
                  <a:schemeClr val="bg2">
                    <a:lumMod val="10000"/>
                  </a:schemeClr>
                </a:solidFill>
              </a:rPr>
              <a:t>Common examples:</a:t>
            </a:r>
          </a:p>
          <a:p>
            <a:pPr lvl="1"/>
            <a:r>
              <a:rPr lang="en-US" dirty="0" smtClean="0">
                <a:solidFill>
                  <a:schemeClr val="bg2">
                    <a:lumMod val="10000"/>
                  </a:schemeClr>
                </a:solidFill>
              </a:rPr>
              <a:t>The unique identifiers assigned by the external systems, e.g. SNMP table indexes.</a:t>
            </a:r>
          </a:p>
          <a:p>
            <a:pPr lvl="1"/>
            <a:r>
              <a:rPr lang="en-US" dirty="0" smtClean="0">
                <a:solidFill>
                  <a:schemeClr val="bg2">
                    <a:lumMod val="10000"/>
                  </a:schemeClr>
                </a:solidFill>
              </a:rPr>
              <a:t>The name/label for each table row/</a:t>
            </a:r>
            <a:r>
              <a:rPr lang="en-US" dirty="0" err="1" smtClean="0">
                <a:solidFill>
                  <a:schemeClr val="bg2">
                    <a:lumMod val="10000"/>
                  </a:schemeClr>
                </a:solidFill>
              </a:rPr>
              <a:t>trendline</a:t>
            </a:r>
            <a:r>
              <a:rPr lang="en-US" dirty="0" smtClean="0">
                <a:solidFill>
                  <a:schemeClr val="bg2">
                    <a:lumMod val="10000"/>
                  </a:schemeClr>
                </a:solidFill>
              </a:rPr>
              <a:t>, e.g. file system partition labels.</a:t>
            </a:r>
          </a:p>
          <a:p>
            <a:pPr lvl="1"/>
            <a:r>
              <a:rPr lang="en-US" dirty="0" smtClean="0">
                <a:solidFill>
                  <a:schemeClr val="bg2">
                    <a:lumMod val="10000"/>
                  </a:schemeClr>
                </a:solidFill>
              </a:rPr>
              <a:t>For objects that only ever have one value, use zero.</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11</a:t>
            </a:fld>
            <a:endParaRPr lang="en-US" dirty="0"/>
          </a:p>
        </p:txBody>
      </p:sp>
    </p:spTree>
    <p:extLst>
      <p:ext uri="{BB962C8B-B14F-4D97-AF65-F5344CB8AC3E}">
        <p14:creationId xmlns:p14="http://schemas.microsoft.com/office/powerpoint/2010/main" val="928768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Assigning Index Values - Example</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1583" y="2036287"/>
            <a:ext cx="9036510" cy="6563360"/>
          </a:xfrm>
        </p:spPr>
      </p:pic>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12</a:t>
            </a:fld>
            <a:endParaRPr lang="en-US" dirty="0"/>
          </a:p>
        </p:txBody>
      </p:sp>
      <p:sp>
        <p:nvSpPr>
          <p:cNvPr id="5" name="TextBox 4"/>
          <p:cNvSpPr txBox="1"/>
          <p:nvPr/>
        </p:nvSpPr>
        <p:spPr>
          <a:xfrm>
            <a:off x="9664812" y="2036287"/>
            <a:ext cx="5690748" cy="6494085"/>
          </a:xfrm>
          <a:prstGeom prst="rect">
            <a:avLst/>
          </a:prstGeom>
          <a:noFill/>
        </p:spPr>
        <p:txBody>
          <a:bodyPr wrap="square" rtlCol="0">
            <a:spAutoFit/>
          </a:bodyPr>
          <a:lstStyle/>
          <a:p>
            <a:r>
              <a:rPr lang="en-US" sz="3200" dirty="0">
                <a:solidFill>
                  <a:schemeClr val="bg2">
                    <a:lumMod val="10000"/>
                  </a:schemeClr>
                </a:solidFill>
                <a:latin typeface="Arial" panose="020B0604020202020204" pitchFamily="34" charset="0"/>
                <a:cs typeface="Arial" panose="020B0604020202020204" pitchFamily="34" charset="0"/>
              </a:rPr>
              <a:t>Suppose a snippet collects the values from two SNMP OIDs, the space used and name of file systems.</a:t>
            </a:r>
          </a:p>
          <a:p>
            <a:endParaRPr lang="en-US" sz="3200" dirty="0">
              <a:solidFill>
                <a:schemeClr val="bg2">
                  <a:lumMod val="10000"/>
                </a:schemeClr>
              </a:solidFill>
              <a:latin typeface="Arial" panose="020B0604020202020204" pitchFamily="34" charset="0"/>
              <a:cs typeface="Arial" panose="020B0604020202020204" pitchFamily="34" charset="0"/>
            </a:endParaRPr>
          </a:p>
          <a:p>
            <a:r>
              <a:rPr lang="en-US" sz="3200" dirty="0">
                <a:solidFill>
                  <a:schemeClr val="bg2">
                    <a:lumMod val="10000"/>
                  </a:schemeClr>
                </a:solidFill>
                <a:latin typeface="Arial" panose="020B0604020202020204" pitchFamily="34" charset="0"/>
                <a:cs typeface="Arial" panose="020B0604020202020204" pitchFamily="34" charset="0"/>
              </a:rPr>
              <a:t>The list of collections could be assigned the SNMP indexes as the index values.</a:t>
            </a:r>
          </a:p>
          <a:p>
            <a:endParaRPr lang="en-US" sz="3200" dirty="0">
              <a:solidFill>
                <a:schemeClr val="bg2">
                  <a:lumMod val="10000"/>
                </a:schemeClr>
              </a:solidFill>
              <a:latin typeface="Arial" panose="020B0604020202020204" pitchFamily="34" charset="0"/>
              <a:cs typeface="Arial" panose="020B0604020202020204" pitchFamily="34" charset="0"/>
            </a:endParaRPr>
          </a:p>
          <a:p>
            <a:r>
              <a:rPr lang="en-US" sz="3200" dirty="0">
                <a:solidFill>
                  <a:schemeClr val="bg2">
                    <a:lumMod val="10000"/>
                  </a:schemeClr>
                </a:solidFill>
                <a:latin typeface="Arial" panose="020B0604020202020204" pitchFamily="34" charset="0"/>
                <a:cs typeface="Arial" panose="020B0604020202020204" pitchFamily="34" charset="0"/>
              </a:rPr>
              <a:t>However, if the SNMP indexes have the potential to change between polls, the label values could be used instead.</a:t>
            </a:r>
          </a:p>
        </p:txBody>
      </p:sp>
      <p:sp>
        <p:nvSpPr>
          <p:cNvPr id="9" name="Rectangle 8"/>
          <p:cNvSpPr/>
          <p:nvPr/>
        </p:nvSpPr>
        <p:spPr>
          <a:xfrm>
            <a:off x="4082200" y="2157638"/>
            <a:ext cx="432551" cy="32035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930"/>
          </a:p>
        </p:txBody>
      </p:sp>
      <p:sp>
        <p:nvSpPr>
          <p:cNvPr id="10" name="Rectangle 9"/>
          <p:cNvSpPr/>
          <p:nvPr/>
        </p:nvSpPr>
        <p:spPr>
          <a:xfrm>
            <a:off x="5609647" y="5496390"/>
            <a:ext cx="1676134" cy="30627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930"/>
          </a:p>
        </p:txBody>
      </p:sp>
      <p:cxnSp>
        <p:nvCxnSpPr>
          <p:cNvPr id="12" name="Straight Arrow Connector 11"/>
          <p:cNvCxnSpPr>
            <a:endCxn id="9" idx="3"/>
          </p:cNvCxnSpPr>
          <p:nvPr/>
        </p:nvCxnSpPr>
        <p:spPr>
          <a:xfrm flipH="1" flipV="1">
            <a:off x="4514751" y="3759427"/>
            <a:ext cx="5244680" cy="9259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10" idx="3"/>
          </p:cNvCxnSpPr>
          <p:nvPr/>
        </p:nvCxnSpPr>
        <p:spPr>
          <a:xfrm flipH="1">
            <a:off x="7285780" y="6780526"/>
            <a:ext cx="2379031" cy="247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012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Formatting Collection Object Lists - Example</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13</a:t>
            </a:fld>
            <a:endParaRPr lang="en-US" dirty="0"/>
          </a:p>
        </p:txBody>
      </p:sp>
      <p:sp>
        <p:nvSpPr>
          <p:cNvPr id="4" name="Content Placeholder 3"/>
          <p:cNvSpPr>
            <a:spLocks noGrp="1"/>
          </p:cNvSpPr>
          <p:nvPr>
            <p:ph idx="1"/>
          </p:nvPr>
        </p:nvSpPr>
        <p:spPr/>
        <p:txBody>
          <a:bodyPr>
            <a:normAutofit/>
          </a:bodyPr>
          <a:lstStyle/>
          <a:p>
            <a:pPr marL="0" indent="0">
              <a:buNone/>
            </a:pPr>
            <a:r>
              <a:rPr lang="en-US" sz="3230" dirty="0">
                <a:solidFill>
                  <a:schemeClr val="bg2">
                    <a:lumMod val="10000"/>
                  </a:schemeClr>
                </a:solidFill>
              </a:rPr>
              <a:t>The lists to the left show the two collections indexed by SNMP index. The lists to the right show the two collections indexed by the file system name: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505" y="3076186"/>
            <a:ext cx="3611349" cy="551375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6656" y="3077912"/>
            <a:ext cx="5278755" cy="5521643"/>
          </a:xfrm>
          <a:prstGeom prst="rect">
            <a:avLst/>
          </a:prstGeom>
        </p:spPr>
      </p:pic>
    </p:spTree>
    <p:extLst>
      <p:ext uri="{BB962C8B-B14F-4D97-AF65-F5344CB8AC3E}">
        <p14:creationId xmlns:p14="http://schemas.microsoft.com/office/powerpoint/2010/main" val="2669529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Reporting Collection State</a:t>
            </a:r>
          </a:p>
        </p:txBody>
      </p:sp>
      <p:sp>
        <p:nvSpPr>
          <p:cNvPr id="4" name="Content Placeholder 1"/>
          <p:cNvSpPr>
            <a:spLocks noGrp="1"/>
          </p:cNvSpPr>
          <p:nvPr>
            <p:ph idx="1"/>
          </p:nvPr>
        </p:nvSpPr>
        <p:spPr>
          <a:xfrm>
            <a:off x="475974" y="1470991"/>
            <a:ext cx="14291592" cy="7128565"/>
          </a:xfrm>
        </p:spPr>
        <p:txBody>
          <a:bodyPr>
            <a:normAutofit/>
          </a:bodyPr>
          <a:lstStyle/>
          <a:p>
            <a:pPr>
              <a:buClr>
                <a:schemeClr val="accent1"/>
              </a:buClr>
            </a:pPr>
            <a:r>
              <a:rPr lang="en-US" dirty="0" smtClean="0">
                <a:solidFill>
                  <a:schemeClr val="bg2">
                    <a:lumMod val="10000"/>
                  </a:schemeClr>
                </a:solidFill>
              </a:rPr>
              <a:t>Snippet code is responsible for reporting the overall status of its collection back to the platform. By default, a successful collection is assumed.</a:t>
            </a:r>
          </a:p>
          <a:p>
            <a:pPr>
              <a:buClr>
                <a:schemeClr val="accent1"/>
              </a:buClr>
            </a:pPr>
            <a:r>
              <a:rPr lang="en-US" dirty="0" smtClean="0">
                <a:solidFill>
                  <a:schemeClr val="bg2">
                    <a:lumMod val="10000"/>
                  </a:schemeClr>
                </a:solidFill>
              </a:rPr>
              <a:t>To report a failed collection, e.g. a request timed out, and tell the platform to discard the collection results, populate the following variables:</a:t>
            </a:r>
          </a:p>
          <a:p>
            <a:pPr lvl="1">
              <a:buClr>
                <a:schemeClr val="accent1"/>
              </a:buClr>
            </a:pPr>
            <a:r>
              <a:rPr lang="en-US" dirty="0" smtClean="0">
                <a:solidFill>
                  <a:schemeClr val="bg2">
                    <a:lumMod val="10000"/>
                  </a:schemeClr>
                </a:solidFill>
              </a:rPr>
              <a:t>COLLECTION_PROBLEM: Set this variable to True to report a failed collection.</a:t>
            </a:r>
          </a:p>
          <a:p>
            <a:pPr lvl="1">
              <a:buClr>
                <a:schemeClr val="accent1"/>
              </a:buClr>
            </a:pPr>
            <a:r>
              <a:rPr lang="en-US" dirty="0" smtClean="0">
                <a:solidFill>
                  <a:schemeClr val="bg2">
                    <a:lumMod val="10000"/>
                  </a:schemeClr>
                </a:solidFill>
              </a:rPr>
              <a:t>PROBLEM_STR: Set this variable to a descriptive string. If COLLECTION_PROBLEM is True, the platform automatically generates a failed collection event. This string is included in the event message.   </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14</a:t>
            </a:fld>
            <a:endParaRPr lang="en-US" dirty="0"/>
          </a:p>
        </p:txBody>
      </p:sp>
    </p:spTree>
    <p:extLst>
      <p:ext uri="{BB962C8B-B14F-4D97-AF65-F5344CB8AC3E}">
        <p14:creationId xmlns:p14="http://schemas.microsoft.com/office/powerpoint/2010/main" val="790342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Debug Logging</a:t>
            </a:r>
          </a:p>
        </p:txBody>
      </p:sp>
      <p:sp>
        <p:nvSpPr>
          <p:cNvPr id="4" name="Content Placeholder 1"/>
          <p:cNvSpPr>
            <a:spLocks noGrp="1"/>
          </p:cNvSpPr>
          <p:nvPr>
            <p:ph idx="1"/>
          </p:nvPr>
        </p:nvSpPr>
        <p:spPr>
          <a:xfrm>
            <a:off x="475974" y="1669775"/>
            <a:ext cx="14291592" cy="7649858"/>
          </a:xfrm>
        </p:spPr>
        <p:txBody>
          <a:bodyPr>
            <a:normAutofit fontScale="92500" lnSpcReduction="20000"/>
          </a:bodyPr>
          <a:lstStyle/>
          <a:p>
            <a:pPr>
              <a:buClr>
                <a:schemeClr val="accent1"/>
              </a:buClr>
            </a:pPr>
            <a:r>
              <a:rPr lang="en-US" dirty="0" smtClean="0">
                <a:solidFill>
                  <a:schemeClr val="bg2">
                    <a:lumMod val="10000"/>
                  </a:schemeClr>
                </a:solidFill>
              </a:rPr>
              <a:t>Snippet Dynamic Applications have access to the standard debug logging functions used by ScienceLogic processes through the </a:t>
            </a:r>
            <a:r>
              <a:rPr lang="en-US" dirty="0" err="1" smtClean="0">
                <a:solidFill>
                  <a:schemeClr val="bg2">
                    <a:lumMod val="10000"/>
                  </a:schemeClr>
                </a:solidFill>
              </a:rPr>
              <a:t>self.logger</a:t>
            </a:r>
            <a:r>
              <a:rPr lang="en-US" dirty="0" smtClean="0">
                <a:solidFill>
                  <a:schemeClr val="bg2">
                    <a:lumMod val="10000"/>
                  </a:schemeClr>
                </a:solidFill>
              </a:rPr>
              <a:t> handle.</a:t>
            </a:r>
          </a:p>
          <a:p>
            <a:pPr>
              <a:buClr>
                <a:schemeClr val="accent1"/>
              </a:buClr>
            </a:pPr>
            <a:r>
              <a:rPr lang="en-US" dirty="0" smtClean="0">
                <a:solidFill>
                  <a:schemeClr val="bg2">
                    <a:lumMod val="10000"/>
                  </a:schemeClr>
                </a:solidFill>
              </a:rPr>
              <a:t>Two levels of log messages are available:</a:t>
            </a:r>
          </a:p>
          <a:p>
            <a:pPr lvl="1">
              <a:buClr>
                <a:schemeClr val="accent2"/>
              </a:buClr>
            </a:pPr>
            <a:r>
              <a:rPr lang="en-US" dirty="0" smtClean="0">
                <a:solidFill>
                  <a:schemeClr val="bg2">
                    <a:lumMod val="10000"/>
                  </a:schemeClr>
                </a:solidFill>
              </a:rPr>
              <a:t>Debug: Log entry will be written to the /data/logs/silo.log file if debug logging is enabled for the Dynamic Application collection process.</a:t>
            </a:r>
          </a:p>
          <a:p>
            <a:pPr lvl="1">
              <a:buClr>
                <a:schemeClr val="accent2"/>
              </a:buClr>
            </a:pPr>
            <a:r>
              <a:rPr lang="en-US" dirty="0" err="1" smtClean="0">
                <a:solidFill>
                  <a:schemeClr val="bg2">
                    <a:lumMod val="10000"/>
                  </a:schemeClr>
                </a:solidFill>
              </a:rPr>
              <a:t>Ui_debug</a:t>
            </a:r>
            <a:r>
              <a:rPr lang="en-US" dirty="0" smtClean="0">
                <a:solidFill>
                  <a:schemeClr val="bg2">
                    <a:lumMod val="10000"/>
                  </a:schemeClr>
                </a:solidFill>
              </a:rPr>
              <a:t>: Log entry will appear in the user interface debug logging output, where a test collection is manually initiated by the user. These log messages are truncated to 255 characters. If debug logging is enabled, the log entries are also written to the /data/logs/silo.log file.</a:t>
            </a:r>
          </a:p>
          <a:p>
            <a:pPr>
              <a:buClr>
                <a:schemeClr val="accent1"/>
              </a:buClr>
            </a:pPr>
            <a:r>
              <a:rPr lang="en-US" dirty="0">
                <a:solidFill>
                  <a:schemeClr val="bg2">
                    <a:lumMod val="10000"/>
                  </a:schemeClr>
                </a:solidFill>
              </a:rPr>
              <a:t>Snippet Dynamic Applications have access to the standard debug logging functions used by ScienceLogic processes.</a:t>
            </a:r>
          </a:p>
          <a:p>
            <a:pPr>
              <a:buClr>
                <a:schemeClr val="accent1"/>
              </a:buClr>
            </a:pPr>
            <a:r>
              <a:rPr lang="en-US" dirty="0" smtClean="0">
                <a:solidFill>
                  <a:schemeClr val="bg2">
                    <a:lumMod val="10000"/>
                  </a:schemeClr>
                </a:solidFill>
              </a:rPr>
              <a:t>To write debug messages, use one of the following functions:</a:t>
            </a:r>
            <a:endParaRPr lang="en-US" dirty="0">
              <a:solidFill>
                <a:schemeClr val="bg2">
                  <a:lumMod val="10000"/>
                </a:schemeClr>
              </a:solidFill>
            </a:endParaRPr>
          </a:p>
          <a:p>
            <a:pPr lvl="1">
              <a:buClr>
                <a:schemeClr val="accent2"/>
              </a:buClr>
            </a:pPr>
            <a:r>
              <a:rPr lang="en-US" dirty="0" err="1" smtClean="0">
                <a:solidFill>
                  <a:schemeClr val="bg2">
                    <a:lumMod val="10000"/>
                  </a:schemeClr>
                </a:solidFill>
              </a:rPr>
              <a:t>Self.logger.debug</a:t>
            </a:r>
            <a:r>
              <a:rPr lang="en-US" dirty="0" smtClean="0">
                <a:solidFill>
                  <a:schemeClr val="bg2">
                    <a:lumMod val="10000"/>
                  </a:schemeClr>
                </a:solidFill>
              </a:rPr>
              <a:t>(</a:t>
            </a:r>
            <a:r>
              <a:rPr lang="en-US" dirty="0" err="1" smtClean="0">
                <a:solidFill>
                  <a:schemeClr val="bg2">
                    <a:lumMod val="10000"/>
                  </a:schemeClr>
                </a:solidFill>
              </a:rPr>
              <a:t>log_message</a:t>
            </a:r>
            <a:r>
              <a:rPr lang="en-US" dirty="0" smtClean="0">
                <a:solidFill>
                  <a:schemeClr val="bg2">
                    <a:lumMod val="10000"/>
                  </a:schemeClr>
                </a:solidFill>
              </a:rPr>
              <a:t>)</a:t>
            </a:r>
          </a:p>
          <a:p>
            <a:pPr lvl="1">
              <a:buClr>
                <a:schemeClr val="accent2"/>
              </a:buClr>
            </a:pPr>
            <a:r>
              <a:rPr lang="en-US" dirty="0" err="1" smtClean="0">
                <a:solidFill>
                  <a:schemeClr val="bg2">
                    <a:lumMod val="10000"/>
                  </a:schemeClr>
                </a:solidFill>
              </a:rPr>
              <a:t>Self.logger.ui_debug</a:t>
            </a:r>
            <a:r>
              <a:rPr lang="en-US" dirty="0" smtClean="0">
                <a:solidFill>
                  <a:schemeClr val="bg2">
                    <a:lumMod val="10000"/>
                  </a:schemeClr>
                </a:solidFill>
              </a:rPr>
              <a:t>(</a:t>
            </a:r>
            <a:r>
              <a:rPr lang="en-US" dirty="0" err="1" smtClean="0">
                <a:solidFill>
                  <a:schemeClr val="bg2">
                    <a:lumMod val="10000"/>
                  </a:schemeClr>
                </a:solidFill>
              </a:rPr>
              <a:t>log_message</a:t>
            </a:r>
            <a:r>
              <a:rPr lang="en-US" dirty="0" smtClean="0">
                <a:solidFill>
                  <a:schemeClr val="bg2">
                    <a:lumMod val="10000"/>
                  </a:schemeClr>
                </a:solidFill>
              </a:rPr>
              <a:t>)</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15</a:t>
            </a:fld>
            <a:endParaRPr lang="en-US" dirty="0"/>
          </a:p>
        </p:txBody>
      </p:sp>
    </p:spTree>
    <p:extLst>
      <p:ext uri="{BB962C8B-B14F-4D97-AF65-F5344CB8AC3E}">
        <p14:creationId xmlns:p14="http://schemas.microsoft.com/office/powerpoint/2010/main" val="3353144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Snippet Variables</a:t>
            </a:r>
          </a:p>
        </p:txBody>
      </p:sp>
      <p:sp>
        <p:nvSpPr>
          <p:cNvPr id="4" name="Content Placeholder 1"/>
          <p:cNvSpPr>
            <a:spLocks noGrp="1"/>
          </p:cNvSpPr>
          <p:nvPr>
            <p:ph idx="1"/>
          </p:nvPr>
        </p:nvSpPr>
        <p:spPr>
          <a:xfrm>
            <a:off x="475968" y="1417903"/>
            <a:ext cx="14291592" cy="7729372"/>
          </a:xfrm>
        </p:spPr>
        <p:txBody>
          <a:bodyPr>
            <a:normAutofit fontScale="92500" lnSpcReduction="20000"/>
          </a:bodyPr>
          <a:lstStyle/>
          <a:p>
            <a:pPr>
              <a:buClr>
                <a:schemeClr val="accent1"/>
              </a:buClr>
            </a:pPr>
            <a:r>
              <a:rPr lang="en-US" dirty="0">
                <a:solidFill>
                  <a:schemeClr val="bg2">
                    <a:lumMod val="10000"/>
                  </a:schemeClr>
                </a:solidFill>
              </a:rPr>
              <a:t>V</a:t>
            </a:r>
            <a:r>
              <a:rPr lang="en-US" dirty="0" smtClean="0">
                <a:solidFill>
                  <a:schemeClr val="bg2">
                    <a:lumMod val="10000"/>
                  </a:schemeClr>
                </a:solidFill>
              </a:rPr>
              <a:t>ariables are made available to snippet code that include information about the device for which collection is being performed.</a:t>
            </a:r>
          </a:p>
          <a:p>
            <a:pPr>
              <a:buClr>
                <a:schemeClr val="accent1"/>
              </a:buClr>
            </a:pPr>
            <a:r>
              <a:rPr lang="en-US" dirty="0" smtClean="0">
                <a:solidFill>
                  <a:schemeClr val="bg2">
                    <a:lumMod val="10000"/>
                  </a:schemeClr>
                </a:solidFill>
              </a:rPr>
              <a:t>For regular (non-component) devices </a:t>
            </a:r>
            <a:r>
              <a:rPr lang="en-US" i="1" dirty="0" err="1" smtClean="0">
                <a:solidFill>
                  <a:schemeClr val="bg2">
                    <a:lumMod val="10000"/>
                  </a:schemeClr>
                </a:solidFill>
              </a:rPr>
              <a:t>this_device</a:t>
            </a:r>
            <a:r>
              <a:rPr lang="en-US" dirty="0" smtClean="0">
                <a:solidFill>
                  <a:schemeClr val="bg2">
                    <a:lumMod val="10000"/>
                  </a:schemeClr>
                </a:solidFill>
              </a:rPr>
              <a:t> is a named tuple that includes the following values:  </a:t>
            </a:r>
          </a:p>
          <a:p>
            <a:pPr lvl="1">
              <a:buClr>
                <a:schemeClr val="accent2"/>
              </a:buClr>
            </a:pPr>
            <a:r>
              <a:rPr lang="en-US" dirty="0" smtClean="0">
                <a:solidFill>
                  <a:schemeClr val="bg2">
                    <a:lumMod val="10000"/>
                  </a:schemeClr>
                </a:solidFill>
              </a:rPr>
              <a:t>this_device.name:</a:t>
            </a:r>
          </a:p>
          <a:p>
            <a:pPr lvl="1">
              <a:buClr>
                <a:schemeClr val="accent2"/>
              </a:buClr>
            </a:pPr>
            <a:r>
              <a:rPr lang="en-US" dirty="0" smtClean="0">
                <a:solidFill>
                  <a:schemeClr val="bg2">
                    <a:lumMod val="10000"/>
                  </a:schemeClr>
                </a:solidFill>
              </a:rPr>
              <a:t>This_device.name</a:t>
            </a:r>
          </a:p>
          <a:p>
            <a:pPr lvl="1">
              <a:buClr>
                <a:schemeClr val="accent2"/>
              </a:buClr>
            </a:pPr>
            <a:r>
              <a:rPr lang="en-US" dirty="0" err="1" smtClean="0">
                <a:solidFill>
                  <a:schemeClr val="bg2">
                    <a:lumMod val="10000"/>
                  </a:schemeClr>
                </a:solidFill>
              </a:rPr>
              <a:t>This_device.ip</a:t>
            </a:r>
            <a:endParaRPr lang="en-US" dirty="0" smtClean="0">
              <a:solidFill>
                <a:schemeClr val="bg2">
                  <a:lumMod val="10000"/>
                </a:schemeClr>
              </a:solidFill>
            </a:endParaRPr>
          </a:p>
          <a:p>
            <a:pPr lvl="1">
              <a:buClr>
                <a:schemeClr val="accent2"/>
              </a:buClr>
            </a:pPr>
            <a:r>
              <a:rPr lang="en-US" dirty="0" err="1" smtClean="0">
                <a:solidFill>
                  <a:schemeClr val="bg2">
                    <a:lumMod val="10000"/>
                  </a:schemeClr>
                </a:solidFill>
              </a:rPr>
              <a:t>This_device.snmp_cred_id</a:t>
            </a:r>
            <a:endParaRPr lang="en-US" dirty="0" smtClean="0">
              <a:solidFill>
                <a:schemeClr val="bg2">
                  <a:lumMod val="10000"/>
                </a:schemeClr>
              </a:solidFill>
            </a:endParaRPr>
          </a:p>
          <a:p>
            <a:pPr>
              <a:buClr>
                <a:schemeClr val="accent1"/>
              </a:buClr>
            </a:pPr>
            <a:r>
              <a:rPr lang="en-US" dirty="0" smtClean="0">
                <a:solidFill>
                  <a:schemeClr val="bg2">
                    <a:lumMod val="10000"/>
                  </a:schemeClr>
                </a:solidFill>
              </a:rPr>
              <a:t>The </a:t>
            </a:r>
            <a:r>
              <a:rPr lang="en-US" dirty="0" err="1" smtClean="0">
                <a:solidFill>
                  <a:schemeClr val="bg2">
                    <a:lumMod val="10000"/>
                  </a:schemeClr>
                </a:solidFill>
              </a:rPr>
              <a:t>self.cred_details</a:t>
            </a:r>
            <a:r>
              <a:rPr lang="en-US" dirty="0" smtClean="0">
                <a:solidFill>
                  <a:schemeClr val="bg2">
                    <a:lumMod val="10000"/>
                  </a:schemeClr>
                </a:solidFill>
              </a:rPr>
              <a:t> dictionary contains values from the aligned credential. The keys in this dictionary are different for each credential type and correspond to each field.</a:t>
            </a:r>
          </a:p>
          <a:p>
            <a:pPr>
              <a:buClr>
                <a:schemeClr val="accent1"/>
              </a:buClr>
            </a:pPr>
            <a:r>
              <a:rPr lang="en-US" dirty="0" smtClean="0">
                <a:solidFill>
                  <a:schemeClr val="bg2">
                    <a:lumMod val="10000"/>
                  </a:schemeClr>
                </a:solidFill>
              </a:rPr>
              <a:t>Additional variables are available for component devices, including unique identifiers, parent device information, and root device information.  </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16</a:t>
            </a:fld>
            <a:endParaRPr lang="en-US" dirty="0"/>
          </a:p>
        </p:txBody>
      </p:sp>
    </p:spTree>
    <p:extLst>
      <p:ext uri="{BB962C8B-B14F-4D97-AF65-F5344CB8AC3E}">
        <p14:creationId xmlns:p14="http://schemas.microsoft.com/office/powerpoint/2010/main" val="325188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The em7_snippets Module</a:t>
            </a:r>
          </a:p>
        </p:txBody>
      </p:sp>
      <p:sp>
        <p:nvSpPr>
          <p:cNvPr id="4" name="Content Placeholder 1"/>
          <p:cNvSpPr>
            <a:spLocks noGrp="1"/>
          </p:cNvSpPr>
          <p:nvPr>
            <p:ph idx="1"/>
          </p:nvPr>
        </p:nvSpPr>
        <p:spPr>
          <a:xfrm>
            <a:off x="475974" y="2035246"/>
            <a:ext cx="14291592" cy="6564310"/>
          </a:xfrm>
        </p:spPr>
        <p:txBody>
          <a:bodyPr>
            <a:normAutofit/>
          </a:bodyPr>
          <a:lstStyle/>
          <a:p>
            <a:pPr marL="0" indent="0">
              <a:buNone/>
            </a:pPr>
            <a:r>
              <a:rPr lang="en-US" dirty="0" smtClean="0">
                <a:solidFill>
                  <a:schemeClr val="bg2">
                    <a:lumMod val="10000"/>
                  </a:schemeClr>
                </a:solidFill>
              </a:rPr>
              <a:t>The em7_snippets module is automatically included for your snippet code. This module includes:</a:t>
            </a:r>
          </a:p>
          <a:p>
            <a:r>
              <a:rPr lang="en-US" dirty="0" smtClean="0">
                <a:solidFill>
                  <a:schemeClr val="bg2">
                    <a:lumMod val="10000"/>
                  </a:schemeClr>
                </a:solidFill>
              </a:rPr>
              <a:t>ScienceLogic’s standard functions for performing SNMP, Database, WMI, WBEM, and HTTP requests.</a:t>
            </a:r>
          </a:p>
          <a:p>
            <a:r>
              <a:rPr lang="en-US" dirty="0" smtClean="0">
                <a:solidFill>
                  <a:schemeClr val="bg2">
                    <a:lumMod val="10000"/>
                  </a:schemeClr>
                </a:solidFill>
              </a:rPr>
              <a:t>Functions for polling Nagios agents.</a:t>
            </a:r>
          </a:p>
          <a:p>
            <a:r>
              <a:rPr lang="en-US" dirty="0" smtClean="0">
                <a:solidFill>
                  <a:schemeClr val="bg2">
                    <a:lumMod val="10000"/>
                  </a:schemeClr>
                </a:solidFill>
              </a:rPr>
              <a:t>A function for generating alerts via the ScienceLogic API.</a:t>
            </a:r>
          </a:p>
          <a:p>
            <a:r>
              <a:rPr lang="en-US" dirty="0" smtClean="0">
                <a:solidFill>
                  <a:schemeClr val="bg2">
                    <a:lumMod val="10000"/>
                  </a:schemeClr>
                </a:solidFill>
              </a:rPr>
              <a:t>Functions for caching data between snippets and/or poll periods.</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17</a:t>
            </a:fld>
            <a:endParaRPr lang="en-US" dirty="0"/>
          </a:p>
        </p:txBody>
      </p:sp>
    </p:spTree>
    <p:extLst>
      <p:ext uri="{BB962C8B-B14F-4D97-AF65-F5344CB8AC3E}">
        <p14:creationId xmlns:p14="http://schemas.microsoft.com/office/powerpoint/2010/main" val="3010686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760" dirty="0"/>
              <a:t>Snippet Run Book Actions</a:t>
            </a:r>
          </a:p>
        </p:txBody>
      </p:sp>
    </p:spTree>
    <p:extLst>
      <p:ext uri="{BB962C8B-B14F-4D97-AF65-F5344CB8AC3E}">
        <p14:creationId xmlns:p14="http://schemas.microsoft.com/office/powerpoint/2010/main" val="3970986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Defining a Run Book Snippet</a:t>
            </a:r>
          </a:p>
        </p:txBody>
      </p:sp>
      <p:sp>
        <p:nvSpPr>
          <p:cNvPr id="4" name="Content Placeholder 1"/>
          <p:cNvSpPr>
            <a:spLocks noGrp="1"/>
          </p:cNvSpPr>
          <p:nvPr>
            <p:ph idx="1"/>
          </p:nvPr>
        </p:nvSpPr>
        <p:spPr>
          <a:xfrm>
            <a:off x="475974" y="2035246"/>
            <a:ext cx="7269392" cy="6564310"/>
          </a:xfrm>
        </p:spPr>
        <p:txBody>
          <a:bodyPr/>
          <a:lstStyle/>
          <a:p>
            <a:pPr>
              <a:buClr>
                <a:schemeClr val="accent1"/>
              </a:buClr>
            </a:pPr>
            <a:r>
              <a:rPr lang="en-US" dirty="0" smtClean="0">
                <a:solidFill>
                  <a:schemeClr val="bg2">
                    <a:lumMod val="10000"/>
                  </a:schemeClr>
                </a:solidFill>
              </a:rPr>
              <a:t>Run Book Snippets share common fields with other action types</a:t>
            </a:r>
          </a:p>
          <a:p>
            <a:pPr>
              <a:buClr>
                <a:schemeClr val="accent1"/>
              </a:buClr>
            </a:pPr>
            <a:r>
              <a:rPr lang="en-US" dirty="0" smtClean="0">
                <a:solidFill>
                  <a:schemeClr val="bg2">
                    <a:lumMod val="10000"/>
                  </a:schemeClr>
                </a:solidFill>
              </a:rPr>
              <a:t>A credential can be aligned to a run book snippet</a:t>
            </a:r>
          </a:p>
          <a:p>
            <a:pPr>
              <a:buClr>
                <a:schemeClr val="accent1"/>
              </a:buClr>
            </a:pPr>
            <a:r>
              <a:rPr lang="en-US" dirty="0" smtClean="0">
                <a:solidFill>
                  <a:schemeClr val="bg2">
                    <a:lumMod val="10000"/>
                  </a:schemeClr>
                </a:solidFill>
              </a:rPr>
              <a:t>Snippets can be configured to run on the Database or the Data Collector</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19</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860" y="2502815"/>
            <a:ext cx="6874705" cy="5629169"/>
          </a:xfrm>
          <a:prstGeom prst="rect">
            <a:avLst/>
          </a:prstGeom>
        </p:spPr>
      </p:pic>
      <p:cxnSp>
        <p:nvCxnSpPr>
          <p:cNvPr id="7" name="Straight Arrow Connector 6"/>
          <p:cNvCxnSpPr/>
          <p:nvPr/>
        </p:nvCxnSpPr>
        <p:spPr>
          <a:xfrm>
            <a:off x="7272264" y="3320117"/>
            <a:ext cx="892136" cy="189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502056" y="4766460"/>
            <a:ext cx="6623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7502057" y="4874598"/>
            <a:ext cx="4839164" cy="1540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85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2</a:t>
            </a:fld>
            <a:endParaRPr lang="en-US" dirty="0"/>
          </a:p>
        </p:txBody>
      </p:sp>
      <p:sp>
        <p:nvSpPr>
          <p:cNvPr id="5" name="Title 4"/>
          <p:cNvSpPr>
            <a:spLocks noGrp="1"/>
          </p:cNvSpPr>
          <p:nvPr>
            <p:ph type="title"/>
          </p:nvPr>
        </p:nvSpPr>
        <p:spPr/>
        <p:txBody>
          <a:bodyPr/>
          <a:lstStyle/>
          <a:p>
            <a:r>
              <a:rPr lang="en-US" dirty="0" smtClean="0"/>
              <a:t>DAY 5 AGENDA</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91136088"/>
              </p:ext>
            </p:extLst>
          </p:nvPr>
        </p:nvGraphicFramePr>
        <p:xfrm>
          <a:off x="616227" y="1510747"/>
          <a:ext cx="14330238" cy="7481572"/>
        </p:xfrm>
        <a:graphic>
          <a:graphicData uri="http://schemas.openxmlformats.org/drawingml/2006/table">
            <a:tbl>
              <a:tblPr firstRow="1" firstCol="1" bandRow="1">
                <a:tableStyleId>{5C22544A-7EE6-4342-B048-85BDC9FD1C3A}</a:tableStyleId>
              </a:tblPr>
              <a:tblGrid>
                <a:gridCol w="3992542"/>
                <a:gridCol w="5916013"/>
                <a:gridCol w="4421683"/>
              </a:tblGrid>
              <a:tr h="375571">
                <a:tc>
                  <a:txBody>
                    <a:bodyPr/>
                    <a:lstStyle/>
                    <a:p>
                      <a:pPr marL="0" marR="0" algn="ctr">
                        <a:spcBef>
                          <a:spcPts val="0"/>
                        </a:spcBef>
                        <a:spcAft>
                          <a:spcPts val="0"/>
                        </a:spcAft>
                      </a:pPr>
                      <a:r>
                        <a:rPr lang="en-US" sz="2400" kern="50" dirty="0">
                          <a:effectLst/>
                          <a:latin typeface="Futura Lt BT"/>
                        </a:rPr>
                        <a:t>Topic</a:t>
                      </a:r>
                      <a:endParaRPr lang="en-US" sz="2400" kern="50" dirty="0">
                        <a:effectLst/>
                        <a:latin typeface="Futura Lt BT"/>
                        <a:ea typeface="DejaVu Sans"/>
                        <a:cs typeface="DejaVu Sans"/>
                      </a:endParaRPr>
                    </a:p>
                  </a:txBody>
                  <a:tcPr marL="68580" marR="68580" marT="0" marB="0"/>
                </a:tc>
                <a:tc>
                  <a:txBody>
                    <a:bodyPr/>
                    <a:lstStyle/>
                    <a:p>
                      <a:pPr marL="0" marR="0" algn="ctr">
                        <a:spcBef>
                          <a:spcPts val="0"/>
                        </a:spcBef>
                        <a:spcAft>
                          <a:spcPts val="0"/>
                        </a:spcAft>
                      </a:pPr>
                      <a:r>
                        <a:rPr lang="en-US" sz="2400" kern="50">
                          <a:effectLst/>
                          <a:latin typeface="Futura Lt BT"/>
                        </a:rPr>
                        <a:t>Topic Description</a:t>
                      </a:r>
                      <a:endParaRPr lang="en-US" sz="2400" kern="50">
                        <a:effectLst/>
                        <a:latin typeface="Futura Lt BT"/>
                        <a:ea typeface="DejaVu Sans"/>
                        <a:cs typeface="DejaVu Sans"/>
                      </a:endParaRPr>
                    </a:p>
                  </a:txBody>
                  <a:tcPr marL="68580" marR="68580" marT="0" marB="0"/>
                </a:tc>
                <a:tc>
                  <a:txBody>
                    <a:bodyPr/>
                    <a:lstStyle/>
                    <a:p>
                      <a:pPr marL="0" marR="0" algn="ctr">
                        <a:spcBef>
                          <a:spcPts val="0"/>
                        </a:spcBef>
                        <a:spcAft>
                          <a:spcPts val="0"/>
                        </a:spcAft>
                      </a:pPr>
                      <a:r>
                        <a:rPr lang="en-US" sz="2400" kern="50">
                          <a:effectLst/>
                          <a:latin typeface="Futura Lt BT"/>
                        </a:rPr>
                        <a:t>Estimated Time</a:t>
                      </a:r>
                      <a:endParaRPr lang="en-US" sz="2400" kern="50">
                        <a:effectLst/>
                        <a:latin typeface="Futura Lt BT"/>
                        <a:ea typeface="DejaVu Sans"/>
                        <a:cs typeface="DejaVu Sans"/>
                      </a:endParaRPr>
                    </a:p>
                  </a:txBody>
                  <a:tcPr marL="68580" marR="68580" marT="0" marB="0"/>
                </a:tc>
              </a:tr>
              <a:tr h="568067">
                <a:tc>
                  <a:txBody>
                    <a:bodyPr/>
                    <a:lstStyle/>
                    <a:p>
                      <a:pPr marL="0" marR="0">
                        <a:spcBef>
                          <a:spcPts val="0"/>
                        </a:spcBef>
                        <a:spcAft>
                          <a:spcPts val="0"/>
                        </a:spcAft>
                      </a:pPr>
                      <a:r>
                        <a:rPr lang="en-US" sz="2400" kern="50" dirty="0">
                          <a:effectLst/>
                          <a:latin typeface="Futura Lt BT"/>
                        </a:rPr>
                        <a:t>Snippet development</a:t>
                      </a:r>
                      <a:endParaRPr lang="en-US" sz="2400" kern="50" dirty="0">
                        <a:effectLst/>
                        <a:latin typeface="Futura Lt BT"/>
                        <a:ea typeface="DejaVu Sans"/>
                        <a:cs typeface="DejaVu Sans"/>
                      </a:endParaRPr>
                    </a:p>
                  </a:txBody>
                  <a:tcPr marL="68580" marR="68580" marT="0" marB="0"/>
                </a:tc>
                <a:tc>
                  <a:txBody>
                    <a:bodyPr/>
                    <a:lstStyle/>
                    <a:p>
                      <a:pPr marL="342900" lvl="0" indent="-342900">
                        <a:spcBef>
                          <a:spcPts val="0"/>
                        </a:spcBef>
                        <a:spcAft>
                          <a:spcPts val="0"/>
                        </a:spcAft>
                        <a:buFont typeface="Symbol" panose="05050102010706020507" pitchFamily="18" charset="2"/>
                        <a:buChar char=""/>
                      </a:pPr>
                      <a:r>
                        <a:rPr lang="en-US" sz="2400" dirty="0">
                          <a:solidFill>
                            <a:schemeClr val="bg2">
                              <a:lumMod val="10000"/>
                            </a:schemeClr>
                          </a:solidFill>
                          <a:effectLst/>
                          <a:latin typeface="Futura Lt BT"/>
                        </a:rPr>
                        <a:t>Snippets and Runbook applications</a:t>
                      </a:r>
                    </a:p>
                  </a:txBody>
                  <a:tcPr marL="68580" marR="68580" marT="0" marB="0"/>
                </a:tc>
                <a:tc>
                  <a:txBody>
                    <a:bodyPr/>
                    <a:lstStyle/>
                    <a:p>
                      <a:pPr marL="457200"/>
                      <a:r>
                        <a:rPr lang="en-US" sz="2400">
                          <a:solidFill>
                            <a:schemeClr val="bg2">
                              <a:lumMod val="10000"/>
                            </a:schemeClr>
                          </a:solidFill>
                          <a:effectLst/>
                          <a:latin typeface="Futura Lt BT"/>
                        </a:rPr>
                        <a:t>9am – 10:15</a:t>
                      </a:r>
                    </a:p>
                  </a:txBody>
                  <a:tcPr marL="68580" marR="68580" marT="0" marB="0"/>
                </a:tc>
              </a:tr>
              <a:tr h="568067">
                <a:tc>
                  <a:txBody>
                    <a:bodyPr/>
                    <a:lstStyle/>
                    <a:p>
                      <a:pPr marL="0" marR="0">
                        <a:spcBef>
                          <a:spcPts val="0"/>
                        </a:spcBef>
                        <a:spcAft>
                          <a:spcPts val="0"/>
                        </a:spcAft>
                      </a:pPr>
                      <a:r>
                        <a:rPr lang="en-US" sz="2400" kern="50" dirty="0">
                          <a:effectLst/>
                          <a:latin typeface="Futura Lt BT"/>
                        </a:rPr>
                        <a:t>BREAK</a:t>
                      </a:r>
                      <a:endParaRPr lang="en-US" sz="2400" kern="50" dirty="0">
                        <a:effectLst/>
                        <a:latin typeface="Futura Lt BT"/>
                        <a:ea typeface="DejaVu Sans"/>
                        <a:cs typeface="DejaVu Sans"/>
                      </a:endParaRPr>
                    </a:p>
                  </a:txBody>
                  <a:tcPr marL="68580" marR="68580" marT="0" marB="0"/>
                </a:tc>
                <a:tc>
                  <a:txBody>
                    <a:bodyPr/>
                    <a:lstStyle/>
                    <a:p>
                      <a:pPr marL="457200"/>
                      <a:r>
                        <a:rPr lang="en-US" sz="2400" dirty="0">
                          <a:solidFill>
                            <a:schemeClr val="bg2">
                              <a:lumMod val="10000"/>
                            </a:schemeClr>
                          </a:solidFill>
                          <a:effectLst/>
                          <a:latin typeface="Futura Lt BT"/>
                        </a:rPr>
                        <a:t> </a:t>
                      </a:r>
                    </a:p>
                  </a:txBody>
                  <a:tcPr marL="68580" marR="68580" marT="0" marB="0"/>
                </a:tc>
                <a:tc>
                  <a:txBody>
                    <a:bodyPr/>
                    <a:lstStyle/>
                    <a:p>
                      <a:pPr marL="457200"/>
                      <a:r>
                        <a:rPr lang="en-US" sz="2400">
                          <a:solidFill>
                            <a:schemeClr val="bg2">
                              <a:lumMod val="10000"/>
                            </a:schemeClr>
                          </a:solidFill>
                          <a:effectLst/>
                          <a:latin typeface="Futura Lt BT"/>
                        </a:rPr>
                        <a:t>10:15 – 10:30</a:t>
                      </a:r>
                    </a:p>
                  </a:txBody>
                  <a:tcPr marL="68580" marR="68580" marT="0" marB="0"/>
                </a:tc>
              </a:tr>
              <a:tr h="810373">
                <a:tc>
                  <a:txBody>
                    <a:bodyPr/>
                    <a:lstStyle/>
                    <a:p>
                      <a:pPr marL="0" marR="0">
                        <a:spcBef>
                          <a:spcPts val="0"/>
                        </a:spcBef>
                        <a:spcAft>
                          <a:spcPts val="0"/>
                        </a:spcAft>
                      </a:pPr>
                      <a:r>
                        <a:rPr lang="en-US" sz="2400" kern="50" dirty="0">
                          <a:effectLst/>
                          <a:latin typeface="Futura Lt BT"/>
                        </a:rPr>
                        <a:t>API</a:t>
                      </a:r>
                      <a:endParaRPr lang="en-US" sz="2400" kern="50" dirty="0">
                        <a:effectLst/>
                        <a:latin typeface="Futura Lt BT"/>
                        <a:ea typeface="DejaVu Sans"/>
                        <a:cs typeface="DejaVu Sans"/>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APIs and Functions for snippet development</a:t>
                      </a:r>
                      <a:endParaRPr lang="en-US" sz="2400" kern="50" dirty="0">
                        <a:solidFill>
                          <a:schemeClr val="bg2">
                            <a:lumMod val="10000"/>
                          </a:schemeClr>
                        </a:solidFill>
                        <a:effectLst/>
                        <a:latin typeface="Futura Lt BT"/>
                        <a:ea typeface="DejaVu Sans"/>
                        <a:cs typeface="Mangal" panose="02040503050203030202" pitchFamily="18" charset="0"/>
                      </a:endParaRPr>
                    </a:p>
                  </a:txBody>
                  <a:tcPr marL="68580" marR="68580" marT="0" marB="0"/>
                </a:tc>
                <a:tc>
                  <a:txBody>
                    <a:bodyPr/>
                    <a:lstStyle/>
                    <a:p>
                      <a:pPr marL="457200"/>
                      <a:r>
                        <a:rPr lang="en-US" sz="2400">
                          <a:solidFill>
                            <a:schemeClr val="bg2">
                              <a:lumMod val="10000"/>
                            </a:schemeClr>
                          </a:solidFill>
                          <a:effectLst/>
                          <a:latin typeface="Futura Lt BT"/>
                        </a:rPr>
                        <a:t>10:30 – 11: 00</a:t>
                      </a:r>
                    </a:p>
                  </a:txBody>
                  <a:tcPr marL="68580" marR="68580" marT="0" marB="0"/>
                </a:tc>
              </a:tr>
              <a:tr h="568067">
                <a:tc>
                  <a:txBody>
                    <a:bodyPr/>
                    <a:lstStyle/>
                    <a:p>
                      <a:pPr marL="0" marR="0">
                        <a:spcBef>
                          <a:spcPts val="0"/>
                        </a:spcBef>
                        <a:spcAft>
                          <a:spcPts val="0"/>
                        </a:spcAft>
                      </a:pPr>
                      <a:r>
                        <a:rPr lang="en-US" sz="2400" kern="50" dirty="0">
                          <a:effectLst/>
                          <a:latin typeface="Futura Lt BT"/>
                        </a:rPr>
                        <a:t>Snippet Development</a:t>
                      </a:r>
                      <a:endParaRPr lang="en-US" sz="2400" kern="50" dirty="0">
                        <a:effectLst/>
                        <a:latin typeface="Futura Lt BT"/>
                        <a:ea typeface="DejaVu Sans"/>
                        <a:cs typeface="DejaVu Sans"/>
                      </a:endParaRPr>
                    </a:p>
                  </a:txBody>
                  <a:tcPr marL="68580" marR="68580" marT="0" marB="0"/>
                </a:tc>
                <a:tc>
                  <a:txBody>
                    <a:bodyPr/>
                    <a:lstStyle/>
                    <a:p>
                      <a:pPr marL="342900" lvl="0" indent="-342900">
                        <a:spcBef>
                          <a:spcPts val="0"/>
                        </a:spcBef>
                        <a:spcAft>
                          <a:spcPts val="0"/>
                        </a:spcAft>
                        <a:buFont typeface="Symbol" panose="05050102010706020507" pitchFamily="18" charset="2"/>
                        <a:buChar char=""/>
                      </a:pPr>
                      <a:r>
                        <a:rPr lang="en-US" sz="2400" dirty="0">
                          <a:solidFill>
                            <a:schemeClr val="bg2">
                              <a:lumMod val="10000"/>
                            </a:schemeClr>
                          </a:solidFill>
                          <a:effectLst/>
                          <a:latin typeface="Futura Lt BT"/>
                        </a:rPr>
                        <a:t>Best practice</a:t>
                      </a:r>
                    </a:p>
                  </a:txBody>
                  <a:tcPr marL="68580" marR="68580" marT="0" marB="0"/>
                </a:tc>
                <a:tc>
                  <a:txBody>
                    <a:bodyPr/>
                    <a:lstStyle/>
                    <a:p>
                      <a:pPr marL="457200"/>
                      <a:r>
                        <a:rPr lang="en-US" sz="2400">
                          <a:solidFill>
                            <a:schemeClr val="bg2">
                              <a:lumMod val="10000"/>
                            </a:schemeClr>
                          </a:solidFill>
                          <a:effectLst/>
                          <a:latin typeface="Futura Lt BT"/>
                        </a:rPr>
                        <a:t>11:00 – 12:00</a:t>
                      </a:r>
                    </a:p>
                  </a:txBody>
                  <a:tcPr marL="68580" marR="68580" marT="0" marB="0"/>
                </a:tc>
              </a:tr>
              <a:tr h="568067">
                <a:tc>
                  <a:txBody>
                    <a:bodyPr/>
                    <a:lstStyle/>
                    <a:p>
                      <a:pPr marL="0" marR="0">
                        <a:spcBef>
                          <a:spcPts val="0"/>
                        </a:spcBef>
                        <a:spcAft>
                          <a:spcPts val="0"/>
                        </a:spcAft>
                      </a:pPr>
                      <a:r>
                        <a:rPr lang="en-US" sz="2400" kern="50" dirty="0">
                          <a:effectLst/>
                          <a:latin typeface="Futura Lt BT"/>
                        </a:rPr>
                        <a:t>LUNCH</a:t>
                      </a:r>
                      <a:endParaRPr lang="en-US" sz="2400" kern="50" dirty="0">
                        <a:effectLst/>
                        <a:latin typeface="Futura Lt BT"/>
                        <a:ea typeface="DejaVu Sans"/>
                        <a:cs typeface="DejaVu Sans"/>
                      </a:endParaRPr>
                    </a:p>
                  </a:txBody>
                  <a:tcPr marL="68580" marR="68580" marT="0" marB="0"/>
                </a:tc>
                <a:tc>
                  <a:txBody>
                    <a:bodyPr/>
                    <a:lstStyle/>
                    <a:p>
                      <a:pPr marL="457200"/>
                      <a:r>
                        <a:rPr lang="en-US" sz="2400" dirty="0">
                          <a:solidFill>
                            <a:schemeClr val="bg2">
                              <a:lumMod val="10000"/>
                            </a:schemeClr>
                          </a:solidFill>
                          <a:effectLst/>
                          <a:latin typeface="Futura Lt BT"/>
                        </a:rPr>
                        <a:t> </a:t>
                      </a:r>
                    </a:p>
                  </a:txBody>
                  <a:tcPr marL="68580" marR="68580" marT="0" marB="0"/>
                </a:tc>
                <a:tc>
                  <a:txBody>
                    <a:bodyPr/>
                    <a:lstStyle/>
                    <a:p>
                      <a:pPr marL="457200"/>
                      <a:r>
                        <a:rPr lang="en-US" sz="2400">
                          <a:solidFill>
                            <a:schemeClr val="bg2">
                              <a:lumMod val="10000"/>
                            </a:schemeClr>
                          </a:solidFill>
                          <a:effectLst/>
                          <a:latin typeface="Futura Lt BT"/>
                        </a:rPr>
                        <a:t>12:00 – 1:00</a:t>
                      </a:r>
                    </a:p>
                  </a:txBody>
                  <a:tcPr marL="68580" marR="68580" marT="0" marB="0"/>
                </a:tc>
              </a:tr>
              <a:tr h="3876864">
                <a:tc>
                  <a:txBody>
                    <a:bodyPr/>
                    <a:lstStyle/>
                    <a:p>
                      <a:pPr marL="0" marR="0">
                        <a:spcBef>
                          <a:spcPts val="0"/>
                        </a:spcBef>
                        <a:spcAft>
                          <a:spcPts val="0"/>
                        </a:spcAft>
                      </a:pPr>
                      <a:r>
                        <a:rPr lang="en-US" sz="2400" kern="50" dirty="0">
                          <a:effectLst/>
                          <a:latin typeface="Futura Lt BT"/>
                        </a:rPr>
                        <a:t>Platform</a:t>
                      </a:r>
                      <a:endParaRPr lang="en-US" sz="2400" kern="50" dirty="0">
                        <a:effectLst/>
                        <a:latin typeface="Futura Lt BT"/>
                        <a:ea typeface="DejaVu Sans"/>
                        <a:cs typeface="DejaVu Sans"/>
                      </a:endParaRPr>
                    </a:p>
                  </a:txBody>
                  <a:tcPr marL="68580" marR="68580" marT="0" marB="0"/>
                </a:tc>
                <a:tc>
                  <a:txBody>
                    <a:bodyPr/>
                    <a:lstStyle/>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Appliances</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Collector Groups (CUG’s) and CUG Balancing</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Collector Task Manager</a:t>
                      </a:r>
                    </a:p>
                    <a:p>
                      <a:pPr marL="342900" marR="0" lvl="0" indent="-342900">
                        <a:spcBef>
                          <a:spcPts val="0"/>
                        </a:spcBef>
                        <a:spcAft>
                          <a:spcPts val="0"/>
                        </a:spcAft>
                        <a:buFont typeface="Symbol" panose="05050102010706020507" pitchFamily="18" charset="2"/>
                        <a:buChar char=""/>
                      </a:pPr>
                      <a:r>
                        <a:rPr lang="en-US" sz="2400" kern="50" dirty="0" err="1">
                          <a:solidFill>
                            <a:schemeClr val="bg2">
                              <a:lumMod val="10000"/>
                            </a:schemeClr>
                          </a:solidFill>
                          <a:effectLst/>
                          <a:latin typeface="Futura Lt BT"/>
                        </a:rPr>
                        <a:t>Config</a:t>
                      </a:r>
                      <a:r>
                        <a:rPr lang="en-US" sz="2400" kern="50" dirty="0">
                          <a:solidFill>
                            <a:schemeClr val="bg2">
                              <a:lumMod val="10000"/>
                            </a:schemeClr>
                          </a:solidFill>
                          <a:effectLst/>
                          <a:latin typeface="Futura Lt BT"/>
                        </a:rPr>
                        <a:t> Push</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Data Pull</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Daily maintenance</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Backups</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Behavior</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Normalization</a:t>
                      </a:r>
                    </a:p>
                    <a:p>
                      <a:pPr marL="342900" marR="0" lvl="0" indent="-342900">
                        <a:spcBef>
                          <a:spcPts val="0"/>
                        </a:spcBef>
                        <a:spcAft>
                          <a:spcPts val="0"/>
                        </a:spcAft>
                        <a:buFont typeface="Symbol" panose="05050102010706020507" pitchFamily="18" charset="2"/>
                        <a:buChar char=""/>
                      </a:pPr>
                      <a:r>
                        <a:rPr lang="en-US" sz="2400" kern="50" dirty="0">
                          <a:solidFill>
                            <a:schemeClr val="bg2">
                              <a:lumMod val="10000"/>
                            </a:schemeClr>
                          </a:solidFill>
                          <a:effectLst/>
                          <a:latin typeface="Futura Lt BT"/>
                        </a:rPr>
                        <a:t>Web Configuration Utility/ </a:t>
                      </a:r>
                      <a:r>
                        <a:rPr lang="en-US" sz="2400" kern="50" dirty="0" err="1">
                          <a:solidFill>
                            <a:schemeClr val="bg2">
                              <a:lumMod val="10000"/>
                            </a:schemeClr>
                          </a:solidFill>
                          <a:effectLst/>
                          <a:latin typeface="Futura Lt BT"/>
                        </a:rPr>
                        <a:t>PHPmyAdmin</a:t>
                      </a:r>
                      <a:endParaRPr lang="en-US" sz="2400" kern="50" dirty="0">
                        <a:solidFill>
                          <a:schemeClr val="bg2">
                            <a:lumMod val="10000"/>
                          </a:schemeClr>
                        </a:solidFill>
                        <a:effectLst/>
                        <a:latin typeface="Futura Lt BT"/>
                        <a:ea typeface="DejaVu Sans"/>
                        <a:cs typeface="Mangal" panose="02040503050203030202" pitchFamily="18" charset="0"/>
                      </a:endParaRPr>
                    </a:p>
                  </a:txBody>
                  <a:tcPr marL="68580" marR="68580" marT="0" marB="0"/>
                </a:tc>
                <a:tc>
                  <a:txBody>
                    <a:bodyPr/>
                    <a:lstStyle/>
                    <a:p>
                      <a:pPr marL="457200"/>
                      <a:r>
                        <a:rPr lang="en-US" sz="2400" dirty="0">
                          <a:solidFill>
                            <a:schemeClr val="bg2">
                              <a:lumMod val="10000"/>
                            </a:schemeClr>
                          </a:solidFill>
                          <a:effectLst/>
                          <a:latin typeface="Futura Lt BT"/>
                        </a:rPr>
                        <a:t>1:00 – 3:00 Break between</a:t>
                      </a:r>
                    </a:p>
                  </a:txBody>
                  <a:tcPr marL="68580" marR="68580" marT="0" marB="0"/>
                </a:tc>
              </a:tr>
            </a:tbl>
          </a:graphicData>
        </a:graphic>
      </p:graphicFrame>
    </p:spTree>
    <p:extLst>
      <p:ext uri="{BB962C8B-B14F-4D97-AF65-F5344CB8AC3E}">
        <p14:creationId xmlns:p14="http://schemas.microsoft.com/office/powerpoint/2010/main" val="3853013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Using Credential Information</a:t>
            </a:r>
          </a:p>
        </p:txBody>
      </p:sp>
      <p:sp>
        <p:nvSpPr>
          <p:cNvPr id="4" name="Content Placeholder 1"/>
          <p:cNvSpPr>
            <a:spLocks noGrp="1"/>
          </p:cNvSpPr>
          <p:nvPr>
            <p:ph idx="1"/>
          </p:nvPr>
        </p:nvSpPr>
        <p:spPr>
          <a:xfrm>
            <a:off x="475974" y="1351721"/>
            <a:ext cx="14291592" cy="7967911"/>
          </a:xfrm>
        </p:spPr>
        <p:txBody>
          <a:bodyPr>
            <a:normAutofit/>
          </a:bodyPr>
          <a:lstStyle/>
          <a:p>
            <a:pPr>
              <a:buClr>
                <a:schemeClr val="accent1"/>
              </a:buClr>
            </a:pPr>
            <a:r>
              <a:rPr lang="en-US" dirty="0" smtClean="0">
                <a:solidFill>
                  <a:schemeClr val="bg2">
                    <a:lumMod val="10000"/>
                  </a:schemeClr>
                </a:solidFill>
              </a:rPr>
              <a:t>Run Book Snippets have access to multiple credentials:</a:t>
            </a:r>
          </a:p>
          <a:p>
            <a:pPr lvl="1">
              <a:buClr>
                <a:schemeClr val="accent2"/>
              </a:buClr>
            </a:pPr>
            <a:r>
              <a:rPr lang="en-US" dirty="0" smtClean="0">
                <a:solidFill>
                  <a:schemeClr val="bg2">
                    <a:lumMod val="10000"/>
                  </a:schemeClr>
                </a:solidFill>
              </a:rPr>
              <a:t>EM7_ACTION_CRED is a dictionary of values for the credential aligned with the Run Book Action.</a:t>
            </a:r>
          </a:p>
          <a:p>
            <a:pPr lvl="1">
              <a:buClr>
                <a:schemeClr val="accent2"/>
              </a:buClr>
            </a:pPr>
            <a:r>
              <a:rPr lang="en-US" dirty="0" smtClean="0">
                <a:solidFill>
                  <a:schemeClr val="bg2">
                    <a:lumMod val="10000"/>
                  </a:schemeClr>
                </a:solidFill>
              </a:rPr>
              <a:t>EM7_DEVICE_CRED is a dictionary of values for the SNMP Read Credential aligned with the device associated with the triggering event (if applicable).</a:t>
            </a:r>
          </a:p>
          <a:p>
            <a:pPr lvl="1">
              <a:buClr>
                <a:schemeClr val="accent2"/>
              </a:buClr>
            </a:pPr>
            <a:r>
              <a:rPr lang="en-US" dirty="0" smtClean="0">
                <a:solidFill>
                  <a:schemeClr val="bg2">
                    <a:lumMod val="10000"/>
                  </a:schemeClr>
                </a:solidFill>
              </a:rPr>
              <a:t>EM7_DYNAMIC_APP_CREDS is a dictionary of dictionaries for the Dynamic Application credentials for the device associated with the triggering event (if applicable). The dictionary is keyed by Dynamic Application ID. </a:t>
            </a:r>
          </a:p>
          <a:p>
            <a:pPr>
              <a:buClr>
                <a:schemeClr val="accent1"/>
              </a:buClr>
            </a:pPr>
            <a:r>
              <a:rPr lang="en-US" dirty="0" smtClean="0">
                <a:solidFill>
                  <a:schemeClr val="bg2">
                    <a:lumMod val="10000"/>
                  </a:schemeClr>
                </a:solidFill>
              </a:rPr>
              <a:t>The structure of the credential dictionaries is the same as for Snippet Dynamic Applications.</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20</a:t>
            </a:fld>
            <a:endParaRPr lang="en-US" dirty="0"/>
          </a:p>
        </p:txBody>
      </p:sp>
    </p:spTree>
    <p:extLst>
      <p:ext uri="{BB962C8B-B14F-4D97-AF65-F5344CB8AC3E}">
        <p14:creationId xmlns:p14="http://schemas.microsoft.com/office/powerpoint/2010/main" val="983909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Using the Results of Previous Actions</a:t>
            </a:r>
          </a:p>
        </p:txBody>
      </p:sp>
      <p:sp>
        <p:nvSpPr>
          <p:cNvPr id="4" name="Content Placeholder 1"/>
          <p:cNvSpPr>
            <a:spLocks noGrp="1"/>
          </p:cNvSpPr>
          <p:nvPr>
            <p:ph idx="1"/>
          </p:nvPr>
        </p:nvSpPr>
        <p:spPr>
          <a:xfrm>
            <a:off x="475974" y="1709530"/>
            <a:ext cx="14291592" cy="6890026"/>
          </a:xfrm>
        </p:spPr>
        <p:txBody>
          <a:bodyPr/>
          <a:lstStyle/>
          <a:p>
            <a:pPr marL="0" indent="0">
              <a:buNone/>
            </a:pPr>
            <a:r>
              <a:rPr lang="en-US" dirty="0" smtClean="0">
                <a:solidFill>
                  <a:schemeClr val="bg2">
                    <a:lumMod val="10000"/>
                  </a:schemeClr>
                </a:solidFill>
              </a:rPr>
              <a:t>Two variables are available that include the results of the previous actions executed by the same Automation Policy:</a:t>
            </a:r>
          </a:p>
          <a:p>
            <a:r>
              <a:rPr lang="en-US" dirty="0" smtClean="0">
                <a:solidFill>
                  <a:schemeClr val="bg2">
                    <a:lumMod val="10000"/>
                  </a:schemeClr>
                </a:solidFill>
              </a:rPr>
              <a:t>EM7_LAST_RESULT contains the result of the action that executed immediately before the snippet.</a:t>
            </a:r>
          </a:p>
          <a:p>
            <a:r>
              <a:rPr lang="en-US" dirty="0" smtClean="0">
                <a:solidFill>
                  <a:schemeClr val="bg2">
                    <a:lumMod val="10000"/>
                  </a:schemeClr>
                </a:solidFill>
              </a:rPr>
              <a:t>EM7_LAST_RESULT_LIST contains detailed information about all the actions that were executed before the snippet. </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21</a:t>
            </a:fld>
            <a:endParaRPr lang="en-US" dirty="0"/>
          </a:p>
        </p:txBody>
      </p:sp>
    </p:spTree>
    <p:extLst>
      <p:ext uri="{BB962C8B-B14F-4D97-AF65-F5344CB8AC3E}">
        <p14:creationId xmlns:p14="http://schemas.microsoft.com/office/powerpoint/2010/main" val="2234333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EM7_LAST_RESULT_LIST</a:t>
            </a:r>
          </a:p>
        </p:txBody>
      </p:sp>
      <p:sp>
        <p:nvSpPr>
          <p:cNvPr id="4" name="Content Placeholder 1"/>
          <p:cNvSpPr>
            <a:spLocks noGrp="1"/>
          </p:cNvSpPr>
          <p:nvPr>
            <p:ph idx="1"/>
          </p:nvPr>
        </p:nvSpPr>
        <p:spPr>
          <a:xfrm>
            <a:off x="475974" y="1749287"/>
            <a:ext cx="14291592" cy="7712765"/>
          </a:xfrm>
        </p:spPr>
        <p:txBody>
          <a:bodyPr>
            <a:normAutofit fontScale="92500" lnSpcReduction="10000"/>
          </a:bodyPr>
          <a:lstStyle/>
          <a:p>
            <a:r>
              <a:rPr lang="en-US" b="1" dirty="0" smtClean="0">
                <a:solidFill>
                  <a:schemeClr val="bg2">
                    <a:lumMod val="10000"/>
                  </a:schemeClr>
                </a:solidFill>
              </a:rPr>
              <a:t>EM7_LAST_RESULT_LIST</a:t>
            </a:r>
            <a:r>
              <a:rPr lang="en-US" dirty="0" smtClean="0">
                <a:solidFill>
                  <a:schemeClr val="bg2">
                    <a:lumMod val="10000"/>
                  </a:schemeClr>
                </a:solidFill>
              </a:rPr>
              <a:t> is a list object. List index 0 is the first action executed by the automation policy, list index 1 is the second, etc.</a:t>
            </a:r>
          </a:p>
          <a:p>
            <a:r>
              <a:rPr lang="en-US" dirty="0" smtClean="0">
                <a:solidFill>
                  <a:schemeClr val="bg2">
                    <a:lumMod val="10000"/>
                  </a:schemeClr>
                </a:solidFill>
              </a:rPr>
              <a:t>Each entry is a dictionary with the following entries:</a:t>
            </a:r>
          </a:p>
          <a:p>
            <a:pPr lvl="1"/>
            <a:r>
              <a:rPr lang="en-US" b="1" i="1" dirty="0" smtClean="0">
                <a:solidFill>
                  <a:schemeClr val="bg2">
                    <a:lumMod val="10000"/>
                  </a:schemeClr>
                </a:solidFill>
              </a:rPr>
              <a:t>Success</a:t>
            </a:r>
            <a:r>
              <a:rPr lang="en-US" b="1" dirty="0" smtClean="0">
                <a:solidFill>
                  <a:schemeClr val="bg2">
                    <a:lumMod val="10000"/>
                  </a:schemeClr>
                </a:solidFill>
              </a:rPr>
              <a:t>.</a:t>
            </a:r>
            <a:r>
              <a:rPr lang="en-US" dirty="0" smtClean="0">
                <a:solidFill>
                  <a:schemeClr val="bg2">
                    <a:lumMod val="10000"/>
                  </a:schemeClr>
                </a:solidFill>
              </a:rPr>
              <a:t> A Boolean value indicating whether the action executed successfully.</a:t>
            </a:r>
          </a:p>
          <a:p>
            <a:pPr lvl="1"/>
            <a:r>
              <a:rPr lang="en-US" b="1" i="1" dirty="0" smtClean="0">
                <a:solidFill>
                  <a:schemeClr val="bg2">
                    <a:lumMod val="10000"/>
                  </a:schemeClr>
                </a:solidFill>
              </a:rPr>
              <a:t>Type</a:t>
            </a:r>
            <a:r>
              <a:rPr lang="en-US" b="1" dirty="0" smtClean="0">
                <a:solidFill>
                  <a:schemeClr val="bg2">
                    <a:lumMod val="10000"/>
                  </a:schemeClr>
                </a:solidFill>
              </a:rPr>
              <a:t>.</a:t>
            </a:r>
            <a:r>
              <a:rPr lang="en-US" dirty="0" smtClean="0">
                <a:solidFill>
                  <a:schemeClr val="bg2">
                    <a:lumMod val="10000"/>
                  </a:schemeClr>
                </a:solidFill>
              </a:rPr>
              <a:t> An integer that represents the type of action that was executed.</a:t>
            </a:r>
          </a:p>
          <a:p>
            <a:pPr lvl="1"/>
            <a:r>
              <a:rPr lang="en-US" b="1" i="1" dirty="0" smtClean="0">
                <a:solidFill>
                  <a:schemeClr val="bg2">
                    <a:lumMod val="10000"/>
                  </a:schemeClr>
                </a:solidFill>
              </a:rPr>
              <a:t>Result</a:t>
            </a:r>
            <a:r>
              <a:rPr lang="en-US" b="1" dirty="0" smtClean="0">
                <a:solidFill>
                  <a:schemeClr val="bg2">
                    <a:lumMod val="10000"/>
                  </a:schemeClr>
                </a:solidFill>
              </a:rPr>
              <a:t>.</a:t>
            </a:r>
            <a:r>
              <a:rPr lang="en-US" dirty="0" smtClean="0">
                <a:solidFill>
                  <a:schemeClr val="bg2">
                    <a:lumMod val="10000"/>
                  </a:schemeClr>
                </a:solidFill>
              </a:rPr>
              <a:t> The result of the action. Typically a dictionary.</a:t>
            </a:r>
          </a:p>
          <a:p>
            <a:pPr lvl="1"/>
            <a:r>
              <a:rPr lang="en-US" b="1" i="1" dirty="0" smtClean="0">
                <a:solidFill>
                  <a:schemeClr val="bg2">
                    <a:lumMod val="10000"/>
                  </a:schemeClr>
                </a:solidFill>
              </a:rPr>
              <a:t>Metrics</a:t>
            </a:r>
            <a:r>
              <a:rPr lang="en-US" b="1" dirty="0" smtClean="0">
                <a:solidFill>
                  <a:schemeClr val="bg2">
                    <a:lumMod val="10000"/>
                  </a:schemeClr>
                </a:solidFill>
              </a:rPr>
              <a:t>.</a:t>
            </a:r>
            <a:r>
              <a:rPr lang="en-US" dirty="0" smtClean="0">
                <a:solidFill>
                  <a:schemeClr val="bg2">
                    <a:lumMod val="10000"/>
                  </a:schemeClr>
                </a:solidFill>
              </a:rPr>
              <a:t> For snippet actions only, returns execution information including start time, end time, and resource usage.</a:t>
            </a:r>
          </a:p>
          <a:p>
            <a:pPr lvl="1"/>
            <a:r>
              <a:rPr lang="en-US" b="1" i="1" dirty="0" smtClean="0">
                <a:solidFill>
                  <a:schemeClr val="bg2">
                    <a:lumMod val="10000"/>
                  </a:schemeClr>
                </a:solidFill>
              </a:rPr>
              <a:t>Message</a:t>
            </a:r>
            <a:r>
              <a:rPr lang="en-US" b="1" dirty="0" smtClean="0">
                <a:solidFill>
                  <a:schemeClr val="bg2">
                    <a:lumMod val="10000"/>
                  </a:schemeClr>
                </a:solidFill>
              </a:rPr>
              <a:t>.</a:t>
            </a:r>
            <a:r>
              <a:rPr lang="en-US" dirty="0" smtClean="0">
                <a:solidFill>
                  <a:schemeClr val="bg2">
                    <a:lumMod val="10000"/>
                  </a:schemeClr>
                </a:solidFill>
              </a:rPr>
              <a:t> For actions that failed, returns an error message.</a:t>
            </a:r>
          </a:p>
          <a:p>
            <a:r>
              <a:rPr lang="en-US" dirty="0" smtClean="0">
                <a:solidFill>
                  <a:schemeClr val="bg2">
                    <a:lumMod val="10000"/>
                  </a:schemeClr>
                </a:solidFill>
              </a:rPr>
              <a:t>For example, to get the result of the second action executed by the automation policy, you would use:</a:t>
            </a:r>
          </a:p>
          <a:p>
            <a:pPr marL="777240" lvl="1" indent="0">
              <a:buNone/>
            </a:pPr>
            <a:r>
              <a:rPr lang="en-US" dirty="0" smtClean="0">
                <a:solidFill>
                  <a:schemeClr val="bg2">
                    <a:lumMod val="10000"/>
                  </a:schemeClr>
                </a:solidFill>
              </a:rPr>
              <a:t>EM7_LAST_RESULT_LIST[1].result</a:t>
            </a:r>
          </a:p>
          <a:p>
            <a:pPr marL="0" indent="0">
              <a:buNone/>
            </a:pP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22</a:t>
            </a:fld>
            <a:endParaRPr lang="en-US" dirty="0"/>
          </a:p>
        </p:txBody>
      </p:sp>
    </p:spTree>
    <p:extLst>
      <p:ext uri="{BB962C8B-B14F-4D97-AF65-F5344CB8AC3E}">
        <p14:creationId xmlns:p14="http://schemas.microsoft.com/office/powerpoint/2010/main" val="3497651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Outputting a Result</a:t>
            </a:r>
          </a:p>
        </p:txBody>
      </p:sp>
      <p:sp>
        <p:nvSpPr>
          <p:cNvPr id="4" name="Content Placeholder 1"/>
          <p:cNvSpPr>
            <a:spLocks noGrp="1"/>
          </p:cNvSpPr>
          <p:nvPr>
            <p:ph idx="1"/>
          </p:nvPr>
        </p:nvSpPr>
        <p:spPr>
          <a:xfrm>
            <a:off x="475974" y="2035245"/>
            <a:ext cx="14291592" cy="6939671"/>
          </a:xfrm>
        </p:spPr>
        <p:txBody>
          <a:bodyPr>
            <a:normAutofit fontScale="92500"/>
          </a:bodyPr>
          <a:lstStyle/>
          <a:p>
            <a:pPr marL="0" indent="0">
              <a:buNone/>
            </a:pPr>
            <a:r>
              <a:rPr lang="en-US" dirty="0" smtClean="0">
                <a:solidFill>
                  <a:schemeClr val="bg2">
                    <a:lumMod val="10000"/>
                  </a:schemeClr>
                </a:solidFill>
              </a:rPr>
              <a:t>To report a result, assign a value to the EM7_RESULT variable: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solidFill>
                  <a:schemeClr val="bg2">
                    <a:lumMod val="10000"/>
                  </a:schemeClr>
                </a:solidFill>
              </a:rPr>
              <a:t>In addition to appearing in the logs, the result can also be used in subsequent actions, including non-snippet actions.</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44" y="2943606"/>
            <a:ext cx="8781194" cy="22778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137" y="4372625"/>
            <a:ext cx="8818436" cy="2567247"/>
          </a:xfrm>
          <a:prstGeom prst="rect">
            <a:avLst/>
          </a:prstGeom>
        </p:spPr>
      </p:pic>
      <p:cxnSp>
        <p:nvCxnSpPr>
          <p:cNvPr id="8" name="Straight Arrow Connector 7"/>
          <p:cNvCxnSpPr/>
          <p:nvPr/>
        </p:nvCxnSpPr>
        <p:spPr>
          <a:xfrm>
            <a:off x="4611625" y="4737735"/>
            <a:ext cx="1052513"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035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Variables</a:t>
            </a:r>
          </a:p>
        </p:txBody>
      </p:sp>
      <p:sp>
        <p:nvSpPr>
          <p:cNvPr id="4" name="Content Placeholder 1"/>
          <p:cNvSpPr>
            <a:spLocks noGrp="1"/>
          </p:cNvSpPr>
          <p:nvPr>
            <p:ph idx="1"/>
          </p:nvPr>
        </p:nvSpPr>
        <p:spPr>
          <a:xfrm>
            <a:off x="475974" y="2035246"/>
            <a:ext cx="14291592" cy="6564310"/>
          </a:xfrm>
        </p:spPr>
        <p:txBody>
          <a:bodyPr>
            <a:normAutofit/>
          </a:bodyPr>
          <a:lstStyle/>
          <a:p>
            <a:pPr>
              <a:buClr>
                <a:schemeClr val="accent1"/>
              </a:buClr>
            </a:pPr>
            <a:r>
              <a:rPr lang="en-US" dirty="0" smtClean="0">
                <a:solidFill>
                  <a:schemeClr val="bg2">
                    <a:lumMod val="10000"/>
                  </a:schemeClr>
                </a:solidFill>
              </a:rPr>
              <a:t>The same list of variables available in other action types, entity name, event message, </a:t>
            </a:r>
            <a:r>
              <a:rPr lang="en-US" dirty="0" err="1" smtClean="0">
                <a:solidFill>
                  <a:schemeClr val="bg2">
                    <a:lumMod val="10000"/>
                  </a:schemeClr>
                </a:solidFill>
              </a:rPr>
              <a:t>etc</a:t>
            </a:r>
            <a:r>
              <a:rPr lang="en-US" dirty="0" smtClean="0">
                <a:solidFill>
                  <a:schemeClr val="bg2">
                    <a:lumMod val="10000"/>
                  </a:schemeClr>
                </a:solidFill>
              </a:rPr>
              <a:t>, are available to snippet code.</a:t>
            </a:r>
          </a:p>
          <a:p>
            <a:pPr>
              <a:buClr>
                <a:schemeClr val="accent1"/>
              </a:buClr>
            </a:pPr>
            <a:r>
              <a:rPr lang="en-US" dirty="0" smtClean="0">
                <a:solidFill>
                  <a:schemeClr val="bg2">
                    <a:lumMod val="10000"/>
                  </a:schemeClr>
                </a:solidFill>
              </a:rPr>
              <a:t>Variables are in the EM7_VALUES dictionary.</a:t>
            </a:r>
          </a:p>
          <a:p>
            <a:pPr>
              <a:buClr>
                <a:schemeClr val="accent1"/>
              </a:buClr>
            </a:pPr>
            <a:r>
              <a:rPr lang="en-US" dirty="0" smtClean="0">
                <a:solidFill>
                  <a:schemeClr val="bg2">
                    <a:lumMod val="10000"/>
                  </a:schemeClr>
                </a:solidFill>
              </a:rPr>
              <a:t>The keys in EM7_VALUES are the variable substitution characters used in other types of actions.</a:t>
            </a:r>
          </a:p>
          <a:p>
            <a:pPr>
              <a:buClr>
                <a:schemeClr val="accent1"/>
              </a:buClr>
            </a:pPr>
            <a:r>
              <a:rPr lang="en-US" dirty="0" smtClean="0">
                <a:solidFill>
                  <a:schemeClr val="bg2">
                    <a:lumMod val="10000"/>
                  </a:schemeClr>
                </a:solidFill>
              </a:rPr>
              <a:t>For example, to use the IP address of the device on which the event was triggered:</a:t>
            </a:r>
          </a:p>
          <a:p>
            <a:pPr marL="777240" lvl="1" indent="0">
              <a:buClr>
                <a:schemeClr val="accent1"/>
              </a:buClr>
              <a:buNone/>
            </a:pPr>
            <a:r>
              <a:rPr lang="en-US" dirty="0" smtClean="0">
                <a:solidFill>
                  <a:schemeClr val="bg2">
                    <a:lumMod val="10000"/>
                  </a:schemeClr>
                </a:solidFill>
              </a:rPr>
              <a:t>EM7_VALUES[‘%a’]</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24</a:t>
            </a:fld>
            <a:endParaRPr lang="en-US" dirty="0"/>
          </a:p>
        </p:txBody>
      </p:sp>
    </p:spTree>
    <p:extLst>
      <p:ext uri="{BB962C8B-B14F-4D97-AF65-F5344CB8AC3E}">
        <p14:creationId xmlns:p14="http://schemas.microsoft.com/office/powerpoint/2010/main" val="1520240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Debug Logging</a:t>
            </a:r>
          </a:p>
        </p:txBody>
      </p:sp>
      <p:sp>
        <p:nvSpPr>
          <p:cNvPr id="4" name="Content Placeholder 1"/>
          <p:cNvSpPr>
            <a:spLocks noGrp="1"/>
          </p:cNvSpPr>
          <p:nvPr>
            <p:ph idx="1"/>
          </p:nvPr>
        </p:nvSpPr>
        <p:spPr>
          <a:xfrm>
            <a:off x="475974" y="2035246"/>
            <a:ext cx="14291592" cy="6564310"/>
          </a:xfrm>
        </p:spPr>
        <p:txBody>
          <a:bodyPr>
            <a:normAutofit fontScale="92500" lnSpcReduction="10000"/>
          </a:bodyPr>
          <a:lstStyle/>
          <a:p>
            <a:pPr>
              <a:buClr>
                <a:schemeClr val="accent1"/>
              </a:buClr>
            </a:pPr>
            <a:r>
              <a:rPr lang="en-US" dirty="0" smtClean="0">
                <a:solidFill>
                  <a:schemeClr val="bg2">
                    <a:lumMod val="10000"/>
                  </a:schemeClr>
                </a:solidFill>
              </a:rPr>
              <a:t>Unlike Dynamic Application snippets, Run Book Snippets are not given access to log to the silo.log file. </a:t>
            </a:r>
          </a:p>
          <a:p>
            <a:pPr>
              <a:buClr>
                <a:schemeClr val="accent1"/>
              </a:buClr>
            </a:pPr>
            <a:r>
              <a:rPr lang="en-US" dirty="0" smtClean="0">
                <a:solidFill>
                  <a:schemeClr val="bg2">
                    <a:lumMod val="10000"/>
                  </a:schemeClr>
                </a:solidFill>
              </a:rPr>
              <a:t>A function is available, em7_snippets.logger, to create your own debug log file:</a:t>
            </a:r>
          </a:p>
          <a:p>
            <a:pPr marL="777240" lvl="1" indent="0">
              <a:lnSpc>
                <a:spcPct val="120000"/>
              </a:lnSpc>
              <a:buClr>
                <a:schemeClr val="accent1"/>
              </a:buClr>
              <a:buNone/>
            </a:pPr>
            <a:r>
              <a:rPr lang="en-US" dirty="0">
                <a:solidFill>
                  <a:schemeClr val="bg2">
                    <a:lumMod val="10000"/>
                  </a:schemeClr>
                </a:solidFill>
              </a:rPr>
              <a:t>l</a:t>
            </a:r>
            <a:r>
              <a:rPr lang="en-US" dirty="0" smtClean="0">
                <a:solidFill>
                  <a:schemeClr val="bg2">
                    <a:lumMod val="10000"/>
                  </a:schemeClr>
                </a:solidFill>
              </a:rPr>
              <a:t>ogger = em7_snippets.logger(filename=‘/data/logs/</a:t>
            </a:r>
            <a:r>
              <a:rPr lang="en-US" dirty="0" err="1" smtClean="0">
                <a:solidFill>
                  <a:schemeClr val="bg2">
                    <a:lumMod val="10000"/>
                  </a:schemeClr>
                </a:solidFill>
              </a:rPr>
              <a:t>mylogfilename</a:t>
            </a:r>
            <a:r>
              <a:rPr lang="en-US" dirty="0" smtClean="0">
                <a:solidFill>
                  <a:schemeClr val="bg2">
                    <a:lumMod val="10000"/>
                  </a:schemeClr>
                </a:solidFill>
              </a:rPr>
              <a:t>’)</a:t>
            </a:r>
          </a:p>
          <a:p>
            <a:pPr>
              <a:buClr>
                <a:schemeClr val="accent1"/>
              </a:buClr>
            </a:pPr>
            <a:r>
              <a:rPr lang="en-US" dirty="0" smtClean="0">
                <a:solidFill>
                  <a:schemeClr val="bg2">
                    <a:lumMod val="10000"/>
                  </a:schemeClr>
                </a:solidFill>
              </a:rPr>
              <a:t>To write log messages to the log file:</a:t>
            </a:r>
          </a:p>
          <a:p>
            <a:pPr marL="777240" lvl="1" indent="0">
              <a:lnSpc>
                <a:spcPct val="120000"/>
              </a:lnSpc>
              <a:buClr>
                <a:schemeClr val="accent1"/>
              </a:buClr>
              <a:buNone/>
            </a:pPr>
            <a:r>
              <a:rPr lang="en-US" dirty="0" err="1">
                <a:solidFill>
                  <a:schemeClr val="bg2">
                    <a:lumMod val="10000"/>
                  </a:schemeClr>
                </a:solidFill>
              </a:rPr>
              <a:t>l</a:t>
            </a:r>
            <a:r>
              <a:rPr lang="en-US" dirty="0" err="1" smtClean="0">
                <a:solidFill>
                  <a:schemeClr val="bg2">
                    <a:lumMod val="10000"/>
                  </a:schemeClr>
                </a:solidFill>
              </a:rPr>
              <a:t>ogger.debug</a:t>
            </a:r>
            <a:r>
              <a:rPr lang="en-US" dirty="0" smtClean="0">
                <a:solidFill>
                  <a:schemeClr val="bg2">
                    <a:lumMod val="10000"/>
                  </a:schemeClr>
                </a:solidFill>
              </a:rPr>
              <a:t>(“Log Message”)</a:t>
            </a:r>
          </a:p>
          <a:p>
            <a:pPr>
              <a:buClr>
                <a:schemeClr val="accent1"/>
              </a:buClr>
            </a:pPr>
            <a:r>
              <a:rPr lang="en-US" dirty="0" smtClean="0">
                <a:solidFill>
                  <a:schemeClr val="bg2">
                    <a:lumMod val="10000"/>
                  </a:schemeClr>
                </a:solidFill>
              </a:rPr>
              <a:t>Do not leave debug logging in production code as it could fill up a partition. Instead, put all necessary output in the EM7_RESULT variable.</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25</a:t>
            </a:fld>
            <a:endParaRPr lang="en-US" dirty="0"/>
          </a:p>
        </p:txBody>
      </p:sp>
    </p:spTree>
    <p:extLst>
      <p:ext uri="{BB962C8B-B14F-4D97-AF65-F5344CB8AC3E}">
        <p14:creationId xmlns:p14="http://schemas.microsoft.com/office/powerpoint/2010/main" val="2311937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760" dirty="0"/>
              <a:t>Best Practices for Snippet Code</a:t>
            </a:r>
          </a:p>
        </p:txBody>
      </p:sp>
    </p:spTree>
    <p:extLst>
      <p:ext uri="{BB962C8B-B14F-4D97-AF65-F5344CB8AC3E}">
        <p14:creationId xmlns:p14="http://schemas.microsoft.com/office/powerpoint/2010/main" val="309979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760" dirty="0">
                <a:solidFill>
                  <a:schemeClr val="bg2">
                    <a:lumMod val="10000"/>
                  </a:schemeClr>
                </a:solidFill>
              </a:rPr>
              <a:t>Excluded Modules</a:t>
            </a:r>
          </a:p>
        </p:txBody>
      </p:sp>
      <p:sp>
        <p:nvSpPr>
          <p:cNvPr id="5" name="Content Placeholder 1"/>
          <p:cNvSpPr>
            <a:spLocks noGrp="1"/>
          </p:cNvSpPr>
          <p:nvPr>
            <p:ph idx="1"/>
          </p:nvPr>
        </p:nvSpPr>
        <p:spPr>
          <a:xfrm>
            <a:off x="475974" y="3035520"/>
            <a:ext cx="7172970" cy="5596866"/>
          </a:xfrm>
        </p:spPr>
        <p:txBody>
          <a:bodyPr>
            <a:normAutofit fontScale="62500" lnSpcReduction="20000"/>
          </a:bodyPr>
          <a:lstStyle/>
          <a:p>
            <a:pPr>
              <a:lnSpc>
                <a:spcPct val="120000"/>
              </a:lnSpc>
            </a:pPr>
            <a:r>
              <a:rPr lang="en-US" dirty="0" err="1">
                <a:latin typeface="+mn-lt"/>
              </a:rPr>
              <a:t>os</a:t>
            </a:r>
            <a:endParaRPr lang="en-US" dirty="0">
              <a:latin typeface="+mn-lt"/>
            </a:endParaRPr>
          </a:p>
          <a:p>
            <a:pPr>
              <a:lnSpc>
                <a:spcPct val="120000"/>
              </a:lnSpc>
            </a:pPr>
            <a:r>
              <a:rPr lang="en-US" dirty="0" err="1">
                <a:latin typeface="+mn-lt"/>
              </a:rPr>
              <a:t>os.path</a:t>
            </a:r>
            <a:endParaRPr lang="en-US" dirty="0">
              <a:latin typeface="+mn-lt"/>
            </a:endParaRPr>
          </a:p>
          <a:p>
            <a:pPr>
              <a:lnSpc>
                <a:spcPct val="120000"/>
              </a:lnSpc>
            </a:pPr>
            <a:r>
              <a:rPr lang="en-US" dirty="0">
                <a:latin typeface="+mn-lt"/>
              </a:rPr>
              <a:t>pickle</a:t>
            </a:r>
          </a:p>
          <a:p>
            <a:pPr>
              <a:lnSpc>
                <a:spcPct val="120000"/>
              </a:lnSpc>
            </a:pPr>
            <a:r>
              <a:rPr lang="en-US" dirty="0">
                <a:latin typeface="+mn-lt"/>
              </a:rPr>
              <a:t>shelve</a:t>
            </a:r>
          </a:p>
          <a:p>
            <a:pPr>
              <a:lnSpc>
                <a:spcPct val="120000"/>
              </a:lnSpc>
            </a:pPr>
            <a:r>
              <a:rPr lang="en-US" dirty="0">
                <a:latin typeface="+mn-lt"/>
              </a:rPr>
              <a:t>platform</a:t>
            </a:r>
          </a:p>
          <a:p>
            <a:pPr>
              <a:lnSpc>
                <a:spcPct val="120000"/>
              </a:lnSpc>
            </a:pPr>
            <a:r>
              <a:rPr lang="en-US" dirty="0">
                <a:latin typeface="+mn-lt"/>
              </a:rPr>
              <a:t>thread</a:t>
            </a:r>
          </a:p>
          <a:p>
            <a:pPr>
              <a:lnSpc>
                <a:spcPct val="120000"/>
              </a:lnSpc>
            </a:pPr>
            <a:r>
              <a:rPr lang="en-US" dirty="0">
                <a:latin typeface="+mn-lt"/>
              </a:rPr>
              <a:t>threading</a:t>
            </a:r>
          </a:p>
          <a:p>
            <a:pPr>
              <a:lnSpc>
                <a:spcPct val="120000"/>
              </a:lnSpc>
            </a:pPr>
            <a:r>
              <a:rPr lang="en-US" dirty="0" err="1">
                <a:latin typeface="+mn-lt"/>
              </a:rPr>
              <a:t>dummy_thread</a:t>
            </a:r>
            <a:endParaRPr lang="en-US" dirty="0">
              <a:latin typeface="+mn-lt"/>
            </a:endParaRPr>
          </a:p>
          <a:p>
            <a:pPr>
              <a:lnSpc>
                <a:spcPct val="120000"/>
              </a:lnSpc>
            </a:pPr>
            <a:r>
              <a:rPr lang="en-US" dirty="0" err="1">
                <a:latin typeface="+mn-lt"/>
              </a:rPr>
              <a:t>dummy_threading</a:t>
            </a:r>
            <a:endParaRPr lang="en-US" dirty="0">
              <a:latin typeface="+mn-lt"/>
            </a:endParaRPr>
          </a:p>
          <a:p>
            <a:pPr>
              <a:lnSpc>
                <a:spcPct val="120000"/>
              </a:lnSpc>
            </a:pPr>
            <a:r>
              <a:rPr lang="en-US" dirty="0" err="1">
                <a:latin typeface="+mn-lt"/>
              </a:rPr>
              <a:t>posix</a:t>
            </a:r>
            <a:endParaRPr lang="en-US" dirty="0">
              <a:latin typeface="+mn-lt"/>
            </a:endParaRPr>
          </a:p>
          <a:p>
            <a:pPr>
              <a:lnSpc>
                <a:spcPct val="120000"/>
              </a:lnSpc>
            </a:pPr>
            <a:r>
              <a:rPr lang="en-US" dirty="0" err="1">
                <a:latin typeface="+mn-lt"/>
              </a:rPr>
              <a:t>pwd</a:t>
            </a:r>
            <a:endParaRPr lang="en-US" dirty="0">
              <a:latin typeface="+mn-lt"/>
            </a:endParaRPr>
          </a:p>
        </p:txBody>
      </p:sp>
      <p:sp>
        <p:nvSpPr>
          <p:cNvPr id="6" name="Content Placeholder 1"/>
          <p:cNvSpPr txBox="1">
            <a:spLocks/>
          </p:cNvSpPr>
          <p:nvPr/>
        </p:nvSpPr>
        <p:spPr>
          <a:xfrm>
            <a:off x="7648944" y="3035517"/>
            <a:ext cx="7118621" cy="5596868"/>
          </a:xfrm>
          <a:prstGeom prst="rect">
            <a:avLst/>
          </a:prstGeom>
        </p:spPr>
        <p:txBody>
          <a:bodyPr vert="horz" lIns="155448" tIns="77724" rIns="155448" bIns="77724" rtlCol="0">
            <a:noAutofit/>
          </a:bodyPr>
          <a:lstStyle>
            <a:lvl1pPr marL="457200" indent="-457200" algn="l" defTabSz="457200" rtl="0" eaLnBrk="1" latinLnBrk="0" hangingPunct="1">
              <a:lnSpc>
                <a:spcPct val="110000"/>
              </a:lnSpc>
              <a:spcBef>
                <a:spcPct val="20000"/>
              </a:spcBef>
              <a:buClr>
                <a:srgbClr val="0079D9"/>
              </a:buClr>
              <a:buFont typeface="Arial"/>
              <a:buChar char="•"/>
              <a:defRPr sz="2500" b="0" i="0" kern="1200">
                <a:solidFill>
                  <a:schemeClr val="bg1">
                    <a:lumMod val="50000"/>
                  </a:schemeClr>
                </a:solidFill>
                <a:latin typeface="Futura Lt BT" pitchFamily="34" charset="0"/>
                <a:ea typeface="+mn-ea"/>
                <a:cs typeface="Futura Lt BT" pitchFamily="34" charset="0"/>
              </a:defRPr>
            </a:lvl1pPr>
            <a:lvl2pPr marL="971550" indent="-514350" algn="l" defTabSz="457200" rtl="0" eaLnBrk="1" latinLnBrk="0" hangingPunct="1">
              <a:lnSpc>
                <a:spcPct val="90000"/>
              </a:lnSpc>
              <a:spcBef>
                <a:spcPct val="20000"/>
              </a:spcBef>
              <a:buClr>
                <a:srgbClr val="53B948"/>
              </a:buClr>
              <a:buFont typeface="Arial"/>
              <a:buChar char="•"/>
              <a:defRPr sz="2000" b="0" i="0" kern="1200" baseline="0">
                <a:solidFill>
                  <a:schemeClr val="bg1">
                    <a:lumMod val="50000"/>
                  </a:schemeClr>
                </a:solidFill>
                <a:latin typeface="Futura Lt BT" pitchFamily="34" charset="0"/>
                <a:ea typeface="+mn-ea"/>
                <a:cs typeface="Futura Lt BT" pitchFamily="34" charset="0"/>
              </a:defRPr>
            </a:lvl2pPr>
            <a:lvl3pPr marL="1200150" indent="-285750" algn="l" defTabSz="457200" rtl="0" eaLnBrk="1" latinLnBrk="0" hangingPunct="1">
              <a:lnSpc>
                <a:spcPct val="110000"/>
              </a:lnSpc>
              <a:spcBef>
                <a:spcPct val="20000"/>
              </a:spcBef>
              <a:buClr>
                <a:srgbClr val="F0C856"/>
              </a:buClr>
              <a:buFont typeface="Arial"/>
              <a:buChar char="•"/>
              <a:defRPr sz="1800" b="0" i="0" kern="1200" baseline="0">
                <a:solidFill>
                  <a:schemeClr val="bg1">
                    <a:lumMod val="50000"/>
                  </a:schemeClr>
                </a:solidFill>
                <a:latin typeface="Futura Lt BT" pitchFamily="34" charset="0"/>
                <a:ea typeface="+mn-ea"/>
                <a:cs typeface="Futura Lt BT" pitchFamily="34" charset="0"/>
              </a:defRPr>
            </a:lvl3pPr>
            <a:lvl4pPr marL="1600200" indent="-228600" algn="l" defTabSz="457200" rtl="0" eaLnBrk="1" latinLnBrk="0" hangingPunct="1">
              <a:lnSpc>
                <a:spcPct val="110000"/>
              </a:lnSpc>
              <a:spcBef>
                <a:spcPct val="20000"/>
              </a:spcBef>
              <a:buClr>
                <a:srgbClr val="F0C856"/>
              </a:buClr>
              <a:buFont typeface="Arial"/>
              <a:buChar char="•"/>
              <a:defRPr sz="1400" b="0" i="0" kern="1200">
                <a:solidFill>
                  <a:schemeClr val="bg1">
                    <a:lumMod val="50000"/>
                  </a:schemeClr>
                </a:solidFill>
                <a:latin typeface="Futura Lt BT" pitchFamily="34" charset="0"/>
                <a:ea typeface="+mn-ea"/>
                <a:cs typeface="Futura Lt BT" pitchFamily="34" charset="0"/>
              </a:defRPr>
            </a:lvl4pPr>
            <a:lvl5pPr marL="2057400" indent="-228600" algn="l" defTabSz="457200" rtl="0" eaLnBrk="1" latinLnBrk="0" hangingPunct="1">
              <a:lnSpc>
                <a:spcPct val="110000"/>
              </a:lnSpc>
              <a:spcBef>
                <a:spcPct val="20000"/>
              </a:spcBef>
              <a:buClr>
                <a:srgbClr val="F0C856"/>
              </a:buClr>
              <a:buFont typeface="Arial"/>
              <a:buChar char="•"/>
              <a:defRPr sz="1200" b="0" i="0" kern="1200">
                <a:solidFill>
                  <a:schemeClr val="bg1">
                    <a:lumMod val="50000"/>
                  </a:schemeClr>
                </a:solidFill>
                <a:latin typeface="Futura Lt BT" pitchFamily="34" charset="0"/>
                <a:ea typeface="+mn-ea"/>
                <a:cs typeface="Futura Lt BT"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sz="2720" dirty="0">
                <a:solidFill>
                  <a:schemeClr val="tx1"/>
                </a:solidFill>
                <a:latin typeface="+mn-lt"/>
              </a:rPr>
              <a:t>spwd</a:t>
            </a:r>
          </a:p>
          <a:p>
            <a:pPr>
              <a:lnSpc>
                <a:spcPct val="100000"/>
              </a:lnSpc>
            </a:pPr>
            <a:r>
              <a:rPr lang="en-US" sz="2720" dirty="0">
                <a:solidFill>
                  <a:schemeClr val="tx1"/>
                </a:solidFill>
                <a:latin typeface="+mn-lt"/>
              </a:rPr>
              <a:t>grp</a:t>
            </a:r>
          </a:p>
          <a:p>
            <a:pPr>
              <a:lnSpc>
                <a:spcPct val="100000"/>
              </a:lnSpc>
            </a:pPr>
            <a:r>
              <a:rPr lang="en-US" sz="2720" dirty="0" err="1">
                <a:solidFill>
                  <a:schemeClr val="tx1"/>
                </a:solidFill>
                <a:latin typeface="+mn-lt"/>
              </a:rPr>
              <a:t>termios</a:t>
            </a:r>
            <a:endParaRPr lang="en-US" sz="2720" dirty="0">
              <a:solidFill>
                <a:schemeClr val="tx1"/>
              </a:solidFill>
              <a:latin typeface="+mn-lt"/>
            </a:endParaRPr>
          </a:p>
          <a:p>
            <a:pPr>
              <a:lnSpc>
                <a:spcPct val="100000"/>
              </a:lnSpc>
            </a:pPr>
            <a:r>
              <a:rPr lang="en-US" sz="2720" dirty="0">
                <a:solidFill>
                  <a:schemeClr val="tx1"/>
                </a:solidFill>
                <a:latin typeface="+mn-lt"/>
              </a:rPr>
              <a:t>pipes</a:t>
            </a:r>
          </a:p>
          <a:p>
            <a:pPr>
              <a:lnSpc>
                <a:spcPct val="100000"/>
              </a:lnSpc>
            </a:pPr>
            <a:r>
              <a:rPr lang="en-US" sz="2720" dirty="0" err="1">
                <a:solidFill>
                  <a:schemeClr val="tx1"/>
                </a:solidFill>
                <a:latin typeface="+mn-lt"/>
              </a:rPr>
              <a:t>posixfile</a:t>
            </a:r>
            <a:endParaRPr lang="en-US" sz="2720" dirty="0">
              <a:solidFill>
                <a:schemeClr val="tx1"/>
              </a:solidFill>
              <a:latin typeface="+mn-lt"/>
            </a:endParaRPr>
          </a:p>
          <a:p>
            <a:pPr>
              <a:lnSpc>
                <a:spcPct val="100000"/>
              </a:lnSpc>
            </a:pPr>
            <a:r>
              <a:rPr lang="en-US" sz="2720" dirty="0">
                <a:solidFill>
                  <a:schemeClr val="tx1"/>
                </a:solidFill>
                <a:latin typeface="+mn-lt"/>
              </a:rPr>
              <a:t>resource</a:t>
            </a:r>
          </a:p>
          <a:p>
            <a:pPr>
              <a:lnSpc>
                <a:spcPct val="100000"/>
              </a:lnSpc>
            </a:pPr>
            <a:r>
              <a:rPr lang="en-US" sz="2720" dirty="0">
                <a:solidFill>
                  <a:schemeClr val="tx1"/>
                </a:solidFill>
                <a:latin typeface="+mn-lt"/>
              </a:rPr>
              <a:t>commands</a:t>
            </a:r>
          </a:p>
          <a:p>
            <a:pPr>
              <a:lnSpc>
                <a:spcPct val="100000"/>
              </a:lnSpc>
            </a:pPr>
            <a:r>
              <a:rPr lang="en-US" sz="2720" dirty="0" err="1">
                <a:solidFill>
                  <a:schemeClr val="tx1"/>
                </a:solidFill>
                <a:latin typeface="+mn-lt"/>
              </a:rPr>
              <a:t>subprocess</a:t>
            </a:r>
            <a:endParaRPr lang="en-US" sz="2720" dirty="0">
              <a:solidFill>
                <a:schemeClr val="tx1"/>
              </a:solidFill>
              <a:latin typeface="+mn-lt"/>
            </a:endParaRPr>
          </a:p>
          <a:p>
            <a:pPr>
              <a:lnSpc>
                <a:spcPct val="100000"/>
              </a:lnSpc>
            </a:pPr>
            <a:r>
              <a:rPr lang="en-US" sz="2720" dirty="0">
                <a:solidFill>
                  <a:schemeClr val="tx1"/>
                </a:solidFill>
                <a:latin typeface="+mn-lt"/>
              </a:rPr>
              <a:t>signal</a:t>
            </a:r>
          </a:p>
          <a:p>
            <a:pPr>
              <a:lnSpc>
                <a:spcPct val="100000"/>
              </a:lnSpc>
            </a:pPr>
            <a:r>
              <a:rPr lang="en-US" sz="2720" dirty="0">
                <a:solidFill>
                  <a:schemeClr val="tx1"/>
                </a:solidFill>
                <a:latin typeface="+mn-lt"/>
              </a:rPr>
              <a:t>popen2</a:t>
            </a:r>
          </a:p>
          <a:p>
            <a:pPr>
              <a:lnSpc>
                <a:spcPct val="100000"/>
              </a:lnSpc>
            </a:pPr>
            <a:r>
              <a:rPr lang="en-US" sz="2720" dirty="0">
                <a:solidFill>
                  <a:schemeClr val="tx1"/>
                </a:solidFill>
                <a:latin typeface="+mn-lt"/>
              </a:rPr>
              <a:t>imp</a:t>
            </a:r>
          </a:p>
        </p:txBody>
      </p:sp>
      <p:sp>
        <p:nvSpPr>
          <p:cNvPr id="8"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27</a:t>
            </a:fld>
            <a:endParaRPr lang="en-US" dirty="0"/>
          </a:p>
        </p:txBody>
      </p:sp>
      <p:sp>
        <p:nvSpPr>
          <p:cNvPr id="7" name="Content Placeholder 1"/>
          <p:cNvSpPr txBox="1">
            <a:spLocks/>
          </p:cNvSpPr>
          <p:nvPr/>
        </p:nvSpPr>
        <p:spPr>
          <a:xfrm>
            <a:off x="475976" y="1775080"/>
            <a:ext cx="14291592" cy="1615772"/>
          </a:xfrm>
          <a:prstGeom prst="rect">
            <a:avLst/>
          </a:prstGeom>
        </p:spPr>
        <p:txBody>
          <a:bodyPr vert="horz" lIns="155448" tIns="77724" rIns="155448" bIns="77724" rtlCol="0">
            <a:normAutofit fontScale="92500"/>
          </a:bodyPr>
          <a:lstStyle>
            <a:lvl1pPr marL="457200" indent="-457200" algn="l" defTabSz="457200" rtl="0" eaLnBrk="1" latinLnBrk="0" hangingPunct="1">
              <a:lnSpc>
                <a:spcPct val="110000"/>
              </a:lnSpc>
              <a:spcBef>
                <a:spcPct val="20000"/>
              </a:spcBef>
              <a:buClr>
                <a:schemeClr val="accent1"/>
              </a:buClr>
              <a:buFont typeface="Arial"/>
              <a:buChar char="•"/>
              <a:defRPr sz="2300" b="0" i="0" kern="1200">
                <a:solidFill>
                  <a:schemeClr val="accent3"/>
                </a:solidFill>
                <a:latin typeface="Arial"/>
                <a:ea typeface="+mn-ea"/>
                <a:cs typeface="Arial"/>
              </a:defRPr>
            </a:lvl1pPr>
            <a:lvl2pPr marL="971550" indent="-514350" algn="l" defTabSz="457200" rtl="0" eaLnBrk="1" latinLnBrk="0" hangingPunct="1">
              <a:lnSpc>
                <a:spcPct val="90000"/>
              </a:lnSpc>
              <a:spcBef>
                <a:spcPct val="20000"/>
              </a:spcBef>
              <a:buClr>
                <a:srgbClr val="53B948"/>
              </a:buClr>
              <a:buFont typeface="Arial"/>
              <a:buChar char="•"/>
              <a:defRPr sz="1600" b="0" i="0" kern="1200" baseline="0">
                <a:solidFill>
                  <a:schemeClr val="accent3"/>
                </a:solidFill>
                <a:latin typeface="Arial"/>
                <a:ea typeface="+mn-ea"/>
                <a:cs typeface="Arial"/>
              </a:defRPr>
            </a:lvl2pPr>
            <a:lvl3pPr marL="1200150" indent="-285750" algn="l" defTabSz="457200" rtl="0" eaLnBrk="1" latinLnBrk="0" hangingPunct="1">
              <a:lnSpc>
                <a:spcPct val="110000"/>
              </a:lnSpc>
              <a:spcBef>
                <a:spcPct val="20000"/>
              </a:spcBef>
              <a:buClr>
                <a:schemeClr val="accent4"/>
              </a:buClr>
              <a:buFont typeface="Arial"/>
              <a:buChar char="•"/>
              <a:defRPr sz="1400" b="0" i="0" kern="1200" baseline="0">
                <a:solidFill>
                  <a:schemeClr val="accent3"/>
                </a:solidFill>
                <a:latin typeface="Arial"/>
                <a:ea typeface="+mn-ea"/>
                <a:cs typeface="Arial"/>
              </a:defRPr>
            </a:lvl3pPr>
            <a:lvl4pPr marL="1600200" indent="-228600" algn="l" defTabSz="457200" rtl="0" eaLnBrk="1" latinLnBrk="0" hangingPunct="1">
              <a:lnSpc>
                <a:spcPct val="110000"/>
              </a:lnSpc>
              <a:spcBef>
                <a:spcPct val="20000"/>
              </a:spcBef>
              <a:buClr>
                <a:schemeClr val="accent4"/>
              </a:buClr>
              <a:buFont typeface="Arial"/>
              <a:buChar char="•"/>
              <a:defRPr sz="1200" b="0" i="0" kern="1200">
                <a:solidFill>
                  <a:schemeClr val="accent3"/>
                </a:solidFill>
                <a:latin typeface="Arial"/>
                <a:ea typeface="+mn-ea"/>
                <a:cs typeface="Arial"/>
              </a:defRPr>
            </a:lvl4pPr>
            <a:lvl5pPr marL="2057400" indent="-228600" algn="l" defTabSz="457200" rtl="0" eaLnBrk="1" latinLnBrk="0" hangingPunct="1">
              <a:lnSpc>
                <a:spcPct val="110000"/>
              </a:lnSpc>
              <a:spcBef>
                <a:spcPct val="20000"/>
              </a:spcBef>
              <a:buClr>
                <a:schemeClr val="accent4"/>
              </a:buClr>
              <a:buFont typeface="Arial"/>
              <a:buChar char="•"/>
              <a:defRPr sz="1000" b="0" i="0" kern="1200" baseline="0">
                <a:solidFill>
                  <a:schemeClr val="accent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910" dirty="0">
                <a:solidFill>
                  <a:schemeClr val="bg2">
                    <a:lumMod val="10000"/>
                  </a:schemeClr>
                </a:solidFill>
              </a:rPr>
              <a:t>The following modules are blocked from being imported in to snippet code to prevent interference with ScienceLogic processes:</a:t>
            </a:r>
          </a:p>
        </p:txBody>
      </p:sp>
    </p:spTree>
    <p:extLst>
      <p:ext uri="{BB962C8B-B14F-4D97-AF65-F5344CB8AC3E}">
        <p14:creationId xmlns:p14="http://schemas.microsoft.com/office/powerpoint/2010/main" val="3582175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Understanding How Your Snippet is Executed</a:t>
            </a:r>
          </a:p>
        </p:txBody>
      </p:sp>
      <p:sp>
        <p:nvSpPr>
          <p:cNvPr id="4" name="Content Placeholder 1"/>
          <p:cNvSpPr>
            <a:spLocks noGrp="1"/>
          </p:cNvSpPr>
          <p:nvPr>
            <p:ph idx="1"/>
          </p:nvPr>
        </p:nvSpPr>
        <p:spPr>
          <a:xfrm>
            <a:off x="475974" y="2035246"/>
            <a:ext cx="14291592" cy="6564310"/>
          </a:xfrm>
        </p:spPr>
        <p:txBody>
          <a:bodyPr>
            <a:normAutofit fontScale="92500" lnSpcReduction="20000"/>
          </a:bodyPr>
          <a:lstStyle/>
          <a:p>
            <a:pPr marL="0" indent="0">
              <a:buNone/>
            </a:pPr>
            <a:r>
              <a:rPr lang="en-US" dirty="0" smtClean="0">
                <a:solidFill>
                  <a:schemeClr val="bg2">
                    <a:lumMod val="10000"/>
                  </a:schemeClr>
                </a:solidFill>
              </a:rPr>
              <a:t>The ScienceLogic platform executes snippets as part of a larger process:</a:t>
            </a:r>
          </a:p>
          <a:p>
            <a:pPr>
              <a:buFont typeface="Wingdings" panose="05000000000000000000" pitchFamily="2" charset="2"/>
              <a:buChar char="Ø"/>
            </a:pPr>
            <a:r>
              <a:rPr lang="en-US" dirty="0" smtClean="0">
                <a:solidFill>
                  <a:schemeClr val="bg2">
                    <a:lumMod val="10000"/>
                  </a:schemeClr>
                </a:solidFill>
              </a:rPr>
              <a:t>For Dynamic Applications, your snippet will occupy one collection thread until it completes. Typically there are 2 – 16 collection threads based on the CPU count. If multiple devices are subscribers of your Dynamic Application, it’s possible for all collection threads to be occupied by your snippet code at once.</a:t>
            </a:r>
          </a:p>
          <a:p>
            <a:pPr>
              <a:buFont typeface="Wingdings" panose="05000000000000000000" pitchFamily="2" charset="2"/>
              <a:buChar char="Ø"/>
            </a:pPr>
            <a:r>
              <a:rPr lang="en-US" dirty="0" smtClean="0">
                <a:solidFill>
                  <a:schemeClr val="bg2">
                    <a:lumMod val="10000"/>
                  </a:schemeClr>
                </a:solidFill>
              </a:rPr>
              <a:t>For Run Book Automation, the chain of actions configured for an automation policy will stop until your snippet completes. Your snippet will be timed out after 60 seconds.</a:t>
            </a:r>
          </a:p>
          <a:p>
            <a:pPr>
              <a:buFont typeface="Wingdings" panose="05000000000000000000" pitchFamily="2" charset="2"/>
              <a:buChar char="Ø"/>
            </a:pPr>
            <a:r>
              <a:rPr lang="en-US" dirty="0" smtClean="0">
                <a:solidFill>
                  <a:schemeClr val="bg2">
                    <a:lumMod val="10000"/>
                  </a:schemeClr>
                </a:solidFill>
              </a:rPr>
              <a:t>Never, ever, call </a:t>
            </a:r>
            <a:r>
              <a:rPr lang="en-US" dirty="0" err="1" smtClean="0">
                <a:solidFill>
                  <a:schemeClr val="bg2">
                    <a:lumMod val="10000"/>
                  </a:schemeClr>
                </a:solidFill>
              </a:rPr>
              <a:t>sys.exit</a:t>
            </a:r>
            <a:r>
              <a:rPr lang="en-US" dirty="0" smtClean="0">
                <a:solidFill>
                  <a:schemeClr val="bg2">
                    <a:lumMod val="10000"/>
                  </a:schemeClr>
                </a:solidFill>
              </a:rPr>
              <a:t>. You will close the parent process.</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28</a:t>
            </a:fld>
            <a:endParaRPr lang="en-US" dirty="0"/>
          </a:p>
        </p:txBody>
      </p:sp>
    </p:spTree>
    <p:extLst>
      <p:ext uri="{BB962C8B-B14F-4D97-AF65-F5344CB8AC3E}">
        <p14:creationId xmlns:p14="http://schemas.microsoft.com/office/powerpoint/2010/main" val="1989121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Why Are You Waiting?</a:t>
            </a:r>
          </a:p>
        </p:txBody>
      </p:sp>
      <p:sp>
        <p:nvSpPr>
          <p:cNvPr id="4" name="Content Placeholder 1"/>
          <p:cNvSpPr>
            <a:spLocks noGrp="1"/>
          </p:cNvSpPr>
          <p:nvPr>
            <p:ph idx="1"/>
          </p:nvPr>
        </p:nvSpPr>
        <p:spPr>
          <a:xfrm>
            <a:off x="475974" y="2035246"/>
            <a:ext cx="14291592" cy="6564310"/>
          </a:xfrm>
        </p:spPr>
        <p:txBody>
          <a:bodyPr>
            <a:normAutofit fontScale="92500" lnSpcReduction="10000"/>
          </a:bodyPr>
          <a:lstStyle/>
          <a:p>
            <a:pPr marL="0" indent="0">
              <a:buNone/>
            </a:pPr>
            <a:r>
              <a:rPr lang="en-US" dirty="0" smtClean="0">
                <a:solidFill>
                  <a:schemeClr val="bg2">
                    <a:lumMod val="10000"/>
                  </a:schemeClr>
                </a:solidFill>
              </a:rPr>
              <a:t>ScienceLogic doesn’t recommend using waiting in snippet code. If you’re considering waiting:</a:t>
            </a:r>
          </a:p>
          <a:p>
            <a:r>
              <a:rPr lang="en-US" dirty="0" smtClean="0">
                <a:solidFill>
                  <a:schemeClr val="bg2">
                    <a:lumMod val="10000"/>
                  </a:schemeClr>
                </a:solidFill>
              </a:rPr>
              <a:t>In Run Book, consider using the repeat option in an Automation Policy to run your snippet multiple times or use multiple actions with different execution times.</a:t>
            </a:r>
          </a:p>
          <a:p>
            <a:r>
              <a:rPr lang="en-US" dirty="0" smtClean="0">
                <a:solidFill>
                  <a:schemeClr val="bg2">
                    <a:lumMod val="10000"/>
                  </a:schemeClr>
                </a:solidFill>
              </a:rPr>
              <a:t>For Performance and Configuration Dynamic Applications, you are collecting data associated with a single timestamp. If you’re waiting, you might want to consider another collection method – e.g. Journal Dynamic Applications or asynchronous eventing via the API, Syslog, Traps, or Email.</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29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0797" y="2035246"/>
            <a:ext cx="1814004" cy="1814004"/>
          </a:xfrm>
          <a:prstGeom prst="rect">
            <a:avLst/>
          </a:prstGeom>
        </p:spPr>
      </p:pic>
    </p:spTree>
    <p:extLst>
      <p:ext uri="{BB962C8B-B14F-4D97-AF65-F5344CB8AC3E}">
        <p14:creationId xmlns:p14="http://schemas.microsoft.com/office/powerpoint/2010/main" val="397705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What’s a Snippet?</a:t>
            </a:r>
          </a:p>
        </p:txBody>
      </p:sp>
      <p:sp>
        <p:nvSpPr>
          <p:cNvPr id="4" name="Content Placeholder 1"/>
          <p:cNvSpPr>
            <a:spLocks noGrp="1"/>
          </p:cNvSpPr>
          <p:nvPr>
            <p:ph idx="1"/>
          </p:nvPr>
        </p:nvSpPr>
        <p:spPr>
          <a:xfrm>
            <a:off x="475976" y="1560992"/>
            <a:ext cx="14291592" cy="6614987"/>
          </a:xfrm>
        </p:spPr>
        <p:txBody>
          <a:bodyPr>
            <a:normAutofit lnSpcReduction="10000"/>
          </a:bodyPr>
          <a:lstStyle/>
          <a:p>
            <a:pPr>
              <a:buClr>
                <a:schemeClr val="accent1"/>
              </a:buClr>
              <a:buFont typeface="Wingdings" panose="05000000000000000000" pitchFamily="2" charset="2"/>
              <a:buChar char="Ø"/>
            </a:pPr>
            <a:r>
              <a:rPr lang="en-US" dirty="0" smtClean="0">
                <a:solidFill>
                  <a:schemeClr val="bg2">
                    <a:lumMod val="10000"/>
                  </a:schemeClr>
                </a:solidFill>
              </a:rPr>
              <a:t>Snippets are user-defined Python scripts that will be executed by the platform instead of a standard platform function.</a:t>
            </a:r>
          </a:p>
          <a:p>
            <a:pPr>
              <a:buClr>
                <a:schemeClr val="accent1"/>
              </a:buClr>
              <a:buFont typeface="Wingdings" panose="05000000000000000000" pitchFamily="2" charset="2"/>
              <a:buChar char="Ø"/>
            </a:pPr>
            <a:endParaRPr lang="en-US" sz="1870" dirty="0">
              <a:solidFill>
                <a:schemeClr val="bg2">
                  <a:lumMod val="10000"/>
                </a:schemeClr>
              </a:solidFill>
            </a:endParaRPr>
          </a:p>
          <a:p>
            <a:pPr>
              <a:buClr>
                <a:schemeClr val="accent1"/>
              </a:buClr>
              <a:buFont typeface="Wingdings" panose="05000000000000000000" pitchFamily="2" charset="2"/>
              <a:buChar char="Ø"/>
            </a:pPr>
            <a:r>
              <a:rPr lang="en-US" dirty="0" smtClean="0">
                <a:solidFill>
                  <a:schemeClr val="bg2">
                    <a:lumMod val="10000"/>
                  </a:schemeClr>
                </a:solidFill>
              </a:rPr>
              <a:t>Snippets can be used in Dynamic Applications to run in place of the built-in collection types (SNMP, Database, </a:t>
            </a:r>
            <a:r>
              <a:rPr lang="en-US" dirty="0" err="1" smtClean="0">
                <a:solidFill>
                  <a:schemeClr val="bg2">
                    <a:lumMod val="10000"/>
                  </a:schemeClr>
                </a:solidFill>
              </a:rPr>
              <a:t>etc</a:t>
            </a:r>
            <a:r>
              <a:rPr lang="en-US" dirty="0" smtClean="0">
                <a:solidFill>
                  <a:schemeClr val="bg2">
                    <a:lumMod val="10000"/>
                  </a:schemeClr>
                </a:solidFill>
              </a:rPr>
              <a:t>).</a:t>
            </a:r>
          </a:p>
          <a:p>
            <a:pPr>
              <a:buClr>
                <a:schemeClr val="accent1"/>
              </a:buClr>
              <a:buFont typeface="Wingdings" panose="05000000000000000000" pitchFamily="2" charset="2"/>
              <a:buChar char="Ø"/>
            </a:pPr>
            <a:endParaRPr lang="en-US" sz="1870" dirty="0">
              <a:solidFill>
                <a:schemeClr val="bg2">
                  <a:lumMod val="10000"/>
                </a:schemeClr>
              </a:solidFill>
            </a:endParaRPr>
          </a:p>
          <a:p>
            <a:pPr>
              <a:buClr>
                <a:schemeClr val="accent1"/>
              </a:buClr>
              <a:buFont typeface="Wingdings" panose="05000000000000000000" pitchFamily="2" charset="2"/>
              <a:buChar char="Ø"/>
            </a:pPr>
            <a:r>
              <a:rPr lang="en-US" dirty="0" smtClean="0">
                <a:solidFill>
                  <a:schemeClr val="bg2">
                    <a:lumMod val="10000"/>
                  </a:schemeClr>
                </a:solidFill>
              </a:rPr>
              <a:t>Snippets can be used in Run Book actions to run in place of the built-in action types (Send an Email, Open a Ticket, </a:t>
            </a:r>
            <a:r>
              <a:rPr lang="en-US" dirty="0" err="1" smtClean="0">
                <a:solidFill>
                  <a:schemeClr val="bg2">
                    <a:lumMod val="10000"/>
                  </a:schemeClr>
                </a:solidFill>
              </a:rPr>
              <a:t>etc</a:t>
            </a:r>
            <a:r>
              <a:rPr lang="en-US" dirty="0" smtClean="0">
                <a:solidFill>
                  <a:schemeClr val="bg2">
                    <a:lumMod val="10000"/>
                  </a:schemeClr>
                </a:solidFill>
              </a:rPr>
              <a:t>).</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597640" y="9531508"/>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3</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3092" y="2440573"/>
            <a:ext cx="1314450" cy="1714500"/>
          </a:xfrm>
          <a:prstGeom prst="rect">
            <a:avLst/>
          </a:prstGeom>
        </p:spPr>
      </p:pic>
    </p:spTree>
    <p:extLst>
      <p:ext uri="{BB962C8B-B14F-4D97-AF65-F5344CB8AC3E}">
        <p14:creationId xmlns:p14="http://schemas.microsoft.com/office/powerpoint/2010/main" val="1633433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Using Python Packages</a:t>
            </a:r>
          </a:p>
        </p:txBody>
      </p:sp>
      <p:sp>
        <p:nvSpPr>
          <p:cNvPr id="4" name="Content Placeholder 1"/>
          <p:cNvSpPr>
            <a:spLocks noGrp="1"/>
          </p:cNvSpPr>
          <p:nvPr>
            <p:ph idx="1"/>
          </p:nvPr>
        </p:nvSpPr>
        <p:spPr>
          <a:xfrm>
            <a:off x="475974" y="1351722"/>
            <a:ext cx="14291592" cy="7247834"/>
          </a:xfrm>
        </p:spPr>
        <p:txBody>
          <a:bodyPr>
            <a:normAutofit fontScale="92500" lnSpcReduction="10000"/>
          </a:bodyPr>
          <a:lstStyle/>
          <a:p>
            <a:pPr marL="0" indent="0">
              <a:buNone/>
            </a:pPr>
            <a:r>
              <a:rPr lang="en-US" dirty="0" smtClean="0">
                <a:solidFill>
                  <a:schemeClr val="bg2">
                    <a:lumMod val="10000"/>
                  </a:schemeClr>
                </a:solidFill>
              </a:rPr>
              <a:t>There are multiple packages installed by default that can be used to perform common tasks, for example:</a:t>
            </a:r>
          </a:p>
          <a:p>
            <a:r>
              <a:rPr lang="en-US" dirty="0" err="1" smtClean="0">
                <a:solidFill>
                  <a:schemeClr val="bg2">
                    <a:lumMod val="10000"/>
                  </a:schemeClr>
                </a:solidFill>
              </a:rPr>
              <a:t>Paramiko</a:t>
            </a:r>
            <a:r>
              <a:rPr lang="en-US" dirty="0" smtClean="0">
                <a:solidFill>
                  <a:schemeClr val="bg2">
                    <a:lumMod val="10000"/>
                  </a:schemeClr>
                </a:solidFill>
              </a:rPr>
              <a:t> for SSH connections</a:t>
            </a:r>
          </a:p>
          <a:p>
            <a:r>
              <a:rPr lang="en-US" dirty="0" err="1" smtClean="0">
                <a:solidFill>
                  <a:schemeClr val="bg2">
                    <a:lumMod val="10000"/>
                  </a:schemeClr>
                </a:solidFill>
              </a:rPr>
              <a:t>Pycurl</a:t>
            </a:r>
            <a:r>
              <a:rPr lang="en-US" dirty="0" smtClean="0">
                <a:solidFill>
                  <a:schemeClr val="bg2">
                    <a:lumMod val="10000"/>
                  </a:schemeClr>
                </a:solidFill>
              </a:rPr>
              <a:t> and suds for HTTP/SOAP collection</a:t>
            </a:r>
          </a:p>
          <a:p>
            <a:pPr marL="0" indent="0">
              <a:buNone/>
            </a:pPr>
            <a:r>
              <a:rPr lang="en-US" dirty="0" smtClean="0">
                <a:solidFill>
                  <a:schemeClr val="bg2">
                    <a:lumMod val="10000"/>
                  </a:schemeClr>
                </a:solidFill>
              </a:rPr>
              <a:t>If you’re looking for particular functionality:</a:t>
            </a:r>
          </a:p>
          <a:p>
            <a:r>
              <a:rPr lang="en-US" dirty="0" smtClean="0">
                <a:solidFill>
                  <a:schemeClr val="bg2">
                    <a:lumMod val="10000"/>
                  </a:schemeClr>
                </a:solidFill>
              </a:rPr>
              <a:t>Use an em7_snippets function, if available.</a:t>
            </a:r>
          </a:p>
          <a:p>
            <a:r>
              <a:rPr lang="en-US" dirty="0" smtClean="0">
                <a:solidFill>
                  <a:schemeClr val="bg2">
                    <a:lumMod val="10000"/>
                  </a:schemeClr>
                </a:solidFill>
              </a:rPr>
              <a:t>If there’s no em7_snippet function, import a python package that is installed by default.</a:t>
            </a:r>
          </a:p>
          <a:p>
            <a:r>
              <a:rPr lang="en-US" dirty="0" smtClean="0">
                <a:solidFill>
                  <a:schemeClr val="bg2">
                    <a:lumMod val="10000"/>
                  </a:schemeClr>
                </a:solidFill>
              </a:rPr>
              <a:t>If there is no function or package available that does what you want, ScienceLogic will typically work with you to add an additional Python package to the standard build if appropriate.</a:t>
            </a:r>
          </a:p>
          <a:p>
            <a:endParaRPr lang="en-US" dirty="0" smtClean="0">
              <a:solidFill>
                <a:schemeClr val="bg2">
                  <a:lumMod val="10000"/>
                </a:schemeClr>
              </a:solidFill>
            </a:endParaRPr>
          </a:p>
          <a:p>
            <a:endParaRPr lang="en-US" dirty="0"/>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30</a:t>
            </a:fld>
            <a:endParaRPr lang="en-US" dirty="0"/>
          </a:p>
        </p:txBody>
      </p:sp>
    </p:spTree>
    <p:extLst>
      <p:ext uri="{BB962C8B-B14F-4D97-AF65-F5344CB8AC3E}">
        <p14:creationId xmlns:p14="http://schemas.microsoft.com/office/powerpoint/2010/main" val="2764060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Content Placeholder 2"/>
          <p:cNvSpPr>
            <a:spLocks noGrp="1"/>
          </p:cNvSpPr>
          <p:nvPr>
            <p:ph idx="1"/>
          </p:nvPr>
        </p:nvSpPr>
        <p:spPr>
          <a:xfrm>
            <a:off x="784000" y="2533572"/>
            <a:ext cx="13069422" cy="6264379"/>
          </a:xfrm>
        </p:spPr>
        <p:txBody>
          <a:bodyPr/>
          <a:lstStyle/>
          <a:p>
            <a:r>
              <a:rPr lang="pt-BR" dirty="0" smtClean="0"/>
              <a:t>Dynamic Application Development manual</a:t>
            </a:r>
          </a:p>
          <a:p>
            <a:r>
              <a:rPr lang="pt-BR" dirty="0" smtClean="0"/>
              <a:t>Dynamic Application Development – Snippets manual</a:t>
            </a:r>
          </a:p>
          <a:p>
            <a:r>
              <a:rPr lang="pt-BR" dirty="0" smtClean="0"/>
              <a:t>Run Book Automation manual</a:t>
            </a:r>
          </a:p>
          <a:p>
            <a:endParaRPr lang="en-US" sz="1700" dirty="0"/>
          </a:p>
          <a:p>
            <a:pPr marL="0" indent="0">
              <a:buNone/>
            </a:pPr>
            <a:r>
              <a:rPr lang="en-US" dirty="0" smtClean="0">
                <a:ea typeface="ＭＳ ゴシック" pitchFamily="26" charset="-128"/>
              </a:rPr>
              <a:t>All manuals are available on the Customer Portal:</a:t>
            </a:r>
          </a:p>
          <a:p>
            <a:pPr marL="0" indent="0">
              <a:buNone/>
            </a:pPr>
            <a:r>
              <a:rPr lang="en-US" dirty="0" smtClean="0">
                <a:ea typeface="ＭＳ ゴシック" pitchFamily="26" charset="-128"/>
              </a:rPr>
              <a:t>http://portal.sciencelogic.com</a:t>
            </a:r>
          </a:p>
          <a:p>
            <a:pPr marL="0" indent="0">
              <a:buNone/>
            </a:pPr>
            <a:endParaRPr lang="en-US" sz="3303" dirty="0">
              <a:solidFill>
                <a:srgbClr val="4C5455"/>
              </a:solidFill>
              <a:ea typeface="ＭＳ ゴシック" pitchFamily="26" charset="-128"/>
            </a:endParaRPr>
          </a:p>
          <a:p>
            <a:pPr>
              <a:buClrTx/>
              <a:buSzPct val="100000"/>
              <a:buFont typeface="Wingdings" pitchFamily="2" charset="2"/>
              <a:buChar char="l"/>
            </a:pPr>
            <a:endParaRPr lang="en-US" dirty="0" smtClean="0"/>
          </a:p>
          <a:p>
            <a:pPr>
              <a:buFont typeface="Wingdings" pitchFamily="2" charset="2"/>
              <a:buChar char="l"/>
            </a:pPr>
            <a:endParaRPr lang="en-US" dirty="0" smtClean="0"/>
          </a:p>
          <a:p>
            <a:pPr marL="0" indent="0">
              <a:buNone/>
            </a:pPr>
            <a:endParaRPr lang="en-US" dirty="0" smtClean="0">
              <a:latin typeface="Wingdings" pitchFamily="26" charset="2"/>
            </a:endParaRPr>
          </a:p>
          <a:p>
            <a:pPr>
              <a:buFont typeface="Wingdings" pitchFamily="2" charset="2"/>
              <a:buChar char="l"/>
            </a:pPr>
            <a:endParaRPr lang="en-US" dirty="0" smtClean="0"/>
          </a:p>
        </p:txBody>
      </p:sp>
      <p:sp>
        <p:nvSpPr>
          <p:cNvPr id="36869" name="Title 1"/>
          <p:cNvSpPr>
            <a:spLocks noGrp="1"/>
          </p:cNvSpPr>
          <p:nvPr>
            <p:ph type="title"/>
          </p:nvPr>
        </p:nvSpPr>
        <p:spPr/>
        <p:txBody>
          <a:bodyPr/>
          <a:lstStyle/>
          <a:p>
            <a:r>
              <a:rPr lang="en-US" dirty="0" smtClean="0">
                <a:solidFill>
                  <a:schemeClr val="tx1">
                    <a:lumMod val="50000"/>
                  </a:schemeClr>
                </a:solidFill>
              </a:rPr>
              <a:t>Resources And Questions</a:t>
            </a:r>
          </a:p>
        </p:txBody>
      </p:sp>
      <p:sp>
        <p:nvSpPr>
          <p:cNvPr id="2" name="Text Placeholder 1"/>
          <p:cNvSpPr>
            <a:spLocks noGrp="1"/>
          </p:cNvSpPr>
          <p:nvPr>
            <p:ph type="body" sz="quarter" idx="4294967295"/>
          </p:nvPr>
        </p:nvSpPr>
        <p:spPr>
          <a:xfrm>
            <a:off x="475971" y="1600472"/>
            <a:ext cx="12678321" cy="734703"/>
          </a:xfrm>
        </p:spPr>
        <p:txBody>
          <a:bodyPr>
            <a:normAutofit lnSpcReduction="10000"/>
          </a:bodyPr>
          <a:lstStyle/>
          <a:p>
            <a:pPr marL="0" indent="0">
              <a:buNone/>
            </a:pPr>
            <a:r>
              <a:rPr lang="en-US" sz="3652" dirty="0"/>
              <a:t>For more information:</a:t>
            </a:r>
          </a:p>
          <a:p>
            <a:endParaRPr lang="en-US" dirty="0"/>
          </a:p>
        </p:txBody>
      </p:sp>
      <p:sp>
        <p:nvSpPr>
          <p:cNvPr id="8" name="TextBox 7"/>
          <p:cNvSpPr txBox="1"/>
          <p:nvPr/>
        </p:nvSpPr>
        <p:spPr>
          <a:xfrm>
            <a:off x="6276758" y="8932632"/>
            <a:ext cx="2991288" cy="382663"/>
          </a:xfrm>
          <a:prstGeom prst="rect">
            <a:avLst/>
          </a:prstGeom>
          <a:noFill/>
        </p:spPr>
        <p:txBody>
          <a:bodyPr wrap="square" lIns="127186" tIns="63592" rIns="127186" bIns="63592" rtlCol="0">
            <a:spAutoFit/>
          </a:bodyPr>
          <a:lstStyle/>
          <a:p>
            <a:pPr algn="ctr"/>
            <a:r>
              <a:rPr lang="en-US" sz="1652" dirty="0">
                <a:solidFill>
                  <a:prstClr val="white"/>
                </a:solidFill>
              </a:rPr>
              <a:t>Add/Remove Devices</a:t>
            </a:r>
          </a:p>
        </p:txBody>
      </p:sp>
      <p:pic>
        <p:nvPicPr>
          <p:cNvPr id="3" name="Picture 2"/>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578864" y="1979122"/>
            <a:ext cx="1366695" cy="131012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5935" y="6943174"/>
            <a:ext cx="1863057" cy="1854777"/>
          </a:xfrm>
          <a:prstGeom prst="rect">
            <a:avLst/>
          </a:prstGeom>
        </p:spPr>
      </p:pic>
    </p:spTree>
    <p:extLst>
      <p:ext uri="{BB962C8B-B14F-4D97-AF65-F5344CB8AC3E}">
        <p14:creationId xmlns:p14="http://schemas.microsoft.com/office/powerpoint/2010/main" val="2489591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ctrTitle"/>
          </p:nvPr>
        </p:nvSpPr>
        <p:spPr/>
        <p:txBody>
          <a:bodyPr/>
          <a:lstStyle/>
          <a:p>
            <a:pPr algn="ctr"/>
            <a:r>
              <a:rPr lang="en-US" dirty="0" smtClean="0"/>
              <a:t>EM7 Platform</a:t>
            </a:r>
            <a:endParaRPr lang="en-US" dirty="0"/>
          </a:p>
        </p:txBody>
      </p:sp>
      <p:sp>
        <p:nvSpPr>
          <p:cNvPr id="3" name="Slide Number Placeholder 2"/>
          <p:cNvSpPr>
            <a:spLocks noGrp="1"/>
          </p:cNvSpPr>
          <p:nvPr>
            <p:ph type="sldNum" sz="quarter" idx="4294967295"/>
          </p:nvPr>
        </p:nvSpPr>
        <p:spPr>
          <a:xfrm>
            <a:off x="11918950" y="9567863"/>
            <a:ext cx="3625850" cy="396875"/>
          </a:xfrm>
          <a:prstGeom prst="rect">
            <a:avLst/>
          </a:prstGeom>
        </p:spPr>
        <p:txBody>
          <a:bodyPr/>
          <a:lstStyle/>
          <a:p>
            <a:pPr defTabSz="731520"/>
            <a:fld id="{59FBCBD5-A728-384D-A41B-B8C6FE40EEBE}" type="slidenum">
              <a:rPr lang="en-US" smtClean="0"/>
              <a:pPr defTabSz="731520"/>
              <a:t>32</a:t>
            </a:fld>
            <a:endParaRPr lang="en-US" dirty="0"/>
          </a:p>
        </p:txBody>
      </p:sp>
      <p:sp>
        <p:nvSpPr>
          <p:cNvPr id="332804" name="Rectangle 4"/>
          <p:cNvSpPr>
            <a:spLocks noChangeArrowheads="1"/>
          </p:cNvSpPr>
          <p:nvPr/>
        </p:nvSpPr>
        <p:spPr bwMode="auto">
          <a:xfrm>
            <a:off x="604520" y="6249250"/>
            <a:ext cx="11823225" cy="1131570"/>
          </a:xfrm>
          <a:prstGeom prst="rect">
            <a:avLst/>
          </a:prstGeom>
          <a:noFill/>
          <a:ln w="9525">
            <a:noFill/>
            <a:miter lim="800000"/>
            <a:headEnd/>
            <a:tailEnd/>
          </a:ln>
          <a:effectLst/>
        </p:spPr>
        <p:txBody>
          <a:bodyPr lIns="146304" tIns="73152" rIns="146304" bIns="73152" anchor="b"/>
          <a:lstStyle/>
          <a:p>
            <a:pPr algn="ctr" defTabSz="731520"/>
            <a:endParaRPr lang="en-US" sz="5800" dirty="0">
              <a:solidFill>
                <a:srgbClr val="4D4D4D"/>
              </a:solidFill>
              <a:latin typeface="Futura Hv BT" pitchFamily="34" charset="0"/>
            </a:endParaRPr>
          </a:p>
        </p:txBody>
      </p:sp>
    </p:spTree>
    <p:extLst>
      <p:ext uri="{BB962C8B-B14F-4D97-AF65-F5344CB8AC3E}">
        <p14:creationId xmlns:p14="http://schemas.microsoft.com/office/powerpoint/2010/main" val="1171543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970" y="1387025"/>
            <a:ext cx="6721176" cy="7749249"/>
          </a:xfrm>
        </p:spPr>
        <p:txBody>
          <a:bodyPr>
            <a:normAutofit fontScale="92500" lnSpcReduction="20000"/>
          </a:bodyPr>
          <a:lstStyle/>
          <a:p>
            <a:r>
              <a:rPr lang="en-US" sz="3800" dirty="0" smtClean="0"/>
              <a:t>Appliances</a:t>
            </a:r>
            <a:endParaRPr lang="en-US" sz="3800" dirty="0"/>
          </a:p>
          <a:p>
            <a:r>
              <a:rPr lang="en-US" sz="3800" dirty="0"/>
              <a:t>Collector </a:t>
            </a:r>
            <a:r>
              <a:rPr lang="en-US" sz="3800" dirty="0" smtClean="0"/>
              <a:t>Groups (CUG’s) </a:t>
            </a:r>
            <a:r>
              <a:rPr lang="en-US" sz="3800" dirty="0"/>
              <a:t>and CUG Balancing</a:t>
            </a:r>
          </a:p>
          <a:p>
            <a:r>
              <a:rPr lang="en-US" sz="3800" dirty="0"/>
              <a:t>Collector T</a:t>
            </a:r>
            <a:r>
              <a:rPr lang="en-US" sz="3800" dirty="0" smtClean="0"/>
              <a:t>ask </a:t>
            </a:r>
            <a:r>
              <a:rPr lang="en-US" sz="3800" dirty="0"/>
              <a:t>M</a:t>
            </a:r>
            <a:r>
              <a:rPr lang="en-US" sz="3800" dirty="0" smtClean="0"/>
              <a:t>anager</a:t>
            </a:r>
            <a:endParaRPr lang="en-US" sz="3800" dirty="0"/>
          </a:p>
          <a:p>
            <a:r>
              <a:rPr lang="en-US" sz="3800" dirty="0"/>
              <a:t>Config Push</a:t>
            </a:r>
          </a:p>
          <a:p>
            <a:r>
              <a:rPr lang="en-US" sz="3800" dirty="0"/>
              <a:t>Data Pull</a:t>
            </a:r>
          </a:p>
          <a:p>
            <a:r>
              <a:rPr lang="en-US" sz="3800" dirty="0"/>
              <a:t>Daily maintenance</a:t>
            </a:r>
          </a:p>
          <a:p>
            <a:r>
              <a:rPr lang="en-US" sz="3800" dirty="0"/>
              <a:t>Backups</a:t>
            </a:r>
          </a:p>
          <a:p>
            <a:r>
              <a:rPr lang="en-US" sz="3800" dirty="0"/>
              <a:t>Behavior</a:t>
            </a:r>
          </a:p>
          <a:p>
            <a:r>
              <a:rPr lang="en-US" sz="3800" dirty="0" smtClean="0"/>
              <a:t>Normalization</a:t>
            </a:r>
            <a:endParaRPr lang="en-US" sz="3800" dirty="0"/>
          </a:p>
          <a:p>
            <a:r>
              <a:rPr lang="en-US" sz="3800" dirty="0" smtClean="0"/>
              <a:t>Web Configuration Utility</a:t>
            </a:r>
            <a:endParaRPr lang="en-US" sz="3800" dirty="0"/>
          </a:p>
          <a:p>
            <a:r>
              <a:rPr lang="en-US" sz="3800" dirty="0"/>
              <a:t>Capacity Management</a:t>
            </a:r>
          </a:p>
          <a:p>
            <a:r>
              <a:rPr lang="en-US" sz="3800" dirty="0"/>
              <a:t>Access Methods</a:t>
            </a:r>
          </a:p>
        </p:txBody>
      </p:sp>
      <p:sp>
        <p:nvSpPr>
          <p:cNvPr id="2" name="Title 1"/>
          <p:cNvSpPr>
            <a:spLocks noGrp="1"/>
          </p:cNvSpPr>
          <p:nvPr>
            <p:ph type="title"/>
          </p:nvPr>
        </p:nvSpPr>
        <p:spPr/>
        <p:txBody>
          <a:bodyPr/>
          <a:lstStyle/>
          <a:p>
            <a:r>
              <a:rPr lang="en-US" dirty="0"/>
              <a:t>Objectives</a:t>
            </a:r>
          </a:p>
        </p:txBody>
      </p:sp>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33</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9178" b="2"/>
          <a:stretch/>
        </p:blipFill>
        <p:spPr>
          <a:xfrm>
            <a:off x="7553739" y="1136537"/>
            <a:ext cx="7991061" cy="8215634"/>
          </a:xfrm>
          <a:prstGeom prst="rect">
            <a:avLst/>
          </a:prstGeom>
        </p:spPr>
      </p:pic>
    </p:spTree>
    <p:extLst>
      <p:ext uri="{BB962C8B-B14F-4D97-AF65-F5344CB8AC3E}">
        <p14:creationId xmlns:p14="http://schemas.microsoft.com/office/powerpoint/2010/main" val="2180387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Appliances</a:t>
            </a:r>
            <a:endParaRPr lang="en-US" dirty="0"/>
          </a:p>
        </p:txBody>
      </p:sp>
      <p:sp>
        <p:nvSpPr>
          <p:cNvPr id="4" name="Text Placeholder 3"/>
          <p:cNvSpPr>
            <a:spLocks noGrp="1"/>
          </p:cNvSpPr>
          <p:nvPr>
            <p:ph sz="quarter" idx="10"/>
          </p:nvPr>
        </p:nvSpPr>
        <p:spPr>
          <a:xfrm>
            <a:off x="431802" y="4800600"/>
            <a:ext cx="14519275" cy="4767467"/>
          </a:xfrm>
        </p:spPr>
        <p:txBody>
          <a:bodyPr>
            <a:normAutofit fontScale="62500" lnSpcReduction="20000"/>
          </a:bodyPr>
          <a:lstStyle/>
          <a:p>
            <a:pPr marL="0" indent="0">
              <a:buNone/>
            </a:pPr>
            <a:r>
              <a:rPr lang="en-US" dirty="0" smtClean="0">
                <a:solidFill>
                  <a:schemeClr val="bg2">
                    <a:lumMod val="10000"/>
                  </a:schemeClr>
                </a:solidFill>
              </a:rPr>
              <a:t>Lists all EM7 appliances:</a:t>
            </a:r>
          </a:p>
          <a:p>
            <a:r>
              <a:rPr lang="en-US" dirty="0" smtClean="0">
                <a:solidFill>
                  <a:schemeClr val="bg2">
                    <a:lumMod val="10000"/>
                  </a:schemeClr>
                </a:solidFill>
              </a:rPr>
              <a:t>Icons:</a:t>
            </a:r>
          </a:p>
          <a:p>
            <a:pPr lvl="1"/>
            <a:r>
              <a:rPr lang="en-US" dirty="0" smtClean="0">
                <a:solidFill>
                  <a:schemeClr val="bg2">
                    <a:lumMod val="10000"/>
                  </a:schemeClr>
                </a:solidFill>
              </a:rPr>
              <a:t>Gear - icon opens PHPMyAdmin tool, </a:t>
            </a:r>
          </a:p>
          <a:p>
            <a:pPr lvl="1"/>
            <a:r>
              <a:rPr lang="en-US" dirty="0" smtClean="0">
                <a:solidFill>
                  <a:schemeClr val="bg2">
                    <a:lumMod val="10000"/>
                  </a:schemeClr>
                </a:solidFill>
              </a:rPr>
              <a:t>Toolbox - icon opens Web Configuration Utility </a:t>
            </a:r>
          </a:p>
          <a:p>
            <a:pPr lvl="1"/>
            <a:r>
              <a:rPr lang="en-US" dirty="0" smtClean="0">
                <a:solidFill>
                  <a:schemeClr val="bg2">
                    <a:lumMod val="10000"/>
                  </a:schemeClr>
                </a:solidFill>
              </a:rPr>
              <a:t>Lightning - initiates Config Push</a:t>
            </a:r>
          </a:p>
          <a:p>
            <a:r>
              <a:rPr lang="en-US" dirty="0" smtClean="0">
                <a:solidFill>
                  <a:schemeClr val="bg2">
                    <a:lumMod val="10000"/>
                  </a:schemeClr>
                </a:solidFill>
              </a:rPr>
              <a:t>Provides Module Type and ID, system capacity and devices per collector (allocation)</a:t>
            </a:r>
          </a:p>
          <a:p>
            <a:r>
              <a:rPr lang="en-US" dirty="0" smtClean="0">
                <a:solidFill>
                  <a:schemeClr val="bg2">
                    <a:lumMod val="10000"/>
                  </a:schemeClr>
                </a:solidFill>
              </a:rPr>
              <a:t>Validated = licensed</a:t>
            </a:r>
          </a:p>
          <a:p>
            <a:r>
              <a:rPr lang="en-US" dirty="0" smtClean="0">
                <a:solidFill>
                  <a:schemeClr val="bg2">
                    <a:lumMod val="10000"/>
                  </a:schemeClr>
                </a:solidFill>
              </a:rPr>
              <a:t>Administration Portal, Databases, and Integration Server are added to this page automatically</a:t>
            </a:r>
          </a:p>
          <a:p>
            <a:r>
              <a:rPr lang="en-US" dirty="0" smtClean="0">
                <a:solidFill>
                  <a:schemeClr val="bg2">
                    <a:lumMod val="10000"/>
                  </a:schemeClr>
                </a:solidFill>
              </a:rPr>
              <a:t>In order to add a Data or Message Collector:</a:t>
            </a:r>
          </a:p>
          <a:p>
            <a:pPr lvl="1"/>
            <a:r>
              <a:rPr lang="en-US" dirty="0" smtClean="0">
                <a:solidFill>
                  <a:schemeClr val="bg2">
                    <a:lumMod val="10000"/>
                  </a:schemeClr>
                </a:solidFill>
              </a:rPr>
              <a:t>Add collector on this page manually</a:t>
            </a:r>
          </a:p>
          <a:p>
            <a:pPr lvl="1"/>
            <a:r>
              <a:rPr lang="en-US" dirty="0" smtClean="0">
                <a:solidFill>
                  <a:schemeClr val="bg2">
                    <a:lumMod val="10000"/>
                  </a:schemeClr>
                </a:solidFill>
              </a:rPr>
              <a:t>License with the Web Configuration Utility</a:t>
            </a:r>
          </a:p>
          <a:p>
            <a:pPr lvl="1"/>
            <a:r>
              <a:rPr lang="en-US" dirty="0" smtClean="0">
                <a:solidFill>
                  <a:schemeClr val="bg2">
                    <a:lumMod val="10000"/>
                  </a:schemeClr>
                </a:solidFill>
              </a:rPr>
              <a:t>Add to a Collector Group on System &gt; Settings &gt; Collector Groups</a:t>
            </a:r>
            <a:endParaRPr lang="en-US" dirty="0">
              <a:solidFill>
                <a:schemeClr val="bg2">
                  <a:lumMod val="10000"/>
                </a:schemeClr>
              </a:solidFill>
            </a:endParaRPr>
          </a:p>
        </p:txBody>
      </p:sp>
      <p:sp>
        <p:nvSpPr>
          <p:cNvPr id="5" name="Text Placeholder 4"/>
          <p:cNvSpPr>
            <a:spLocks noGrp="1"/>
          </p:cNvSpPr>
          <p:nvPr>
            <p:ph type="body" sz="quarter" idx="11"/>
          </p:nvPr>
        </p:nvSpPr>
        <p:spPr/>
        <p:txBody>
          <a:bodyPr>
            <a:normAutofit fontScale="85000" lnSpcReduction="20000"/>
          </a:bodyPr>
          <a:lstStyle/>
          <a:p>
            <a:r>
              <a:rPr lang="en-US" dirty="0">
                <a:solidFill>
                  <a:schemeClr val="accent1"/>
                </a:solidFill>
              </a:rPr>
              <a:t>System &gt; Settings &gt; Appliances</a:t>
            </a:r>
          </a:p>
          <a:p>
            <a:endParaRPr lang="en-US" dirty="0"/>
          </a:p>
        </p:txBody>
      </p:sp>
      <p:pic>
        <p:nvPicPr>
          <p:cNvPr id="3" name="Picture 2"/>
          <p:cNvPicPr>
            <a:picLocks noChangeAspect="1"/>
          </p:cNvPicPr>
          <p:nvPr/>
        </p:nvPicPr>
        <p:blipFill>
          <a:blip r:embed="rId3"/>
          <a:stretch>
            <a:fillRect/>
          </a:stretch>
        </p:blipFill>
        <p:spPr>
          <a:xfrm>
            <a:off x="518520" y="1869258"/>
            <a:ext cx="14345839" cy="2702213"/>
          </a:xfrm>
          <a:prstGeom prst="rect">
            <a:avLst/>
          </a:prstGeom>
        </p:spPr>
      </p:pic>
      <p:sp>
        <p:nvSpPr>
          <p:cNvPr id="9" name="Slide Number Placeholder 8"/>
          <p:cNvSpPr>
            <a:spLocks noGrp="1"/>
          </p:cNvSpPr>
          <p:nvPr>
            <p:ph type="sldNum" sz="quarter" idx="4"/>
          </p:nvPr>
        </p:nvSpPr>
        <p:spPr/>
        <p:txBody>
          <a:bodyPr/>
          <a:lstStyle/>
          <a:p>
            <a:pPr defTabSz="731520"/>
            <a:fld id="{59FBCBD5-A728-384D-A41B-B8C6FE40EEBE}" type="slidenum">
              <a:rPr lang="en-US" smtClean="0"/>
              <a:pPr defTabSz="731520"/>
              <a:t>34</a:t>
            </a:fld>
            <a:endParaRPr lang="en-US" dirty="0"/>
          </a:p>
        </p:txBody>
      </p:sp>
      <p:sp>
        <p:nvSpPr>
          <p:cNvPr id="8" name="TextBox 7"/>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7956560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normAutofit/>
          </a:bodyPr>
          <a:lstStyle/>
          <a:p>
            <a:r>
              <a:rPr lang="en-US" dirty="0" smtClean="0"/>
              <a:t>Collector Groups</a:t>
            </a:r>
            <a:endParaRPr lang="en-US" dirty="0"/>
          </a:p>
        </p:txBody>
      </p:sp>
      <p:sp>
        <p:nvSpPr>
          <p:cNvPr id="2" name="Content Placeholder 1"/>
          <p:cNvSpPr>
            <a:spLocks noGrp="1"/>
          </p:cNvSpPr>
          <p:nvPr>
            <p:ph idx="1"/>
          </p:nvPr>
        </p:nvSpPr>
        <p:spPr>
          <a:xfrm>
            <a:off x="475968" y="1236034"/>
            <a:ext cx="14291592" cy="8181045"/>
          </a:xfrm>
        </p:spPr>
        <p:txBody>
          <a:bodyPr>
            <a:normAutofit fontScale="55000" lnSpcReduction="20000"/>
          </a:bodyPr>
          <a:lstStyle/>
          <a:p>
            <a:pPr marL="0" indent="0">
              <a:buNone/>
            </a:pPr>
            <a:r>
              <a:rPr lang="en-US" dirty="0" smtClean="0">
                <a:solidFill>
                  <a:schemeClr val="bg2">
                    <a:lumMod val="10000"/>
                  </a:schemeClr>
                </a:solidFill>
              </a:rPr>
              <a:t>A Collector Group is a group of EM7 Data Collectors. </a:t>
            </a:r>
          </a:p>
          <a:p>
            <a:pPr marL="0" indent="0">
              <a:buNone/>
            </a:pPr>
            <a:endParaRPr lang="en-US" dirty="0">
              <a:solidFill>
                <a:schemeClr val="bg2">
                  <a:lumMod val="10000"/>
                </a:schemeClr>
              </a:solidFill>
            </a:endParaRPr>
          </a:p>
          <a:p>
            <a:pPr marL="0" indent="0">
              <a:buNone/>
            </a:pPr>
            <a:r>
              <a:rPr lang="en-US" dirty="0" smtClean="0">
                <a:solidFill>
                  <a:schemeClr val="bg2">
                    <a:lumMod val="10000"/>
                  </a:schemeClr>
                </a:solidFill>
              </a:rPr>
              <a:t>Grouping multiple Data Collectors allows you to:</a:t>
            </a:r>
          </a:p>
          <a:p>
            <a:r>
              <a:rPr lang="en-US" dirty="0" smtClean="0">
                <a:solidFill>
                  <a:schemeClr val="bg2">
                    <a:lumMod val="10000"/>
                  </a:schemeClr>
                </a:solidFill>
              </a:rPr>
              <a:t>Create a load-balanced collection system. At any given time, the Data Collector with the lightest load will manage the next discovered device. This is the default behavior. All Data Collectors in the group must be able to access the managed devices.</a:t>
            </a:r>
          </a:p>
          <a:p>
            <a:endParaRPr lang="en-US" dirty="0" smtClean="0">
              <a:solidFill>
                <a:schemeClr val="bg2">
                  <a:lumMod val="10000"/>
                </a:schemeClr>
              </a:solidFill>
            </a:endParaRPr>
          </a:p>
          <a:p>
            <a:r>
              <a:rPr lang="en-US" dirty="0" smtClean="0">
                <a:solidFill>
                  <a:schemeClr val="bg2">
                    <a:lumMod val="10000"/>
                  </a:schemeClr>
                </a:solidFill>
              </a:rPr>
              <a:t>Optionally, create a redundant, high-availability system that minimizes downtime should a failure occur. If a Data Collector fails, one of more Data Collectors servers in the Collector Group will handle collection until the problem is solved.</a:t>
            </a:r>
          </a:p>
          <a:p>
            <a:endParaRPr lang="en-US" dirty="0" smtClean="0">
              <a:solidFill>
                <a:schemeClr val="bg2">
                  <a:lumMod val="10000"/>
                </a:schemeClr>
              </a:solidFill>
            </a:endParaRPr>
          </a:p>
          <a:p>
            <a:pPr marL="0" indent="0">
              <a:buNone/>
            </a:pPr>
            <a:r>
              <a:rPr lang="en-US" dirty="0" smtClean="0">
                <a:solidFill>
                  <a:schemeClr val="bg2">
                    <a:lumMod val="10000"/>
                  </a:schemeClr>
                </a:solidFill>
              </a:rPr>
              <a:t>Important Notes:</a:t>
            </a:r>
          </a:p>
          <a:p>
            <a:r>
              <a:rPr lang="en-US" dirty="0" smtClean="0">
                <a:solidFill>
                  <a:schemeClr val="bg2">
                    <a:lumMod val="10000"/>
                  </a:schemeClr>
                </a:solidFill>
              </a:rPr>
              <a:t>If the entire Collection Group is not available for whatever reason, the collection will continue, but the collected data will not be considered correct and therefore it will be discarded.</a:t>
            </a:r>
          </a:p>
          <a:p>
            <a:endParaRPr lang="en-US" dirty="0" smtClean="0">
              <a:solidFill>
                <a:schemeClr val="bg2">
                  <a:lumMod val="10000"/>
                </a:schemeClr>
              </a:solidFill>
            </a:endParaRPr>
          </a:p>
          <a:p>
            <a:r>
              <a:rPr lang="en-US" dirty="0">
                <a:solidFill>
                  <a:schemeClr val="bg2">
                    <a:lumMod val="10000"/>
                  </a:schemeClr>
                </a:solidFill>
              </a:rPr>
              <a:t>A single Collector Group cannot include multiple devices that use the same Admin Primary IP Address (the address that EM7 uses to communicate with a device</a:t>
            </a:r>
            <a:r>
              <a:rPr lang="en-US" dirty="0" smtClean="0">
                <a:solidFill>
                  <a:schemeClr val="bg2">
                    <a:lumMod val="10000"/>
                  </a:schemeClr>
                </a:solidFill>
              </a:rPr>
              <a:t>). Put over-lapping IP addresses on different Collector Groups.</a:t>
            </a:r>
          </a:p>
          <a:p>
            <a:endParaRPr lang="en-US" dirty="0" smtClean="0">
              <a:solidFill>
                <a:schemeClr val="bg2">
                  <a:lumMod val="10000"/>
                </a:schemeClr>
              </a:solidFill>
            </a:endParaRPr>
          </a:p>
          <a:p>
            <a:r>
              <a:rPr lang="en-US" dirty="0" smtClean="0">
                <a:solidFill>
                  <a:schemeClr val="bg2">
                    <a:lumMod val="10000"/>
                  </a:schemeClr>
                </a:solidFill>
              </a:rPr>
              <a:t>The collectors in a Collector Group are not in a cluster, there is no VIP or heartbeat network between them. The Database server determines the status of the collectors and re-distributes the devices if needed.</a:t>
            </a:r>
          </a:p>
          <a:p>
            <a:endParaRPr lang="en-US" dirty="0" smtClean="0">
              <a:solidFill>
                <a:schemeClr val="bg2">
                  <a:lumMod val="10000"/>
                </a:schemeClr>
              </a:solidFill>
            </a:endParaRPr>
          </a:p>
          <a:p>
            <a:r>
              <a:rPr lang="en-US" dirty="0" smtClean="0">
                <a:solidFill>
                  <a:schemeClr val="bg2">
                    <a:lumMod val="10000"/>
                  </a:schemeClr>
                </a:solidFill>
              </a:rPr>
              <a:t>When building a multi-collector CUG, it must have a Message Collector for inbound messages.</a:t>
            </a:r>
            <a:endParaRPr lang="en-US" dirty="0">
              <a:solidFill>
                <a:schemeClr val="bg2">
                  <a:lumMod val="10000"/>
                </a:schemeClr>
              </a:solidFill>
            </a:endParaRPr>
          </a:p>
          <a:p>
            <a:endParaRPr lang="en-US" dirty="0">
              <a:solidFill>
                <a:schemeClr val="bg2">
                  <a:lumMod val="10000"/>
                </a:schemeClr>
              </a:solidFill>
            </a:endParaRPr>
          </a:p>
        </p:txBody>
      </p:sp>
      <p:sp>
        <p:nvSpPr>
          <p:cNvPr id="3" name="Slide Number Placeholder 2"/>
          <p:cNvSpPr>
            <a:spLocks noGrp="1"/>
          </p:cNvSpPr>
          <p:nvPr>
            <p:ph type="sldNum" sz="quarter" idx="4"/>
          </p:nvPr>
        </p:nvSpPr>
        <p:spPr/>
        <p:txBody>
          <a:bodyPr/>
          <a:lstStyle/>
          <a:p>
            <a:pPr defTabSz="731520"/>
            <a:fld id="{59FBCBD5-A728-384D-A41B-B8C6FE40EEBE}" type="slidenum">
              <a:rPr lang="en-US" smtClean="0"/>
              <a:pPr defTabSz="731520"/>
              <a:t>35</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366960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2" y="1272398"/>
            <a:ext cx="14291592" cy="3059539"/>
          </a:xfrm>
        </p:spPr>
        <p:txBody>
          <a:bodyPr>
            <a:normAutofit fontScale="92500" lnSpcReduction="20000"/>
          </a:bodyPr>
          <a:lstStyle/>
          <a:p>
            <a:r>
              <a:rPr lang="en-US" dirty="0" smtClean="0"/>
              <a:t>By default Data Collectors accept connections on the following ports (all others closed). </a:t>
            </a:r>
          </a:p>
          <a:p>
            <a:r>
              <a:rPr lang="en-US" dirty="0" smtClean="0"/>
              <a:t>The firewall service is located at </a:t>
            </a:r>
            <a:r>
              <a:rPr lang="en-US" i="1" dirty="0" smtClean="0"/>
              <a:t>/etc/</a:t>
            </a:r>
            <a:r>
              <a:rPr lang="en-US" i="1" dirty="0" err="1" smtClean="0"/>
              <a:t>init.d</a:t>
            </a:r>
            <a:r>
              <a:rPr lang="en-US" i="1" dirty="0" smtClean="0"/>
              <a:t>/em7_firewall</a:t>
            </a:r>
          </a:p>
          <a:p>
            <a:r>
              <a:rPr lang="en-US" dirty="0" smtClean="0"/>
              <a:t>To verify that the database can reach the collector: from the database server </a:t>
            </a:r>
            <a:r>
              <a:rPr lang="en-US" dirty="0" err="1" smtClean="0"/>
              <a:t>n</a:t>
            </a:r>
            <a:r>
              <a:rPr lang="en-US" i="1" dirty="0" err="1" smtClean="0"/>
              <a:t>map</a:t>
            </a:r>
            <a:r>
              <a:rPr lang="en-US" i="1" dirty="0" smtClean="0"/>
              <a:t> –p 7707 </a:t>
            </a:r>
            <a:r>
              <a:rPr lang="en-US" i="1" dirty="0" err="1" smtClean="0"/>
              <a:t>ip_of_collector</a:t>
            </a: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Collector Group Open Ports</a:t>
            </a:r>
            <a:endParaRPr lang="en-US" dirty="0"/>
          </a:p>
        </p:txBody>
      </p:sp>
      <p:graphicFrame>
        <p:nvGraphicFramePr>
          <p:cNvPr id="4" name="Table 3"/>
          <p:cNvGraphicFramePr>
            <a:graphicFrameLocks noGrp="1"/>
          </p:cNvGraphicFramePr>
          <p:nvPr>
            <p:extLst/>
          </p:nvPr>
        </p:nvGraphicFramePr>
        <p:xfrm>
          <a:off x="2560996" y="4495553"/>
          <a:ext cx="10422811" cy="4425696"/>
        </p:xfrm>
        <a:graphic>
          <a:graphicData uri="http://schemas.openxmlformats.org/drawingml/2006/table">
            <a:tbl>
              <a:tblPr firstRow="1" bandRow="1">
                <a:tableStyleId>{5C22544A-7EE6-4342-B048-85BDC9FD1C3A}</a:tableStyleId>
              </a:tblPr>
              <a:tblGrid>
                <a:gridCol w="2779417"/>
                <a:gridCol w="7643394"/>
              </a:tblGrid>
              <a:tr h="491744">
                <a:tc>
                  <a:txBody>
                    <a:bodyPr/>
                    <a:lstStyle/>
                    <a:p>
                      <a:r>
                        <a:rPr lang="en-US" sz="2300" dirty="0" smtClean="0"/>
                        <a:t>Port</a:t>
                      </a:r>
                      <a:endParaRPr lang="en-US" sz="2300" dirty="0"/>
                    </a:p>
                  </a:txBody>
                  <a:tcPr marL="155448" marR="155448" marT="67056" marB="67056"/>
                </a:tc>
                <a:tc>
                  <a:txBody>
                    <a:bodyPr/>
                    <a:lstStyle/>
                    <a:p>
                      <a:r>
                        <a:rPr lang="en-US" sz="2300" dirty="0" smtClean="0"/>
                        <a:t>Use</a:t>
                      </a:r>
                      <a:endParaRPr lang="en-US" sz="2300" dirty="0"/>
                    </a:p>
                  </a:txBody>
                  <a:tcPr marL="155448" marR="155448" marT="67056" marB="67056"/>
                </a:tc>
              </a:tr>
              <a:tr h="491744">
                <a:tc>
                  <a:txBody>
                    <a:bodyPr/>
                    <a:lstStyle/>
                    <a:p>
                      <a:r>
                        <a:rPr lang="en-US" sz="2300" dirty="0" smtClean="0"/>
                        <a:t>TCP 22</a:t>
                      </a:r>
                      <a:endParaRPr lang="en-US" sz="2300" dirty="0"/>
                    </a:p>
                  </a:txBody>
                  <a:tcPr marL="155448" marR="155448" marT="67056" marB="67056"/>
                </a:tc>
                <a:tc>
                  <a:txBody>
                    <a:bodyPr/>
                    <a:lstStyle/>
                    <a:p>
                      <a:r>
                        <a:rPr lang="en-US" sz="2300" dirty="0" smtClean="0"/>
                        <a:t>Secure</a:t>
                      </a:r>
                      <a:r>
                        <a:rPr lang="en-US" sz="2300" baseline="0" dirty="0" smtClean="0"/>
                        <a:t> SHell (SSH)</a:t>
                      </a:r>
                    </a:p>
                  </a:txBody>
                  <a:tcPr marL="155448" marR="155448" marT="67056" marB="67056"/>
                </a:tc>
              </a:tr>
              <a:tr h="491744">
                <a:tc>
                  <a:txBody>
                    <a:bodyPr/>
                    <a:lstStyle/>
                    <a:p>
                      <a:r>
                        <a:rPr lang="en-US" sz="2300" dirty="0" smtClean="0"/>
                        <a:t>TCP 53</a:t>
                      </a:r>
                      <a:endParaRPr lang="en-US" sz="2300" dirty="0"/>
                    </a:p>
                  </a:txBody>
                  <a:tcPr marL="155448" marR="155448" marT="67056" marB="67056"/>
                </a:tc>
                <a:tc>
                  <a:txBody>
                    <a:bodyPr/>
                    <a:lstStyle/>
                    <a:p>
                      <a:r>
                        <a:rPr lang="en-US" sz="2300" dirty="0" smtClean="0"/>
                        <a:t>Domain</a:t>
                      </a:r>
                      <a:r>
                        <a:rPr lang="en-US" sz="2300" baseline="0" dirty="0" smtClean="0"/>
                        <a:t> Name Services (DNS)</a:t>
                      </a:r>
                      <a:endParaRPr lang="en-US" sz="2300" dirty="0" smtClean="0"/>
                    </a:p>
                  </a:txBody>
                  <a:tcPr marL="155448" marR="155448" marT="67056" marB="67056"/>
                </a:tc>
              </a:tr>
              <a:tr h="491744">
                <a:tc>
                  <a:txBody>
                    <a:bodyPr/>
                    <a:lstStyle/>
                    <a:p>
                      <a:r>
                        <a:rPr lang="en-US" sz="2300" dirty="0" smtClean="0"/>
                        <a:t>TCP</a:t>
                      </a:r>
                      <a:r>
                        <a:rPr lang="en-US" sz="2300" baseline="0" dirty="0" smtClean="0"/>
                        <a:t> 123</a:t>
                      </a:r>
                      <a:endParaRPr lang="en-US" sz="2300" dirty="0"/>
                    </a:p>
                  </a:txBody>
                  <a:tcPr marL="155448" marR="155448" marT="67056" marB="67056"/>
                </a:tc>
                <a:tc>
                  <a:txBody>
                    <a:bodyPr/>
                    <a:lstStyle/>
                    <a:p>
                      <a:r>
                        <a:rPr lang="en-US" sz="2300" dirty="0" smtClean="0"/>
                        <a:t>Network</a:t>
                      </a:r>
                      <a:r>
                        <a:rPr lang="en-US" sz="2300" baseline="0" dirty="0" smtClean="0"/>
                        <a:t> Time Protocol (NTP)</a:t>
                      </a:r>
                      <a:endParaRPr lang="en-US" sz="2300" dirty="0"/>
                    </a:p>
                  </a:txBody>
                  <a:tcPr marL="155448" marR="155448" marT="67056" marB="67056"/>
                </a:tc>
              </a:tr>
              <a:tr h="491744">
                <a:tc>
                  <a:txBody>
                    <a:bodyPr/>
                    <a:lstStyle/>
                    <a:p>
                      <a:r>
                        <a:rPr lang="en-US" sz="2300" dirty="0" smtClean="0"/>
                        <a:t>UDP 161</a:t>
                      </a:r>
                      <a:endParaRPr lang="en-US" sz="2300" dirty="0"/>
                    </a:p>
                  </a:txBody>
                  <a:tcPr marL="155448" marR="155448" marT="67056" marB="67056"/>
                </a:tc>
                <a:tc>
                  <a:txBody>
                    <a:bodyPr/>
                    <a:lstStyle/>
                    <a:p>
                      <a:r>
                        <a:rPr lang="en-US" sz="2300" dirty="0" smtClean="0"/>
                        <a:t>SNMP requests</a:t>
                      </a:r>
                      <a:endParaRPr lang="en-US" sz="2300" dirty="0"/>
                    </a:p>
                  </a:txBody>
                  <a:tcPr marL="155448" marR="155448" marT="67056" marB="67056"/>
                </a:tc>
              </a:tr>
              <a:tr h="491744">
                <a:tc>
                  <a:txBody>
                    <a:bodyPr/>
                    <a:lstStyle/>
                    <a:p>
                      <a:r>
                        <a:rPr lang="en-US" sz="2300" dirty="0" smtClean="0"/>
                        <a:t>UDP 162 </a:t>
                      </a:r>
                      <a:endParaRPr lang="en-US" sz="2300" dirty="0"/>
                    </a:p>
                  </a:txBody>
                  <a:tcPr marL="155448" marR="155448" marT="67056" marB="67056"/>
                </a:tc>
                <a:tc>
                  <a:txBody>
                    <a:bodyPr/>
                    <a:lstStyle/>
                    <a:p>
                      <a:r>
                        <a:rPr lang="en-US" sz="2300" baseline="0" dirty="0" smtClean="0"/>
                        <a:t>Inbound </a:t>
                      </a:r>
                      <a:r>
                        <a:rPr lang="en-US" sz="2300" dirty="0" smtClean="0"/>
                        <a:t>SNMP Trap messages</a:t>
                      </a:r>
                      <a:endParaRPr lang="en-US" sz="2300" dirty="0"/>
                    </a:p>
                  </a:txBody>
                  <a:tcPr marL="155448" marR="155448" marT="67056" marB="67056"/>
                </a:tc>
              </a:tr>
              <a:tr h="491744">
                <a:tc>
                  <a:txBody>
                    <a:bodyPr/>
                    <a:lstStyle/>
                    <a:p>
                      <a:r>
                        <a:rPr lang="en-US" sz="2300" dirty="0" smtClean="0"/>
                        <a:t>UDP 514</a:t>
                      </a:r>
                      <a:endParaRPr lang="en-US" sz="2300" dirty="0"/>
                    </a:p>
                  </a:txBody>
                  <a:tcPr marL="155448" marR="155448" marT="67056" marB="67056"/>
                </a:tc>
                <a:tc>
                  <a:txBody>
                    <a:bodyPr/>
                    <a:lstStyle/>
                    <a:p>
                      <a:r>
                        <a:rPr lang="en-US" sz="2300" dirty="0" smtClean="0"/>
                        <a:t>Inbound Syslog messages</a:t>
                      </a:r>
                      <a:endParaRPr lang="en-US" sz="2300" dirty="0"/>
                    </a:p>
                  </a:txBody>
                  <a:tcPr marL="155448" marR="155448" marT="67056" marB="67056"/>
                </a:tc>
              </a:tr>
              <a:tr h="491744">
                <a:tc>
                  <a:txBody>
                    <a:bodyPr/>
                    <a:lstStyle/>
                    <a:p>
                      <a:r>
                        <a:rPr lang="en-US" sz="2300" dirty="0" smtClean="0"/>
                        <a:t>TCP 7700</a:t>
                      </a:r>
                      <a:endParaRPr lang="en-US" sz="2300" dirty="0"/>
                    </a:p>
                  </a:txBody>
                  <a:tcPr marL="155448" marR="155448" marT="67056" marB="67056"/>
                </a:tc>
                <a:tc>
                  <a:txBody>
                    <a:bodyPr/>
                    <a:lstStyle/>
                    <a:p>
                      <a:r>
                        <a:rPr lang="en-US" sz="2300" dirty="0" smtClean="0"/>
                        <a:t>Web</a:t>
                      </a:r>
                      <a:r>
                        <a:rPr lang="en-US" sz="2300" baseline="0" dirty="0" smtClean="0"/>
                        <a:t> Configuration Utility</a:t>
                      </a:r>
                      <a:endParaRPr lang="en-US" sz="2300" dirty="0"/>
                    </a:p>
                  </a:txBody>
                  <a:tcPr marL="155448" marR="155448" marT="67056" marB="67056"/>
                </a:tc>
              </a:tr>
              <a:tr h="491744">
                <a:tc>
                  <a:txBody>
                    <a:bodyPr/>
                    <a:lstStyle/>
                    <a:p>
                      <a:r>
                        <a:rPr lang="en-US" sz="2300" dirty="0" smtClean="0"/>
                        <a:t>TCP 7707</a:t>
                      </a:r>
                      <a:endParaRPr lang="en-US" sz="2300" dirty="0"/>
                    </a:p>
                  </a:txBody>
                  <a:tcPr marL="155448" marR="155448" marT="67056" marB="67056"/>
                </a:tc>
                <a:tc>
                  <a:txBody>
                    <a:bodyPr/>
                    <a:lstStyle/>
                    <a:p>
                      <a:r>
                        <a:rPr lang="en-US" sz="2300" dirty="0" smtClean="0"/>
                        <a:t>Data Pull</a:t>
                      </a:r>
                      <a:endParaRPr lang="en-US" sz="2300" dirty="0"/>
                    </a:p>
                  </a:txBody>
                  <a:tcPr marL="155448" marR="155448" marT="67056" marB="67056"/>
                </a:tc>
              </a:tr>
            </a:tbl>
          </a:graphicData>
        </a:graphic>
      </p:graphicFrame>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36</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095578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sz="quarter" idx="10"/>
          </p:nvPr>
        </p:nvSpPr>
        <p:spPr>
          <a:xfrm>
            <a:off x="431802" y="5195472"/>
            <a:ext cx="14519275" cy="3643728"/>
          </a:xfrm>
        </p:spPr>
        <p:txBody>
          <a:bodyPr>
            <a:normAutofit fontScale="85000" lnSpcReduction="20000"/>
          </a:bodyPr>
          <a:lstStyle/>
          <a:p>
            <a:pPr marL="0" indent="0">
              <a:buNone/>
            </a:pPr>
            <a:r>
              <a:rPr lang="en-US" dirty="0" smtClean="0">
                <a:solidFill>
                  <a:schemeClr val="bg2">
                    <a:lumMod val="10000"/>
                  </a:schemeClr>
                </a:solidFill>
              </a:rPr>
              <a:t>Collector Groups:</a:t>
            </a:r>
          </a:p>
          <a:p>
            <a:r>
              <a:rPr lang="en-US" dirty="0" smtClean="0">
                <a:solidFill>
                  <a:schemeClr val="bg2">
                    <a:lumMod val="10000"/>
                  </a:schemeClr>
                </a:solidFill>
              </a:rPr>
              <a:t>All-In-One:</a:t>
            </a:r>
          </a:p>
          <a:p>
            <a:pPr lvl="1"/>
            <a:r>
              <a:rPr lang="en-US" dirty="0" smtClean="0">
                <a:solidFill>
                  <a:schemeClr val="bg2">
                    <a:lumMod val="10000"/>
                  </a:schemeClr>
                </a:solidFill>
              </a:rPr>
              <a:t>All-In-One system have the Collector Group built automatically</a:t>
            </a:r>
          </a:p>
          <a:p>
            <a:pPr lvl="1"/>
            <a:r>
              <a:rPr lang="en-US" dirty="0" smtClean="0">
                <a:solidFill>
                  <a:schemeClr val="bg2">
                    <a:lumMod val="10000"/>
                  </a:schemeClr>
                </a:solidFill>
              </a:rPr>
              <a:t>Will allow Virtual Collector Group</a:t>
            </a:r>
          </a:p>
          <a:p>
            <a:r>
              <a:rPr lang="en-US" dirty="0" smtClean="0">
                <a:solidFill>
                  <a:schemeClr val="bg2">
                    <a:lumMod val="10000"/>
                  </a:schemeClr>
                </a:solidFill>
              </a:rPr>
              <a:t>Distributed system</a:t>
            </a:r>
          </a:p>
          <a:p>
            <a:pPr lvl="1"/>
            <a:r>
              <a:rPr lang="en-US" dirty="0" smtClean="0">
                <a:solidFill>
                  <a:schemeClr val="bg2">
                    <a:lumMod val="10000"/>
                  </a:schemeClr>
                </a:solidFill>
              </a:rPr>
              <a:t>A Collector Group must be created in order for collection to begin</a:t>
            </a:r>
          </a:p>
          <a:p>
            <a:pPr lvl="1"/>
            <a:r>
              <a:rPr lang="en-US" dirty="0" smtClean="0">
                <a:solidFill>
                  <a:schemeClr val="bg2">
                    <a:lumMod val="10000"/>
                  </a:schemeClr>
                </a:solidFill>
              </a:rPr>
              <a:t>If it is a multiple collector Collector Group and message collection is required, then a Message Collector should be aligned</a:t>
            </a:r>
          </a:p>
          <a:p>
            <a:endParaRPr lang="en-US" dirty="0" smtClean="0">
              <a:solidFill>
                <a:schemeClr val="bg2">
                  <a:lumMod val="10000"/>
                </a:schemeClr>
              </a:solidFill>
            </a:endParaRPr>
          </a:p>
          <a:p>
            <a:endParaRPr lang="en-US" dirty="0"/>
          </a:p>
        </p:txBody>
      </p:sp>
      <p:sp>
        <p:nvSpPr>
          <p:cNvPr id="5" name="Text Placeholder 4"/>
          <p:cNvSpPr>
            <a:spLocks noGrp="1"/>
          </p:cNvSpPr>
          <p:nvPr>
            <p:ph type="body" sz="quarter" idx="11"/>
          </p:nvPr>
        </p:nvSpPr>
        <p:spPr>
          <a:xfrm>
            <a:off x="484945" y="1257304"/>
            <a:ext cx="14519275" cy="642620"/>
          </a:xfrm>
        </p:spPr>
        <p:txBody>
          <a:bodyPr>
            <a:normAutofit fontScale="85000" lnSpcReduction="20000"/>
          </a:bodyPr>
          <a:lstStyle/>
          <a:p>
            <a:r>
              <a:rPr lang="en-US" dirty="0" smtClean="0"/>
              <a:t>System &gt; Settings &gt; Collector Groups</a:t>
            </a:r>
            <a:endParaRPr lang="en-US" dirty="0"/>
          </a:p>
        </p:txBody>
      </p:sp>
      <p:sp>
        <p:nvSpPr>
          <p:cNvPr id="6" name="Title 5"/>
          <p:cNvSpPr>
            <a:spLocks noGrp="1"/>
          </p:cNvSpPr>
          <p:nvPr>
            <p:ph type="title"/>
          </p:nvPr>
        </p:nvSpPr>
        <p:spPr>
          <a:xfrm>
            <a:off x="484946" y="1"/>
            <a:ext cx="13275846" cy="1073370"/>
          </a:xfrm>
        </p:spPr>
        <p:txBody>
          <a:bodyPr/>
          <a:lstStyle/>
          <a:p>
            <a:r>
              <a:rPr lang="en-US" dirty="0"/>
              <a:t>Create a Collector Group</a:t>
            </a:r>
          </a:p>
        </p:txBody>
      </p:sp>
      <p:sp>
        <p:nvSpPr>
          <p:cNvPr id="8" name="Slide Number Placeholder 7"/>
          <p:cNvSpPr>
            <a:spLocks noGrp="1"/>
          </p:cNvSpPr>
          <p:nvPr>
            <p:ph type="sldNum" sz="quarter" idx="4"/>
          </p:nvPr>
        </p:nvSpPr>
        <p:spPr/>
        <p:txBody>
          <a:bodyPr/>
          <a:lstStyle/>
          <a:p>
            <a:pPr defTabSz="731520"/>
            <a:fld id="{59FBCBD5-A728-384D-A41B-B8C6FE40EEBE}" type="slidenum">
              <a:rPr lang="en-US" smtClean="0"/>
              <a:pPr defTabSz="731520"/>
              <a:t>37</a:t>
            </a:fld>
            <a:endParaRPr lang="en-US" dirty="0"/>
          </a:p>
        </p:txBody>
      </p:sp>
      <p:pic>
        <p:nvPicPr>
          <p:cNvPr id="7" name="Picture 6"/>
          <p:cNvPicPr>
            <a:picLocks noChangeAspect="1"/>
          </p:cNvPicPr>
          <p:nvPr/>
        </p:nvPicPr>
        <p:blipFill>
          <a:blip r:embed="rId3"/>
          <a:stretch>
            <a:fillRect/>
          </a:stretch>
        </p:blipFill>
        <p:spPr>
          <a:xfrm>
            <a:off x="431802" y="2049725"/>
            <a:ext cx="14519275" cy="2806924"/>
          </a:xfrm>
          <a:prstGeom prst="rect">
            <a:avLst/>
          </a:prstGeom>
        </p:spPr>
      </p:pic>
      <p:sp>
        <p:nvSpPr>
          <p:cNvPr id="9" name="TextBox 8"/>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05193136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Group Redundancy</a:t>
            </a:r>
            <a:endParaRPr lang="en-US" dirty="0"/>
          </a:p>
        </p:txBody>
      </p:sp>
      <p:sp>
        <p:nvSpPr>
          <p:cNvPr id="3" name="Content Placeholder 2"/>
          <p:cNvSpPr>
            <a:spLocks noGrp="1"/>
          </p:cNvSpPr>
          <p:nvPr>
            <p:ph sz="quarter" idx="10"/>
          </p:nvPr>
        </p:nvSpPr>
        <p:spPr>
          <a:xfrm>
            <a:off x="431802" y="5037118"/>
            <a:ext cx="14519275" cy="3601287"/>
          </a:xfrm>
        </p:spPr>
        <p:txBody>
          <a:bodyPr>
            <a:normAutofit fontScale="77500" lnSpcReduction="20000"/>
          </a:bodyPr>
          <a:lstStyle/>
          <a:p>
            <a:r>
              <a:rPr lang="en-US" dirty="0" smtClean="0"/>
              <a:t>Collector Failover Off (Maximize Manageable Devices)</a:t>
            </a:r>
          </a:p>
          <a:p>
            <a:pPr lvl="1"/>
            <a:r>
              <a:rPr lang="en-US" dirty="0" smtClean="0"/>
              <a:t>New devices will be </a:t>
            </a:r>
            <a:r>
              <a:rPr lang="en-US" dirty="0"/>
              <a:t>assigned (via </a:t>
            </a:r>
            <a:r>
              <a:rPr lang="en-US" dirty="0" smtClean="0"/>
              <a:t>re-balancing) to Data Collector with the lowest load</a:t>
            </a:r>
          </a:p>
          <a:p>
            <a:pPr lvl="1"/>
            <a:r>
              <a:rPr lang="en-US" dirty="0" smtClean="0"/>
              <a:t>There is no Data Collector redundancy in this configuration</a:t>
            </a:r>
          </a:p>
          <a:p>
            <a:r>
              <a:rPr lang="en-US" dirty="0" smtClean="0"/>
              <a:t>Collector Failover On (Maximize Reliability)</a:t>
            </a:r>
          </a:p>
          <a:p>
            <a:pPr lvl="1"/>
            <a:r>
              <a:rPr lang="en-US" dirty="0"/>
              <a:t>New devices will be assigned </a:t>
            </a:r>
            <a:r>
              <a:rPr lang="en-US" dirty="0" smtClean="0"/>
              <a:t>(via re-balancing) to Data Collector with </a:t>
            </a:r>
            <a:r>
              <a:rPr lang="en-US" dirty="0"/>
              <a:t>the lowest load</a:t>
            </a:r>
          </a:p>
          <a:p>
            <a:pPr lvl="1"/>
            <a:r>
              <a:rPr lang="en-US" dirty="0" smtClean="0"/>
              <a:t>Devices are re-balanced to other Data Collectors if a Data Collector fails</a:t>
            </a:r>
          </a:p>
          <a:p>
            <a:r>
              <a:rPr lang="en-US" dirty="0" smtClean="0"/>
              <a:t>Recommended: set </a:t>
            </a:r>
            <a:r>
              <a:rPr lang="en-US" i="1" dirty="0" smtClean="0"/>
              <a:t>Generate Alert on Collector Outage </a:t>
            </a:r>
            <a:r>
              <a:rPr lang="en-US" dirty="0" smtClean="0"/>
              <a:t>to “Yes”</a:t>
            </a:r>
            <a:endParaRPr lang="en-US" dirty="0"/>
          </a:p>
        </p:txBody>
      </p:sp>
      <p:sp>
        <p:nvSpPr>
          <p:cNvPr id="4" name="Text Placeholder 3"/>
          <p:cNvSpPr>
            <a:spLocks noGrp="1"/>
          </p:cNvSpPr>
          <p:nvPr>
            <p:ph type="body" sz="quarter" idx="11"/>
          </p:nvPr>
        </p:nvSpPr>
        <p:spPr/>
        <p:txBody>
          <a:bodyPr>
            <a:normAutofit fontScale="85000" lnSpcReduction="20000"/>
          </a:bodyPr>
          <a:lstStyle/>
          <a:p>
            <a:r>
              <a:rPr lang="en-US" dirty="0" smtClean="0"/>
              <a:t>System &gt; Settings &gt; Collector Groups</a:t>
            </a:r>
            <a:endParaRPr lang="en-US" dirty="0"/>
          </a:p>
        </p:txBody>
      </p:sp>
      <p:pic>
        <p:nvPicPr>
          <p:cNvPr id="5" name="Picture 4"/>
          <p:cNvPicPr>
            <a:picLocks noChangeAspect="1"/>
          </p:cNvPicPr>
          <p:nvPr/>
        </p:nvPicPr>
        <p:blipFill>
          <a:blip r:embed="rId2"/>
          <a:stretch>
            <a:fillRect/>
          </a:stretch>
        </p:blipFill>
        <p:spPr>
          <a:xfrm>
            <a:off x="431802" y="2049725"/>
            <a:ext cx="14519275" cy="2806924"/>
          </a:xfrm>
          <a:prstGeom prst="rect">
            <a:avLst/>
          </a:prstGeom>
        </p:spPr>
      </p:pic>
      <p:pic>
        <p:nvPicPr>
          <p:cNvPr id="6" name="Picture 5"/>
          <p:cNvPicPr>
            <a:picLocks noChangeAspect="1"/>
          </p:cNvPicPr>
          <p:nvPr/>
        </p:nvPicPr>
        <p:blipFill>
          <a:blip r:embed="rId3"/>
          <a:stretch>
            <a:fillRect/>
          </a:stretch>
        </p:blipFill>
        <p:spPr>
          <a:xfrm>
            <a:off x="2375210" y="8818873"/>
            <a:ext cx="10794383" cy="296475"/>
          </a:xfrm>
          <a:prstGeom prst="rect">
            <a:avLst/>
          </a:prstGeom>
        </p:spPr>
      </p:pic>
      <p:sp>
        <p:nvSpPr>
          <p:cNvPr id="7" name="Slide Number Placeholder 6"/>
          <p:cNvSpPr>
            <a:spLocks noGrp="1"/>
          </p:cNvSpPr>
          <p:nvPr>
            <p:ph type="sldNum" sz="quarter" idx="4"/>
          </p:nvPr>
        </p:nvSpPr>
        <p:spPr/>
        <p:txBody>
          <a:bodyPr/>
          <a:lstStyle/>
          <a:p>
            <a:pPr defTabSz="731520"/>
            <a:fld id="{59FBCBD5-A728-384D-A41B-B8C6FE40EEBE}" type="slidenum">
              <a:rPr lang="en-US" smtClean="0"/>
              <a:pPr defTabSz="731520"/>
              <a:t>38</a:t>
            </a:fld>
            <a:endParaRPr lang="en-US" dirty="0"/>
          </a:p>
        </p:txBody>
      </p:sp>
      <p:sp>
        <p:nvSpPr>
          <p:cNvPr id="8" name="TextBox 7"/>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860419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75968" y="1331843"/>
            <a:ext cx="14291592" cy="5731471"/>
          </a:xfrm>
        </p:spPr>
        <p:txBody>
          <a:bodyPr>
            <a:normAutofit fontScale="70000" lnSpcReduction="20000"/>
          </a:bodyPr>
          <a:lstStyle/>
          <a:p>
            <a:pPr marL="0" indent="0">
              <a:buNone/>
            </a:pPr>
            <a:r>
              <a:rPr lang="en-US" dirty="0" smtClean="0"/>
              <a:t>Collector Groups with more than one Data Collector distribute devices based on load:</a:t>
            </a:r>
          </a:p>
          <a:p>
            <a:r>
              <a:rPr lang="en-US" dirty="0" smtClean="0"/>
              <a:t>Initial discovery is done by the assigned Data Collector (Discovery Session Editor)</a:t>
            </a:r>
          </a:p>
          <a:p>
            <a:r>
              <a:rPr lang="en-US" dirty="0" smtClean="0"/>
              <a:t>Once discovered, the device is assigned to the Data Collector with the lowest load.</a:t>
            </a:r>
          </a:p>
          <a:p>
            <a:pPr lvl="1"/>
            <a:r>
              <a:rPr lang="en-US" sz="3300" dirty="0" smtClean="0"/>
              <a:t>Load is determined by the amount of time that Dynamic Application collection takes.</a:t>
            </a:r>
          </a:p>
          <a:p>
            <a:pPr lvl="1"/>
            <a:r>
              <a:rPr lang="en-US" sz="3300" dirty="0" smtClean="0"/>
              <a:t>Every device has collection meta data tables including time-to-collect values (</a:t>
            </a:r>
            <a:r>
              <a:rPr lang="en-US" sz="3300" dirty="0" err="1" smtClean="0"/>
              <a:t>meta_stats.dev_stats_rollup_hourly</a:t>
            </a:r>
            <a:r>
              <a:rPr lang="en-US" sz="3300" dirty="0" smtClean="0"/>
              <a:t>)</a:t>
            </a:r>
          </a:p>
          <a:p>
            <a:r>
              <a:rPr lang="en-US" dirty="0" smtClean="0"/>
              <a:t>EM7 re-balances a Collector Group when:</a:t>
            </a:r>
          </a:p>
          <a:p>
            <a:pPr lvl="1"/>
            <a:r>
              <a:rPr lang="en-US" sz="3300" dirty="0" smtClean="0"/>
              <a:t>A Collector Group is created </a:t>
            </a:r>
          </a:p>
          <a:p>
            <a:pPr lvl="1"/>
            <a:r>
              <a:rPr lang="en-US" sz="3300" dirty="0" smtClean="0"/>
              <a:t>A new Data Collector is added to an existing Collector Group</a:t>
            </a:r>
          </a:p>
          <a:p>
            <a:pPr lvl="1"/>
            <a:r>
              <a:rPr lang="en-US" sz="3300" dirty="0" smtClean="0"/>
              <a:t>Failover or failback occurs within a Collector Group</a:t>
            </a:r>
          </a:p>
          <a:p>
            <a:pPr lvl="1"/>
            <a:r>
              <a:rPr lang="en-US" sz="3300" dirty="0" smtClean="0"/>
              <a:t>A user clicks the lightning bolt icon for a Collector Group (System &gt; Settings &gt; Collector Groups)</a:t>
            </a:r>
            <a:endParaRPr lang="en-US" sz="3300" dirty="0"/>
          </a:p>
        </p:txBody>
      </p:sp>
      <p:sp>
        <p:nvSpPr>
          <p:cNvPr id="2" name="Title 1"/>
          <p:cNvSpPr>
            <a:spLocks noGrp="1"/>
          </p:cNvSpPr>
          <p:nvPr>
            <p:ph type="title"/>
          </p:nvPr>
        </p:nvSpPr>
        <p:spPr/>
        <p:txBody>
          <a:bodyPr/>
          <a:lstStyle/>
          <a:p>
            <a:r>
              <a:rPr lang="en-US" dirty="0" smtClean="0"/>
              <a:t>Collector Group Load Balancing</a:t>
            </a:r>
            <a:endParaRPr lang="en-US" dirty="0"/>
          </a:p>
        </p:txBody>
      </p:sp>
      <p:grpSp>
        <p:nvGrpSpPr>
          <p:cNvPr id="6" name="Group 5"/>
          <p:cNvGrpSpPr/>
          <p:nvPr/>
        </p:nvGrpSpPr>
        <p:grpSpPr>
          <a:xfrm>
            <a:off x="1488849" y="5865751"/>
            <a:ext cx="12567102" cy="2607914"/>
            <a:chOff x="710750" y="3464167"/>
            <a:chExt cx="7392413" cy="1778123"/>
          </a:xfrm>
        </p:grpSpPr>
        <p:grpSp>
          <p:nvGrpSpPr>
            <p:cNvPr id="14" name="Group 13"/>
            <p:cNvGrpSpPr/>
            <p:nvPr/>
          </p:nvGrpSpPr>
          <p:grpSpPr>
            <a:xfrm>
              <a:off x="5141478" y="3899012"/>
              <a:ext cx="2961685" cy="1343278"/>
              <a:chOff x="558350" y="3746612"/>
              <a:chExt cx="2961685" cy="1343278"/>
            </a:xfrm>
          </p:grpSpPr>
          <p:sp>
            <p:nvSpPr>
              <p:cNvPr id="7" name="Rounded Rectangle 6"/>
              <p:cNvSpPr/>
              <p:nvPr/>
            </p:nvSpPr>
            <p:spPr>
              <a:xfrm>
                <a:off x="558350" y="3746612"/>
                <a:ext cx="2961685" cy="1343278"/>
              </a:xfrm>
              <a:prstGeom prst="round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600" dirty="0">
                    <a:solidFill>
                      <a:schemeClr val="tx1">
                        <a:lumMod val="50000"/>
                      </a:schemeClr>
                    </a:solidFill>
                  </a:rPr>
                  <a:t>Collector Group</a:t>
                </a:r>
              </a:p>
            </p:txBody>
          </p:sp>
          <p:grpSp>
            <p:nvGrpSpPr>
              <p:cNvPr id="9" name="Group 8"/>
              <p:cNvGrpSpPr/>
              <p:nvPr/>
            </p:nvGrpSpPr>
            <p:grpSpPr>
              <a:xfrm>
                <a:off x="609600" y="4128287"/>
                <a:ext cx="1089727" cy="909004"/>
                <a:chOff x="609600" y="4128287"/>
                <a:chExt cx="1089727" cy="909004"/>
              </a:xfrm>
            </p:grpSpPr>
            <p:sp>
              <p:nvSpPr>
                <p:cNvPr id="8" name="Rounded Rectangle 7"/>
                <p:cNvSpPr/>
                <p:nvPr/>
              </p:nvSpPr>
              <p:spPr>
                <a:xfrm>
                  <a:off x="609600" y="4128287"/>
                  <a:ext cx="1089727" cy="909004"/>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900" dirty="0" smtClean="0"/>
                    <a:t>90s </a:t>
                  </a:r>
                  <a:r>
                    <a:rPr lang="en-US" sz="1900" dirty="0"/>
                    <a:t>spent on collection</a:t>
                  </a:r>
                </a:p>
              </p:txBody>
            </p:sp>
            <p:sp>
              <p:nvSpPr>
                <p:cNvPr id="5" name="Rounded Rectangle 4"/>
                <p:cNvSpPr/>
                <p:nvPr/>
              </p:nvSpPr>
              <p:spPr>
                <a:xfrm>
                  <a:off x="679732" y="4649692"/>
                  <a:ext cx="938676"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COL1</a:t>
                  </a:r>
                  <a:endParaRPr lang="en-US" dirty="0"/>
                </a:p>
              </p:txBody>
            </p:sp>
          </p:grpSp>
          <p:grpSp>
            <p:nvGrpSpPr>
              <p:cNvPr id="10" name="Group 9"/>
              <p:cNvGrpSpPr/>
              <p:nvPr/>
            </p:nvGrpSpPr>
            <p:grpSpPr>
              <a:xfrm>
                <a:off x="2395243" y="4128287"/>
                <a:ext cx="1089727" cy="909004"/>
                <a:chOff x="609600" y="4128287"/>
                <a:chExt cx="1089727" cy="909004"/>
              </a:xfrm>
            </p:grpSpPr>
            <p:sp>
              <p:nvSpPr>
                <p:cNvPr id="11" name="Rounded Rectangle 10"/>
                <p:cNvSpPr/>
                <p:nvPr/>
              </p:nvSpPr>
              <p:spPr>
                <a:xfrm>
                  <a:off x="609600" y="4128287"/>
                  <a:ext cx="1089727" cy="909004"/>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900" dirty="0" smtClean="0"/>
                    <a:t>93s </a:t>
                  </a:r>
                  <a:r>
                    <a:rPr lang="en-US" sz="1900" dirty="0"/>
                    <a:t>spent on collection</a:t>
                  </a:r>
                </a:p>
              </p:txBody>
            </p:sp>
            <p:sp>
              <p:nvSpPr>
                <p:cNvPr id="12" name="Rounded Rectangle 11"/>
                <p:cNvSpPr/>
                <p:nvPr/>
              </p:nvSpPr>
              <p:spPr>
                <a:xfrm>
                  <a:off x="679732" y="4649692"/>
                  <a:ext cx="938676"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COL2</a:t>
                  </a:r>
                  <a:endParaRPr lang="en-US" dirty="0"/>
                </a:p>
              </p:txBody>
            </p:sp>
          </p:grpSp>
        </p:grpSp>
        <p:grpSp>
          <p:nvGrpSpPr>
            <p:cNvPr id="15" name="Group 14"/>
            <p:cNvGrpSpPr/>
            <p:nvPr/>
          </p:nvGrpSpPr>
          <p:grpSpPr>
            <a:xfrm>
              <a:off x="710750" y="3899012"/>
              <a:ext cx="2961685" cy="1343278"/>
              <a:chOff x="558350" y="3746612"/>
              <a:chExt cx="2961685" cy="1343278"/>
            </a:xfrm>
          </p:grpSpPr>
          <p:sp>
            <p:nvSpPr>
              <p:cNvPr id="16" name="Rounded Rectangle 15"/>
              <p:cNvSpPr/>
              <p:nvPr/>
            </p:nvSpPr>
            <p:spPr>
              <a:xfrm>
                <a:off x="558350" y="3746612"/>
                <a:ext cx="2961685" cy="1343278"/>
              </a:xfrm>
              <a:prstGeom prst="round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a:solidFill>
                      <a:schemeClr val="tx1">
                        <a:lumMod val="50000"/>
                      </a:schemeClr>
                    </a:solidFill>
                  </a:rPr>
                  <a:t>Collector Group</a:t>
                </a:r>
              </a:p>
            </p:txBody>
          </p:sp>
          <p:grpSp>
            <p:nvGrpSpPr>
              <p:cNvPr id="17" name="Group 16"/>
              <p:cNvGrpSpPr/>
              <p:nvPr/>
            </p:nvGrpSpPr>
            <p:grpSpPr>
              <a:xfrm>
                <a:off x="609600" y="4128287"/>
                <a:ext cx="1089727" cy="909004"/>
                <a:chOff x="609600" y="4128287"/>
                <a:chExt cx="1089727" cy="909004"/>
              </a:xfrm>
            </p:grpSpPr>
            <p:sp>
              <p:nvSpPr>
                <p:cNvPr id="21" name="Rounded Rectangle 20"/>
                <p:cNvSpPr/>
                <p:nvPr/>
              </p:nvSpPr>
              <p:spPr>
                <a:xfrm>
                  <a:off x="609600" y="4128287"/>
                  <a:ext cx="1089727" cy="909004"/>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900" dirty="0" smtClean="0"/>
                    <a:t>122s </a:t>
                  </a:r>
                  <a:r>
                    <a:rPr lang="en-US" sz="1900" dirty="0"/>
                    <a:t>spent on collection</a:t>
                  </a:r>
                </a:p>
              </p:txBody>
            </p:sp>
            <p:sp>
              <p:nvSpPr>
                <p:cNvPr id="22" name="Rounded Rectangle 21"/>
                <p:cNvSpPr/>
                <p:nvPr/>
              </p:nvSpPr>
              <p:spPr>
                <a:xfrm>
                  <a:off x="679732" y="4649692"/>
                  <a:ext cx="938676"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COL1</a:t>
                  </a:r>
                  <a:endParaRPr lang="en-US" dirty="0"/>
                </a:p>
              </p:txBody>
            </p:sp>
          </p:grpSp>
          <p:grpSp>
            <p:nvGrpSpPr>
              <p:cNvPr id="18" name="Group 17"/>
              <p:cNvGrpSpPr/>
              <p:nvPr/>
            </p:nvGrpSpPr>
            <p:grpSpPr>
              <a:xfrm>
                <a:off x="2395243" y="4128287"/>
                <a:ext cx="1089727" cy="909004"/>
                <a:chOff x="609600" y="4128287"/>
                <a:chExt cx="1089727" cy="909004"/>
              </a:xfrm>
            </p:grpSpPr>
            <p:sp>
              <p:nvSpPr>
                <p:cNvPr id="19" name="Rounded Rectangle 18"/>
                <p:cNvSpPr/>
                <p:nvPr/>
              </p:nvSpPr>
              <p:spPr>
                <a:xfrm>
                  <a:off x="609600" y="4128287"/>
                  <a:ext cx="1089727" cy="909004"/>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900" dirty="0" smtClean="0"/>
                    <a:t>61s </a:t>
                  </a:r>
                  <a:r>
                    <a:rPr lang="en-US" sz="1900" dirty="0"/>
                    <a:t>spent on collection</a:t>
                  </a:r>
                </a:p>
              </p:txBody>
            </p:sp>
            <p:sp>
              <p:nvSpPr>
                <p:cNvPr id="20" name="Rounded Rectangle 19"/>
                <p:cNvSpPr/>
                <p:nvPr/>
              </p:nvSpPr>
              <p:spPr>
                <a:xfrm>
                  <a:off x="679732" y="4649692"/>
                  <a:ext cx="938676"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COL2</a:t>
                  </a:r>
                  <a:endParaRPr lang="en-US" dirty="0"/>
                </a:p>
              </p:txBody>
            </p:sp>
          </p:grpSp>
        </p:grpSp>
        <p:sp>
          <p:nvSpPr>
            <p:cNvPr id="24" name="TextBox 23"/>
            <p:cNvSpPr txBox="1"/>
            <p:nvPr/>
          </p:nvSpPr>
          <p:spPr>
            <a:xfrm>
              <a:off x="1198294" y="3464167"/>
              <a:ext cx="1986595" cy="369332"/>
            </a:xfrm>
            <a:prstGeom prst="rect">
              <a:avLst/>
            </a:prstGeom>
            <a:noFill/>
          </p:spPr>
          <p:txBody>
            <a:bodyPr wrap="square" rtlCol="0">
              <a:spAutoFit/>
            </a:bodyPr>
            <a:lstStyle/>
            <a:p>
              <a:r>
                <a:rPr lang="en-US" dirty="0" smtClean="0"/>
                <a:t>Before Re-balance</a:t>
              </a:r>
              <a:endParaRPr lang="en-US" dirty="0"/>
            </a:p>
          </p:txBody>
        </p:sp>
        <p:sp>
          <p:nvSpPr>
            <p:cNvPr id="25" name="TextBox 24"/>
            <p:cNvSpPr txBox="1"/>
            <p:nvPr/>
          </p:nvSpPr>
          <p:spPr>
            <a:xfrm>
              <a:off x="5629022" y="3464167"/>
              <a:ext cx="1986595" cy="369332"/>
            </a:xfrm>
            <a:prstGeom prst="rect">
              <a:avLst/>
            </a:prstGeom>
            <a:noFill/>
          </p:spPr>
          <p:txBody>
            <a:bodyPr wrap="square" rtlCol="0">
              <a:spAutoFit/>
            </a:bodyPr>
            <a:lstStyle/>
            <a:p>
              <a:r>
                <a:rPr lang="en-US" dirty="0" smtClean="0"/>
                <a:t>After Re-balance</a:t>
              </a:r>
              <a:endParaRPr lang="en-US" dirty="0"/>
            </a:p>
          </p:txBody>
        </p:sp>
      </p:grpSp>
      <p:sp>
        <p:nvSpPr>
          <p:cNvPr id="26" name="Slide Number Placeholder 25"/>
          <p:cNvSpPr>
            <a:spLocks noGrp="1"/>
          </p:cNvSpPr>
          <p:nvPr>
            <p:ph type="sldNum" sz="quarter" idx="4"/>
          </p:nvPr>
        </p:nvSpPr>
        <p:spPr/>
        <p:txBody>
          <a:bodyPr/>
          <a:lstStyle/>
          <a:p>
            <a:pPr defTabSz="731520"/>
            <a:fld id="{59FBCBD5-A728-384D-A41B-B8C6FE40EEBE}" type="slidenum">
              <a:rPr lang="en-US" smtClean="0"/>
              <a:pPr defTabSz="731520"/>
              <a:t>39</a:t>
            </a:fld>
            <a:endParaRPr lang="en-US" dirty="0"/>
          </a:p>
        </p:txBody>
      </p:sp>
      <p:sp>
        <p:nvSpPr>
          <p:cNvPr id="27" name="TextBox 2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0852521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708292"/>
            <a:ext cx="15544800" cy="1007974"/>
          </a:xfrm>
        </p:spPr>
        <p:txBody>
          <a:bodyPr>
            <a:normAutofit/>
          </a:bodyPr>
          <a:lstStyle/>
          <a:p>
            <a:r>
              <a:rPr lang="en-US" sz="4760" dirty="0"/>
              <a:t>Performance &amp; </a:t>
            </a:r>
            <a:r>
              <a:rPr lang="en-US" sz="4760" dirty="0" err="1"/>
              <a:t>Config</a:t>
            </a:r>
            <a:r>
              <a:rPr lang="en-US" sz="4760" dirty="0"/>
              <a:t> Snippet Dynamic Applications</a:t>
            </a:r>
          </a:p>
        </p:txBody>
      </p:sp>
    </p:spTree>
    <p:extLst>
      <p:ext uri="{BB962C8B-B14F-4D97-AF65-F5344CB8AC3E}">
        <p14:creationId xmlns:p14="http://schemas.microsoft.com/office/powerpoint/2010/main" val="15405090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Validating </a:t>
            </a:r>
            <a:r>
              <a:rPr lang="en-US" dirty="0"/>
              <a:t>collector licenses and marking collector availability states </a:t>
            </a:r>
            <a:r>
              <a:rPr lang="en-US" dirty="0" smtClean="0"/>
              <a:t>appropriately</a:t>
            </a:r>
          </a:p>
          <a:p>
            <a:r>
              <a:rPr lang="en-US" dirty="0" smtClean="0"/>
              <a:t>Checking </a:t>
            </a:r>
            <a:r>
              <a:rPr lang="en-US" dirty="0"/>
              <a:t>the time synchronization between the database and the collectors (alerting if necessary</a:t>
            </a:r>
            <a:r>
              <a:rPr lang="en-US" dirty="0" smtClean="0"/>
              <a:t>)</a:t>
            </a:r>
          </a:p>
          <a:p>
            <a:r>
              <a:rPr lang="en-US" dirty="0" smtClean="0"/>
              <a:t>Rebalancing</a:t>
            </a:r>
            <a:r>
              <a:rPr lang="en-US" dirty="0"/>
              <a:t>, if </a:t>
            </a:r>
            <a:r>
              <a:rPr lang="en-US" dirty="0" smtClean="0"/>
              <a:t>necessary</a:t>
            </a:r>
          </a:p>
          <a:p>
            <a:r>
              <a:rPr lang="en-US" dirty="0" smtClean="0"/>
              <a:t>Pushing </a:t>
            </a:r>
            <a:r>
              <a:rPr lang="en-US" dirty="0"/>
              <a:t>out asynchronous tasks to a collector </a:t>
            </a:r>
            <a:endParaRPr lang="en-US" dirty="0" smtClean="0"/>
          </a:p>
          <a:p>
            <a:pPr lvl="1"/>
            <a:r>
              <a:rPr lang="en-US" dirty="0" smtClean="0">
                <a:solidFill>
                  <a:schemeClr val="bg2">
                    <a:lumMod val="10000"/>
                  </a:schemeClr>
                </a:solidFill>
              </a:rPr>
              <a:t>Asynchronous tasks are</a:t>
            </a:r>
          </a:p>
          <a:p>
            <a:pPr lvl="2"/>
            <a:r>
              <a:rPr lang="en-US" dirty="0" smtClean="0">
                <a:solidFill>
                  <a:schemeClr val="bg2">
                    <a:lumMod val="10000"/>
                  </a:schemeClr>
                </a:solidFill>
              </a:rPr>
              <a:t>Discovery</a:t>
            </a:r>
          </a:p>
          <a:p>
            <a:pPr lvl="2"/>
            <a:r>
              <a:rPr lang="en-US" dirty="0" smtClean="0">
                <a:solidFill>
                  <a:schemeClr val="bg2">
                    <a:lumMod val="10000"/>
                  </a:schemeClr>
                </a:solidFill>
              </a:rPr>
              <a:t>Any lightning bolt initiated tasks</a:t>
            </a:r>
          </a:p>
          <a:p>
            <a:pPr lvl="2"/>
            <a:r>
              <a:rPr lang="en-US" dirty="0" smtClean="0">
                <a:solidFill>
                  <a:schemeClr val="bg2">
                    <a:lumMod val="10000"/>
                  </a:schemeClr>
                </a:solidFill>
              </a:rPr>
              <a:t>Toolbox commands</a:t>
            </a:r>
          </a:p>
          <a:p>
            <a:pPr lvl="1"/>
            <a:r>
              <a:rPr lang="en-US" dirty="0" smtClean="0">
                <a:solidFill>
                  <a:schemeClr val="bg2">
                    <a:lumMod val="10000"/>
                  </a:schemeClr>
                </a:solidFill>
              </a:rPr>
              <a:t>Push is to sync </a:t>
            </a:r>
            <a:r>
              <a:rPr lang="en-US" i="1" dirty="0" err="1" smtClean="0">
                <a:solidFill>
                  <a:schemeClr val="bg2">
                    <a:lumMod val="10000"/>
                  </a:schemeClr>
                </a:solidFill>
              </a:rPr>
              <a:t>master_logs.spool_process</a:t>
            </a:r>
            <a:r>
              <a:rPr lang="en-US" dirty="0" smtClean="0">
                <a:solidFill>
                  <a:schemeClr val="bg2">
                    <a:lumMod val="10000"/>
                  </a:schemeClr>
                </a:solidFill>
              </a:rPr>
              <a:t> </a:t>
            </a:r>
            <a:r>
              <a:rPr lang="en-US" dirty="0">
                <a:solidFill>
                  <a:schemeClr val="bg2">
                    <a:lumMod val="10000"/>
                  </a:schemeClr>
                </a:solidFill>
              </a:rPr>
              <a:t>on </a:t>
            </a:r>
            <a:r>
              <a:rPr lang="en-US" dirty="0" smtClean="0">
                <a:solidFill>
                  <a:schemeClr val="bg2">
                    <a:lumMod val="10000"/>
                  </a:schemeClr>
                </a:solidFill>
              </a:rPr>
              <a:t>DB </a:t>
            </a:r>
            <a:r>
              <a:rPr lang="en-US" dirty="0">
                <a:solidFill>
                  <a:schemeClr val="bg2">
                    <a:lumMod val="10000"/>
                  </a:schemeClr>
                </a:solidFill>
              </a:rPr>
              <a:t>to the same table on the </a:t>
            </a:r>
            <a:r>
              <a:rPr lang="en-US" dirty="0" smtClean="0">
                <a:solidFill>
                  <a:schemeClr val="bg2">
                    <a:lumMod val="10000"/>
                  </a:schemeClr>
                </a:solidFill>
              </a:rPr>
              <a:t>collector </a:t>
            </a:r>
          </a:p>
          <a:p>
            <a:pPr lvl="2"/>
            <a:r>
              <a:rPr lang="en-US" dirty="0" smtClean="0">
                <a:solidFill>
                  <a:schemeClr val="bg2">
                    <a:lumMod val="10000"/>
                  </a:schemeClr>
                </a:solidFill>
              </a:rPr>
              <a:t>For </a:t>
            </a:r>
            <a:r>
              <a:rPr lang="en-US" dirty="0">
                <a:solidFill>
                  <a:schemeClr val="bg2">
                    <a:lumMod val="10000"/>
                  </a:schemeClr>
                </a:solidFill>
              </a:rPr>
              <a:t>example, before pushing a discovery session to a collector, task manager executes appropriate REPLACE INTO queries </a:t>
            </a:r>
            <a:r>
              <a:rPr lang="en-US" dirty="0" smtClean="0">
                <a:solidFill>
                  <a:schemeClr val="bg2">
                    <a:lumMod val="10000"/>
                  </a:schemeClr>
                </a:solidFill>
              </a:rPr>
              <a:t>on the collector to tables:</a:t>
            </a:r>
          </a:p>
          <a:p>
            <a:pPr lvl="3"/>
            <a:r>
              <a:rPr lang="en-US" dirty="0" err="1" smtClean="0">
                <a:solidFill>
                  <a:schemeClr val="bg2">
                    <a:lumMod val="10000"/>
                  </a:schemeClr>
                </a:solidFill>
              </a:rPr>
              <a:t>master.system_credentials_X</a:t>
            </a:r>
            <a:r>
              <a:rPr lang="en-US" dirty="0" smtClean="0">
                <a:solidFill>
                  <a:schemeClr val="bg2">
                    <a:lumMod val="10000"/>
                  </a:schemeClr>
                </a:solidFill>
              </a:rPr>
              <a:t> tables</a:t>
            </a:r>
          </a:p>
          <a:p>
            <a:pPr lvl="3"/>
            <a:r>
              <a:rPr lang="en-US" dirty="0" err="1" smtClean="0">
                <a:solidFill>
                  <a:schemeClr val="bg2">
                    <a:lumMod val="10000"/>
                  </a:schemeClr>
                </a:solidFill>
              </a:rPr>
              <a:t>master.policies_discovery_X</a:t>
            </a:r>
            <a:r>
              <a:rPr lang="en-US" dirty="0" smtClean="0">
                <a:solidFill>
                  <a:schemeClr val="bg2">
                    <a:lumMod val="10000"/>
                  </a:schemeClr>
                </a:solidFill>
              </a:rPr>
              <a:t> tables</a:t>
            </a:r>
          </a:p>
          <a:p>
            <a:pPr marL="1463040" lvl="2" indent="0">
              <a:buNone/>
            </a:pPr>
            <a:endParaRPr lang="en-US" dirty="0">
              <a:solidFill>
                <a:schemeClr val="bg2">
                  <a:lumMod val="10000"/>
                </a:schemeClr>
              </a:solidFill>
            </a:endParaRPr>
          </a:p>
          <a:p>
            <a:pPr marL="1463040" lvl="2" indent="0">
              <a:buNone/>
            </a:pPr>
            <a:r>
              <a:rPr lang="en-US" dirty="0" smtClean="0">
                <a:solidFill>
                  <a:schemeClr val="bg2">
                    <a:lumMod val="10000"/>
                  </a:schemeClr>
                </a:solidFill>
              </a:rPr>
              <a:t>NOTE: </a:t>
            </a:r>
            <a:r>
              <a:rPr lang="en-US" dirty="0">
                <a:solidFill>
                  <a:schemeClr val="bg2">
                    <a:lumMod val="10000"/>
                  </a:schemeClr>
                </a:solidFill>
              </a:rPr>
              <a:t>There is some overlap between </a:t>
            </a:r>
            <a:r>
              <a:rPr lang="en-US" dirty="0" err="1">
                <a:solidFill>
                  <a:schemeClr val="bg2">
                    <a:lumMod val="10000"/>
                  </a:schemeClr>
                </a:solidFill>
              </a:rPr>
              <a:t>config_push</a:t>
            </a:r>
            <a:r>
              <a:rPr lang="en-US" dirty="0">
                <a:solidFill>
                  <a:schemeClr val="bg2">
                    <a:lumMod val="10000"/>
                  </a:schemeClr>
                </a:solidFill>
              </a:rPr>
              <a:t> and task manager in this regard in that they insert in to some of the same tables, although the list of tables collector task manager can write to is not stored in the database, it’s all in code. </a:t>
            </a:r>
          </a:p>
        </p:txBody>
      </p:sp>
      <p:sp>
        <p:nvSpPr>
          <p:cNvPr id="3" name="Title 2"/>
          <p:cNvSpPr>
            <a:spLocks noGrp="1"/>
          </p:cNvSpPr>
          <p:nvPr>
            <p:ph type="title"/>
          </p:nvPr>
        </p:nvSpPr>
        <p:spPr/>
        <p:txBody>
          <a:bodyPr/>
          <a:lstStyle/>
          <a:p>
            <a:r>
              <a:rPr lang="en-US" dirty="0" smtClean="0"/>
              <a:t>Collector Task Manager</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40</a:t>
            </a:fld>
            <a:endParaRPr lang="en-US" dirty="0"/>
          </a:p>
        </p:txBody>
      </p:sp>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51552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Case</a:t>
            </a:r>
            <a:endParaRPr lang="en-US" dirty="0"/>
          </a:p>
        </p:txBody>
      </p:sp>
      <p:sp>
        <p:nvSpPr>
          <p:cNvPr id="4" name="Rounded Rectangle 3"/>
          <p:cNvSpPr/>
          <p:nvPr/>
        </p:nvSpPr>
        <p:spPr>
          <a:xfrm>
            <a:off x="475970" y="1341121"/>
            <a:ext cx="14417807" cy="2292513"/>
          </a:xfrm>
          <a:prstGeom prst="roundRect">
            <a:avLst/>
          </a:prstGeom>
        </p:spPr>
        <p:style>
          <a:lnRef idx="2">
            <a:schemeClr val="accent4"/>
          </a:lnRef>
          <a:fillRef idx="1">
            <a:schemeClr val="lt1"/>
          </a:fillRef>
          <a:effectRef idx="0">
            <a:schemeClr val="accent4"/>
          </a:effectRef>
          <a:fontRef idx="minor">
            <a:schemeClr val="dk1"/>
          </a:fontRef>
        </p:style>
        <p:txBody>
          <a:bodyPr lIns="146304" tIns="73152" rIns="146304" bIns="73152" rtlCol="0" anchor="ctr"/>
          <a:lstStyle/>
          <a:p>
            <a:r>
              <a:rPr lang="en-US" b="1" dirty="0" smtClean="0">
                <a:solidFill>
                  <a:schemeClr val="tx1">
                    <a:lumMod val="50000"/>
                  </a:schemeClr>
                </a:solidFill>
              </a:rPr>
              <a:t>The Challenge: </a:t>
            </a:r>
          </a:p>
          <a:p>
            <a:r>
              <a:rPr lang="en-US" sz="2600" dirty="0">
                <a:solidFill>
                  <a:schemeClr val="tx1">
                    <a:lumMod val="50000"/>
                  </a:schemeClr>
                </a:solidFill>
              </a:rPr>
              <a:t>You have a customer that is turning down some of their servers after having replaced them with upgraded ones. These systems are now turned off and un-racked, but you do need to be able to run reports on the data from the systems at the end of the quarter. Deleting the devices from EM7 will delete the data, but keeping the devices isn’t the right solution either.</a:t>
            </a:r>
          </a:p>
        </p:txBody>
      </p:sp>
      <p:sp>
        <p:nvSpPr>
          <p:cNvPr id="5" name="Rounded Rectangle 4"/>
          <p:cNvSpPr/>
          <p:nvPr/>
        </p:nvSpPr>
        <p:spPr>
          <a:xfrm>
            <a:off x="475969" y="3769635"/>
            <a:ext cx="14417807" cy="2911801"/>
          </a:xfrm>
          <a:prstGeom prst="roundRect">
            <a:avLst/>
          </a:prstGeom>
        </p:spPr>
        <p:style>
          <a:lnRef idx="2">
            <a:schemeClr val="accent2"/>
          </a:lnRef>
          <a:fillRef idx="1">
            <a:schemeClr val="lt1"/>
          </a:fillRef>
          <a:effectRef idx="0">
            <a:schemeClr val="accent2"/>
          </a:effectRef>
          <a:fontRef idx="minor">
            <a:schemeClr val="dk1"/>
          </a:fontRef>
        </p:style>
        <p:txBody>
          <a:bodyPr lIns="146304" tIns="73152" rIns="146304" bIns="73152" rtlCol="0" anchor="ctr"/>
          <a:lstStyle/>
          <a:p>
            <a:r>
              <a:rPr lang="en-US" b="1" dirty="0" smtClean="0">
                <a:solidFill>
                  <a:schemeClr val="tx1">
                    <a:lumMod val="50000"/>
                  </a:schemeClr>
                </a:solidFill>
              </a:rPr>
              <a:t>The Solution:</a:t>
            </a:r>
          </a:p>
          <a:p>
            <a:pPr marL="457200" indent="-457200">
              <a:buFont typeface="Arial" panose="020B0604020202020204" pitchFamily="34" charset="0"/>
              <a:buChar char="•"/>
            </a:pPr>
            <a:r>
              <a:rPr lang="en-US" dirty="0" smtClean="0">
                <a:solidFill>
                  <a:schemeClr val="tx1">
                    <a:lumMod val="50000"/>
                  </a:schemeClr>
                </a:solidFill>
              </a:rPr>
              <a:t>Create a Virtual Collector Group (VCUG) in the EM7 system (System &gt; Settings &gt; Collector Groups)</a:t>
            </a:r>
          </a:p>
          <a:p>
            <a:pPr marL="457200" indent="-457200">
              <a:buFont typeface="Arial" panose="020B0604020202020204" pitchFamily="34" charset="0"/>
              <a:buChar char="•"/>
            </a:pPr>
            <a:r>
              <a:rPr lang="en-US" dirty="0" smtClean="0">
                <a:solidFill>
                  <a:schemeClr val="tx1">
                    <a:lumMod val="50000"/>
                  </a:schemeClr>
                </a:solidFill>
              </a:rPr>
              <a:t>Move the devices to the VCUG</a:t>
            </a:r>
            <a:endParaRPr lang="en-US" dirty="0">
              <a:solidFill>
                <a:schemeClr val="tx1">
                  <a:lumMod val="50000"/>
                </a:schemeClr>
              </a:solidFill>
            </a:endParaRPr>
          </a:p>
        </p:txBody>
      </p:sp>
      <p:sp>
        <p:nvSpPr>
          <p:cNvPr id="6" name="Rounded Rectangle 5"/>
          <p:cNvSpPr/>
          <p:nvPr/>
        </p:nvSpPr>
        <p:spPr>
          <a:xfrm>
            <a:off x="475969" y="6837189"/>
            <a:ext cx="14417807" cy="2292513"/>
          </a:xfrm>
          <a:prstGeom prst="roundRect">
            <a:avLst/>
          </a:prstGeom>
        </p:spPr>
        <p:style>
          <a:lnRef idx="2">
            <a:schemeClr val="accent1"/>
          </a:lnRef>
          <a:fillRef idx="1">
            <a:schemeClr val="lt1"/>
          </a:fillRef>
          <a:effectRef idx="0">
            <a:schemeClr val="accent1"/>
          </a:effectRef>
          <a:fontRef idx="minor">
            <a:schemeClr val="dk1"/>
          </a:fontRef>
        </p:style>
        <p:txBody>
          <a:bodyPr lIns="146304" tIns="73152" rIns="146304" bIns="73152" rtlCol="0" anchor="ctr"/>
          <a:lstStyle/>
          <a:p>
            <a:r>
              <a:rPr lang="en-US" b="1" dirty="0" smtClean="0">
                <a:solidFill>
                  <a:schemeClr val="tx1">
                    <a:lumMod val="50000"/>
                  </a:schemeClr>
                </a:solidFill>
              </a:rPr>
              <a:t>The Result:</a:t>
            </a:r>
          </a:p>
          <a:p>
            <a:r>
              <a:rPr lang="en-US" dirty="0" smtClean="0">
                <a:solidFill>
                  <a:schemeClr val="tx1">
                    <a:lumMod val="50000"/>
                  </a:schemeClr>
                </a:solidFill>
              </a:rPr>
              <a:t>The devices will continue to be viewable in EM7 for data reporting purposes, but EM7 will not monitor the devices, no events will be generated, and the devices will not count against the system capacity license.</a:t>
            </a:r>
            <a:endParaRPr lang="en-US" dirty="0">
              <a:solidFill>
                <a:schemeClr val="tx1">
                  <a:lumMod val="50000"/>
                </a:schemeClr>
              </a:solidFill>
            </a:endParaRPr>
          </a:p>
        </p:txBody>
      </p:sp>
      <p:sp>
        <p:nvSpPr>
          <p:cNvPr id="2" name="Slide Number Placeholder 1"/>
          <p:cNvSpPr>
            <a:spLocks noGrp="1"/>
          </p:cNvSpPr>
          <p:nvPr>
            <p:ph type="sldNum" sz="quarter" idx="4"/>
          </p:nvPr>
        </p:nvSpPr>
        <p:spPr/>
        <p:txBody>
          <a:bodyPr/>
          <a:lstStyle/>
          <a:p>
            <a:pPr defTabSz="731520"/>
            <a:fld id="{59FBCBD5-A728-384D-A41B-B8C6FE40EEBE}" type="slidenum">
              <a:rPr lang="en-US" smtClean="0"/>
              <a:pPr defTabSz="731520"/>
              <a:t>41</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4298788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75970" y="1387026"/>
            <a:ext cx="14291592" cy="4390107"/>
          </a:xfrm>
        </p:spPr>
        <p:txBody>
          <a:bodyPr>
            <a:normAutofit fontScale="62500" lnSpcReduction="20000"/>
          </a:bodyPr>
          <a:lstStyle/>
          <a:p>
            <a:pPr marL="0" indent="0">
              <a:buNone/>
            </a:pPr>
            <a:r>
              <a:rPr lang="en-US" dirty="0" smtClean="0"/>
              <a:t>A Virtual Collector Group is a Collector Group that will serve as a storage area for the data associated with any devices assigned to it. A Virtual Collector Group does not have any Data Collectors or Message Collectors in it.</a:t>
            </a:r>
          </a:p>
          <a:p>
            <a:pPr marL="0" indent="0">
              <a:buNone/>
            </a:pPr>
            <a:endParaRPr lang="en-US" dirty="0" smtClean="0"/>
          </a:p>
          <a:p>
            <a:pPr marL="0" indent="0">
              <a:buNone/>
            </a:pPr>
            <a:r>
              <a:rPr lang="en-US" dirty="0" smtClean="0"/>
              <a:t>Devices in a VCUG:</a:t>
            </a:r>
          </a:p>
          <a:p>
            <a:r>
              <a:rPr lang="en-US" dirty="0" smtClean="0"/>
              <a:t>Are not aligned to an actual collector, so no collection is done</a:t>
            </a:r>
          </a:p>
          <a:p>
            <a:r>
              <a:rPr lang="en-US" dirty="0" smtClean="0"/>
              <a:t>Will not count against the licensed capacity</a:t>
            </a:r>
          </a:p>
          <a:p>
            <a:r>
              <a:rPr lang="en-US" dirty="0" smtClean="0"/>
              <a:t>Will have all historical data and users can run reports, view graphs, select them on Dashboards, etc…</a:t>
            </a:r>
          </a:p>
          <a:p>
            <a:r>
              <a:rPr lang="en-US" dirty="0" smtClean="0"/>
              <a:t>Traps and Syslog messages will not be processed for the device</a:t>
            </a:r>
          </a:p>
        </p:txBody>
      </p:sp>
      <p:sp>
        <p:nvSpPr>
          <p:cNvPr id="2" name="Title 1"/>
          <p:cNvSpPr>
            <a:spLocks noGrp="1"/>
          </p:cNvSpPr>
          <p:nvPr>
            <p:ph type="title"/>
          </p:nvPr>
        </p:nvSpPr>
        <p:spPr/>
        <p:txBody>
          <a:bodyPr/>
          <a:lstStyle/>
          <a:p>
            <a:r>
              <a:rPr lang="en-US" dirty="0" smtClean="0"/>
              <a:t>Virtual Collector Unit Group- VCUG</a:t>
            </a:r>
            <a:endParaRPr lang="en-US" dirty="0"/>
          </a:p>
        </p:txBody>
      </p:sp>
      <p:pic>
        <p:nvPicPr>
          <p:cNvPr id="5" name="Picture 4"/>
          <p:cNvPicPr>
            <a:picLocks noChangeAspect="1"/>
          </p:cNvPicPr>
          <p:nvPr/>
        </p:nvPicPr>
        <p:blipFill>
          <a:blip r:embed="rId3"/>
          <a:stretch>
            <a:fillRect/>
          </a:stretch>
        </p:blipFill>
        <p:spPr>
          <a:xfrm>
            <a:off x="475970" y="6162433"/>
            <a:ext cx="14397354" cy="1885271"/>
          </a:xfrm>
          <a:prstGeom prst="rect">
            <a:avLst/>
          </a:prstGeom>
        </p:spPr>
      </p:pic>
      <p:sp>
        <p:nvSpPr>
          <p:cNvPr id="6" name="Oval 5"/>
          <p:cNvSpPr/>
          <p:nvPr/>
        </p:nvSpPr>
        <p:spPr>
          <a:xfrm>
            <a:off x="10042216" y="7006321"/>
            <a:ext cx="852900" cy="367919"/>
          </a:xfrm>
          <a:prstGeom prst="ellipse">
            <a:avLst/>
          </a:prstGeom>
          <a:noFill/>
          <a:ln w="19050"/>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cxnSp>
        <p:nvCxnSpPr>
          <p:cNvPr id="8" name="Straight Arrow Connector 7"/>
          <p:cNvCxnSpPr>
            <a:endCxn id="6" idx="4"/>
          </p:cNvCxnSpPr>
          <p:nvPr/>
        </p:nvCxnSpPr>
        <p:spPr>
          <a:xfrm flipV="1">
            <a:off x="9409419" y="7374240"/>
            <a:ext cx="1059248" cy="1412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2689" y="8786570"/>
            <a:ext cx="5557608" cy="594009"/>
          </a:xfrm>
          <a:prstGeom prst="rect">
            <a:avLst/>
          </a:prstGeom>
          <a:noFill/>
        </p:spPr>
        <p:txBody>
          <a:bodyPr wrap="square" lIns="146304" tIns="73152" rIns="146304" bIns="73152" rtlCol="0">
            <a:spAutoFit/>
          </a:bodyPr>
          <a:lstStyle/>
          <a:p>
            <a:r>
              <a:rPr lang="en-US" dirty="0" smtClean="0">
                <a:solidFill>
                  <a:schemeClr val="tx1">
                    <a:lumMod val="50000"/>
                  </a:schemeClr>
                </a:solidFill>
                <a:latin typeface="Futura Lt BT"/>
              </a:rPr>
              <a:t>This device will not be collected</a:t>
            </a:r>
            <a:endParaRPr lang="en-US" dirty="0">
              <a:solidFill>
                <a:schemeClr val="tx1">
                  <a:lumMod val="50000"/>
                </a:schemeClr>
              </a:solidFill>
              <a:latin typeface="Futura Lt BT"/>
            </a:endParaRPr>
          </a:p>
        </p:txBody>
      </p:sp>
      <p:sp>
        <p:nvSpPr>
          <p:cNvPr id="7" name="Slide Number Placeholder 6"/>
          <p:cNvSpPr>
            <a:spLocks noGrp="1"/>
          </p:cNvSpPr>
          <p:nvPr>
            <p:ph type="sldNum" sz="quarter" idx="4"/>
          </p:nvPr>
        </p:nvSpPr>
        <p:spPr/>
        <p:txBody>
          <a:bodyPr/>
          <a:lstStyle/>
          <a:p>
            <a:pPr defTabSz="731520"/>
            <a:fld id="{59FBCBD5-A728-384D-A41B-B8C6FE40EEBE}" type="slidenum">
              <a:rPr lang="en-US" smtClean="0"/>
              <a:pPr defTabSz="731520"/>
              <a:t>42</a:t>
            </a:fld>
            <a:endParaRPr lang="en-US" dirty="0"/>
          </a:p>
        </p:txBody>
      </p:sp>
      <p:sp>
        <p:nvSpPr>
          <p:cNvPr id="12" name="TextBox 11"/>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0861252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114275" y="5921650"/>
            <a:ext cx="13522599" cy="3167315"/>
          </a:xfrm>
          <a:prstGeom prst="roundRect">
            <a:avLst/>
          </a:prstGeom>
          <a:gradFill flip="none" rotWithShape="1">
            <a:gsLst>
              <a:gs pos="0">
                <a:schemeClr val="tx1">
                  <a:lumMod val="60000"/>
                  <a:lumOff val="40000"/>
                  <a:tint val="66000"/>
                  <a:satMod val="160000"/>
                </a:schemeClr>
              </a:gs>
              <a:gs pos="50000">
                <a:schemeClr val="tx1">
                  <a:lumMod val="60000"/>
                  <a:lumOff val="40000"/>
                  <a:tint val="44500"/>
                  <a:satMod val="160000"/>
                </a:schemeClr>
              </a:gs>
              <a:gs pos="100000">
                <a:schemeClr val="tx1">
                  <a:lumMod val="60000"/>
                  <a:lumOff val="40000"/>
                  <a:tint val="23500"/>
                  <a:satMod val="1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4" name="Text Placeholder 3"/>
          <p:cNvSpPr>
            <a:spLocks noGrp="1"/>
          </p:cNvSpPr>
          <p:nvPr>
            <p:ph idx="1"/>
          </p:nvPr>
        </p:nvSpPr>
        <p:spPr>
          <a:xfrm>
            <a:off x="475972" y="1262470"/>
            <a:ext cx="14291592" cy="4651536"/>
          </a:xfrm>
        </p:spPr>
        <p:txBody>
          <a:bodyPr>
            <a:normAutofit fontScale="70000" lnSpcReduction="20000"/>
          </a:bodyPr>
          <a:lstStyle/>
          <a:p>
            <a:pPr marL="0" indent="0">
              <a:buNone/>
            </a:pPr>
            <a:r>
              <a:rPr lang="en-US" i="1" dirty="0" smtClean="0">
                <a:solidFill>
                  <a:schemeClr val="tx1">
                    <a:lumMod val="50000"/>
                  </a:schemeClr>
                </a:solidFill>
              </a:rPr>
              <a:t>config_push.py </a:t>
            </a:r>
            <a:r>
              <a:rPr lang="en-US" dirty="0" smtClean="0">
                <a:solidFill>
                  <a:schemeClr val="tx1">
                    <a:lumMod val="50000"/>
                  </a:schemeClr>
                </a:solidFill>
              </a:rPr>
              <a:t>– frequency 60 seconds</a:t>
            </a:r>
          </a:p>
          <a:p>
            <a:pPr marL="0" indent="0">
              <a:buNone/>
            </a:pPr>
            <a:endParaRPr lang="en-US" dirty="0" smtClean="0">
              <a:solidFill>
                <a:schemeClr val="tx1">
                  <a:lumMod val="50000"/>
                </a:schemeClr>
              </a:solidFill>
            </a:endParaRPr>
          </a:p>
          <a:p>
            <a:r>
              <a:rPr lang="en-US" dirty="0" smtClean="0">
                <a:solidFill>
                  <a:schemeClr val="tx1">
                    <a:lumMod val="50000"/>
                  </a:schemeClr>
                </a:solidFill>
              </a:rPr>
              <a:t>Updates each Data Collector to make sure that local information on each Data Collector is consistent with the policies on the Database system. </a:t>
            </a:r>
          </a:p>
          <a:p>
            <a:r>
              <a:rPr lang="en-US" dirty="0"/>
              <a:t>System &gt; Settings &gt; Appliances lightning bolt </a:t>
            </a:r>
            <a:r>
              <a:rPr lang="en-US" dirty="0" smtClean="0"/>
              <a:t>icon: manual </a:t>
            </a:r>
            <a:r>
              <a:rPr lang="en-US" dirty="0" smtClean="0">
                <a:solidFill>
                  <a:schemeClr val="tx1">
                    <a:lumMod val="50000"/>
                  </a:schemeClr>
                </a:solidFill>
              </a:rPr>
              <a:t>Config Push</a:t>
            </a:r>
          </a:p>
          <a:p>
            <a:r>
              <a:rPr lang="en-US" dirty="0" smtClean="0">
                <a:solidFill>
                  <a:schemeClr val="tx1">
                    <a:lumMod val="50000"/>
                  </a:schemeClr>
                </a:solidFill>
              </a:rPr>
              <a:t>This query shows all tables that are managed by Config Push:</a:t>
            </a:r>
          </a:p>
          <a:p>
            <a:pPr marL="0" indent="0" algn="ctr">
              <a:buNone/>
            </a:pPr>
            <a:r>
              <a:rPr lang="en-US" i="1" dirty="0" smtClean="0">
                <a:solidFill>
                  <a:schemeClr val="tx1">
                    <a:lumMod val="50000"/>
                  </a:schemeClr>
                </a:solidFill>
              </a:rPr>
              <a:t>select</a:t>
            </a:r>
            <a:r>
              <a:rPr lang="en-US" i="1" dirty="0">
                <a:solidFill>
                  <a:schemeClr val="tx1">
                    <a:lumMod val="50000"/>
                  </a:schemeClr>
                </a:solidFill>
              </a:rPr>
              <a:t> * from </a:t>
            </a:r>
            <a:r>
              <a:rPr lang="en-US" i="1" dirty="0" err="1" smtClean="0">
                <a:solidFill>
                  <a:schemeClr val="tx1">
                    <a:lumMod val="50000"/>
                  </a:schemeClr>
                </a:solidFill>
              </a:rPr>
              <a:t>master.definitions_collector_config_tables</a:t>
            </a:r>
            <a:endParaRPr lang="en-US" i="1" dirty="0" smtClean="0">
              <a:solidFill>
                <a:schemeClr val="tx1">
                  <a:lumMod val="50000"/>
                </a:schemeClr>
              </a:solidFill>
            </a:endParaRPr>
          </a:p>
          <a:p>
            <a:r>
              <a:rPr lang="en-US" dirty="0" smtClean="0"/>
              <a:t>Only the tables that have changed are updated</a:t>
            </a:r>
          </a:p>
          <a:p>
            <a:r>
              <a:rPr lang="en-US" dirty="0" smtClean="0"/>
              <a:t>Transaction is verified with a checksum comparison between the table in the DB and the Data Collector/Message Collector</a:t>
            </a:r>
            <a:endParaRPr lang="en-US" dirty="0">
              <a:solidFill>
                <a:schemeClr val="tx1">
                  <a:lumMod val="50000"/>
                </a:schemeClr>
              </a:solidFill>
            </a:endParaRPr>
          </a:p>
        </p:txBody>
      </p:sp>
      <p:sp>
        <p:nvSpPr>
          <p:cNvPr id="2" name="Title 1"/>
          <p:cNvSpPr>
            <a:spLocks noGrp="1"/>
          </p:cNvSpPr>
          <p:nvPr>
            <p:ph type="title"/>
          </p:nvPr>
        </p:nvSpPr>
        <p:spPr/>
        <p:txBody>
          <a:bodyPr/>
          <a:lstStyle/>
          <a:p>
            <a:r>
              <a:rPr lang="en-US" dirty="0" smtClean="0"/>
              <a:t>Config Push</a:t>
            </a:r>
            <a:endParaRPr lang="en-US" dirty="0"/>
          </a:p>
        </p:txBody>
      </p:sp>
      <p:sp>
        <p:nvSpPr>
          <p:cNvPr id="3" name="Can 2"/>
          <p:cNvSpPr/>
          <p:nvPr/>
        </p:nvSpPr>
        <p:spPr>
          <a:xfrm>
            <a:off x="1925905" y="6409465"/>
            <a:ext cx="3012665" cy="1815279"/>
          </a:xfrm>
          <a:prstGeom prst="can">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smtClean="0"/>
              <a:t>Database Server</a:t>
            </a:r>
            <a:endParaRPr lang="en-US" dirty="0"/>
          </a:p>
        </p:txBody>
      </p:sp>
      <p:sp>
        <p:nvSpPr>
          <p:cNvPr id="9" name="TextBox 8"/>
          <p:cNvSpPr txBox="1"/>
          <p:nvPr/>
        </p:nvSpPr>
        <p:spPr>
          <a:xfrm>
            <a:off x="5978299" y="7166169"/>
            <a:ext cx="2572459" cy="594009"/>
          </a:xfrm>
          <a:prstGeom prst="rect">
            <a:avLst/>
          </a:prstGeom>
          <a:noFill/>
        </p:spPr>
        <p:txBody>
          <a:bodyPr wrap="square" lIns="146304" tIns="73152" rIns="146304" bIns="73152" rtlCol="0">
            <a:spAutoFit/>
          </a:bodyPr>
          <a:lstStyle/>
          <a:p>
            <a:r>
              <a:rPr lang="en-US" dirty="0" smtClean="0"/>
              <a:t>60 seconds</a:t>
            </a:r>
            <a:endParaRPr lang="en-US" dirty="0"/>
          </a:p>
        </p:txBody>
      </p:sp>
      <p:grpSp>
        <p:nvGrpSpPr>
          <p:cNvPr id="14" name="Group 13"/>
          <p:cNvGrpSpPr/>
          <p:nvPr/>
        </p:nvGrpSpPr>
        <p:grpSpPr>
          <a:xfrm>
            <a:off x="8927943" y="6257628"/>
            <a:ext cx="5034865" cy="2358771"/>
            <a:chOff x="558350" y="3746612"/>
            <a:chExt cx="2961685" cy="1343278"/>
          </a:xfrm>
        </p:grpSpPr>
        <p:sp>
          <p:nvSpPr>
            <p:cNvPr id="15" name="Rounded Rectangle 14"/>
            <p:cNvSpPr/>
            <p:nvPr/>
          </p:nvSpPr>
          <p:spPr>
            <a:xfrm>
              <a:off x="558350" y="3746612"/>
              <a:ext cx="2961685" cy="1343278"/>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solidFill>
                    <a:schemeClr val="bg1"/>
                  </a:solidFill>
                </a:rPr>
                <a:t>Collector Group</a:t>
              </a:r>
              <a:endParaRPr lang="en-US" dirty="0">
                <a:solidFill>
                  <a:schemeClr val="bg1"/>
                </a:solidFill>
              </a:endParaRPr>
            </a:p>
          </p:txBody>
        </p:sp>
        <p:sp>
          <p:nvSpPr>
            <p:cNvPr id="21" name="Rounded Rectangle 20"/>
            <p:cNvSpPr/>
            <p:nvPr/>
          </p:nvSpPr>
          <p:spPr>
            <a:xfrm>
              <a:off x="1030876" y="3881928"/>
              <a:ext cx="1971267"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COL1</a:t>
              </a:r>
              <a:endParaRPr lang="en-US" dirty="0"/>
            </a:p>
          </p:txBody>
        </p:sp>
        <p:sp>
          <p:nvSpPr>
            <p:cNvPr id="19" name="Rounded Rectangle 18"/>
            <p:cNvSpPr/>
            <p:nvPr/>
          </p:nvSpPr>
          <p:spPr>
            <a:xfrm>
              <a:off x="1030876" y="4672159"/>
              <a:ext cx="1971267"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COL2</a:t>
              </a:r>
              <a:endParaRPr lang="en-US" dirty="0"/>
            </a:p>
          </p:txBody>
        </p:sp>
      </p:grpSp>
      <p:sp>
        <p:nvSpPr>
          <p:cNvPr id="7" name="Right Arrow 6"/>
          <p:cNvSpPr/>
          <p:nvPr/>
        </p:nvSpPr>
        <p:spPr>
          <a:xfrm rot="21282860">
            <a:off x="5123261" y="6652083"/>
            <a:ext cx="3607176" cy="467931"/>
          </a:xfrm>
          <a:prstGeom prst="rightArrow">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900" dirty="0"/>
              <a:t>config_push.py</a:t>
            </a:r>
            <a:endParaRPr lang="en-US" sz="2200" dirty="0"/>
          </a:p>
        </p:txBody>
      </p:sp>
      <p:sp>
        <p:nvSpPr>
          <p:cNvPr id="23" name="Right Arrow 22"/>
          <p:cNvSpPr/>
          <p:nvPr/>
        </p:nvSpPr>
        <p:spPr>
          <a:xfrm rot="305042">
            <a:off x="5138165" y="7684835"/>
            <a:ext cx="3590186" cy="467931"/>
          </a:xfrm>
          <a:prstGeom prst="rightArrow">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sz="1900" dirty="0"/>
              <a:t>config_push.py</a:t>
            </a:r>
            <a:endParaRPr lang="en-US" sz="2200" dirty="0"/>
          </a:p>
        </p:txBody>
      </p:sp>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43</a:t>
            </a:fld>
            <a:endParaRPr lang="en-US" dirty="0"/>
          </a:p>
        </p:txBody>
      </p:sp>
      <p:sp>
        <p:nvSpPr>
          <p:cNvPr id="17" name="TextBox 1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5833178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387025"/>
            <a:ext cx="14291592" cy="4327976"/>
          </a:xfrm>
        </p:spPr>
        <p:txBody>
          <a:bodyPr>
            <a:normAutofit fontScale="62500" lnSpcReduction="20000"/>
          </a:bodyPr>
          <a:lstStyle/>
          <a:p>
            <a:pPr marL="0" indent="0">
              <a:buNone/>
            </a:pPr>
            <a:r>
              <a:rPr lang="en-US" dirty="0" smtClean="0"/>
              <a:t>Config push starts, examines current status in</a:t>
            </a:r>
          </a:p>
          <a:p>
            <a:r>
              <a:rPr lang="en-US" dirty="0" err="1" smtClean="0"/>
              <a:t>master.map_collector_config_table_status</a:t>
            </a:r>
            <a:r>
              <a:rPr lang="en-US" dirty="0" smtClean="0"/>
              <a:t> – tracks the state of the tables on each collector via last modified date/time</a:t>
            </a:r>
          </a:p>
          <a:p>
            <a:r>
              <a:rPr lang="en-US" dirty="0" smtClean="0"/>
              <a:t>Whenever a policy update is made there is a DB trigger to a stored procedure to update the mapping in this table</a:t>
            </a:r>
          </a:p>
          <a:p>
            <a:endParaRPr lang="en-US" dirty="0"/>
          </a:p>
          <a:p>
            <a:pPr marL="0" indent="0">
              <a:buNone/>
            </a:pPr>
            <a:r>
              <a:rPr lang="en-US" dirty="0" smtClean="0"/>
              <a:t>The table has a row per collector per table.</a:t>
            </a:r>
          </a:p>
          <a:p>
            <a:pPr marL="0" indent="0">
              <a:buNone/>
            </a:pPr>
            <a:endParaRPr lang="en-US" dirty="0"/>
          </a:p>
          <a:p>
            <a:pPr marL="0" indent="0">
              <a:buNone/>
            </a:pPr>
            <a:r>
              <a:rPr lang="en-US" dirty="0" smtClean="0"/>
              <a:t>If pushing the credentials table to all collectors, the mysql dump of the tables to disk is serial and the push to the collectors is parallel. It does not have to wait for all tables to be dumped.</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smtClean="0"/>
              <a:t>Config </a:t>
            </a:r>
            <a:r>
              <a:rPr lang="en-US" dirty="0"/>
              <a:t>P</a:t>
            </a:r>
            <a:r>
              <a:rPr lang="en-US" dirty="0" smtClean="0"/>
              <a:t>ush: Detail</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44</a:t>
            </a:fld>
            <a:endParaRPr lang="en-US" dirty="0"/>
          </a:p>
        </p:txBody>
      </p:sp>
      <p:pic>
        <p:nvPicPr>
          <p:cNvPr id="8" name="Picture 7"/>
          <p:cNvPicPr>
            <a:picLocks noChangeAspect="1"/>
          </p:cNvPicPr>
          <p:nvPr/>
        </p:nvPicPr>
        <p:blipFill>
          <a:blip r:embed="rId2"/>
          <a:stretch>
            <a:fillRect/>
          </a:stretch>
        </p:blipFill>
        <p:spPr>
          <a:xfrm>
            <a:off x="1995975" y="5455920"/>
            <a:ext cx="11251579" cy="3785870"/>
          </a:xfrm>
          <a:prstGeom prst="rect">
            <a:avLst/>
          </a:prstGeom>
        </p:spPr>
      </p:pic>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22127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635583" y="1362408"/>
            <a:ext cx="14291592" cy="2162845"/>
          </a:xfrm>
        </p:spPr>
        <p:txBody>
          <a:bodyPr>
            <a:normAutofit fontScale="55000" lnSpcReduction="20000"/>
          </a:bodyPr>
          <a:lstStyle/>
          <a:p>
            <a:pPr marL="0" indent="0">
              <a:buNone/>
            </a:pPr>
            <a:r>
              <a:rPr lang="en-US" dirty="0" smtClean="0"/>
              <a:t>The data pull process is responsible for pulling collected data from Data Collectors and Message Collectors back to the primary Database Server. </a:t>
            </a:r>
          </a:p>
          <a:p>
            <a:pPr marL="0" indent="0">
              <a:buNone/>
            </a:pPr>
            <a:endParaRPr lang="en-US" dirty="0" smtClean="0"/>
          </a:p>
          <a:p>
            <a:pPr marL="0" indent="0">
              <a:buNone/>
            </a:pPr>
            <a:r>
              <a:rPr lang="en-US" dirty="0" smtClean="0"/>
              <a:t>The </a:t>
            </a:r>
            <a:r>
              <a:rPr lang="en-US" dirty="0"/>
              <a:t>data being pulled back is stored in a data structure called a </a:t>
            </a:r>
            <a:r>
              <a:rPr lang="en-US" dirty="0" smtClean="0"/>
              <a:t>Storage </a:t>
            </a:r>
            <a:r>
              <a:rPr lang="en-US" dirty="0"/>
              <a:t>O</a:t>
            </a:r>
            <a:r>
              <a:rPr lang="en-US" dirty="0" smtClean="0"/>
              <a:t>bject</a:t>
            </a:r>
            <a:r>
              <a:rPr lang="en-US" dirty="0"/>
              <a:t>. The different pull processes pull </a:t>
            </a:r>
            <a:r>
              <a:rPr lang="en-US" dirty="0" smtClean="0"/>
              <a:t>Storage </a:t>
            </a:r>
            <a:r>
              <a:rPr lang="en-US" dirty="0"/>
              <a:t>O</a:t>
            </a:r>
            <a:r>
              <a:rPr lang="en-US" dirty="0" smtClean="0"/>
              <a:t>bjects </a:t>
            </a:r>
            <a:r>
              <a:rPr lang="en-US" dirty="0"/>
              <a:t>at different frequencies and are responsible for different data types (the more important the data is, the faster it gets pulled</a:t>
            </a:r>
            <a:r>
              <a:rPr lang="en-US" dirty="0" smtClean="0"/>
              <a:t>):</a:t>
            </a:r>
          </a:p>
          <a:p>
            <a:pPr marL="0" indent="0">
              <a:buNone/>
            </a:pPr>
            <a:endParaRPr lang="en-US" dirty="0" smtClean="0"/>
          </a:p>
          <a:p>
            <a:pPr marL="0" indent="0">
              <a:buNone/>
            </a:pPr>
            <a:endParaRPr lang="en-US" dirty="0"/>
          </a:p>
        </p:txBody>
      </p:sp>
      <p:sp>
        <p:nvSpPr>
          <p:cNvPr id="2" name="Title 1"/>
          <p:cNvSpPr>
            <a:spLocks noGrp="1"/>
          </p:cNvSpPr>
          <p:nvPr>
            <p:ph type="title"/>
          </p:nvPr>
        </p:nvSpPr>
        <p:spPr/>
        <p:txBody>
          <a:bodyPr/>
          <a:lstStyle/>
          <a:p>
            <a:r>
              <a:rPr lang="en-US" dirty="0" smtClean="0"/>
              <a:t>Data Pull</a:t>
            </a:r>
            <a:endParaRPr lang="en-US" dirty="0"/>
          </a:p>
        </p:txBody>
      </p:sp>
      <p:graphicFrame>
        <p:nvGraphicFramePr>
          <p:cNvPr id="3" name="Table 2"/>
          <p:cNvGraphicFramePr>
            <a:graphicFrameLocks noGrp="1"/>
          </p:cNvGraphicFramePr>
          <p:nvPr>
            <p:extLst/>
          </p:nvPr>
        </p:nvGraphicFramePr>
        <p:xfrm>
          <a:off x="852808" y="3654850"/>
          <a:ext cx="13914752" cy="5492577"/>
        </p:xfrm>
        <a:graphic>
          <a:graphicData uri="http://schemas.openxmlformats.org/drawingml/2006/table">
            <a:tbl>
              <a:tblPr firstRow="1" bandRow="1">
                <a:tableStyleId>{5C22544A-7EE6-4342-B048-85BDC9FD1C3A}</a:tableStyleId>
              </a:tblPr>
              <a:tblGrid>
                <a:gridCol w="2373736"/>
                <a:gridCol w="3084286"/>
                <a:gridCol w="6365966"/>
                <a:gridCol w="2090764"/>
              </a:tblGrid>
              <a:tr h="581619">
                <a:tc>
                  <a:txBody>
                    <a:bodyPr/>
                    <a:lstStyle/>
                    <a:p>
                      <a:r>
                        <a:rPr lang="en-US" sz="2800" dirty="0" smtClean="0"/>
                        <a:t>Name</a:t>
                      </a:r>
                      <a:endParaRPr lang="en-US" sz="2800" dirty="0"/>
                    </a:p>
                  </a:txBody>
                  <a:tcPr marL="155448" marR="155448" marT="67056" marB="67056"/>
                </a:tc>
                <a:tc>
                  <a:txBody>
                    <a:bodyPr/>
                    <a:lstStyle/>
                    <a:p>
                      <a:r>
                        <a:rPr lang="en-US" sz="2800" dirty="0" smtClean="0"/>
                        <a:t>Process</a:t>
                      </a:r>
                      <a:endParaRPr lang="en-US" sz="2800" dirty="0"/>
                    </a:p>
                  </a:txBody>
                  <a:tcPr marL="155448" marR="155448" marT="67056" marB="67056"/>
                </a:tc>
                <a:tc>
                  <a:txBody>
                    <a:bodyPr/>
                    <a:lstStyle/>
                    <a:p>
                      <a:r>
                        <a:rPr lang="en-US" sz="2800" dirty="0" smtClean="0"/>
                        <a:t>Responsible</a:t>
                      </a:r>
                      <a:r>
                        <a:rPr lang="en-US" sz="2800" baseline="0" dirty="0" smtClean="0"/>
                        <a:t> for:</a:t>
                      </a:r>
                      <a:endParaRPr lang="en-US" sz="2800" dirty="0"/>
                    </a:p>
                  </a:txBody>
                  <a:tcPr marL="155448" marR="155448" marT="67056" marB="67056"/>
                </a:tc>
                <a:tc>
                  <a:txBody>
                    <a:bodyPr/>
                    <a:lstStyle/>
                    <a:p>
                      <a:r>
                        <a:rPr lang="en-US" sz="2800" dirty="0" smtClean="0"/>
                        <a:t>Frequency</a:t>
                      </a:r>
                      <a:endParaRPr lang="en-US" sz="2800" dirty="0"/>
                    </a:p>
                  </a:txBody>
                  <a:tcPr marL="155448" marR="155448" marT="67056" marB="67056"/>
                </a:tc>
              </a:tr>
              <a:tr h="1741313">
                <a:tc>
                  <a:txBody>
                    <a:bodyPr/>
                    <a:lstStyle/>
                    <a:p>
                      <a:r>
                        <a:rPr lang="en-US" sz="2800" dirty="0" smtClean="0">
                          <a:solidFill>
                            <a:schemeClr val="tx1">
                              <a:lumMod val="50000"/>
                            </a:schemeClr>
                          </a:solidFill>
                        </a:rPr>
                        <a:t>High </a:t>
                      </a:r>
                    </a:p>
                    <a:p>
                      <a:r>
                        <a:rPr lang="en-US" sz="2800" dirty="0" smtClean="0">
                          <a:solidFill>
                            <a:schemeClr val="tx1">
                              <a:lumMod val="50000"/>
                            </a:schemeClr>
                          </a:solidFill>
                        </a:rPr>
                        <a:t>Frequency</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em7_hfpulld.py</a:t>
                      </a:r>
                      <a:endParaRPr lang="en-US" sz="2800" dirty="0">
                        <a:solidFill>
                          <a:schemeClr val="tx1">
                            <a:lumMod val="50000"/>
                          </a:schemeClr>
                        </a:solidFill>
                      </a:endParaRPr>
                    </a:p>
                  </a:txBody>
                  <a:tcPr marL="155448" marR="155448" marT="67056" marB="67056"/>
                </a:tc>
                <a:tc>
                  <a:txBody>
                    <a:bodyPr/>
                    <a:lstStyle/>
                    <a:p>
                      <a:pPr marL="285750" indent="-285750">
                        <a:buFont typeface="Arial" panose="020B0604020202020204" pitchFamily="34" charset="0"/>
                        <a:buChar char="•"/>
                      </a:pPr>
                      <a:r>
                        <a:rPr lang="en-US" sz="2800" baseline="0" dirty="0" smtClean="0">
                          <a:solidFill>
                            <a:schemeClr val="tx1">
                              <a:lumMod val="50000"/>
                            </a:schemeClr>
                          </a:solidFill>
                        </a:rPr>
                        <a:t>Events</a:t>
                      </a:r>
                    </a:p>
                    <a:p>
                      <a:pPr marL="285750" indent="-285750">
                        <a:buFont typeface="Arial" panose="020B0604020202020204" pitchFamily="34" charset="0"/>
                        <a:buChar char="•"/>
                      </a:pPr>
                      <a:r>
                        <a:rPr lang="en-US" sz="2800" dirty="0" smtClean="0">
                          <a:solidFill>
                            <a:schemeClr val="tx1">
                              <a:lumMod val="50000"/>
                            </a:schemeClr>
                          </a:solidFill>
                        </a:rPr>
                        <a:t>Discovery</a:t>
                      </a:r>
                      <a:r>
                        <a:rPr lang="en-US" sz="2800" baseline="0" dirty="0" smtClean="0">
                          <a:solidFill>
                            <a:schemeClr val="tx1">
                              <a:lumMod val="50000"/>
                            </a:schemeClr>
                          </a:solidFill>
                        </a:rPr>
                        <a:t> Logs</a:t>
                      </a:r>
                    </a:p>
                    <a:p>
                      <a:pPr marL="285750" indent="-285750">
                        <a:buFont typeface="Arial" panose="020B0604020202020204" pitchFamily="34" charset="0"/>
                        <a:buChar char="•"/>
                      </a:pPr>
                      <a:r>
                        <a:rPr lang="en-US" sz="2800" baseline="0" dirty="0" smtClean="0">
                          <a:solidFill>
                            <a:schemeClr val="tx1">
                              <a:lumMod val="50000"/>
                            </a:schemeClr>
                          </a:solidFill>
                        </a:rPr>
                        <a:t>Toolbox Logs</a:t>
                      </a:r>
                    </a:p>
                    <a:p>
                      <a:pPr marL="285750" indent="-285750">
                        <a:buFont typeface="Arial" panose="020B0604020202020204" pitchFamily="34" charset="0"/>
                        <a:buChar char="•"/>
                      </a:pPr>
                      <a:r>
                        <a:rPr lang="en-US" sz="2800" dirty="0" smtClean="0">
                          <a:solidFill>
                            <a:schemeClr val="tx1">
                              <a:lumMod val="50000"/>
                            </a:schemeClr>
                          </a:solidFill>
                        </a:rPr>
                        <a:t>Any manual policy run via </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Always</a:t>
                      </a:r>
                      <a:endParaRPr lang="en-US" sz="2800" dirty="0">
                        <a:solidFill>
                          <a:schemeClr val="tx1">
                            <a:lumMod val="50000"/>
                          </a:schemeClr>
                        </a:solidFill>
                      </a:endParaRPr>
                    </a:p>
                  </a:txBody>
                  <a:tcPr marL="155448" marR="155448" marT="67056" marB="67056"/>
                </a:tc>
              </a:tr>
              <a:tr h="1218893">
                <a:tc>
                  <a:txBody>
                    <a:bodyPr/>
                    <a:lstStyle/>
                    <a:p>
                      <a:r>
                        <a:rPr lang="en-US" sz="2800" dirty="0" smtClean="0">
                          <a:solidFill>
                            <a:schemeClr val="tx1">
                              <a:lumMod val="50000"/>
                            </a:schemeClr>
                          </a:solidFill>
                        </a:rPr>
                        <a:t>Medium</a:t>
                      </a:r>
                    </a:p>
                    <a:p>
                      <a:r>
                        <a:rPr lang="en-US" sz="2800" dirty="0" smtClean="0">
                          <a:solidFill>
                            <a:schemeClr val="tx1">
                              <a:lumMod val="50000"/>
                            </a:schemeClr>
                          </a:solidFill>
                        </a:rPr>
                        <a:t>Frequency</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em7_mfpulld.py</a:t>
                      </a:r>
                      <a:endParaRPr lang="en-US" sz="2800" dirty="0">
                        <a:solidFill>
                          <a:schemeClr val="tx1">
                            <a:lumMod val="50000"/>
                          </a:schemeClr>
                        </a:solidFill>
                      </a:endParaRPr>
                    </a:p>
                  </a:txBody>
                  <a:tcPr marL="155448" marR="155448" marT="67056" marB="67056"/>
                </a:tc>
                <a:tc>
                  <a:txBody>
                    <a:bodyPr/>
                    <a:lstStyle/>
                    <a:p>
                      <a:pPr marL="285750" indent="-285750">
                        <a:buFont typeface="Arial" panose="020B0604020202020204" pitchFamily="34" charset="0"/>
                        <a:buChar char="•"/>
                      </a:pPr>
                      <a:r>
                        <a:rPr lang="en-US" sz="2800" dirty="0" smtClean="0">
                          <a:solidFill>
                            <a:schemeClr val="tx1">
                              <a:lumMod val="50000"/>
                            </a:schemeClr>
                          </a:solidFill>
                        </a:rPr>
                        <a:t>All performance and configuration data that is not High or Low frequency</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Always</a:t>
                      </a:r>
                      <a:endParaRPr lang="en-US" sz="2800" dirty="0">
                        <a:solidFill>
                          <a:schemeClr val="tx1">
                            <a:lumMod val="50000"/>
                          </a:schemeClr>
                        </a:solidFill>
                      </a:endParaRPr>
                    </a:p>
                  </a:txBody>
                  <a:tcPr marL="155448" marR="155448" marT="67056" marB="67056"/>
                </a:tc>
              </a:tr>
              <a:tr h="1851073">
                <a:tc>
                  <a:txBody>
                    <a:bodyPr/>
                    <a:lstStyle/>
                    <a:p>
                      <a:r>
                        <a:rPr lang="en-US" sz="2800" dirty="0" smtClean="0">
                          <a:solidFill>
                            <a:schemeClr val="tx1">
                              <a:lumMod val="50000"/>
                            </a:schemeClr>
                          </a:solidFill>
                        </a:rPr>
                        <a:t>Low </a:t>
                      </a:r>
                    </a:p>
                    <a:p>
                      <a:r>
                        <a:rPr lang="en-US" sz="2800" dirty="0" smtClean="0">
                          <a:solidFill>
                            <a:schemeClr val="tx1">
                              <a:lumMod val="50000"/>
                            </a:schemeClr>
                          </a:solidFill>
                        </a:rPr>
                        <a:t>Frequency</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em7_lfpulld.py</a:t>
                      </a:r>
                      <a:endParaRPr lang="en-US" sz="2800" dirty="0">
                        <a:solidFill>
                          <a:schemeClr val="tx1">
                            <a:lumMod val="50000"/>
                          </a:schemeClr>
                        </a:solidFill>
                      </a:endParaRPr>
                    </a:p>
                  </a:txBody>
                  <a:tcPr marL="155448" marR="155448" marT="67056" marB="67056"/>
                </a:tc>
                <a:tc>
                  <a:txBody>
                    <a:bodyPr/>
                    <a:lstStyle/>
                    <a:p>
                      <a:pPr marL="285750" indent="-285750">
                        <a:buFont typeface="Arial" panose="020B0604020202020204" pitchFamily="34" charset="0"/>
                        <a:buChar char="•"/>
                      </a:pPr>
                      <a:r>
                        <a:rPr lang="en-US" sz="2800" dirty="0" smtClean="0">
                          <a:solidFill>
                            <a:schemeClr val="tx1">
                              <a:lumMod val="50000"/>
                            </a:schemeClr>
                          </a:solidFill>
                        </a:rPr>
                        <a:t>Log</a:t>
                      </a:r>
                      <a:r>
                        <a:rPr lang="en-US" sz="2800" baseline="0" dirty="0" smtClean="0">
                          <a:solidFill>
                            <a:schemeClr val="tx1">
                              <a:lumMod val="50000"/>
                            </a:schemeClr>
                          </a:solidFill>
                        </a:rPr>
                        <a:t> message data that does not match an event policy</a:t>
                      </a:r>
                    </a:p>
                    <a:p>
                      <a:pPr marL="285750" indent="-285750">
                        <a:buFont typeface="Arial" panose="020B0604020202020204" pitchFamily="34" charset="0"/>
                        <a:buChar char="•"/>
                      </a:pPr>
                      <a:r>
                        <a:rPr lang="en-US" sz="2800" dirty="0" smtClean="0">
                          <a:solidFill>
                            <a:schemeClr val="tx1">
                              <a:lumMod val="50000"/>
                            </a:schemeClr>
                          </a:solidFill>
                        </a:rPr>
                        <a:t>Content Verification page results</a:t>
                      </a:r>
                      <a:endParaRPr lang="en-US" sz="2800" dirty="0">
                        <a:solidFill>
                          <a:schemeClr val="tx1">
                            <a:lumMod val="50000"/>
                          </a:schemeClr>
                        </a:solidFill>
                      </a:endParaRPr>
                    </a:p>
                  </a:txBody>
                  <a:tcPr marL="155448" marR="155448" marT="67056" marB="67056"/>
                </a:tc>
                <a:tc>
                  <a:txBody>
                    <a:bodyPr/>
                    <a:lstStyle/>
                    <a:p>
                      <a:r>
                        <a:rPr lang="en-US" sz="2800" dirty="0" smtClean="0">
                          <a:solidFill>
                            <a:schemeClr val="tx1">
                              <a:lumMod val="50000"/>
                            </a:schemeClr>
                          </a:solidFill>
                        </a:rPr>
                        <a:t>Always</a:t>
                      </a:r>
                      <a:endParaRPr lang="en-US" sz="2800" dirty="0">
                        <a:solidFill>
                          <a:schemeClr val="tx1">
                            <a:lumMod val="50000"/>
                          </a:schemeClr>
                        </a:solidFill>
                      </a:endParaRPr>
                    </a:p>
                  </a:txBody>
                  <a:tcPr marL="155448" marR="155448" marT="67056" marB="67056"/>
                </a:tc>
              </a:tr>
            </a:tbl>
          </a:graphicData>
        </a:graphic>
      </p:graphicFrame>
      <p:pic>
        <p:nvPicPr>
          <p:cNvPr id="5" name="Picture 4"/>
          <p:cNvPicPr>
            <a:picLocks noChangeAspect="1"/>
          </p:cNvPicPr>
          <p:nvPr/>
        </p:nvPicPr>
        <p:blipFill>
          <a:blip r:embed="rId3"/>
          <a:stretch>
            <a:fillRect/>
          </a:stretch>
        </p:blipFill>
        <p:spPr>
          <a:xfrm>
            <a:off x="10585012" y="5717625"/>
            <a:ext cx="319224" cy="252459"/>
          </a:xfrm>
          <a:prstGeom prst="rect">
            <a:avLst/>
          </a:prstGeom>
        </p:spPr>
      </p:pic>
      <p:sp>
        <p:nvSpPr>
          <p:cNvPr id="6" name="Slide Number Placeholder 5"/>
          <p:cNvSpPr>
            <a:spLocks noGrp="1"/>
          </p:cNvSpPr>
          <p:nvPr>
            <p:ph type="sldNum" sz="quarter" idx="4"/>
          </p:nvPr>
        </p:nvSpPr>
        <p:spPr/>
        <p:txBody>
          <a:bodyPr/>
          <a:lstStyle/>
          <a:p>
            <a:pPr defTabSz="731520"/>
            <a:fld id="{59FBCBD5-A728-384D-A41B-B8C6FE40EEBE}" type="slidenum">
              <a:rPr lang="en-US" smtClean="0"/>
              <a:pPr defTabSz="731520"/>
              <a:t>45</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01872900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Pull Architecture</a:t>
            </a:r>
            <a:endParaRPr lang="en-US" dirty="0"/>
          </a:p>
        </p:txBody>
      </p:sp>
      <p:grpSp>
        <p:nvGrpSpPr>
          <p:cNvPr id="4" name="Group 3"/>
          <p:cNvGrpSpPr/>
          <p:nvPr/>
        </p:nvGrpSpPr>
        <p:grpSpPr>
          <a:xfrm>
            <a:off x="8979657" y="1848037"/>
            <a:ext cx="5034865" cy="3326548"/>
            <a:chOff x="558350" y="3746612"/>
            <a:chExt cx="2961685" cy="1343278"/>
          </a:xfrm>
        </p:grpSpPr>
        <p:sp>
          <p:nvSpPr>
            <p:cNvPr id="5" name="Rounded Rectangle 4"/>
            <p:cNvSpPr/>
            <p:nvPr/>
          </p:nvSpPr>
          <p:spPr>
            <a:xfrm>
              <a:off x="558350" y="3746612"/>
              <a:ext cx="2961685" cy="1343278"/>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en-US" dirty="0" smtClean="0">
                  <a:solidFill>
                    <a:schemeClr val="bg1"/>
                  </a:solidFill>
                </a:rPr>
                <a:t>Collector Group 1</a:t>
              </a:r>
              <a:endParaRPr lang="en-US" dirty="0">
                <a:solidFill>
                  <a:schemeClr val="bg1"/>
                </a:solidFill>
              </a:endParaRPr>
            </a:p>
          </p:txBody>
        </p:sp>
        <p:sp>
          <p:nvSpPr>
            <p:cNvPr id="6" name="Rounded Rectangle 5"/>
            <p:cNvSpPr/>
            <p:nvPr/>
          </p:nvSpPr>
          <p:spPr>
            <a:xfrm>
              <a:off x="1030876" y="3881928"/>
              <a:ext cx="1971267"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COL1</a:t>
              </a:r>
              <a:endParaRPr lang="en-US" dirty="0"/>
            </a:p>
          </p:txBody>
        </p:sp>
        <p:sp>
          <p:nvSpPr>
            <p:cNvPr id="7" name="Rounded Rectangle 6"/>
            <p:cNvSpPr/>
            <p:nvPr/>
          </p:nvSpPr>
          <p:spPr>
            <a:xfrm>
              <a:off x="1030876" y="4672159"/>
              <a:ext cx="1971267" cy="2382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COL2</a:t>
              </a:r>
              <a:endParaRPr lang="en-US" dirty="0"/>
            </a:p>
          </p:txBody>
        </p:sp>
      </p:grpSp>
      <p:grpSp>
        <p:nvGrpSpPr>
          <p:cNvPr id="8" name="Group 7"/>
          <p:cNvGrpSpPr/>
          <p:nvPr/>
        </p:nvGrpSpPr>
        <p:grpSpPr>
          <a:xfrm>
            <a:off x="8979661" y="5542506"/>
            <a:ext cx="5034865" cy="2017614"/>
            <a:chOff x="558350" y="3746612"/>
            <a:chExt cx="2961685" cy="1343278"/>
          </a:xfrm>
        </p:grpSpPr>
        <p:sp>
          <p:nvSpPr>
            <p:cNvPr id="9" name="Rounded Rectangle 8"/>
            <p:cNvSpPr/>
            <p:nvPr/>
          </p:nvSpPr>
          <p:spPr>
            <a:xfrm>
              <a:off x="558350" y="3746612"/>
              <a:ext cx="2961685" cy="1343278"/>
            </a:xfrm>
            <a:prstGeom prst="roundRect">
              <a:avLst/>
            </a:prstGeom>
            <a:solidFill>
              <a:schemeClr val="tx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dirty="0" smtClean="0">
                <a:solidFill>
                  <a:schemeClr val="bg1"/>
                </a:solidFill>
              </a:endParaRPr>
            </a:p>
            <a:p>
              <a:pPr algn="ctr"/>
              <a:endParaRPr lang="en-US" dirty="0">
                <a:solidFill>
                  <a:schemeClr val="bg1"/>
                </a:solidFill>
              </a:endParaRPr>
            </a:p>
            <a:p>
              <a:pPr algn="ctr"/>
              <a:r>
                <a:rPr lang="en-US" dirty="0" smtClean="0">
                  <a:solidFill>
                    <a:schemeClr val="bg1"/>
                  </a:solidFill>
                </a:rPr>
                <a:t>Collector Group 2</a:t>
              </a:r>
              <a:endParaRPr lang="en-US" dirty="0">
                <a:solidFill>
                  <a:schemeClr val="bg1"/>
                </a:solidFill>
              </a:endParaRPr>
            </a:p>
          </p:txBody>
        </p:sp>
        <p:sp>
          <p:nvSpPr>
            <p:cNvPr id="10" name="Rounded Rectangle 9"/>
            <p:cNvSpPr/>
            <p:nvPr/>
          </p:nvSpPr>
          <p:spPr>
            <a:xfrm>
              <a:off x="1053558" y="3995473"/>
              <a:ext cx="1971267" cy="3358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COL3</a:t>
              </a:r>
              <a:endParaRPr lang="en-US" dirty="0"/>
            </a:p>
          </p:txBody>
        </p:sp>
      </p:grpSp>
      <p:sp>
        <p:nvSpPr>
          <p:cNvPr id="12" name="Can 11"/>
          <p:cNvSpPr/>
          <p:nvPr/>
        </p:nvSpPr>
        <p:spPr>
          <a:xfrm>
            <a:off x="1485698" y="3651501"/>
            <a:ext cx="3012665" cy="2256022"/>
          </a:xfrm>
          <a:prstGeom prst="can">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smtClean="0"/>
              <a:t>Database Server</a:t>
            </a:r>
            <a:endParaRPr lang="en-US" dirty="0"/>
          </a:p>
        </p:txBody>
      </p:sp>
      <p:grpSp>
        <p:nvGrpSpPr>
          <p:cNvPr id="17" name="Group 16"/>
          <p:cNvGrpSpPr/>
          <p:nvPr/>
        </p:nvGrpSpPr>
        <p:grpSpPr>
          <a:xfrm rot="413736">
            <a:off x="4601299" y="2689130"/>
            <a:ext cx="5011571" cy="870012"/>
            <a:chOff x="2608887" y="1900814"/>
            <a:chExt cx="2947983" cy="593190"/>
          </a:xfrm>
        </p:grpSpPr>
        <p:sp>
          <p:nvSpPr>
            <p:cNvPr id="14" name="Right Arrow 13"/>
            <p:cNvSpPr/>
            <p:nvPr/>
          </p:nvSpPr>
          <p:spPr>
            <a:xfrm rot="20357279">
              <a:off x="2704286" y="1900814"/>
              <a:ext cx="2852584" cy="2796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a:t>Data Pull Request TCP 7707 </a:t>
              </a:r>
            </a:p>
          </p:txBody>
        </p:sp>
        <p:sp>
          <p:nvSpPr>
            <p:cNvPr id="16" name="Left Arrow 15"/>
            <p:cNvSpPr/>
            <p:nvPr/>
          </p:nvSpPr>
          <p:spPr>
            <a:xfrm rot="20350576">
              <a:off x="2608887" y="2180243"/>
              <a:ext cx="2846806" cy="31376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Storage Objects Response</a:t>
              </a:r>
            </a:p>
          </p:txBody>
        </p:sp>
      </p:grpSp>
      <p:grpSp>
        <p:nvGrpSpPr>
          <p:cNvPr id="18" name="Group 17"/>
          <p:cNvGrpSpPr/>
          <p:nvPr/>
        </p:nvGrpSpPr>
        <p:grpSpPr>
          <a:xfrm rot="1254708">
            <a:off x="4924229" y="4096536"/>
            <a:ext cx="4685481" cy="870012"/>
            <a:chOff x="2608887" y="1900814"/>
            <a:chExt cx="2947983" cy="593190"/>
          </a:xfrm>
        </p:grpSpPr>
        <p:sp>
          <p:nvSpPr>
            <p:cNvPr id="19" name="Right Arrow 18"/>
            <p:cNvSpPr/>
            <p:nvPr/>
          </p:nvSpPr>
          <p:spPr>
            <a:xfrm rot="20357279">
              <a:off x="2704286" y="1900814"/>
              <a:ext cx="2852584" cy="2796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a:t>Data Pull Request TCP 7707</a:t>
              </a:r>
            </a:p>
          </p:txBody>
        </p:sp>
        <p:sp>
          <p:nvSpPr>
            <p:cNvPr id="20" name="Left Arrow 19"/>
            <p:cNvSpPr/>
            <p:nvPr/>
          </p:nvSpPr>
          <p:spPr>
            <a:xfrm rot="20350576">
              <a:off x="2608887" y="2180243"/>
              <a:ext cx="2846806" cy="31376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Storage Objects Response</a:t>
              </a:r>
            </a:p>
          </p:txBody>
        </p:sp>
      </p:grpSp>
      <p:grpSp>
        <p:nvGrpSpPr>
          <p:cNvPr id="21" name="Group 20"/>
          <p:cNvGrpSpPr/>
          <p:nvPr/>
        </p:nvGrpSpPr>
        <p:grpSpPr>
          <a:xfrm rot="2002521">
            <a:off x="4677437" y="5465014"/>
            <a:ext cx="4940222" cy="870012"/>
            <a:chOff x="2608887" y="1900814"/>
            <a:chExt cx="2947983" cy="593190"/>
          </a:xfrm>
        </p:grpSpPr>
        <p:sp>
          <p:nvSpPr>
            <p:cNvPr id="22" name="Right Arrow 21"/>
            <p:cNvSpPr/>
            <p:nvPr/>
          </p:nvSpPr>
          <p:spPr>
            <a:xfrm rot="20357279">
              <a:off x="2704286" y="1900814"/>
              <a:ext cx="2852584" cy="27960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900" dirty="0"/>
                <a:t>Data Pull Request TCP 7707</a:t>
              </a:r>
            </a:p>
          </p:txBody>
        </p:sp>
        <p:sp>
          <p:nvSpPr>
            <p:cNvPr id="23" name="Left Arrow 22"/>
            <p:cNvSpPr/>
            <p:nvPr/>
          </p:nvSpPr>
          <p:spPr>
            <a:xfrm rot="20350576">
              <a:off x="2608887" y="2180243"/>
              <a:ext cx="2846806" cy="313761"/>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Storage Objects Response</a:t>
              </a:r>
            </a:p>
          </p:txBody>
        </p:sp>
      </p:grpSp>
      <p:sp>
        <p:nvSpPr>
          <p:cNvPr id="24" name="TextBox 23"/>
          <p:cNvSpPr txBox="1"/>
          <p:nvPr/>
        </p:nvSpPr>
        <p:spPr>
          <a:xfrm>
            <a:off x="852899" y="1670540"/>
            <a:ext cx="4869789" cy="1040285"/>
          </a:xfrm>
          <a:prstGeom prst="rect">
            <a:avLst/>
          </a:prstGeom>
          <a:noFill/>
        </p:spPr>
        <p:txBody>
          <a:bodyPr wrap="square" lIns="146304" tIns="73152" rIns="146304" bIns="73152" rtlCol="0">
            <a:spAutoFit/>
          </a:bodyPr>
          <a:lstStyle/>
          <a:p>
            <a:r>
              <a:rPr lang="en-US" dirty="0" smtClean="0"/>
              <a:t>All Data Pull processes have frequency of “Always” </a:t>
            </a:r>
            <a:endParaRPr lang="en-US" dirty="0"/>
          </a:p>
        </p:txBody>
      </p:sp>
      <p:sp>
        <p:nvSpPr>
          <p:cNvPr id="25" name="TextBox 24"/>
          <p:cNvSpPr txBox="1"/>
          <p:nvPr/>
        </p:nvSpPr>
        <p:spPr>
          <a:xfrm>
            <a:off x="852898" y="6616381"/>
            <a:ext cx="7226978" cy="2825389"/>
          </a:xfrm>
          <a:prstGeom prst="rect">
            <a:avLst/>
          </a:prstGeom>
          <a:noFill/>
        </p:spPr>
        <p:txBody>
          <a:bodyPr wrap="none" lIns="146304" tIns="73152" rIns="146304" bIns="73152" rtlCol="0">
            <a:spAutoFit/>
          </a:bodyPr>
          <a:lstStyle/>
          <a:p>
            <a:r>
              <a:rPr lang="en-US" dirty="0" smtClean="0"/>
              <a:t>By default Data Pull gets 1000 storage</a:t>
            </a:r>
          </a:p>
          <a:p>
            <a:r>
              <a:rPr lang="en-US" dirty="0" smtClean="0"/>
              <a:t>objects during each iteration. This number</a:t>
            </a:r>
          </a:p>
          <a:p>
            <a:r>
              <a:rPr lang="en-US" dirty="0" smtClean="0"/>
              <a:t>can be tuned by adding this line in silo.conf</a:t>
            </a:r>
          </a:p>
          <a:p>
            <a:r>
              <a:rPr lang="en-US" i="1" dirty="0" smtClean="0"/>
              <a:t>BLOCK SIZE = 1000</a:t>
            </a:r>
          </a:p>
          <a:p>
            <a:r>
              <a:rPr lang="en-US" dirty="0" smtClean="0"/>
              <a:t>This should not be changed without guidance </a:t>
            </a:r>
          </a:p>
          <a:p>
            <a:r>
              <a:rPr lang="en-US" dirty="0" smtClean="0"/>
              <a:t>from ScienceLogic Support.</a:t>
            </a:r>
            <a:endParaRPr lang="en-US" dirty="0"/>
          </a:p>
        </p:txBody>
      </p:sp>
      <p:sp>
        <p:nvSpPr>
          <p:cNvPr id="2" name="Slide Number Placeholder 1"/>
          <p:cNvSpPr>
            <a:spLocks noGrp="1"/>
          </p:cNvSpPr>
          <p:nvPr>
            <p:ph type="sldNum" sz="quarter" idx="4"/>
          </p:nvPr>
        </p:nvSpPr>
        <p:spPr/>
        <p:txBody>
          <a:bodyPr/>
          <a:lstStyle/>
          <a:p>
            <a:pPr defTabSz="731520"/>
            <a:fld id="{59FBCBD5-A728-384D-A41B-B8C6FE40EEBE}" type="slidenum">
              <a:rPr lang="en-US" smtClean="0"/>
              <a:pPr defTabSz="731520"/>
              <a:t>46</a:t>
            </a:fld>
            <a:endParaRPr lang="en-US" dirty="0"/>
          </a:p>
        </p:txBody>
      </p:sp>
      <p:sp>
        <p:nvSpPr>
          <p:cNvPr id="26" name="TextBox 2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1055808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463940" y="1267065"/>
          <a:ext cx="14291592" cy="6877850"/>
        </p:xfrm>
        <a:graphic>
          <a:graphicData uri="http://schemas.openxmlformats.org/drawingml/2006/table">
            <a:tbl>
              <a:tblPr firstRow="1" bandRow="1">
                <a:tableStyleId>{5C22544A-7EE6-4342-B048-85BDC9FD1C3A}</a:tableStyleId>
              </a:tblPr>
              <a:tblGrid>
                <a:gridCol w="2471767"/>
                <a:gridCol w="2579305"/>
                <a:gridCol w="9240520"/>
              </a:tblGrid>
              <a:tr h="622952">
                <a:tc>
                  <a:txBody>
                    <a:bodyPr/>
                    <a:lstStyle/>
                    <a:p>
                      <a:r>
                        <a:rPr lang="en-US" sz="3200" dirty="0" smtClean="0"/>
                        <a:t>Frequency</a:t>
                      </a:r>
                      <a:endParaRPr lang="en-US" sz="3200" dirty="0"/>
                    </a:p>
                  </a:txBody>
                  <a:tcPr marL="155448" marR="155448" marT="67056" marB="67056"/>
                </a:tc>
                <a:tc>
                  <a:txBody>
                    <a:bodyPr/>
                    <a:lstStyle/>
                    <a:p>
                      <a:r>
                        <a:rPr lang="en-US" sz="3200" dirty="0" smtClean="0"/>
                        <a:t>Appliance</a:t>
                      </a:r>
                      <a:endParaRPr lang="en-US" sz="3200" dirty="0"/>
                    </a:p>
                  </a:txBody>
                  <a:tcPr marL="155448" marR="155448" marT="67056" marB="67056"/>
                </a:tc>
                <a:tc>
                  <a:txBody>
                    <a:bodyPr/>
                    <a:lstStyle/>
                    <a:p>
                      <a:r>
                        <a:rPr lang="en-US" sz="3200" dirty="0" smtClean="0"/>
                        <a:t>Task</a:t>
                      </a:r>
                      <a:endParaRPr lang="en-US" sz="3200" dirty="0"/>
                    </a:p>
                  </a:txBody>
                  <a:tcPr marL="155448" marR="155448" marT="67056" marB="67056"/>
                </a:tc>
              </a:tr>
              <a:tr h="532049">
                <a:tc>
                  <a:txBody>
                    <a:bodyPr/>
                    <a:lstStyle/>
                    <a:p>
                      <a:r>
                        <a:rPr lang="en-US" sz="2400" dirty="0" smtClean="0"/>
                        <a:t>Daily</a:t>
                      </a:r>
                      <a:endParaRPr lang="en-US" sz="2400" dirty="0"/>
                    </a:p>
                  </a:txBody>
                  <a:tcPr marL="155448" marR="155448" marT="67056" marB="67056"/>
                </a:tc>
                <a:tc>
                  <a:txBody>
                    <a:bodyPr/>
                    <a:lstStyle/>
                    <a:p>
                      <a:r>
                        <a:rPr lang="en-US" sz="2400" dirty="0" smtClean="0"/>
                        <a:t>Data Collector</a:t>
                      </a:r>
                      <a:endParaRPr lang="en-US" sz="2400" dirty="0"/>
                    </a:p>
                  </a:txBody>
                  <a:tcPr marL="155448" marR="155448" marT="67056" marB="67056"/>
                </a:tc>
                <a:tc>
                  <a:txBody>
                    <a:bodyPr/>
                    <a:lstStyle/>
                    <a:p>
                      <a:r>
                        <a:rPr lang="en-US" sz="2400" dirty="0" smtClean="0"/>
                        <a:t>Prune expired Collector</a:t>
                      </a:r>
                      <a:r>
                        <a:rPr lang="en-US" sz="2400" baseline="0" dirty="0" smtClean="0"/>
                        <a:t> Unit Data Buffer data</a:t>
                      </a:r>
                    </a:p>
                  </a:txBody>
                  <a:tcPr marL="155448" marR="155448" marT="67056" marB="67056"/>
                </a:tc>
              </a:tr>
              <a:tr h="532049">
                <a:tc>
                  <a:txBody>
                    <a:bodyPr/>
                    <a:lstStyle/>
                    <a:p>
                      <a:endParaRPr lang="en-US" sz="2400" dirty="0"/>
                    </a:p>
                  </a:txBody>
                  <a:tcPr marL="155448" marR="155448" marT="67056" marB="67056"/>
                </a:tc>
                <a:tc>
                  <a:txBody>
                    <a:bodyPr/>
                    <a:lstStyle/>
                    <a:p>
                      <a:r>
                        <a:rPr lang="en-US" sz="2400" dirty="0" smtClean="0"/>
                        <a:t>Data Collector</a:t>
                      </a:r>
                      <a:endParaRPr lang="en-US" sz="2400" dirty="0"/>
                    </a:p>
                  </a:txBody>
                  <a:tcPr marL="155448" marR="155448" marT="67056" marB="67056"/>
                </a:tc>
                <a:tc>
                  <a:txBody>
                    <a:bodyPr/>
                    <a:lstStyle/>
                    <a:p>
                      <a:r>
                        <a:rPr lang="en-US" sz="2400" dirty="0" smtClean="0"/>
                        <a:t>Purge old temporary tables</a:t>
                      </a:r>
                      <a:endParaRPr lang="en-US" sz="2400" dirty="0"/>
                    </a:p>
                  </a:txBody>
                  <a:tcPr marL="155448" marR="155448" marT="67056" marB="67056"/>
                </a:tc>
              </a:tr>
              <a:tr h="520225">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dirty="0" smtClean="0"/>
                        <a:t>Certificate expiration events</a:t>
                      </a:r>
                      <a:endParaRPr lang="en-US" sz="2400" dirty="0"/>
                    </a:p>
                  </a:txBody>
                  <a:tcPr marL="155448" marR="155448" marT="67056" marB="67056"/>
                </a:tc>
              </a:tr>
              <a:tr h="49121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dirty="0" smtClean="0"/>
                        <a:t>Report</a:t>
                      </a:r>
                      <a:r>
                        <a:rPr lang="en-US" sz="2400" baseline="0" dirty="0" smtClean="0"/>
                        <a:t> data maintenance</a:t>
                      </a:r>
                      <a:endParaRPr lang="en-US" sz="2400" dirty="0"/>
                    </a:p>
                  </a:txBody>
                  <a:tcPr marL="155448" marR="155448" marT="67056" marB="67056"/>
                </a:tc>
              </a:tr>
              <a:tr h="49121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dirty="0" smtClean="0"/>
                        <a:t>Dynamic app</a:t>
                      </a:r>
                      <a:r>
                        <a:rPr lang="en-US" sz="2400" baseline="0" dirty="0" smtClean="0"/>
                        <a:t> table maintenance</a:t>
                      </a:r>
                    </a:p>
                  </a:txBody>
                  <a:tcPr marL="155448" marR="155448" marT="67056" marB="67056"/>
                </a:tc>
              </a:tr>
              <a:tr h="49121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Prune expired data</a:t>
                      </a:r>
                    </a:p>
                  </a:txBody>
                  <a:tcPr marL="155448" marR="155448" marT="67056" marB="67056"/>
                </a:tc>
              </a:tr>
              <a:tr h="51265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Audit overlapping device IP addresses</a:t>
                      </a:r>
                    </a:p>
                  </a:txBody>
                  <a:tcPr marL="155448" marR="155448" marT="67056" marB="67056"/>
                </a:tc>
              </a:tr>
              <a:tr h="555695">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Dynamic Application Journals drop unmapped presentation columns</a:t>
                      </a:r>
                    </a:p>
                  </a:txBody>
                  <a:tcPr marL="155448" marR="155448" marT="67056" marB="67056"/>
                </a:tc>
              </a:tr>
              <a:tr h="49121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Unclassified IP’s</a:t>
                      </a:r>
                    </a:p>
                  </a:txBody>
                  <a:tcPr marL="155448" marR="155448" marT="67056" marB="67056"/>
                </a:tc>
              </a:tr>
              <a:tr h="491219">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Local cleanup</a:t>
                      </a:r>
                    </a:p>
                  </a:txBody>
                  <a:tcPr marL="155448" marR="155448" marT="67056" marB="67056"/>
                </a:tc>
              </a:tr>
              <a:tr h="495475">
                <a:tc>
                  <a:txBody>
                    <a:bodyPr/>
                    <a:lstStyle/>
                    <a:p>
                      <a:endParaRPr lang="en-US" sz="2400" dirty="0"/>
                    </a:p>
                  </a:txBody>
                  <a:tcPr marL="155448" marR="155448" marT="67056" marB="67056"/>
                </a:tc>
                <a:tc>
                  <a:txBody>
                    <a:bodyPr/>
                    <a:lstStyle/>
                    <a:p>
                      <a:r>
                        <a:rPr lang="en-US" sz="2400" dirty="0" smtClean="0"/>
                        <a:t>Database</a:t>
                      </a:r>
                      <a:endParaRPr lang="en-US" sz="2400" dirty="0"/>
                    </a:p>
                  </a:txBody>
                  <a:tcPr marL="155448" marR="155448" marT="67056" marB="67056"/>
                </a:tc>
                <a:tc>
                  <a:txBody>
                    <a:bodyPr/>
                    <a:lstStyle/>
                    <a:p>
                      <a:r>
                        <a:rPr lang="en-US" sz="2400" baseline="0" dirty="0" smtClean="0"/>
                        <a:t>Device identities maintenance</a:t>
                      </a:r>
                    </a:p>
                  </a:txBody>
                  <a:tcPr marL="155448" marR="155448" marT="67056" marB="67056"/>
                </a:tc>
              </a:tr>
              <a:tr h="602989">
                <a:tc>
                  <a:txBody>
                    <a:bodyPr/>
                    <a:lstStyle/>
                    <a:p>
                      <a:endParaRPr lang="en-US" sz="2400" dirty="0"/>
                    </a:p>
                  </a:txBody>
                  <a:tcPr marL="155448" marR="155448" marT="67056" marB="67056"/>
                </a:tc>
                <a:tc>
                  <a:txBody>
                    <a:bodyPr/>
                    <a:lstStyle/>
                    <a:p>
                      <a:r>
                        <a:rPr lang="en-US" sz="2400" dirty="0" smtClean="0"/>
                        <a:t>Admin Portal</a:t>
                      </a:r>
                      <a:endParaRPr lang="en-US" sz="2400" dirty="0"/>
                    </a:p>
                  </a:txBody>
                  <a:tcPr marL="155448" marR="155448" marT="67056" marB="67056"/>
                </a:tc>
                <a:tc>
                  <a:txBody>
                    <a:bodyPr/>
                    <a:lstStyle/>
                    <a:p>
                      <a:r>
                        <a:rPr lang="en-US" sz="2400" baseline="0" dirty="0" smtClean="0"/>
                        <a:t>Local cleanup</a:t>
                      </a:r>
                    </a:p>
                  </a:txBody>
                  <a:tcPr marL="155448" marR="155448" marT="67056" marB="67056"/>
                </a:tc>
              </a:tr>
            </a:tbl>
          </a:graphicData>
        </a:graphic>
      </p:graphicFrame>
      <p:sp>
        <p:nvSpPr>
          <p:cNvPr id="2" name="Title 1"/>
          <p:cNvSpPr>
            <a:spLocks noGrp="1"/>
          </p:cNvSpPr>
          <p:nvPr>
            <p:ph type="title"/>
          </p:nvPr>
        </p:nvSpPr>
        <p:spPr>
          <a:xfrm>
            <a:off x="463940" y="0"/>
            <a:ext cx="13577116" cy="1073370"/>
          </a:xfrm>
        </p:spPr>
        <p:txBody>
          <a:bodyPr/>
          <a:lstStyle/>
          <a:p>
            <a:r>
              <a:rPr lang="en-US" dirty="0" smtClean="0"/>
              <a:t>Maintenance processes: Daily</a:t>
            </a:r>
            <a:endParaRPr lang="en-US" dirty="0"/>
          </a:p>
        </p:txBody>
      </p:sp>
      <p:sp>
        <p:nvSpPr>
          <p:cNvPr id="5" name="Slide Number Placeholder 4"/>
          <p:cNvSpPr>
            <a:spLocks noGrp="1"/>
          </p:cNvSpPr>
          <p:nvPr>
            <p:ph type="sldNum" sz="quarter" idx="4"/>
          </p:nvPr>
        </p:nvSpPr>
        <p:spPr>
          <a:xfrm>
            <a:off x="11128408" y="9556393"/>
            <a:ext cx="3627120" cy="396535"/>
          </a:xfrm>
        </p:spPr>
        <p:txBody>
          <a:bodyPr/>
          <a:lstStyle/>
          <a:p>
            <a:pPr defTabSz="731520"/>
            <a:fld id="{59FBCBD5-A728-384D-A41B-B8C6FE40EEBE}" type="slidenum">
              <a:rPr lang="en-US" smtClean="0"/>
              <a:pPr defTabSz="731520"/>
              <a:t>47</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7428468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Maintenance processes: Hourly</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48</a:t>
            </a:fld>
            <a:endParaRPr lang="en-US" dirty="0"/>
          </a:p>
        </p:txBody>
      </p:sp>
      <p:graphicFrame>
        <p:nvGraphicFramePr>
          <p:cNvPr id="7" name="Table 6"/>
          <p:cNvGraphicFramePr>
            <a:graphicFrameLocks noGrp="1"/>
          </p:cNvGraphicFramePr>
          <p:nvPr>
            <p:extLst/>
          </p:nvPr>
        </p:nvGraphicFramePr>
        <p:xfrm>
          <a:off x="560193" y="1303160"/>
          <a:ext cx="14291592" cy="4437888"/>
        </p:xfrm>
        <a:graphic>
          <a:graphicData uri="http://schemas.openxmlformats.org/drawingml/2006/table">
            <a:tbl>
              <a:tblPr firstRow="1" bandRow="1">
                <a:tableStyleId>{5C22544A-7EE6-4342-B048-85BDC9FD1C3A}</a:tableStyleId>
              </a:tblPr>
              <a:tblGrid>
                <a:gridCol w="2471767"/>
                <a:gridCol w="2579305"/>
                <a:gridCol w="9240520"/>
              </a:tblGrid>
              <a:tr h="460576">
                <a:tc>
                  <a:txBody>
                    <a:bodyPr/>
                    <a:lstStyle/>
                    <a:p>
                      <a:r>
                        <a:rPr lang="en-US" sz="3200" dirty="0" smtClean="0"/>
                        <a:t>Frequency</a:t>
                      </a:r>
                      <a:endParaRPr lang="en-US" sz="3200" dirty="0"/>
                    </a:p>
                  </a:txBody>
                  <a:tcPr marL="155448" marR="155448" marT="67056" marB="67056"/>
                </a:tc>
                <a:tc>
                  <a:txBody>
                    <a:bodyPr/>
                    <a:lstStyle/>
                    <a:p>
                      <a:r>
                        <a:rPr lang="en-US" sz="3200" dirty="0" smtClean="0"/>
                        <a:t>Appliance</a:t>
                      </a:r>
                      <a:endParaRPr lang="en-US" sz="3200" dirty="0"/>
                    </a:p>
                  </a:txBody>
                  <a:tcPr marL="155448" marR="155448" marT="67056" marB="67056"/>
                </a:tc>
                <a:tc>
                  <a:txBody>
                    <a:bodyPr/>
                    <a:lstStyle/>
                    <a:p>
                      <a:r>
                        <a:rPr lang="en-US" sz="3200" dirty="0" smtClean="0"/>
                        <a:t>Task</a:t>
                      </a:r>
                      <a:endParaRPr lang="en-US" sz="3200" dirty="0"/>
                    </a:p>
                  </a:txBody>
                  <a:tcPr marL="155448" marR="155448" marT="67056" marB="67056"/>
                </a:tc>
              </a:tr>
              <a:tr h="393367">
                <a:tc>
                  <a:txBody>
                    <a:bodyPr/>
                    <a:lstStyle/>
                    <a:p>
                      <a:r>
                        <a:rPr lang="en-US" sz="2000" dirty="0" smtClean="0">
                          <a:solidFill>
                            <a:schemeClr val="tx1">
                              <a:lumMod val="50000"/>
                            </a:schemeClr>
                          </a:solidFill>
                        </a:rPr>
                        <a:t>Hourly</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 Collector</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Dynamic App Collector State Maintenance</a:t>
                      </a:r>
                      <a:endParaRPr lang="en-US" sz="2000" baseline="0" dirty="0" smtClean="0">
                        <a:solidFill>
                          <a:schemeClr val="tx1">
                            <a:lumMod val="50000"/>
                          </a:schemeClr>
                        </a:solidFill>
                      </a:endParaRPr>
                    </a:p>
                  </a:txBody>
                  <a:tcPr marL="155448" marR="155448" marT="67056" marB="67056"/>
                </a:tc>
              </a:tr>
              <a:tr h="64000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IP cleanup – remove old </a:t>
                      </a:r>
                      <a:r>
                        <a:rPr lang="en-US" sz="2000" dirty="0" err="1" smtClean="0">
                          <a:solidFill>
                            <a:schemeClr val="tx1">
                              <a:lumMod val="50000"/>
                            </a:schemeClr>
                          </a:solidFill>
                        </a:rPr>
                        <a:t>tmp</a:t>
                      </a:r>
                      <a:r>
                        <a:rPr lang="en-US" sz="2000" dirty="0" smtClean="0">
                          <a:solidFill>
                            <a:schemeClr val="tx1">
                              <a:lumMod val="50000"/>
                            </a:schemeClr>
                          </a:solidFill>
                        </a:rPr>
                        <a:t> files, backup files, change incorrect</a:t>
                      </a:r>
                      <a:r>
                        <a:rPr lang="en-US" sz="2000" baseline="0" dirty="0" smtClean="0">
                          <a:solidFill>
                            <a:schemeClr val="tx1">
                              <a:lumMod val="50000"/>
                            </a:schemeClr>
                          </a:solidFill>
                        </a:rPr>
                        <a:t> owner, group, and perms</a:t>
                      </a:r>
                      <a:endParaRPr lang="en-US" sz="2000" dirty="0">
                        <a:solidFill>
                          <a:schemeClr val="tx1">
                            <a:lumMod val="50000"/>
                          </a:schemeClr>
                        </a:solidFill>
                      </a:endParaRPr>
                    </a:p>
                  </a:txBody>
                  <a:tcPr marL="155448" marR="155448" marT="67056" marB="67056"/>
                </a:tc>
              </a:tr>
              <a:tr h="369578">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Dynamic App Object</a:t>
                      </a:r>
                      <a:endParaRPr lang="en-US" sz="2000" dirty="0">
                        <a:solidFill>
                          <a:schemeClr val="tx1">
                            <a:lumMod val="50000"/>
                          </a:schemeClr>
                        </a:solidFill>
                      </a:endParaRPr>
                    </a:p>
                  </a:txBody>
                  <a:tcPr marL="155448" marR="155448" marT="67056" marB="67056"/>
                </a:tc>
              </a:tr>
              <a:tr h="369578">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Dynamic App Integrity Maintenance</a:t>
                      </a:r>
                    </a:p>
                  </a:txBody>
                  <a:tcPr marL="155448" marR="155448" marT="67056" marB="67056"/>
                </a:tc>
              </a:tr>
              <a:tr h="369578">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Event Policy Maintenance</a:t>
                      </a:r>
                    </a:p>
                  </a:txBody>
                  <a:tcPr marL="155448" marR="155448" marT="67056" marB="67056"/>
                </a:tc>
              </a:tr>
              <a:tr h="379032">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Device State</a:t>
                      </a:r>
                    </a:p>
                  </a:txBody>
                  <a:tcPr marL="155448" marR="155448" marT="67056" marB="67056"/>
                </a:tc>
              </a:tr>
              <a:tr h="41085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Purge Vanished Devices</a:t>
                      </a:r>
                    </a:p>
                  </a:txBody>
                  <a:tcPr marL="155448" marR="155448" marT="67056" marB="67056"/>
                </a:tc>
              </a:tr>
              <a:tr h="369578">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Component Relationship Maintenance</a:t>
                      </a:r>
                    </a:p>
                  </a:txBody>
                  <a:tcPr marL="155448" marR="155448" marT="67056" marB="67056"/>
                </a:tc>
              </a:tr>
            </a:tbl>
          </a:graphicData>
        </a:graphic>
      </p:graphicFrame>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9260638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Maintenance processes: Frequent</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49</a:t>
            </a:fld>
            <a:endParaRPr lang="en-US" dirty="0"/>
          </a:p>
        </p:txBody>
      </p:sp>
      <p:graphicFrame>
        <p:nvGraphicFramePr>
          <p:cNvPr id="7" name="Table 6"/>
          <p:cNvGraphicFramePr>
            <a:graphicFrameLocks noGrp="1"/>
          </p:cNvGraphicFramePr>
          <p:nvPr>
            <p:extLst/>
          </p:nvPr>
        </p:nvGraphicFramePr>
        <p:xfrm>
          <a:off x="560193" y="1303160"/>
          <a:ext cx="14291592" cy="5554836"/>
        </p:xfrm>
        <a:graphic>
          <a:graphicData uri="http://schemas.openxmlformats.org/drawingml/2006/table">
            <a:tbl>
              <a:tblPr firstRow="1" bandRow="1">
                <a:tableStyleId>{5C22544A-7EE6-4342-B048-85BDC9FD1C3A}</a:tableStyleId>
              </a:tblPr>
              <a:tblGrid>
                <a:gridCol w="2471767"/>
                <a:gridCol w="2579305"/>
                <a:gridCol w="9240520"/>
              </a:tblGrid>
              <a:tr h="679420">
                <a:tc>
                  <a:txBody>
                    <a:bodyPr/>
                    <a:lstStyle/>
                    <a:p>
                      <a:r>
                        <a:rPr lang="en-US" sz="3200" dirty="0" smtClean="0"/>
                        <a:t>Frequency</a:t>
                      </a:r>
                      <a:endParaRPr lang="en-US" sz="3200" dirty="0"/>
                    </a:p>
                  </a:txBody>
                  <a:tcPr marL="155448" marR="155448" marT="67056" marB="67056"/>
                </a:tc>
                <a:tc>
                  <a:txBody>
                    <a:bodyPr/>
                    <a:lstStyle/>
                    <a:p>
                      <a:r>
                        <a:rPr lang="en-US" sz="3200" dirty="0" smtClean="0"/>
                        <a:t>Appliance</a:t>
                      </a:r>
                      <a:endParaRPr lang="en-US" sz="3200" dirty="0"/>
                    </a:p>
                  </a:txBody>
                  <a:tcPr marL="155448" marR="155448" marT="67056" marB="67056"/>
                </a:tc>
                <a:tc>
                  <a:txBody>
                    <a:bodyPr/>
                    <a:lstStyle/>
                    <a:p>
                      <a:r>
                        <a:rPr lang="en-US" sz="3200" dirty="0" smtClean="0"/>
                        <a:t>Task</a:t>
                      </a:r>
                      <a:endParaRPr lang="en-US" sz="3200" dirty="0"/>
                    </a:p>
                  </a:txBody>
                  <a:tcPr marL="155448" marR="155448" marT="67056" marB="67056"/>
                </a:tc>
              </a:tr>
              <a:tr h="479590">
                <a:tc>
                  <a:txBody>
                    <a:bodyPr/>
                    <a:lstStyle/>
                    <a:p>
                      <a:r>
                        <a:rPr lang="en-US" sz="2000" dirty="0" smtClean="0">
                          <a:solidFill>
                            <a:schemeClr val="tx1">
                              <a:lumMod val="50000"/>
                            </a:schemeClr>
                          </a:solidFill>
                        </a:rPr>
                        <a:t>Frequent</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Ticket</a:t>
                      </a:r>
                      <a:r>
                        <a:rPr lang="en-US" sz="2000" baseline="0" dirty="0" smtClean="0">
                          <a:solidFill>
                            <a:schemeClr val="tx1">
                              <a:lumMod val="50000"/>
                            </a:schemeClr>
                          </a:solidFill>
                        </a:rPr>
                        <a:t> Escalations</a:t>
                      </a:r>
                    </a:p>
                  </a:txBody>
                  <a:tcPr marL="155448" marR="155448" marT="67056" marB="67056"/>
                </a:tc>
              </a:tr>
              <a:tr h="559106">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Device Maintenance</a:t>
                      </a:r>
                      <a:endParaRPr lang="en-US" sz="2000" dirty="0">
                        <a:solidFill>
                          <a:schemeClr val="tx1">
                            <a:lumMod val="50000"/>
                          </a:schemeClr>
                        </a:solidFill>
                      </a:endParaRP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Service Maintenance</a:t>
                      </a:r>
                      <a:endParaRPr lang="en-US" sz="2000" dirty="0">
                        <a:solidFill>
                          <a:schemeClr val="tx1">
                            <a:lumMod val="50000"/>
                          </a:schemeClr>
                        </a:solidFill>
                      </a:endParaRP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Scheduled Reports</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Scheduled Tickets</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User Scheduled (Device Maintenance)</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Scheduled Patches</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Discovery Maintenance</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Scheduled Discoveries</a:t>
                      </a:r>
                    </a:p>
                  </a:txBody>
                  <a:tcPr marL="155448" marR="155448" marT="67056" marB="67056"/>
                </a:tc>
              </a:tr>
              <a:tr h="479590">
                <a:tc>
                  <a:txBody>
                    <a:bodyPr/>
                    <a:lstStyle/>
                    <a:p>
                      <a:endParaRPr lang="en-US" sz="2000" dirty="0">
                        <a:solidFill>
                          <a:schemeClr val="tx1">
                            <a:lumMod val="50000"/>
                          </a:schemeClr>
                        </a:solidFill>
                      </a:endParaRPr>
                    </a:p>
                  </a:txBody>
                  <a:tcPr marL="155448" marR="155448" marT="67056" marB="67056"/>
                </a:tc>
                <a:tc>
                  <a:txBody>
                    <a:bodyPr/>
                    <a:lstStyle/>
                    <a:p>
                      <a:r>
                        <a:rPr lang="en-US" sz="2000" dirty="0" smtClean="0">
                          <a:solidFill>
                            <a:schemeClr val="tx1">
                              <a:lumMod val="50000"/>
                            </a:schemeClr>
                          </a:solidFill>
                        </a:rPr>
                        <a:t>Database</a:t>
                      </a:r>
                      <a:endParaRPr lang="en-US" sz="2000" dirty="0">
                        <a:solidFill>
                          <a:schemeClr val="tx1">
                            <a:lumMod val="50000"/>
                          </a:schemeClr>
                        </a:solidFill>
                      </a:endParaRPr>
                    </a:p>
                  </a:txBody>
                  <a:tcPr marL="155448" marR="155448" marT="67056" marB="67056"/>
                </a:tc>
                <a:tc>
                  <a:txBody>
                    <a:bodyPr/>
                    <a:lstStyle/>
                    <a:p>
                      <a:r>
                        <a:rPr lang="en-US" sz="2000" baseline="0" dirty="0" smtClean="0">
                          <a:solidFill>
                            <a:schemeClr val="tx1">
                              <a:lumMod val="50000"/>
                            </a:schemeClr>
                          </a:solidFill>
                        </a:rPr>
                        <a:t>Scheduled Backups</a:t>
                      </a:r>
                    </a:p>
                  </a:txBody>
                  <a:tcPr marL="155448" marR="155448" marT="67056" marB="67056"/>
                </a:tc>
              </a:tr>
            </a:tbl>
          </a:graphicData>
        </a:graphic>
      </p:graphicFrame>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154813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Snippet Dynamic Applications</a:t>
            </a:r>
          </a:p>
        </p:txBody>
      </p:sp>
      <p:sp>
        <p:nvSpPr>
          <p:cNvPr id="4" name="Content Placeholder 1"/>
          <p:cNvSpPr>
            <a:spLocks noGrp="1"/>
          </p:cNvSpPr>
          <p:nvPr>
            <p:ph idx="1"/>
          </p:nvPr>
        </p:nvSpPr>
        <p:spPr>
          <a:xfrm>
            <a:off x="692207" y="2950084"/>
            <a:ext cx="14291592" cy="5040634"/>
          </a:xfrm>
        </p:spPr>
        <p:txBody>
          <a:bodyPr>
            <a:normAutofit fontScale="92500"/>
          </a:bodyPr>
          <a:lstStyle/>
          <a:p>
            <a:pPr>
              <a:buClr>
                <a:schemeClr val="accent1"/>
              </a:buClr>
              <a:buFont typeface="Wingdings" panose="05000000000000000000" pitchFamily="2" charset="2"/>
              <a:buChar char="Ø"/>
            </a:pPr>
            <a:r>
              <a:rPr lang="en-US" dirty="0" smtClean="0">
                <a:solidFill>
                  <a:schemeClr val="bg2">
                    <a:lumMod val="10000"/>
                  </a:schemeClr>
                </a:solidFill>
              </a:rPr>
              <a:t>Snippet Dynamic Applications have an additional tab for adding and editing python code.</a:t>
            </a:r>
          </a:p>
          <a:p>
            <a:pPr>
              <a:buClr>
                <a:schemeClr val="accent1"/>
              </a:buClr>
              <a:buFont typeface="Wingdings" panose="05000000000000000000" pitchFamily="2" charset="2"/>
              <a:buChar char="Ø"/>
            </a:pPr>
            <a:endParaRPr lang="en-US" sz="1870" dirty="0">
              <a:solidFill>
                <a:schemeClr val="bg2">
                  <a:lumMod val="10000"/>
                </a:schemeClr>
              </a:solidFill>
            </a:endParaRPr>
          </a:p>
          <a:p>
            <a:pPr>
              <a:buClr>
                <a:schemeClr val="accent1"/>
              </a:buClr>
              <a:buFont typeface="Wingdings" panose="05000000000000000000" pitchFamily="2" charset="2"/>
              <a:buChar char="Ø"/>
            </a:pPr>
            <a:r>
              <a:rPr lang="en-US" dirty="0" smtClean="0">
                <a:solidFill>
                  <a:schemeClr val="bg2">
                    <a:lumMod val="10000"/>
                  </a:schemeClr>
                </a:solidFill>
              </a:rPr>
              <a:t>Snippet Collection Objects have two snippet-specific fields, but most settings are common to all Dynamic Application types.</a:t>
            </a:r>
          </a:p>
          <a:p>
            <a:pPr>
              <a:buClr>
                <a:schemeClr val="accent1"/>
              </a:buClr>
              <a:buFont typeface="Wingdings" panose="05000000000000000000" pitchFamily="2" charset="2"/>
              <a:buChar char="Ø"/>
            </a:pPr>
            <a:endParaRPr lang="en-US" sz="1870" dirty="0">
              <a:solidFill>
                <a:schemeClr val="bg2">
                  <a:lumMod val="10000"/>
                </a:schemeClr>
              </a:solidFill>
            </a:endParaRPr>
          </a:p>
          <a:p>
            <a:pPr>
              <a:buClr>
                <a:schemeClr val="accent1"/>
              </a:buClr>
              <a:buFont typeface="Wingdings" panose="05000000000000000000" pitchFamily="2" charset="2"/>
              <a:buChar char="Ø"/>
            </a:pPr>
            <a:r>
              <a:rPr lang="en-US" dirty="0" smtClean="0">
                <a:solidFill>
                  <a:schemeClr val="bg2">
                    <a:lumMod val="10000"/>
                  </a:schemeClr>
                </a:solidFill>
              </a:rPr>
              <a:t>Presentations, Thresholds, and Alerts in Snippet Dynamic Applications are the same as all other Dynamic Applications.</a:t>
            </a:r>
            <a:endParaRPr lang="en-US" dirty="0">
              <a:solidFill>
                <a:schemeClr val="bg2">
                  <a:lumMod val="10000"/>
                </a:schemeClr>
              </a:solidFill>
            </a:endParaRP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5</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59" y="1976139"/>
            <a:ext cx="14490888" cy="481692"/>
          </a:xfrm>
          <a:prstGeom prst="rect">
            <a:avLst/>
          </a:prstGeom>
          <a:ln>
            <a:solidFill>
              <a:schemeClr val="tx2"/>
            </a:solidFill>
          </a:ln>
        </p:spPr>
      </p:pic>
      <p:sp>
        <p:nvSpPr>
          <p:cNvPr id="5" name="Oval 4"/>
          <p:cNvSpPr/>
          <p:nvPr/>
        </p:nvSpPr>
        <p:spPr>
          <a:xfrm>
            <a:off x="7712765" y="1570383"/>
            <a:ext cx="2763078" cy="1379701"/>
          </a:xfrm>
          <a:prstGeom prst="ellipse">
            <a:avLst/>
          </a:prstGeom>
          <a:noFill/>
          <a:ln w="3492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6747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1735539" y="7810581"/>
            <a:ext cx="364167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643922" y="7810581"/>
            <a:ext cx="3641679"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Content Placeholder 1"/>
          <p:cNvSpPr>
            <a:spLocks noGrp="1"/>
          </p:cNvSpPr>
          <p:nvPr>
            <p:ph idx="1"/>
          </p:nvPr>
        </p:nvSpPr>
        <p:spPr>
          <a:xfrm>
            <a:off x="475970" y="1387025"/>
            <a:ext cx="14291592" cy="2559333"/>
          </a:xfrm>
        </p:spPr>
        <p:txBody>
          <a:bodyPr>
            <a:normAutofit fontScale="62500" lnSpcReduction="20000"/>
          </a:bodyPr>
          <a:lstStyle/>
          <a:p>
            <a:pPr marL="0" indent="0">
              <a:buNone/>
            </a:pPr>
            <a:r>
              <a:rPr lang="en-US" dirty="0" smtClean="0"/>
              <a:t>2 types of backup in EM7:</a:t>
            </a:r>
          </a:p>
          <a:p>
            <a:r>
              <a:rPr lang="en-US" dirty="0" smtClean="0"/>
              <a:t>Configuration: utilizes </a:t>
            </a:r>
            <a:r>
              <a:rPr lang="en-US" dirty="0" err="1" smtClean="0"/>
              <a:t>mysqldump</a:t>
            </a:r>
            <a:r>
              <a:rPr lang="en-US" dirty="0" smtClean="0"/>
              <a:t> of configuration databases, no performance data. This dump can be used to rebuild the system, meaning all of the devices, policies, tickets, users, orgs, etc… There will be no collected data though.</a:t>
            </a:r>
          </a:p>
          <a:p>
            <a:r>
              <a:rPr lang="en-US" dirty="0" smtClean="0"/>
              <a:t>Full: compresses the entire database into a file and transfers that to a remote file system. This method can recover the entire system from the point of the last backup.</a:t>
            </a:r>
            <a:endParaRPr lang="en-US" dirty="0"/>
          </a:p>
        </p:txBody>
      </p:sp>
      <p:sp>
        <p:nvSpPr>
          <p:cNvPr id="3" name="Title 2"/>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50</a:t>
            </a:fld>
            <a:endParaRPr lang="en-US" dirty="0"/>
          </a:p>
        </p:txBody>
      </p:sp>
      <p:grpSp>
        <p:nvGrpSpPr>
          <p:cNvPr id="13" name="Group 12"/>
          <p:cNvGrpSpPr/>
          <p:nvPr/>
        </p:nvGrpSpPr>
        <p:grpSpPr>
          <a:xfrm>
            <a:off x="912699" y="3946359"/>
            <a:ext cx="4102768" cy="5269674"/>
            <a:chOff x="385011" y="3862137"/>
            <a:chExt cx="4102768" cy="5131467"/>
          </a:xfrm>
        </p:grpSpPr>
        <p:sp>
          <p:nvSpPr>
            <p:cNvPr id="11" name="Flowchart: Alternate Process 10"/>
            <p:cNvSpPr/>
            <p:nvPr/>
          </p:nvSpPr>
          <p:spPr>
            <a:xfrm>
              <a:off x="385011" y="3862137"/>
              <a:ext cx="4102768" cy="3116179"/>
            </a:xfrm>
            <a:prstGeom prst="flowChartAlternateProcess">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dirty="0" smtClean="0"/>
                <a:t>Configuration Backup</a:t>
              </a:r>
              <a:endParaRPr lang="en-US" sz="2000" dirty="0"/>
            </a:p>
          </p:txBody>
        </p:sp>
        <p:sp>
          <p:nvSpPr>
            <p:cNvPr id="5" name="Flowchart: Magnetic Disk 4"/>
            <p:cNvSpPr/>
            <p:nvPr/>
          </p:nvSpPr>
          <p:spPr>
            <a:xfrm>
              <a:off x="588225" y="4453081"/>
              <a:ext cx="1903079" cy="120315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Configuration tables</a:t>
              </a:r>
              <a:endParaRPr lang="en-US" sz="2400" dirty="0"/>
            </a:p>
          </p:txBody>
        </p:sp>
        <p:sp>
          <p:nvSpPr>
            <p:cNvPr id="7" name="Right Arrow 6"/>
            <p:cNvSpPr/>
            <p:nvPr/>
          </p:nvSpPr>
          <p:spPr>
            <a:xfrm rot="2078454">
              <a:off x="1069358" y="6064048"/>
              <a:ext cx="1450237" cy="3755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smtClean="0"/>
                <a:t>mysqldump</a:t>
              </a:r>
              <a:endParaRPr lang="en-US" sz="1800" dirty="0"/>
            </a:p>
          </p:txBody>
        </p:sp>
        <p:sp>
          <p:nvSpPr>
            <p:cNvPr id="8" name="Flowchart: Punched Tape 7"/>
            <p:cNvSpPr/>
            <p:nvPr/>
          </p:nvSpPr>
          <p:spPr>
            <a:xfrm>
              <a:off x="2491304" y="5474368"/>
              <a:ext cx="1588169" cy="1395664"/>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Text File</a:t>
              </a:r>
              <a:endParaRPr lang="en-US" dirty="0"/>
            </a:p>
          </p:txBody>
        </p:sp>
        <p:sp>
          <p:nvSpPr>
            <p:cNvPr id="9" name="Flowchart: Process 8"/>
            <p:cNvSpPr/>
            <p:nvPr/>
          </p:nvSpPr>
          <p:spPr>
            <a:xfrm>
              <a:off x="974556" y="8271709"/>
              <a:ext cx="2983832" cy="72189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Remote File System</a:t>
              </a:r>
              <a:endParaRPr lang="en-US" sz="2400" dirty="0"/>
            </a:p>
          </p:txBody>
        </p:sp>
        <p:sp>
          <p:nvSpPr>
            <p:cNvPr id="10" name="Left Arrow 9"/>
            <p:cNvSpPr/>
            <p:nvPr/>
          </p:nvSpPr>
          <p:spPr>
            <a:xfrm rot="19031436">
              <a:off x="2033338" y="7450555"/>
              <a:ext cx="1636295" cy="34891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File transfer</a:t>
              </a:r>
              <a:endParaRPr lang="en-US" sz="1800" dirty="0"/>
            </a:p>
          </p:txBody>
        </p:sp>
        <p:sp>
          <p:nvSpPr>
            <p:cNvPr id="12" name="Flowchart: Alternate Process 11"/>
            <p:cNvSpPr/>
            <p:nvPr/>
          </p:nvSpPr>
          <p:spPr>
            <a:xfrm>
              <a:off x="2693184" y="4453081"/>
              <a:ext cx="1265204" cy="816750"/>
            </a:xfrm>
            <a:prstGeom prst="flowChartAlternateProcess">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EM7 Database</a:t>
              </a:r>
              <a:endParaRPr lang="en-US" sz="2000" dirty="0"/>
            </a:p>
          </p:txBody>
        </p:sp>
      </p:grpSp>
      <p:grpSp>
        <p:nvGrpSpPr>
          <p:cNvPr id="14" name="Group 13"/>
          <p:cNvGrpSpPr/>
          <p:nvPr/>
        </p:nvGrpSpPr>
        <p:grpSpPr>
          <a:xfrm>
            <a:off x="8851232" y="3946359"/>
            <a:ext cx="4102768" cy="5269674"/>
            <a:chOff x="385011" y="3862137"/>
            <a:chExt cx="4102768" cy="5131467"/>
          </a:xfrm>
        </p:grpSpPr>
        <p:sp>
          <p:nvSpPr>
            <p:cNvPr id="15" name="Flowchart: Alternate Process 14"/>
            <p:cNvSpPr/>
            <p:nvPr/>
          </p:nvSpPr>
          <p:spPr>
            <a:xfrm>
              <a:off x="385011" y="3862137"/>
              <a:ext cx="4102768" cy="3116179"/>
            </a:xfrm>
            <a:prstGeom prst="flowChartAlternateProcess">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dirty="0" smtClean="0"/>
                <a:t>Full Backup</a:t>
              </a:r>
              <a:endParaRPr lang="en-US" sz="2000" dirty="0"/>
            </a:p>
          </p:txBody>
        </p:sp>
        <p:sp>
          <p:nvSpPr>
            <p:cNvPr id="16" name="Flowchart: Magnetic Disk 15"/>
            <p:cNvSpPr/>
            <p:nvPr/>
          </p:nvSpPr>
          <p:spPr>
            <a:xfrm>
              <a:off x="588225" y="4453081"/>
              <a:ext cx="1713638" cy="120315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Database directory</a:t>
              </a:r>
              <a:endParaRPr lang="en-US" sz="2400" dirty="0"/>
            </a:p>
          </p:txBody>
        </p:sp>
        <p:sp>
          <p:nvSpPr>
            <p:cNvPr id="17" name="Right Arrow 16"/>
            <p:cNvSpPr/>
            <p:nvPr/>
          </p:nvSpPr>
          <p:spPr>
            <a:xfrm rot="2078454">
              <a:off x="1069358" y="6064048"/>
              <a:ext cx="1450237" cy="37553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tar</a:t>
              </a:r>
              <a:endParaRPr lang="en-US" sz="1800" dirty="0"/>
            </a:p>
          </p:txBody>
        </p:sp>
        <p:sp>
          <p:nvSpPr>
            <p:cNvPr id="18" name="Flowchart: Punched Tape 17"/>
            <p:cNvSpPr/>
            <p:nvPr/>
          </p:nvSpPr>
          <p:spPr>
            <a:xfrm>
              <a:off x="2491304" y="5474368"/>
              <a:ext cx="1588169" cy="1395664"/>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 File</a:t>
              </a:r>
              <a:endParaRPr lang="en-US" dirty="0"/>
            </a:p>
          </p:txBody>
        </p:sp>
        <p:sp>
          <p:nvSpPr>
            <p:cNvPr id="19" name="Flowchart: Process 18"/>
            <p:cNvSpPr/>
            <p:nvPr/>
          </p:nvSpPr>
          <p:spPr>
            <a:xfrm>
              <a:off x="974556" y="8271709"/>
              <a:ext cx="2983832" cy="721895"/>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Remote File System</a:t>
              </a:r>
              <a:endParaRPr lang="en-US" sz="2400" dirty="0"/>
            </a:p>
          </p:txBody>
        </p:sp>
        <p:sp>
          <p:nvSpPr>
            <p:cNvPr id="20" name="Left Arrow 19"/>
            <p:cNvSpPr/>
            <p:nvPr/>
          </p:nvSpPr>
          <p:spPr>
            <a:xfrm rot="19031436">
              <a:off x="2033338" y="7450555"/>
              <a:ext cx="1636295" cy="34891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File transfer</a:t>
              </a:r>
              <a:endParaRPr lang="en-US" sz="1800" dirty="0"/>
            </a:p>
          </p:txBody>
        </p:sp>
        <p:sp>
          <p:nvSpPr>
            <p:cNvPr id="21" name="Flowchart: Alternate Process 20"/>
            <p:cNvSpPr/>
            <p:nvPr/>
          </p:nvSpPr>
          <p:spPr>
            <a:xfrm>
              <a:off x="2693184" y="4453081"/>
              <a:ext cx="1265204" cy="816750"/>
            </a:xfrm>
            <a:prstGeom prst="flowChartAlternateProcess">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EM7 Database</a:t>
              </a:r>
              <a:endParaRPr lang="en-US" sz="2000" dirty="0"/>
            </a:p>
          </p:txBody>
        </p:sp>
      </p:grpSp>
      <p:sp>
        <p:nvSpPr>
          <p:cNvPr id="25" name="Content Placeholder 1"/>
          <p:cNvSpPr txBox="1">
            <a:spLocks/>
          </p:cNvSpPr>
          <p:nvPr/>
        </p:nvSpPr>
        <p:spPr>
          <a:xfrm>
            <a:off x="5744465" y="7146467"/>
            <a:ext cx="2899457" cy="1438635"/>
          </a:xfrm>
          <a:prstGeom prst="rect">
            <a:avLst/>
          </a:prstGeom>
        </p:spPr>
        <p:txBody>
          <a:bodyPr vert="horz" lIns="146304" tIns="73152" rIns="146304" bIns="73152" rtlCol="0">
            <a:normAutofit fontScale="55000" lnSpcReduction="20000"/>
          </a:bodyPr>
          <a:lstStyle>
            <a:lvl1pPr marL="731520" indent="-731520" algn="l" defTabSz="731520" rtl="0" eaLnBrk="1" latinLnBrk="0" hangingPunct="1">
              <a:lnSpc>
                <a:spcPct val="110000"/>
              </a:lnSpc>
              <a:spcBef>
                <a:spcPct val="20000"/>
              </a:spcBef>
              <a:buClr>
                <a:schemeClr val="accent1"/>
              </a:buClr>
              <a:buFont typeface="Arial"/>
              <a:buChar char="•"/>
              <a:defRPr sz="4000" b="0" i="0" kern="1200">
                <a:solidFill>
                  <a:schemeClr val="tx1">
                    <a:lumMod val="50000"/>
                  </a:schemeClr>
                </a:solidFill>
                <a:latin typeface="Futura Lt BT" pitchFamily="34" charset="0"/>
                <a:ea typeface="+mn-ea"/>
                <a:cs typeface="Futura Lt BT" pitchFamily="34" charset="0"/>
              </a:defRPr>
            </a:lvl1pPr>
            <a:lvl2pPr marL="1554480" indent="-822960" algn="l" defTabSz="731520" rtl="0" eaLnBrk="1" latinLnBrk="0" hangingPunct="1">
              <a:lnSpc>
                <a:spcPct val="90000"/>
              </a:lnSpc>
              <a:spcBef>
                <a:spcPct val="20000"/>
              </a:spcBef>
              <a:buClr>
                <a:srgbClr val="53B948"/>
              </a:buClr>
              <a:buFont typeface="Arial"/>
              <a:buChar char="•"/>
              <a:defRPr sz="3200" b="0" i="0" kern="1200" baseline="0">
                <a:solidFill>
                  <a:schemeClr val="tx1">
                    <a:lumMod val="50000"/>
                  </a:schemeClr>
                </a:solidFill>
                <a:latin typeface="Futura Lt BT" pitchFamily="34" charset="0"/>
                <a:ea typeface="+mn-ea"/>
                <a:cs typeface="Futura Lt BT" pitchFamily="34" charset="0"/>
              </a:defRPr>
            </a:lvl2pPr>
            <a:lvl3pPr marL="1920240" indent="-457200" algn="l" defTabSz="731520" rtl="0" eaLnBrk="1" latinLnBrk="0" hangingPunct="1">
              <a:lnSpc>
                <a:spcPct val="110000"/>
              </a:lnSpc>
              <a:spcBef>
                <a:spcPct val="20000"/>
              </a:spcBef>
              <a:buClr>
                <a:schemeClr val="accent4"/>
              </a:buClr>
              <a:buFont typeface="Arial"/>
              <a:buChar char="•"/>
              <a:defRPr sz="2900" b="0" i="0" kern="1200" baseline="0">
                <a:solidFill>
                  <a:schemeClr val="tx1">
                    <a:lumMod val="50000"/>
                  </a:schemeClr>
                </a:solidFill>
                <a:latin typeface="Futura Lt BT" pitchFamily="34" charset="0"/>
                <a:ea typeface="+mn-ea"/>
                <a:cs typeface="Futura Lt BT" pitchFamily="34" charset="0"/>
              </a:defRPr>
            </a:lvl3pPr>
            <a:lvl4pPr marL="2560320" indent="-365760" algn="l" defTabSz="731520" rtl="0" eaLnBrk="1" latinLnBrk="0" hangingPunct="1">
              <a:lnSpc>
                <a:spcPct val="110000"/>
              </a:lnSpc>
              <a:spcBef>
                <a:spcPct val="20000"/>
              </a:spcBef>
              <a:buClr>
                <a:schemeClr val="accent4"/>
              </a:buClr>
              <a:buFont typeface="Arial"/>
              <a:buChar char="•"/>
              <a:defRPr sz="2200" b="0" i="0" kern="1200">
                <a:solidFill>
                  <a:schemeClr val="tx1">
                    <a:lumMod val="50000"/>
                  </a:schemeClr>
                </a:solidFill>
                <a:latin typeface="Futura Lt BT" pitchFamily="34" charset="0"/>
                <a:ea typeface="+mn-ea"/>
                <a:cs typeface="Futura Lt BT" pitchFamily="34" charset="0"/>
              </a:defRPr>
            </a:lvl4pPr>
            <a:lvl5pPr marL="3291840" indent="-365760" algn="l" defTabSz="731520" rtl="0" eaLnBrk="1" latinLnBrk="0" hangingPunct="1">
              <a:lnSpc>
                <a:spcPct val="110000"/>
              </a:lnSpc>
              <a:spcBef>
                <a:spcPct val="20000"/>
              </a:spcBef>
              <a:buClr>
                <a:schemeClr val="accent4"/>
              </a:buClr>
              <a:buFont typeface="Arial"/>
              <a:buChar char="•"/>
              <a:defRPr sz="1900" b="0" i="0" kern="1200">
                <a:solidFill>
                  <a:schemeClr val="tx1">
                    <a:lumMod val="50000"/>
                  </a:schemeClr>
                </a:solidFill>
                <a:latin typeface="Futura Lt BT" pitchFamily="34" charset="0"/>
                <a:ea typeface="+mn-ea"/>
                <a:cs typeface="Futura Lt BT"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0" indent="0">
              <a:buFont typeface="Arial"/>
              <a:buNone/>
            </a:pPr>
            <a:r>
              <a:rPr lang="en-US" dirty="0" smtClean="0"/>
              <a:t>Line of demarcation. EM7 no longer controls the file beyond this point</a:t>
            </a:r>
          </a:p>
        </p:txBody>
      </p:sp>
    </p:spTree>
    <p:extLst>
      <p:ext uri="{BB962C8B-B14F-4D97-AF65-F5344CB8AC3E}">
        <p14:creationId xmlns:p14="http://schemas.microsoft.com/office/powerpoint/2010/main" val="8199118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387025"/>
            <a:ext cx="14291592" cy="6064653"/>
          </a:xfrm>
        </p:spPr>
        <p:txBody>
          <a:bodyPr>
            <a:normAutofit fontScale="85000" lnSpcReduction="20000"/>
          </a:bodyPr>
          <a:lstStyle/>
          <a:p>
            <a:pPr marL="0" indent="0">
              <a:buNone/>
            </a:pPr>
            <a:r>
              <a:rPr lang="en-US" dirty="0" smtClean="0"/>
              <a:t>Backup order of operations</a:t>
            </a:r>
          </a:p>
          <a:p>
            <a:r>
              <a:rPr lang="en-US" dirty="0" smtClean="0"/>
              <a:t>Maintenance Frequent starts the process</a:t>
            </a:r>
          </a:p>
          <a:p>
            <a:r>
              <a:rPr lang="en-US" dirty="0" smtClean="0"/>
              <a:t>Backups utilize a Basic/Snippet credential with the target file server details in it (hostname/IP, port, timeout, username, password)</a:t>
            </a:r>
          </a:p>
          <a:p>
            <a:r>
              <a:rPr lang="en-US" dirty="0" smtClean="0"/>
              <a:t>EM7 first places a 0 KB test file on the target server. If this fails the backup process exits with an Event in the System Log</a:t>
            </a:r>
          </a:p>
          <a:p>
            <a:r>
              <a:rPr lang="en-US" dirty="0" smtClean="0"/>
              <a:t>With the test file placed and then deleted, the system runs the </a:t>
            </a:r>
            <a:r>
              <a:rPr lang="en-US" dirty="0" err="1" smtClean="0"/>
              <a:t>mysqldump</a:t>
            </a:r>
            <a:r>
              <a:rPr lang="en-US" dirty="0" smtClean="0"/>
              <a:t> (</a:t>
            </a:r>
            <a:r>
              <a:rPr lang="en-US" dirty="0" err="1" smtClean="0"/>
              <a:t>config</a:t>
            </a:r>
            <a:r>
              <a:rPr lang="en-US" dirty="0" smtClean="0"/>
              <a:t> backup) or the tar (full backup). This file is then transferred to the file server.</a:t>
            </a:r>
          </a:p>
          <a:p>
            <a:r>
              <a:rPr lang="en-US" dirty="0" smtClean="0"/>
              <a:t>Upon completion the backup successful event is put into the system log (severity: notice)</a:t>
            </a:r>
          </a:p>
          <a:p>
            <a:endParaRPr lang="en-US" dirty="0"/>
          </a:p>
        </p:txBody>
      </p:sp>
      <p:sp>
        <p:nvSpPr>
          <p:cNvPr id="3" name="Title 2"/>
          <p:cNvSpPr>
            <a:spLocks noGrp="1"/>
          </p:cNvSpPr>
          <p:nvPr>
            <p:ph type="title"/>
          </p:nvPr>
        </p:nvSpPr>
        <p:spPr/>
        <p:txBody>
          <a:bodyPr/>
          <a:lstStyle/>
          <a:p>
            <a:r>
              <a:rPr lang="en-US" dirty="0" smtClean="0"/>
              <a:t>Backup Process and Events</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51</a:t>
            </a:fld>
            <a:endParaRPr lang="en-US" dirty="0"/>
          </a:p>
        </p:txBody>
      </p:sp>
    </p:spTree>
    <p:extLst>
      <p:ext uri="{BB962C8B-B14F-4D97-AF65-F5344CB8AC3E}">
        <p14:creationId xmlns:p14="http://schemas.microsoft.com/office/powerpoint/2010/main" val="848944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75970" y="1387026"/>
            <a:ext cx="14291592" cy="5278470"/>
          </a:xfrm>
        </p:spPr>
        <p:txBody>
          <a:bodyPr>
            <a:normAutofit fontScale="77500" lnSpcReduction="20000"/>
          </a:bodyPr>
          <a:lstStyle/>
          <a:p>
            <a:pPr>
              <a:buClr>
                <a:schemeClr val="accent1"/>
              </a:buClr>
            </a:pPr>
            <a:r>
              <a:rPr lang="en-US" dirty="0" smtClean="0"/>
              <a:t>The aggregation/roll up of multiple data points collected over a standard time period in to a single row of data. The standard time periods are:</a:t>
            </a:r>
          </a:p>
          <a:p>
            <a:pPr lvl="1">
              <a:buClr>
                <a:schemeClr val="accent2"/>
              </a:buClr>
            </a:pPr>
            <a:r>
              <a:rPr lang="en-US" dirty="0" smtClean="0"/>
              <a:t>15 minutes</a:t>
            </a:r>
          </a:p>
          <a:p>
            <a:pPr lvl="1">
              <a:buClr>
                <a:schemeClr val="accent2"/>
              </a:buClr>
            </a:pPr>
            <a:r>
              <a:rPr lang="en-US" dirty="0" smtClean="0"/>
              <a:t>20 minutes</a:t>
            </a:r>
          </a:p>
          <a:p>
            <a:pPr lvl="1">
              <a:buClr>
                <a:schemeClr val="accent2"/>
              </a:buClr>
            </a:pPr>
            <a:r>
              <a:rPr lang="en-US" dirty="0" smtClean="0"/>
              <a:t>30 minutes</a:t>
            </a:r>
          </a:p>
          <a:p>
            <a:pPr lvl="1">
              <a:buClr>
                <a:schemeClr val="accent2"/>
              </a:buClr>
            </a:pPr>
            <a:r>
              <a:rPr lang="en-US" dirty="0" smtClean="0"/>
              <a:t>60 minutes</a:t>
            </a:r>
          </a:p>
          <a:p>
            <a:pPr lvl="1">
              <a:buClr>
                <a:schemeClr val="accent2"/>
              </a:buClr>
            </a:pPr>
            <a:r>
              <a:rPr lang="en-US" dirty="0" smtClean="0"/>
              <a:t>1 day</a:t>
            </a:r>
          </a:p>
          <a:p>
            <a:pPr>
              <a:buClr>
                <a:schemeClr val="accent1"/>
              </a:buClr>
            </a:pPr>
            <a:r>
              <a:rPr lang="en-US" dirty="0" smtClean="0"/>
              <a:t>Each normalized data row includes:</a:t>
            </a:r>
          </a:p>
          <a:p>
            <a:pPr lvl="1">
              <a:buClr>
                <a:schemeClr val="accent2"/>
              </a:buClr>
            </a:pPr>
            <a:r>
              <a:rPr lang="en-US" dirty="0" smtClean="0"/>
              <a:t>The timestamp at the end of the standard time period.</a:t>
            </a:r>
          </a:p>
          <a:p>
            <a:pPr lvl="1">
              <a:buClr>
                <a:schemeClr val="accent2"/>
              </a:buClr>
            </a:pPr>
            <a:r>
              <a:rPr lang="en-US" dirty="0" smtClean="0"/>
              <a:t>The number of data points used to calculate the other values in the row.</a:t>
            </a:r>
          </a:p>
          <a:p>
            <a:pPr lvl="1">
              <a:buClr>
                <a:schemeClr val="accent2"/>
              </a:buClr>
            </a:pPr>
            <a:r>
              <a:rPr lang="en-US" dirty="0" smtClean="0"/>
              <a:t>The ideal (maximum) number of data points that could be included in the time period.</a:t>
            </a:r>
          </a:p>
          <a:p>
            <a:pPr lvl="1">
              <a:buClr>
                <a:schemeClr val="accent2"/>
              </a:buClr>
            </a:pPr>
            <a:r>
              <a:rPr lang="en-US" dirty="0" smtClean="0"/>
              <a:t>The average, maximum, minimum, sum, and standard deviation for the data points.</a:t>
            </a:r>
          </a:p>
        </p:txBody>
      </p:sp>
      <p:sp>
        <p:nvSpPr>
          <p:cNvPr id="3" name="Title 2"/>
          <p:cNvSpPr>
            <a:spLocks noGrp="1"/>
          </p:cNvSpPr>
          <p:nvPr>
            <p:ph type="title"/>
          </p:nvPr>
        </p:nvSpPr>
        <p:spPr/>
        <p:txBody>
          <a:bodyPr>
            <a:normAutofit/>
          </a:bodyPr>
          <a:lstStyle/>
          <a:p>
            <a:r>
              <a:rPr lang="en-US" dirty="0"/>
              <a:t>Normalization</a:t>
            </a:r>
          </a:p>
        </p:txBody>
      </p:sp>
      <p:sp>
        <p:nvSpPr>
          <p:cNvPr id="6" name="Slide Number Placeholder 5"/>
          <p:cNvSpPr>
            <a:spLocks noGrp="1"/>
          </p:cNvSpPr>
          <p:nvPr>
            <p:ph type="sldNum" sz="quarter" idx="4"/>
          </p:nvPr>
        </p:nvSpPr>
        <p:spPr>
          <a:prstGeom prst="rect">
            <a:avLst/>
          </a:prstGeom>
        </p:spPr>
        <p:txBody>
          <a:bodyPr vert="horz" lIns="146304" tIns="73152" rIns="146304" bIns="73152" rtlCol="0" anchor="ctr"/>
          <a:lstStyle>
            <a:lvl1pPr algn="r">
              <a:defRPr sz="1400" b="0" i="0">
                <a:solidFill>
                  <a:schemeClr val="bg1">
                    <a:lumMod val="75000"/>
                  </a:schemeClr>
                </a:solidFill>
                <a:latin typeface="Arial"/>
                <a:cs typeface="Arial"/>
              </a:defRPr>
            </a:lvl1pPr>
          </a:lstStyle>
          <a:p>
            <a:fld id="{59FBCBD5-A728-384D-A41B-B8C6FE40EEBE}" type="slidenum">
              <a:rPr lang="en-US" sz="1900" smtClean="0">
                <a:solidFill>
                  <a:schemeClr val="bg1"/>
                </a:solidFill>
                <a:latin typeface="Futura Bk BT"/>
              </a:rPr>
              <a:pPr/>
              <a:t>52</a:t>
            </a:fld>
            <a:endParaRPr lang="en-US" sz="1900" dirty="0">
              <a:solidFill>
                <a:schemeClr val="bg1"/>
              </a:solidFill>
              <a:latin typeface="Futura Bk BT"/>
            </a:endParaRPr>
          </a:p>
        </p:txBody>
      </p:sp>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
        <p:nvSpPr>
          <p:cNvPr id="2" name="TextBox 1"/>
          <p:cNvSpPr txBox="1"/>
          <p:nvPr/>
        </p:nvSpPr>
        <p:spPr>
          <a:xfrm>
            <a:off x="2012376" y="7328488"/>
            <a:ext cx="12040712" cy="984885"/>
          </a:xfrm>
          <a:prstGeom prst="rect">
            <a:avLst/>
          </a:prstGeom>
          <a:noFill/>
        </p:spPr>
        <p:txBody>
          <a:bodyPr wrap="square" rtlCol="0">
            <a:spAutoFit/>
          </a:bodyPr>
          <a:lstStyle/>
          <a:p>
            <a:r>
              <a:rPr lang="en-US" dirty="0" smtClean="0">
                <a:solidFill>
                  <a:schemeClr val="bg2">
                    <a:lumMod val="10000"/>
                  </a:schemeClr>
                </a:solidFill>
                <a:latin typeface="Futura Lt BT"/>
              </a:rPr>
              <a:t>Collected objects from a Dynamic Applications that have had their Presentation Object disabled are NOT normalized!</a:t>
            </a:r>
            <a:endParaRPr lang="en-US" dirty="0">
              <a:solidFill>
                <a:schemeClr val="bg2">
                  <a:lumMod val="10000"/>
                </a:schemeClr>
              </a:solidFill>
              <a:latin typeface="Futura Lt BT"/>
            </a:endParaRPr>
          </a:p>
        </p:txBody>
      </p:sp>
    </p:spTree>
    <p:extLst>
      <p:ext uri="{BB962C8B-B14F-4D97-AF65-F5344CB8AC3E}">
        <p14:creationId xmlns:p14="http://schemas.microsoft.com/office/powerpoint/2010/main" val="16346197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following collection frequencies </a:t>
            </a:r>
            <a:r>
              <a:rPr lang="en-US" smtClean="0"/>
              <a:t>are normalized:</a:t>
            </a:r>
            <a:endParaRPr lang="en-US"/>
          </a:p>
        </p:txBody>
      </p:sp>
      <p:sp>
        <p:nvSpPr>
          <p:cNvPr id="3" name="Title 2"/>
          <p:cNvSpPr>
            <a:spLocks noGrp="1"/>
          </p:cNvSpPr>
          <p:nvPr>
            <p:ph type="title"/>
          </p:nvPr>
        </p:nvSpPr>
        <p:spPr/>
        <p:txBody>
          <a:bodyPr>
            <a:normAutofit/>
          </a:bodyPr>
          <a:lstStyle/>
          <a:p>
            <a:r>
              <a:rPr lang="en-US" sz="3800" dirty="0"/>
              <a:t>Roll Up Flow for All Raw Data Poll Frequencies</a:t>
            </a:r>
          </a:p>
        </p:txBody>
      </p:sp>
      <p:sp>
        <p:nvSpPr>
          <p:cNvPr id="4" name="Rectangle 3"/>
          <p:cNvSpPr/>
          <p:nvPr/>
        </p:nvSpPr>
        <p:spPr>
          <a:xfrm>
            <a:off x="469585" y="2472690"/>
            <a:ext cx="1182053" cy="810260"/>
          </a:xfrm>
          <a:prstGeom prst="rect">
            <a:avLst/>
          </a:prstGeom>
        </p:spPr>
        <p:style>
          <a:lnRef idx="1">
            <a:schemeClr val="accent2"/>
          </a:lnRef>
          <a:fillRef idx="3">
            <a:schemeClr val="accent2"/>
          </a:fillRef>
          <a:effectRef idx="2">
            <a:schemeClr val="accent2"/>
          </a:effectRef>
          <a:fontRef idx="minor">
            <a:schemeClr val="lt1"/>
          </a:fontRef>
        </p:style>
        <p:txBody>
          <a:bodyPr lIns="146304" tIns="73152" rIns="146304" bIns="73152" rtlCol="0" anchor="ctr"/>
          <a:lstStyle/>
          <a:p>
            <a:pPr algn="ctr"/>
            <a:r>
              <a:rPr lang="en-US" dirty="0"/>
              <a:t>1</a:t>
            </a:r>
          </a:p>
        </p:txBody>
      </p:sp>
      <p:sp>
        <p:nvSpPr>
          <p:cNvPr id="5" name="Rectangle 4"/>
          <p:cNvSpPr/>
          <p:nvPr/>
        </p:nvSpPr>
        <p:spPr>
          <a:xfrm>
            <a:off x="1684022" y="2472690"/>
            <a:ext cx="1182053" cy="810260"/>
          </a:xfrm>
          <a:prstGeom prst="rect">
            <a:avLst/>
          </a:prstGeom>
        </p:spPr>
        <p:style>
          <a:lnRef idx="1">
            <a:schemeClr val="accent2"/>
          </a:lnRef>
          <a:fillRef idx="3">
            <a:schemeClr val="accent2"/>
          </a:fillRef>
          <a:effectRef idx="2">
            <a:schemeClr val="accent2"/>
          </a:effectRef>
          <a:fontRef idx="minor">
            <a:schemeClr val="lt1"/>
          </a:fontRef>
        </p:style>
        <p:txBody>
          <a:bodyPr lIns="146304" tIns="73152" rIns="146304" bIns="73152" rtlCol="0" anchor="ctr"/>
          <a:lstStyle/>
          <a:p>
            <a:pPr algn="ctr"/>
            <a:r>
              <a:rPr lang="en-US" dirty="0"/>
              <a:t>3</a:t>
            </a:r>
          </a:p>
        </p:txBody>
      </p:sp>
      <p:sp>
        <p:nvSpPr>
          <p:cNvPr id="6" name="Rectangle 5"/>
          <p:cNvSpPr/>
          <p:nvPr/>
        </p:nvSpPr>
        <p:spPr>
          <a:xfrm>
            <a:off x="2898460" y="2472690"/>
            <a:ext cx="1182053" cy="810260"/>
          </a:xfrm>
          <a:prstGeom prst="rect">
            <a:avLst/>
          </a:prstGeom>
        </p:spPr>
        <p:style>
          <a:lnRef idx="1">
            <a:schemeClr val="accent4"/>
          </a:lnRef>
          <a:fillRef idx="3">
            <a:schemeClr val="accent4"/>
          </a:fillRef>
          <a:effectRef idx="2">
            <a:schemeClr val="accent4"/>
          </a:effectRef>
          <a:fontRef idx="minor">
            <a:schemeClr val="lt1"/>
          </a:fontRef>
        </p:style>
        <p:txBody>
          <a:bodyPr lIns="146304" tIns="73152" rIns="146304" bIns="73152" rtlCol="0" anchor="ctr"/>
          <a:lstStyle/>
          <a:p>
            <a:pPr algn="ctr"/>
            <a:r>
              <a:rPr lang="en-US" dirty="0"/>
              <a:t>2</a:t>
            </a:r>
          </a:p>
        </p:txBody>
      </p:sp>
      <p:sp>
        <p:nvSpPr>
          <p:cNvPr id="7" name="Rectangle 6"/>
          <p:cNvSpPr/>
          <p:nvPr/>
        </p:nvSpPr>
        <p:spPr>
          <a:xfrm>
            <a:off x="4112897" y="2472690"/>
            <a:ext cx="1182053" cy="810260"/>
          </a:xfrm>
          <a:prstGeom prst="rect">
            <a:avLst/>
          </a:prstGeom>
        </p:spPr>
        <p:style>
          <a:lnRef idx="1">
            <a:schemeClr val="accent4"/>
          </a:lnRef>
          <a:fillRef idx="3">
            <a:schemeClr val="accent4"/>
          </a:fillRef>
          <a:effectRef idx="2">
            <a:schemeClr val="accent4"/>
          </a:effectRef>
          <a:fontRef idx="minor">
            <a:schemeClr val="lt1"/>
          </a:fontRef>
        </p:style>
        <p:txBody>
          <a:bodyPr lIns="146304" tIns="73152" rIns="146304" bIns="73152" rtlCol="0" anchor="ctr"/>
          <a:lstStyle/>
          <a:p>
            <a:pPr algn="ctr"/>
            <a:r>
              <a:rPr lang="en-US" dirty="0"/>
              <a:t>5</a:t>
            </a:r>
          </a:p>
        </p:txBody>
      </p:sp>
      <p:sp>
        <p:nvSpPr>
          <p:cNvPr id="8" name="Rectangle 7"/>
          <p:cNvSpPr/>
          <p:nvPr/>
        </p:nvSpPr>
        <p:spPr>
          <a:xfrm>
            <a:off x="5327335" y="2472690"/>
            <a:ext cx="1182053" cy="810260"/>
          </a:xfrm>
          <a:prstGeom prst="rect">
            <a:avLst/>
          </a:prstGeom>
        </p:spPr>
        <p:style>
          <a:lnRef idx="1">
            <a:schemeClr val="accent5"/>
          </a:lnRef>
          <a:fillRef idx="3">
            <a:schemeClr val="accent5"/>
          </a:fillRef>
          <a:effectRef idx="2">
            <a:schemeClr val="accent5"/>
          </a:effectRef>
          <a:fontRef idx="minor">
            <a:schemeClr val="lt1"/>
          </a:fontRef>
        </p:style>
        <p:txBody>
          <a:bodyPr lIns="146304" tIns="73152" rIns="146304" bIns="73152" rtlCol="0" anchor="ctr"/>
          <a:lstStyle/>
          <a:p>
            <a:pPr algn="ctr"/>
            <a:r>
              <a:rPr lang="en-US" dirty="0"/>
              <a:t>10</a:t>
            </a:r>
          </a:p>
        </p:txBody>
      </p:sp>
      <p:sp>
        <p:nvSpPr>
          <p:cNvPr id="9" name="Rectangle 8"/>
          <p:cNvSpPr/>
          <p:nvPr/>
        </p:nvSpPr>
        <p:spPr>
          <a:xfrm>
            <a:off x="6541772" y="2472690"/>
            <a:ext cx="1182053" cy="810260"/>
          </a:xfrm>
          <a:prstGeom prst="rect">
            <a:avLst/>
          </a:prstGeom>
        </p:spPr>
        <p:style>
          <a:lnRef idx="1">
            <a:schemeClr val="accent5"/>
          </a:lnRef>
          <a:fillRef idx="3">
            <a:schemeClr val="accent5"/>
          </a:fillRef>
          <a:effectRef idx="2">
            <a:schemeClr val="accent5"/>
          </a:effectRef>
          <a:fontRef idx="minor">
            <a:schemeClr val="lt1"/>
          </a:fontRef>
        </p:style>
        <p:txBody>
          <a:bodyPr lIns="146304" tIns="73152" rIns="146304" bIns="73152" rtlCol="0" anchor="ctr"/>
          <a:lstStyle/>
          <a:p>
            <a:pPr algn="ctr"/>
            <a:r>
              <a:rPr lang="en-US" dirty="0"/>
              <a:t>15</a:t>
            </a:r>
          </a:p>
        </p:txBody>
      </p:sp>
      <p:sp>
        <p:nvSpPr>
          <p:cNvPr id="10" name="Rectangle 9"/>
          <p:cNvSpPr/>
          <p:nvPr/>
        </p:nvSpPr>
        <p:spPr>
          <a:xfrm>
            <a:off x="7756210" y="2472690"/>
            <a:ext cx="1182053" cy="810260"/>
          </a:xfrm>
          <a:prstGeom prst="rect">
            <a:avLst/>
          </a:prstGeom>
        </p:spPr>
        <p:style>
          <a:lnRef idx="1">
            <a:schemeClr val="accent6"/>
          </a:lnRef>
          <a:fillRef idx="3">
            <a:schemeClr val="accent6"/>
          </a:fillRef>
          <a:effectRef idx="2">
            <a:schemeClr val="accent6"/>
          </a:effectRef>
          <a:fontRef idx="minor">
            <a:schemeClr val="lt1"/>
          </a:fontRef>
        </p:style>
        <p:txBody>
          <a:bodyPr lIns="146304" tIns="73152" rIns="146304" bIns="73152" rtlCol="0" anchor="ctr"/>
          <a:lstStyle/>
          <a:p>
            <a:pPr algn="ctr"/>
            <a:r>
              <a:rPr lang="en-US" dirty="0"/>
              <a:t>30</a:t>
            </a:r>
          </a:p>
        </p:txBody>
      </p:sp>
      <p:sp>
        <p:nvSpPr>
          <p:cNvPr id="11" name="Rectangle 10"/>
          <p:cNvSpPr/>
          <p:nvPr/>
        </p:nvSpPr>
        <p:spPr>
          <a:xfrm>
            <a:off x="8970647" y="2472690"/>
            <a:ext cx="1182053" cy="810260"/>
          </a:xfrm>
          <a:prstGeom prst="rect">
            <a:avLst/>
          </a:prstGeom>
        </p:spPr>
        <p:style>
          <a:lnRef idx="1">
            <a:schemeClr val="accent6"/>
          </a:lnRef>
          <a:fillRef idx="3">
            <a:schemeClr val="accent6"/>
          </a:fillRef>
          <a:effectRef idx="2">
            <a:schemeClr val="accent6"/>
          </a:effectRef>
          <a:fontRef idx="minor">
            <a:schemeClr val="lt1"/>
          </a:fontRef>
        </p:style>
        <p:txBody>
          <a:bodyPr lIns="146304" tIns="73152" rIns="146304" bIns="73152" rtlCol="0" anchor="ctr"/>
          <a:lstStyle/>
          <a:p>
            <a:pPr algn="ctr"/>
            <a:r>
              <a:rPr lang="en-US" dirty="0"/>
              <a:t>60</a:t>
            </a:r>
          </a:p>
        </p:txBody>
      </p:sp>
      <p:sp>
        <p:nvSpPr>
          <p:cNvPr id="12" name="Rectangle 11"/>
          <p:cNvSpPr/>
          <p:nvPr/>
        </p:nvSpPr>
        <p:spPr>
          <a:xfrm>
            <a:off x="10185085" y="2472690"/>
            <a:ext cx="1182053" cy="810260"/>
          </a:xfrm>
          <a:prstGeom prst="rect">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a:t>120</a:t>
            </a:r>
          </a:p>
        </p:txBody>
      </p:sp>
      <p:sp>
        <p:nvSpPr>
          <p:cNvPr id="13" name="Rectangle 12"/>
          <p:cNvSpPr/>
          <p:nvPr/>
        </p:nvSpPr>
        <p:spPr>
          <a:xfrm>
            <a:off x="11399522" y="2472690"/>
            <a:ext cx="1182053" cy="810260"/>
          </a:xfrm>
          <a:prstGeom prst="rect">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a:t>360</a:t>
            </a:r>
          </a:p>
        </p:txBody>
      </p:sp>
      <p:sp>
        <p:nvSpPr>
          <p:cNvPr id="14" name="Rectangle 13"/>
          <p:cNvSpPr/>
          <p:nvPr/>
        </p:nvSpPr>
        <p:spPr>
          <a:xfrm>
            <a:off x="12613960" y="2472690"/>
            <a:ext cx="1182053" cy="810260"/>
          </a:xfrm>
          <a:prstGeom prst="rect">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a:t>720</a:t>
            </a:r>
          </a:p>
        </p:txBody>
      </p:sp>
      <p:sp>
        <p:nvSpPr>
          <p:cNvPr id="15" name="Rectangle 14"/>
          <p:cNvSpPr/>
          <p:nvPr/>
        </p:nvSpPr>
        <p:spPr>
          <a:xfrm>
            <a:off x="13828397" y="2472690"/>
            <a:ext cx="1182053" cy="810260"/>
          </a:xfrm>
          <a:prstGeom prst="rect">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a:t>1440</a:t>
            </a:r>
          </a:p>
        </p:txBody>
      </p:sp>
      <p:sp>
        <p:nvSpPr>
          <p:cNvPr id="16" name="Rectangle 15"/>
          <p:cNvSpPr/>
          <p:nvPr/>
        </p:nvSpPr>
        <p:spPr>
          <a:xfrm>
            <a:off x="469583" y="3981450"/>
            <a:ext cx="2396490" cy="810260"/>
          </a:xfrm>
          <a:prstGeom prst="rect">
            <a:avLst/>
          </a:prstGeom>
        </p:spPr>
        <p:style>
          <a:lnRef idx="1">
            <a:schemeClr val="accent2"/>
          </a:lnRef>
          <a:fillRef idx="3">
            <a:schemeClr val="accent2"/>
          </a:fillRef>
          <a:effectRef idx="2">
            <a:schemeClr val="accent2"/>
          </a:effectRef>
          <a:fontRef idx="minor">
            <a:schemeClr val="lt1"/>
          </a:fontRef>
        </p:style>
        <p:txBody>
          <a:bodyPr lIns="146304" tIns="73152" rIns="146304" bIns="73152" rtlCol="0" anchor="ctr"/>
          <a:lstStyle/>
          <a:p>
            <a:pPr algn="ctr"/>
            <a:r>
              <a:rPr lang="en-US" dirty="0"/>
              <a:t>15</a:t>
            </a:r>
          </a:p>
        </p:txBody>
      </p:sp>
      <p:sp>
        <p:nvSpPr>
          <p:cNvPr id="17" name="Rectangle 16"/>
          <p:cNvSpPr/>
          <p:nvPr/>
        </p:nvSpPr>
        <p:spPr>
          <a:xfrm>
            <a:off x="2898458" y="3981450"/>
            <a:ext cx="2396490" cy="810260"/>
          </a:xfrm>
          <a:prstGeom prst="rect">
            <a:avLst/>
          </a:prstGeom>
        </p:spPr>
        <p:style>
          <a:lnRef idx="1">
            <a:schemeClr val="accent4"/>
          </a:lnRef>
          <a:fillRef idx="3">
            <a:schemeClr val="accent4"/>
          </a:fillRef>
          <a:effectRef idx="2">
            <a:schemeClr val="accent4"/>
          </a:effectRef>
          <a:fontRef idx="minor">
            <a:schemeClr val="lt1"/>
          </a:fontRef>
        </p:style>
        <p:txBody>
          <a:bodyPr lIns="146304" tIns="73152" rIns="146304" bIns="73152" rtlCol="0" anchor="ctr"/>
          <a:lstStyle/>
          <a:p>
            <a:pPr algn="ctr"/>
            <a:r>
              <a:rPr lang="en-US" dirty="0"/>
              <a:t>20</a:t>
            </a:r>
          </a:p>
        </p:txBody>
      </p:sp>
      <p:sp>
        <p:nvSpPr>
          <p:cNvPr id="18" name="Rectangle 17"/>
          <p:cNvSpPr/>
          <p:nvPr/>
        </p:nvSpPr>
        <p:spPr>
          <a:xfrm>
            <a:off x="5327333" y="3981450"/>
            <a:ext cx="2396490" cy="810260"/>
          </a:xfrm>
          <a:prstGeom prst="rect">
            <a:avLst/>
          </a:prstGeom>
        </p:spPr>
        <p:style>
          <a:lnRef idx="1">
            <a:schemeClr val="accent5"/>
          </a:lnRef>
          <a:fillRef idx="3">
            <a:schemeClr val="accent5"/>
          </a:fillRef>
          <a:effectRef idx="2">
            <a:schemeClr val="accent5"/>
          </a:effectRef>
          <a:fontRef idx="minor">
            <a:schemeClr val="lt1"/>
          </a:fontRef>
        </p:style>
        <p:txBody>
          <a:bodyPr lIns="146304" tIns="73152" rIns="146304" bIns="73152" rtlCol="0" anchor="ctr"/>
          <a:lstStyle/>
          <a:p>
            <a:pPr algn="ctr"/>
            <a:r>
              <a:rPr lang="en-US" dirty="0"/>
              <a:t>30</a:t>
            </a:r>
          </a:p>
        </p:txBody>
      </p:sp>
      <p:sp>
        <p:nvSpPr>
          <p:cNvPr id="19" name="Rectangle 18"/>
          <p:cNvSpPr/>
          <p:nvPr/>
        </p:nvSpPr>
        <p:spPr>
          <a:xfrm>
            <a:off x="469583" y="5629910"/>
            <a:ext cx="9683115" cy="810260"/>
          </a:xfrm>
          <a:prstGeom prst="rect">
            <a:avLst/>
          </a:prstGeom>
        </p:spPr>
        <p:style>
          <a:lnRef idx="1">
            <a:schemeClr val="accent6"/>
          </a:lnRef>
          <a:fillRef idx="3">
            <a:schemeClr val="accent6"/>
          </a:fillRef>
          <a:effectRef idx="2">
            <a:schemeClr val="accent6"/>
          </a:effectRef>
          <a:fontRef idx="minor">
            <a:schemeClr val="lt1"/>
          </a:fontRef>
        </p:style>
        <p:txBody>
          <a:bodyPr lIns="146304" tIns="73152" rIns="146304" bIns="73152" rtlCol="0" anchor="ctr"/>
          <a:lstStyle/>
          <a:p>
            <a:pPr algn="ctr"/>
            <a:r>
              <a:rPr lang="en-US" dirty="0"/>
              <a:t>Hourly</a:t>
            </a:r>
          </a:p>
        </p:txBody>
      </p:sp>
      <p:sp>
        <p:nvSpPr>
          <p:cNvPr id="20" name="Rectangle 19"/>
          <p:cNvSpPr/>
          <p:nvPr/>
        </p:nvSpPr>
        <p:spPr>
          <a:xfrm>
            <a:off x="469583" y="7250430"/>
            <a:ext cx="14540865" cy="810260"/>
          </a:xfrm>
          <a:prstGeom prst="rect">
            <a:avLst/>
          </a:prstGeom>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r>
              <a:rPr lang="en-US" dirty="0"/>
              <a:t>Daily</a:t>
            </a:r>
          </a:p>
        </p:txBody>
      </p:sp>
      <p:sp>
        <p:nvSpPr>
          <p:cNvPr id="21" name="Right Arrow 20"/>
          <p:cNvSpPr/>
          <p:nvPr/>
        </p:nvSpPr>
        <p:spPr>
          <a:xfrm rot="5400000">
            <a:off x="767238"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2" name="Right Arrow 21"/>
          <p:cNvSpPr/>
          <p:nvPr/>
        </p:nvSpPr>
        <p:spPr>
          <a:xfrm rot="5400000">
            <a:off x="1981675"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3" name="Right Arrow 22"/>
          <p:cNvSpPr/>
          <p:nvPr/>
        </p:nvSpPr>
        <p:spPr>
          <a:xfrm rot="5400000">
            <a:off x="3196113"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4" name="Right Arrow 23"/>
          <p:cNvSpPr/>
          <p:nvPr/>
        </p:nvSpPr>
        <p:spPr>
          <a:xfrm rot="5400000">
            <a:off x="4410550"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5" name="Right Arrow 24"/>
          <p:cNvSpPr/>
          <p:nvPr/>
        </p:nvSpPr>
        <p:spPr>
          <a:xfrm rot="5400000">
            <a:off x="5624988"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6" name="Right Arrow 25"/>
          <p:cNvSpPr/>
          <p:nvPr/>
        </p:nvSpPr>
        <p:spPr>
          <a:xfrm rot="5400000">
            <a:off x="6839425" y="324135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7" name="Right Arrow 26"/>
          <p:cNvSpPr/>
          <p:nvPr/>
        </p:nvSpPr>
        <p:spPr>
          <a:xfrm rot="5400000">
            <a:off x="1374458" y="480599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8" name="Right Arrow 27"/>
          <p:cNvSpPr/>
          <p:nvPr/>
        </p:nvSpPr>
        <p:spPr>
          <a:xfrm rot="5400000">
            <a:off x="3803333" y="480599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29" name="Right Arrow 28"/>
          <p:cNvSpPr/>
          <p:nvPr/>
        </p:nvSpPr>
        <p:spPr>
          <a:xfrm rot="5400000">
            <a:off x="6232208" y="4805998"/>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0" name="Right Arrow 29"/>
          <p:cNvSpPr/>
          <p:nvPr/>
        </p:nvSpPr>
        <p:spPr>
          <a:xfrm rot="5400000">
            <a:off x="7271543" y="4023678"/>
            <a:ext cx="215138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1" name="Right Arrow 30"/>
          <p:cNvSpPr/>
          <p:nvPr/>
        </p:nvSpPr>
        <p:spPr>
          <a:xfrm rot="5400000">
            <a:off x="8485980" y="4023678"/>
            <a:ext cx="215138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2" name="Right Arrow 31"/>
          <p:cNvSpPr/>
          <p:nvPr/>
        </p:nvSpPr>
        <p:spPr>
          <a:xfrm rot="5400000">
            <a:off x="8883175" y="4840922"/>
            <a:ext cx="378587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3" name="Right Arrow 32"/>
          <p:cNvSpPr/>
          <p:nvPr/>
        </p:nvSpPr>
        <p:spPr>
          <a:xfrm rot="5400000">
            <a:off x="10097612" y="4840923"/>
            <a:ext cx="378587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4" name="Right Arrow 33"/>
          <p:cNvSpPr/>
          <p:nvPr/>
        </p:nvSpPr>
        <p:spPr>
          <a:xfrm rot="5400000">
            <a:off x="11312050" y="4840925"/>
            <a:ext cx="378587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5" name="Right Arrow 34"/>
          <p:cNvSpPr/>
          <p:nvPr/>
        </p:nvSpPr>
        <p:spPr>
          <a:xfrm rot="5400000">
            <a:off x="12526487" y="4840922"/>
            <a:ext cx="378587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6" name="Right Arrow 35"/>
          <p:cNvSpPr/>
          <p:nvPr/>
        </p:nvSpPr>
        <p:spPr>
          <a:xfrm rot="5400000">
            <a:off x="5017770" y="6426520"/>
            <a:ext cx="586740" cy="809625"/>
          </a:xfrm>
          <a:prstGeom prst="rightArrow">
            <a:avLst>
              <a:gd name="adj1" fmla="val 42000"/>
              <a:gd name="adj2" fmla="val 50000"/>
            </a:avLst>
          </a:prstGeom>
        </p:spPr>
        <p:style>
          <a:lnRef idx="1">
            <a:schemeClr val="dk1"/>
          </a:lnRef>
          <a:fillRef idx="3">
            <a:schemeClr val="dk1"/>
          </a:fillRef>
          <a:effectRef idx="2">
            <a:schemeClr val="dk1"/>
          </a:effectRef>
          <a:fontRef idx="minor">
            <a:schemeClr val="lt1"/>
          </a:fontRef>
        </p:style>
        <p:txBody>
          <a:bodyPr lIns="146304" tIns="73152" rIns="146304" bIns="73152" rtlCol="0" anchor="ctr"/>
          <a:lstStyle/>
          <a:p>
            <a:pPr algn="ctr"/>
            <a:endParaRPr lang="en-US"/>
          </a:p>
        </p:txBody>
      </p:sp>
      <p:sp>
        <p:nvSpPr>
          <p:cNvPr id="37" name="Slide Number Placeholder 36"/>
          <p:cNvSpPr>
            <a:spLocks noGrp="1"/>
          </p:cNvSpPr>
          <p:nvPr>
            <p:ph type="sldNum" sz="quarter" idx="4"/>
          </p:nvPr>
        </p:nvSpPr>
        <p:spPr/>
        <p:txBody>
          <a:bodyPr/>
          <a:lstStyle/>
          <a:p>
            <a:pPr defTabSz="731520"/>
            <a:fld id="{59FBCBD5-A728-384D-A41B-B8C6FE40EEBE}" type="slidenum">
              <a:rPr lang="en-US" smtClean="0"/>
              <a:pPr defTabSz="731520"/>
              <a:t>53</a:t>
            </a:fld>
            <a:endParaRPr lang="en-US" dirty="0"/>
          </a:p>
        </p:txBody>
      </p:sp>
      <p:sp>
        <p:nvSpPr>
          <p:cNvPr id="38" name="TextBox 37"/>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67492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75970" y="1387025"/>
            <a:ext cx="14291592" cy="3535497"/>
          </a:xfrm>
        </p:spPr>
        <p:txBody>
          <a:bodyPr>
            <a:normAutofit fontScale="85000" lnSpcReduction="10000"/>
          </a:bodyPr>
          <a:lstStyle/>
          <a:p>
            <a:pPr marL="0" indent="0">
              <a:buNone/>
            </a:pPr>
            <a:r>
              <a:rPr lang="en-US" dirty="0" smtClean="0"/>
              <a:t>Normalized data is used for:</a:t>
            </a:r>
          </a:p>
          <a:p>
            <a:pPr>
              <a:buClr>
                <a:schemeClr val="accent1"/>
              </a:buClr>
            </a:pPr>
            <a:r>
              <a:rPr lang="en-US" b="1" dirty="0" smtClean="0"/>
              <a:t>Quick Reports</a:t>
            </a:r>
          </a:p>
          <a:p>
            <a:pPr>
              <a:buClr>
                <a:schemeClr val="accent1"/>
              </a:buClr>
            </a:pPr>
            <a:r>
              <a:rPr lang="en-US" b="1" dirty="0" smtClean="0"/>
              <a:t>Performance graphs </a:t>
            </a:r>
            <a:r>
              <a:rPr lang="en-US" dirty="0" smtClean="0"/>
              <a:t>(Device Reports Panel &gt; Performance)</a:t>
            </a:r>
          </a:p>
          <a:p>
            <a:pPr lvl="1">
              <a:buClr>
                <a:schemeClr val="accent2"/>
              </a:buClr>
            </a:pPr>
            <a:r>
              <a:rPr lang="en-US" dirty="0" smtClean="0"/>
              <a:t>As an Option (hourly and daily normalized data)</a:t>
            </a:r>
          </a:p>
          <a:p>
            <a:pPr>
              <a:buClr>
                <a:schemeClr val="accent2"/>
              </a:buClr>
            </a:pPr>
            <a:r>
              <a:rPr lang="en-US" b="1" dirty="0" smtClean="0"/>
              <a:t>Dashboards</a:t>
            </a:r>
          </a:p>
          <a:p>
            <a:pPr lvl="1">
              <a:buClr>
                <a:schemeClr val="accent2"/>
              </a:buClr>
            </a:pPr>
            <a:r>
              <a:rPr lang="en-US" dirty="0" smtClean="0"/>
              <a:t>Can use Raw data or any Normalized data based on the time span selected</a:t>
            </a:r>
          </a:p>
        </p:txBody>
      </p:sp>
      <p:sp>
        <p:nvSpPr>
          <p:cNvPr id="3" name="Title 2"/>
          <p:cNvSpPr>
            <a:spLocks noGrp="1"/>
          </p:cNvSpPr>
          <p:nvPr>
            <p:ph type="title"/>
          </p:nvPr>
        </p:nvSpPr>
        <p:spPr/>
        <p:txBody>
          <a:bodyPr>
            <a:normAutofit/>
          </a:bodyPr>
          <a:lstStyle/>
          <a:p>
            <a:r>
              <a:rPr lang="en-US" dirty="0"/>
              <a:t>Normalized Data</a:t>
            </a:r>
          </a:p>
        </p:txBody>
      </p:sp>
      <p:sp>
        <p:nvSpPr>
          <p:cNvPr id="6" name="Slide Number Placeholder 5"/>
          <p:cNvSpPr>
            <a:spLocks noGrp="1"/>
          </p:cNvSpPr>
          <p:nvPr>
            <p:ph type="sldNum" sz="quarter" idx="4"/>
          </p:nvPr>
        </p:nvSpPr>
        <p:spPr>
          <a:prstGeom prst="rect">
            <a:avLst/>
          </a:prstGeom>
        </p:spPr>
        <p:txBody>
          <a:bodyPr vert="horz" lIns="146304" tIns="73152" rIns="146304" bIns="73152" rtlCol="0" anchor="ctr"/>
          <a:lstStyle>
            <a:lvl1pPr algn="r">
              <a:defRPr sz="1400" b="0" i="0">
                <a:solidFill>
                  <a:schemeClr val="bg1">
                    <a:lumMod val="75000"/>
                  </a:schemeClr>
                </a:solidFill>
                <a:latin typeface="Arial"/>
                <a:cs typeface="Arial"/>
              </a:defRPr>
            </a:lvl1pPr>
          </a:lstStyle>
          <a:p>
            <a:fld id="{59FBCBD5-A728-384D-A41B-B8C6FE40EEBE}" type="slidenum">
              <a:rPr lang="en-US" sz="1900" smtClean="0">
                <a:solidFill>
                  <a:schemeClr val="bg1"/>
                </a:solidFill>
                <a:latin typeface="Futura Bk BT"/>
              </a:rPr>
              <a:pPr/>
              <a:t>54</a:t>
            </a:fld>
            <a:endParaRPr lang="en-US" sz="1900" dirty="0">
              <a:solidFill>
                <a:schemeClr val="bg1"/>
              </a:solidFill>
              <a:latin typeface="Futura Bk BT"/>
            </a:endParaRPr>
          </a:p>
        </p:txBody>
      </p:sp>
      <p:pic>
        <p:nvPicPr>
          <p:cNvPr id="2" name="Picture 1"/>
          <p:cNvPicPr>
            <a:picLocks noChangeAspect="1"/>
          </p:cNvPicPr>
          <p:nvPr/>
        </p:nvPicPr>
        <p:blipFill>
          <a:blip r:embed="rId2"/>
          <a:stretch>
            <a:fillRect/>
          </a:stretch>
        </p:blipFill>
        <p:spPr>
          <a:xfrm>
            <a:off x="687944" y="4866904"/>
            <a:ext cx="7368810" cy="2606993"/>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808720" y="6509384"/>
            <a:ext cx="5958840" cy="2556510"/>
          </a:xfrm>
          <a:prstGeom prst="rect">
            <a:avLst/>
          </a:prstGeom>
          <a:ln>
            <a:solidFill>
              <a:schemeClr val="accent1"/>
            </a:solidFill>
          </a:ln>
        </p:spPr>
      </p:pic>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7658845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fontScale="70000" lnSpcReduction="20000"/>
          </a:bodyPr>
          <a:lstStyle/>
          <a:p>
            <a:pPr marL="0" indent="0">
              <a:buNone/>
            </a:pPr>
            <a:r>
              <a:rPr lang="en-US" dirty="0" smtClean="0"/>
              <a:t>The Support Performance Power Pack 17 Dynamic Applications that can be used to track key EM7 platform performance metrics:</a:t>
            </a:r>
          </a:p>
          <a:p>
            <a:pPr marL="0" indent="0">
              <a:buNone/>
            </a:pPr>
            <a:r>
              <a:rPr lang="en-US" i="1" dirty="0" smtClean="0"/>
              <a:t>Note: This Power Pack is only installed during deployment and requires the installation of an addition python script to collect all of the various data points.</a:t>
            </a:r>
            <a:endParaRPr lang="en-US" i="1" dirty="0"/>
          </a:p>
          <a:p>
            <a:r>
              <a:rPr lang="en-US" dirty="0" smtClean="0"/>
              <a:t>Build Check – Alerts if build numbers are inconsistent </a:t>
            </a:r>
          </a:p>
          <a:p>
            <a:r>
              <a:rPr lang="en-US" dirty="0" smtClean="0"/>
              <a:t>Config Push – tracks Config push operation time</a:t>
            </a:r>
          </a:p>
          <a:p>
            <a:r>
              <a:rPr lang="en-US" dirty="0" smtClean="0"/>
              <a:t>Config Parser (my.cnf) – parses /etc/my.cnf (MySQL configuration file) so that it can be reviewed in the UI</a:t>
            </a:r>
          </a:p>
          <a:p>
            <a:r>
              <a:rPr lang="en-US" dirty="0" smtClean="0"/>
              <a:t>Config Parser (silo.conf) – parses /etc/silo.conf (EM7 configuration file) so that it can be reviewed in the UI</a:t>
            </a:r>
          </a:p>
          <a:p>
            <a:r>
              <a:rPr lang="en-US" dirty="0" smtClean="0"/>
              <a:t>Database Sizes – gets database sizes from </a:t>
            </a:r>
            <a:r>
              <a:rPr lang="en-US" i="1" dirty="0" smtClean="0"/>
              <a:t>information_schema </a:t>
            </a:r>
            <a:r>
              <a:rPr lang="en-US" dirty="0" smtClean="0"/>
              <a:t>tables in MySQL</a:t>
            </a:r>
          </a:p>
          <a:p>
            <a:r>
              <a:rPr lang="en-US" dirty="0" smtClean="0"/>
              <a:t>Datapull Configuration – gathers Config settings for datapull</a:t>
            </a:r>
          </a:p>
          <a:p>
            <a:r>
              <a:rPr lang="en-US" dirty="0" smtClean="0"/>
              <a:t>Datapull Stats – gathers statistics on datapull performance</a:t>
            </a:r>
          </a:p>
          <a:p>
            <a:r>
              <a:rPr lang="en-US" dirty="0" smtClean="0"/>
              <a:t>DRDP Proxy Stats – monitors memory and </a:t>
            </a:r>
            <a:r>
              <a:rPr lang="en-US" dirty="0" err="1" smtClean="0"/>
              <a:t>act_log</a:t>
            </a:r>
            <a:r>
              <a:rPr lang="en-US" dirty="0" smtClean="0"/>
              <a:t> usage</a:t>
            </a:r>
          </a:p>
          <a:p>
            <a:r>
              <a:rPr lang="en-US" dirty="0" smtClean="0"/>
              <a:t>File System – display EM7 file system usage as a Config app</a:t>
            </a:r>
          </a:p>
          <a:p>
            <a:pPr marL="0" indent="0">
              <a:buNone/>
            </a:pPr>
            <a:endParaRPr lang="en-US" dirty="0" smtClean="0"/>
          </a:p>
        </p:txBody>
      </p:sp>
      <p:sp>
        <p:nvSpPr>
          <p:cNvPr id="2" name="Title 1"/>
          <p:cNvSpPr>
            <a:spLocks noGrp="1"/>
          </p:cNvSpPr>
          <p:nvPr>
            <p:ph type="title"/>
          </p:nvPr>
        </p:nvSpPr>
        <p:spPr/>
        <p:txBody>
          <a:bodyPr>
            <a:normAutofit/>
          </a:bodyPr>
          <a:lstStyle/>
          <a:p>
            <a:r>
              <a:rPr lang="en-US" dirty="0"/>
              <a:t>EM7 Performance Power </a:t>
            </a:r>
            <a:r>
              <a:rPr lang="en-US" dirty="0" smtClean="0"/>
              <a:t>Pack</a:t>
            </a:r>
            <a:endParaRPr lang="en-US" dirty="0"/>
          </a:p>
        </p:txBody>
      </p:sp>
      <p:sp>
        <p:nvSpPr>
          <p:cNvPr id="3" name="Slide Number Placeholder 2"/>
          <p:cNvSpPr>
            <a:spLocks noGrp="1"/>
          </p:cNvSpPr>
          <p:nvPr>
            <p:ph type="sldNum" sz="quarter" idx="4"/>
          </p:nvPr>
        </p:nvSpPr>
        <p:spPr/>
        <p:txBody>
          <a:bodyPr/>
          <a:lstStyle/>
          <a:p>
            <a:pPr defTabSz="731520"/>
            <a:fld id="{59FBCBD5-A728-384D-A41B-B8C6FE40EEBE}" type="slidenum">
              <a:rPr lang="en-US" smtClean="0"/>
              <a:pPr defTabSz="731520"/>
              <a:t>55</a:t>
            </a:fld>
            <a:endParaRPr lang="en-US" dirty="0"/>
          </a:p>
        </p:txBody>
      </p:sp>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92875316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fontScale="77500" lnSpcReduction="20000"/>
          </a:bodyPr>
          <a:lstStyle/>
          <a:p>
            <a:pPr marL="0" indent="0">
              <a:buNone/>
            </a:pPr>
            <a:r>
              <a:rPr lang="en-US" dirty="0" smtClean="0"/>
              <a:t>The Support Performance Power Pack 17 Dynamic Applications that can be used to track key EM7 platform performance metrics:</a:t>
            </a:r>
          </a:p>
          <a:p>
            <a:r>
              <a:rPr lang="en-US" sz="3200" dirty="0" err="1"/>
              <a:t>InnoDB</a:t>
            </a:r>
            <a:r>
              <a:rPr lang="en-US" sz="3200" dirty="0"/>
              <a:t> Size – tracks actual size of </a:t>
            </a:r>
            <a:r>
              <a:rPr lang="en-US" sz="3200" dirty="0" err="1"/>
              <a:t>InnoDB</a:t>
            </a:r>
            <a:r>
              <a:rPr lang="en-US" sz="3200" dirty="0"/>
              <a:t> and compares to the MAX configuration in my.cnf</a:t>
            </a:r>
          </a:p>
          <a:p>
            <a:r>
              <a:rPr lang="en-US" sz="3200" dirty="0"/>
              <a:t>Maintenance Tracking – tracks time for Daily </a:t>
            </a:r>
            <a:r>
              <a:rPr lang="en-US" sz="3200" dirty="0" err="1"/>
              <a:t>Maint</a:t>
            </a:r>
            <a:r>
              <a:rPr lang="en-US" sz="3200" dirty="0"/>
              <a:t> in aggregate and by each pruner script</a:t>
            </a:r>
          </a:p>
          <a:p>
            <a:r>
              <a:rPr lang="en-US" sz="3200" dirty="0"/>
              <a:t>(continued next slide)</a:t>
            </a:r>
            <a:endParaRPr lang="en-US" sz="3500" dirty="0"/>
          </a:p>
          <a:p>
            <a:r>
              <a:rPr lang="en-US" sz="3500" dirty="0"/>
              <a:t>MySQL Performance – tracks certain stats such as the number of selects, inserts, deletes, connected threads…</a:t>
            </a:r>
          </a:p>
          <a:p>
            <a:r>
              <a:rPr lang="en-US" sz="3500" dirty="0"/>
              <a:t>Normalization Tracking – tracks aggregate and individual times for the normalizers</a:t>
            </a:r>
          </a:p>
          <a:p>
            <a:r>
              <a:rPr lang="en-US" sz="3500" dirty="0"/>
              <a:t>Platform Statistics – gathers an inventory of number of devices, interfaces, etc…</a:t>
            </a:r>
          </a:p>
          <a:p>
            <a:r>
              <a:rPr lang="en-US" sz="3500" dirty="0"/>
              <a:t>PT – Disk Stats – gathers information on local disk stats</a:t>
            </a:r>
          </a:p>
          <a:p>
            <a:r>
              <a:rPr lang="en-US" sz="3500" dirty="0"/>
              <a:t>Rows Behind – collects how far behind datapull is in getting storage object from a collector</a:t>
            </a:r>
          </a:p>
          <a:p>
            <a:r>
              <a:rPr lang="en-US" sz="3500" dirty="0"/>
              <a:t>ScienceLogic Configuration – gets statistical information from the OS on the local appliance</a:t>
            </a:r>
          </a:p>
        </p:txBody>
      </p:sp>
      <p:sp>
        <p:nvSpPr>
          <p:cNvPr id="2" name="Title 1"/>
          <p:cNvSpPr>
            <a:spLocks noGrp="1"/>
          </p:cNvSpPr>
          <p:nvPr>
            <p:ph type="title"/>
          </p:nvPr>
        </p:nvSpPr>
        <p:spPr/>
        <p:txBody>
          <a:bodyPr>
            <a:normAutofit/>
          </a:bodyPr>
          <a:lstStyle/>
          <a:p>
            <a:r>
              <a:rPr lang="en-US" dirty="0"/>
              <a:t>EM7 Performance Power </a:t>
            </a:r>
            <a:r>
              <a:rPr lang="en-US" dirty="0" smtClean="0"/>
              <a:t>Pack (cont.)</a:t>
            </a:r>
            <a:endParaRPr lang="en-US" dirty="0"/>
          </a:p>
        </p:txBody>
      </p:sp>
      <p:sp>
        <p:nvSpPr>
          <p:cNvPr id="3" name="Slide Number Placeholder 2"/>
          <p:cNvSpPr>
            <a:spLocks noGrp="1"/>
          </p:cNvSpPr>
          <p:nvPr>
            <p:ph type="sldNum" sz="quarter" idx="4"/>
          </p:nvPr>
        </p:nvSpPr>
        <p:spPr/>
        <p:txBody>
          <a:bodyPr/>
          <a:lstStyle/>
          <a:p>
            <a:pPr defTabSz="731520"/>
            <a:fld id="{59FBCBD5-A728-384D-A41B-B8C6FE40EEBE}" type="slidenum">
              <a:rPr lang="en-US" smtClean="0"/>
              <a:pPr defTabSz="731520"/>
              <a:t>56</a:t>
            </a:fld>
            <a:endParaRPr lang="en-US" dirty="0"/>
          </a:p>
        </p:txBody>
      </p:sp>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49302625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title"/>
          </p:nvPr>
        </p:nvSpPr>
        <p:spPr/>
        <p:txBody>
          <a:bodyPr/>
          <a:lstStyle/>
          <a:p>
            <a:r>
              <a:rPr lang="en-US" dirty="0" smtClean="0"/>
              <a:t>Web Configuration Utility</a:t>
            </a:r>
          </a:p>
        </p:txBody>
      </p:sp>
      <p:sp>
        <p:nvSpPr>
          <p:cNvPr id="3" name="Content Placeholder 2"/>
          <p:cNvSpPr>
            <a:spLocks noGrp="1"/>
          </p:cNvSpPr>
          <p:nvPr>
            <p:ph sz="quarter" idx="10"/>
          </p:nvPr>
        </p:nvSpPr>
        <p:spPr>
          <a:xfrm>
            <a:off x="512763" y="1869258"/>
            <a:ext cx="14519275" cy="2209896"/>
          </a:xfrm>
        </p:spPr>
        <p:txBody>
          <a:bodyPr>
            <a:normAutofit fontScale="62500" lnSpcReduction="20000"/>
          </a:bodyPr>
          <a:lstStyle/>
          <a:p>
            <a:r>
              <a:rPr lang="en-US" dirty="0" smtClean="0"/>
              <a:t>The Web Configuration Utility allows you to configure system-level settings for your appliance(s)</a:t>
            </a:r>
          </a:p>
          <a:p>
            <a:r>
              <a:rPr lang="en-US" dirty="0" smtClean="0"/>
              <a:t>Each appliance includes access to the Web Configuration Utility</a:t>
            </a:r>
          </a:p>
          <a:p>
            <a:r>
              <a:rPr lang="en-US" dirty="0" smtClean="0"/>
              <a:t>Log in as “em7admin” and the password configured with the Setup Wizard</a:t>
            </a:r>
          </a:p>
          <a:p>
            <a:r>
              <a:rPr lang="en-US" dirty="0" smtClean="0"/>
              <a:t>Each appliance has it’s own web configurator</a:t>
            </a:r>
          </a:p>
          <a:p>
            <a:r>
              <a:rPr lang="en-US" dirty="0" smtClean="0"/>
              <a:t>/</a:t>
            </a:r>
            <a:r>
              <a:rPr lang="en-US" dirty="0" err="1" smtClean="0"/>
              <a:t>etc</a:t>
            </a:r>
            <a:r>
              <a:rPr lang="en-US" dirty="0" smtClean="0"/>
              <a:t>/</a:t>
            </a:r>
            <a:r>
              <a:rPr lang="en-US" dirty="0" err="1" smtClean="0"/>
              <a:t>init.d</a:t>
            </a:r>
            <a:r>
              <a:rPr lang="en-US" dirty="0" smtClean="0"/>
              <a:t>/em7_webconfig</a:t>
            </a:r>
            <a:endParaRPr lang="en-US" dirty="0"/>
          </a:p>
        </p:txBody>
      </p:sp>
      <p:sp>
        <p:nvSpPr>
          <p:cNvPr id="4" name="Text Placeholder 3"/>
          <p:cNvSpPr>
            <a:spLocks noGrp="1"/>
          </p:cNvSpPr>
          <p:nvPr>
            <p:ph type="body" sz="quarter" idx="11"/>
          </p:nvPr>
        </p:nvSpPr>
        <p:spPr/>
        <p:txBody>
          <a:bodyPr>
            <a:normAutofit fontScale="77500" lnSpcReduction="20000"/>
          </a:bodyPr>
          <a:lstStyle/>
          <a:p>
            <a:r>
              <a:rPr lang="en-US" sz="4500" dirty="0">
                <a:solidFill>
                  <a:schemeClr val="accent1"/>
                </a:solidFill>
              </a:rPr>
              <a:t>https://ip-address-of-appliance:7700</a:t>
            </a:r>
          </a:p>
          <a:p>
            <a:endParaRPr lang="en-US" dirty="0"/>
          </a:p>
        </p:txBody>
      </p:sp>
      <p:pic>
        <p:nvPicPr>
          <p:cNvPr id="36869" name="Picture 6" descr="webconfig.JPG"/>
          <p:cNvPicPr>
            <a:picLocks noChangeAspect="1"/>
          </p:cNvPicPr>
          <p:nvPr/>
        </p:nvPicPr>
        <p:blipFill>
          <a:blip r:embed="rId3" cstate="print"/>
          <a:srcRect/>
          <a:stretch>
            <a:fillRect/>
          </a:stretch>
        </p:blipFill>
        <p:spPr bwMode="auto">
          <a:xfrm>
            <a:off x="2846559" y="4279531"/>
            <a:ext cx="9851685" cy="5078427"/>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pPr defTabSz="731520"/>
            <a:fld id="{59FBCBD5-A728-384D-A41B-B8C6FE40EEBE}" type="slidenum">
              <a:rPr lang="en-US" smtClean="0"/>
              <a:pPr defTabSz="731520"/>
              <a:t>57</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56372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75970" y="1387026"/>
            <a:ext cx="14291592" cy="7095238"/>
          </a:xfrm>
        </p:spPr>
        <p:txBody>
          <a:bodyPr>
            <a:normAutofit fontScale="77500" lnSpcReduction="20000"/>
          </a:bodyPr>
          <a:lstStyle/>
          <a:p>
            <a:r>
              <a:rPr lang="en-US" dirty="0" smtClean="0"/>
              <a:t>Shut down or reboot this appliance</a:t>
            </a:r>
          </a:p>
          <a:p>
            <a:r>
              <a:rPr lang="en-US" dirty="0" smtClean="0"/>
              <a:t>Configure network settings</a:t>
            </a:r>
          </a:p>
          <a:p>
            <a:r>
              <a:rPr lang="en-US" dirty="0" smtClean="0"/>
              <a:t>Change the hostname and configure DNS and Time Server</a:t>
            </a:r>
          </a:p>
          <a:p>
            <a:r>
              <a:rPr lang="en-US" dirty="0" smtClean="0"/>
              <a:t>View licensed capacity, license expiration date, and view the system specifications (</a:t>
            </a:r>
            <a:r>
              <a:rPr lang="en-US" dirty="0" err="1" smtClean="0"/>
              <a:t>procs</a:t>
            </a:r>
            <a:r>
              <a:rPr lang="en-US" dirty="0" smtClean="0"/>
              <a:t>, </a:t>
            </a:r>
            <a:r>
              <a:rPr lang="en-US" dirty="0" err="1" smtClean="0"/>
              <a:t>mem</a:t>
            </a:r>
            <a:r>
              <a:rPr lang="en-US" dirty="0"/>
              <a:t>)</a:t>
            </a:r>
          </a:p>
          <a:p>
            <a:r>
              <a:rPr lang="en-US" dirty="0" smtClean="0"/>
              <a:t>Edit silo.conf, my.cnf</a:t>
            </a:r>
          </a:p>
          <a:p>
            <a:r>
              <a:rPr lang="en-US" dirty="0" smtClean="0"/>
              <a:t>Add static route to a collector</a:t>
            </a:r>
          </a:p>
          <a:p>
            <a:r>
              <a:rPr lang="en-US" dirty="0" smtClean="0"/>
              <a:t>Download debug logs</a:t>
            </a:r>
          </a:p>
          <a:p>
            <a:r>
              <a:rPr lang="en-US" dirty="0" smtClean="0"/>
              <a:t>Review “top” command output</a:t>
            </a:r>
          </a:p>
          <a:p>
            <a:r>
              <a:rPr lang="en-US" dirty="0" smtClean="0"/>
              <a:t>Stop or restart services</a:t>
            </a:r>
          </a:p>
          <a:p>
            <a:r>
              <a:rPr lang="en-US" dirty="0" smtClean="0"/>
              <a:t>Run basic diagnostic programs from this appliance. For example, you could ping a target device from this Data Collector without having to SSH to the collector. Top output is available.</a:t>
            </a:r>
          </a:p>
          <a:p>
            <a:endParaRPr lang="en-US" dirty="0" smtClean="0"/>
          </a:p>
          <a:p>
            <a:endParaRPr lang="en-US" dirty="0"/>
          </a:p>
        </p:txBody>
      </p:sp>
      <p:sp>
        <p:nvSpPr>
          <p:cNvPr id="5" name="Title 4"/>
          <p:cNvSpPr>
            <a:spLocks noGrp="1"/>
          </p:cNvSpPr>
          <p:nvPr>
            <p:ph type="title"/>
          </p:nvPr>
        </p:nvSpPr>
        <p:spPr/>
        <p:txBody>
          <a:bodyPr/>
          <a:lstStyle/>
          <a:p>
            <a:r>
              <a:rPr lang="en-US" dirty="0" smtClean="0"/>
              <a:t>Web Configuration Utility Features</a:t>
            </a:r>
            <a:endParaRPr lang="en-US" dirty="0"/>
          </a:p>
        </p:txBody>
      </p:sp>
      <p:sp>
        <p:nvSpPr>
          <p:cNvPr id="2" name="Slide Number Placeholder 1"/>
          <p:cNvSpPr>
            <a:spLocks noGrp="1"/>
          </p:cNvSpPr>
          <p:nvPr>
            <p:ph type="sldNum" sz="quarter" idx="4"/>
          </p:nvPr>
        </p:nvSpPr>
        <p:spPr/>
        <p:txBody>
          <a:bodyPr/>
          <a:lstStyle/>
          <a:p>
            <a:pPr defTabSz="731520"/>
            <a:fld id="{59FBCBD5-A728-384D-A41B-B8C6FE40EEBE}" type="slidenum">
              <a:rPr lang="en-US" smtClean="0"/>
              <a:pPr defTabSz="731520"/>
              <a:t>58</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0645139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How to find the system capacity, what it means</a:t>
            </a:r>
          </a:p>
          <a:p>
            <a:pPr lvl="1"/>
            <a:r>
              <a:rPr lang="en-US" dirty="0" smtClean="0"/>
              <a:t>Appliance page</a:t>
            </a:r>
          </a:p>
          <a:p>
            <a:pPr lvl="1"/>
            <a:r>
              <a:rPr lang="en-US" dirty="0" smtClean="0"/>
              <a:t>Monitor&gt;System Usage graph</a:t>
            </a:r>
          </a:p>
          <a:p>
            <a:pPr lvl="1"/>
            <a:r>
              <a:rPr lang="en-US" dirty="0" smtClean="0"/>
              <a:t>Web Configuration Utility</a:t>
            </a:r>
          </a:p>
          <a:p>
            <a:pPr marL="731520" lvl="1" indent="0">
              <a:buNone/>
            </a:pPr>
            <a:endParaRPr lang="en-US" dirty="0" smtClean="0"/>
          </a:p>
          <a:p>
            <a:r>
              <a:rPr lang="en-US" dirty="0" smtClean="0"/>
              <a:t>How to determine how much of that capacity is being used</a:t>
            </a:r>
          </a:p>
          <a:p>
            <a:pPr lvl="1"/>
            <a:r>
              <a:rPr lang="en-US" dirty="0" smtClean="0"/>
              <a:t>Appliance page , add up allocation for CU’s (where do allocations come from)</a:t>
            </a:r>
          </a:p>
          <a:p>
            <a:pPr lvl="1"/>
            <a:r>
              <a:rPr lang="en-US" dirty="0" smtClean="0"/>
              <a:t>Perpetual customer will use the System&gt;Monitor&gt;System Usage graph</a:t>
            </a:r>
          </a:p>
          <a:p>
            <a:pPr lvl="1"/>
            <a:r>
              <a:rPr lang="en-US" dirty="0" smtClean="0"/>
              <a:t>Subscription customers go to System&gt;Monitor&gt;System Usage&gt;Subscription button&gt;View Subscription License Data</a:t>
            </a:r>
          </a:p>
          <a:p>
            <a:pPr marL="731520" lvl="1" indent="0">
              <a:buNone/>
            </a:pPr>
            <a:endParaRPr lang="en-US" dirty="0" smtClean="0"/>
          </a:p>
          <a:p>
            <a:r>
              <a:rPr lang="en-US" dirty="0" smtClean="0"/>
              <a:t>What constitutes a device consuming a license</a:t>
            </a:r>
          </a:p>
          <a:p>
            <a:pPr lvl="1"/>
            <a:r>
              <a:rPr lang="en-US" dirty="0" smtClean="0"/>
              <a:t>Any device that is not in a VCUG that has any performance data within the last 24 hours</a:t>
            </a:r>
          </a:p>
          <a:p>
            <a:pPr marL="731520" lvl="1" indent="0">
              <a:buNone/>
            </a:pPr>
            <a:endParaRPr lang="en-US" dirty="0" smtClean="0"/>
          </a:p>
          <a:p>
            <a:r>
              <a:rPr lang="en-US" dirty="0" smtClean="0"/>
              <a:t>Reports</a:t>
            </a:r>
          </a:p>
          <a:p>
            <a:pPr lvl="1"/>
            <a:r>
              <a:rPr lang="en-US" dirty="0" smtClean="0"/>
              <a:t>Subscription Billing</a:t>
            </a:r>
          </a:p>
          <a:p>
            <a:pPr lvl="1"/>
            <a:r>
              <a:rPr lang="en-US" dirty="0" smtClean="0"/>
              <a:t>Subscription Licensing</a:t>
            </a:r>
          </a:p>
          <a:p>
            <a:endParaRPr lang="en-US" dirty="0"/>
          </a:p>
        </p:txBody>
      </p:sp>
      <p:sp>
        <p:nvSpPr>
          <p:cNvPr id="3" name="Title 2"/>
          <p:cNvSpPr>
            <a:spLocks noGrp="1"/>
          </p:cNvSpPr>
          <p:nvPr>
            <p:ph type="title"/>
          </p:nvPr>
        </p:nvSpPr>
        <p:spPr/>
        <p:txBody>
          <a:bodyPr/>
          <a:lstStyle/>
          <a:p>
            <a:r>
              <a:rPr lang="en-US" dirty="0" smtClean="0"/>
              <a:t>EM7 Device Capacity Management</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59</a:t>
            </a:fld>
            <a:endParaRPr lang="en-US" dirty="0"/>
          </a:p>
        </p:txBody>
      </p:sp>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66802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Snippet Collection Objects</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92" y="2015080"/>
            <a:ext cx="6109968" cy="2326487"/>
          </a:xfrm>
          <a:prstGeom prst="rect">
            <a:avLst/>
          </a:prstGeom>
          <a:ln>
            <a:solidFill>
              <a:schemeClr val="tx2"/>
            </a:solid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998" y="1988173"/>
            <a:ext cx="8046552" cy="3874540"/>
          </a:xfrm>
          <a:prstGeom prst="rect">
            <a:avLst/>
          </a:prstGeom>
        </p:spPr>
      </p:pic>
      <p:sp>
        <p:nvSpPr>
          <p:cNvPr id="4" name="Content Placeholder 1"/>
          <p:cNvSpPr>
            <a:spLocks noGrp="1"/>
          </p:cNvSpPr>
          <p:nvPr>
            <p:ph idx="1"/>
          </p:nvPr>
        </p:nvSpPr>
        <p:spPr>
          <a:xfrm>
            <a:off x="404854" y="4436745"/>
            <a:ext cx="7398024" cy="4328163"/>
          </a:xfrm>
        </p:spPr>
        <p:txBody>
          <a:bodyPr>
            <a:normAutofit/>
          </a:bodyPr>
          <a:lstStyle/>
          <a:p>
            <a:pPr>
              <a:buClr>
                <a:schemeClr val="accent1"/>
              </a:buClr>
            </a:pPr>
            <a:r>
              <a:rPr lang="en-US" dirty="0" smtClean="0">
                <a:solidFill>
                  <a:schemeClr val="bg2">
                    <a:lumMod val="10000"/>
                  </a:schemeClr>
                </a:solidFill>
              </a:rPr>
              <a:t>Snippets are related to the collection objects in a Dynamic Application</a:t>
            </a:r>
          </a:p>
        </p:txBody>
      </p:sp>
      <p:sp>
        <p:nvSpPr>
          <p:cNvPr id="7" name="Content Placeholder 1"/>
          <p:cNvSpPr txBox="1">
            <a:spLocks/>
          </p:cNvSpPr>
          <p:nvPr/>
        </p:nvSpPr>
        <p:spPr>
          <a:xfrm>
            <a:off x="404853" y="6481341"/>
            <a:ext cx="8617225" cy="2668794"/>
          </a:xfrm>
          <a:prstGeom prst="rect">
            <a:avLst/>
          </a:prstGeom>
        </p:spPr>
        <p:txBody>
          <a:bodyPr vert="horz" lIns="155448" tIns="77724" rIns="155448" bIns="77724" rtlCol="0">
            <a:normAutofit/>
          </a:bodyPr>
          <a:lstStyle>
            <a:lvl1pPr marL="457200" indent="-457200" algn="l" defTabSz="457200" rtl="0" eaLnBrk="1" latinLnBrk="0" hangingPunct="1">
              <a:lnSpc>
                <a:spcPct val="110000"/>
              </a:lnSpc>
              <a:spcBef>
                <a:spcPct val="20000"/>
              </a:spcBef>
              <a:buClr>
                <a:schemeClr val="accent1"/>
              </a:buClr>
              <a:buFont typeface="Arial"/>
              <a:buChar char="•"/>
              <a:defRPr sz="2300" b="0" i="0" kern="1200">
                <a:solidFill>
                  <a:schemeClr val="accent3"/>
                </a:solidFill>
                <a:latin typeface="Arial"/>
                <a:ea typeface="+mn-ea"/>
                <a:cs typeface="Arial"/>
              </a:defRPr>
            </a:lvl1pPr>
            <a:lvl2pPr marL="971550" indent="-514350" algn="l" defTabSz="457200" rtl="0" eaLnBrk="1" latinLnBrk="0" hangingPunct="1">
              <a:lnSpc>
                <a:spcPct val="90000"/>
              </a:lnSpc>
              <a:spcBef>
                <a:spcPct val="20000"/>
              </a:spcBef>
              <a:buClr>
                <a:srgbClr val="53B948"/>
              </a:buClr>
              <a:buFont typeface="Arial"/>
              <a:buChar char="•"/>
              <a:defRPr sz="1600" b="0" i="0" kern="1200" baseline="0">
                <a:solidFill>
                  <a:schemeClr val="accent3"/>
                </a:solidFill>
                <a:latin typeface="Arial"/>
                <a:ea typeface="+mn-ea"/>
                <a:cs typeface="Arial"/>
              </a:defRPr>
            </a:lvl2pPr>
            <a:lvl3pPr marL="1200150" indent="-285750" algn="l" defTabSz="457200" rtl="0" eaLnBrk="1" latinLnBrk="0" hangingPunct="1">
              <a:lnSpc>
                <a:spcPct val="110000"/>
              </a:lnSpc>
              <a:spcBef>
                <a:spcPct val="20000"/>
              </a:spcBef>
              <a:buClr>
                <a:schemeClr val="accent4"/>
              </a:buClr>
              <a:buFont typeface="Arial"/>
              <a:buChar char="•"/>
              <a:defRPr sz="1400" b="0" i="0" kern="1200" baseline="0">
                <a:solidFill>
                  <a:schemeClr val="accent3"/>
                </a:solidFill>
                <a:latin typeface="Arial"/>
                <a:ea typeface="+mn-ea"/>
                <a:cs typeface="Arial"/>
              </a:defRPr>
            </a:lvl3pPr>
            <a:lvl4pPr marL="1600200" indent="-228600" algn="l" defTabSz="457200" rtl="0" eaLnBrk="1" latinLnBrk="0" hangingPunct="1">
              <a:lnSpc>
                <a:spcPct val="110000"/>
              </a:lnSpc>
              <a:spcBef>
                <a:spcPct val="20000"/>
              </a:spcBef>
              <a:buClr>
                <a:schemeClr val="accent4"/>
              </a:buClr>
              <a:buFont typeface="Arial"/>
              <a:buChar char="•"/>
              <a:defRPr sz="1200" b="0" i="0" kern="1200">
                <a:solidFill>
                  <a:schemeClr val="accent3"/>
                </a:solidFill>
                <a:latin typeface="Arial"/>
                <a:ea typeface="+mn-ea"/>
                <a:cs typeface="Arial"/>
              </a:defRPr>
            </a:lvl4pPr>
            <a:lvl5pPr marL="2057400" indent="-228600" algn="l" defTabSz="457200" rtl="0" eaLnBrk="1" latinLnBrk="0" hangingPunct="1">
              <a:lnSpc>
                <a:spcPct val="110000"/>
              </a:lnSpc>
              <a:spcBef>
                <a:spcPct val="20000"/>
              </a:spcBef>
              <a:buClr>
                <a:schemeClr val="accent4"/>
              </a:buClr>
              <a:buFont typeface="Arial"/>
              <a:buChar char="•"/>
              <a:defRPr sz="1000" b="0" i="0" kern="1200" baseline="0">
                <a:solidFill>
                  <a:schemeClr val="accent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910" dirty="0">
                <a:solidFill>
                  <a:schemeClr val="bg2">
                    <a:lumMod val="10000"/>
                  </a:schemeClr>
                </a:solidFill>
              </a:rPr>
              <a:t>Each collection object specifies:</a:t>
            </a:r>
          </a:p>
          <a:p>
            <a:pPr lvl="1">
              <a:buClr>
                <a:schemeClr val="accent1"/>
              </a:buClr>
            </a:pPr>
            <a:endParaRPr lang="en-US" sz="1360" dirty="0">
              <a:solidFill>
                <a:schemeClr val="bg2">
                  <a:lumMod val="10000"/>
                </a:schemeClr>
              </a:solidFill>
            </a:endParaRPr>
          </a:p>
          <a:p>
            <a:pPr lvl="1">
              <a:buClr>
                <a:schemeClr val="accent1"/>
              </a:buClr>
            </a:pPr>
            <a:r>
              <a:rPr lang="en-US" sz="2720" dirty="0">
                <a:solidFill>
                  <a:schemeClr val="bg2">
                    <a:lumMod val="10000"/>
                  </a:schemeClr>
                </a:solidFill>
              </a:rPr>
              <a:t>The Snippet that will perform collection</a:t>
            </a:r>
          </a:p>
          <a:p>
            <a:pPr lvl="1">
              <a:buClr>
                <a:schemeClr val="accent1"/>
              </a:buClr>
            </a:pPr>
            <a:r>
              <a:rPr lang="en-US" sz="2720" dirty="0">
                <a:solidFill>
                  <a:schemeClr val="bg2">
                    <a:lumMod val="10000"/>
                  </a:schemeClr>
                </a:solidFill>
              </a:rPr>
              <a:t>Arguments that indicate how the object should be collected</a:t>
            </a:r>
          </a:p>
        </p:txBody>
      </p:sp>
      <p:cxnSp>
        <p:nvCxnSpPr>
          <p:cNvPr id="9" name="Straight Arrow Connector 8"/>
          <p:cNvCxnSpPr/>
          <p:nvPr/>
        </p:nvCxnSpPr>
        <p:spPr>
          <a:xfrm flipV="1">
            <a:off x="4632962" y="2219102"/>
            <a:ext cx="2960885" cy="1140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905762" y="2470787"/>
            <a:ext cx="4583052" cy="314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8211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What gets licensed?	</a:t>
            </a:r>
          </a:p>
        </p:txBody>
      </p:sp>
      <p:sp>
        <p:nvSpPr>
          <p:cNvPr id="5" name="Content Placeholder 1"/>
          <p:cNvSpPr>
            <a:spLocks noGrp="1"/>
          </p:cNvSpPr>
          <p:nvPr>
            <p:ph idx="1"/>
          </p:nvPr>
        </p:nvSpPr>
        <p:spPr>
          <a:xfrm>
            <a:off x="491264" y="1542860"/>
            <a:ext cx="14696403" cy="4288938"/>
          </a:xfrm>
        </p:spPr>
        <p:txBody>
          <a:bodyPr>
            <a:normAutofit/>
          </a:bodyPr>
          <a:lstStyle/>
          <a:p>
            <a:pPr marL="0" indent="0">
              <a:buNone/>
            </a:pPr>
            <a:r>
              <a:rPr lang="en-US" sz="2600" dirty="0"/>
              <a:t>All EM7 modules need a product license but only two have a capacity setting</a:t>
            </a:r>
          </a:p>
          <a:p>
            <a:pPr marL="0" indent="0">
              <a:buNone/>
            </a:pPr>
            <a:endParaRPr lang="en-US" sz="2600" dirty="0">
              <a:ln>
                <a:solidFill>
                  <a:srgbClr val="FFFF00"/>
                </a:solidFill>
              </a:ln>
            </a:endParaRPr>
          </a:p>
        </p:txBody>
      </p:sp>
      <p:sp>
        <p:nvSpPr>
          <p:cNvPr id="8" name="Slide Number Placeholder 5"/>
          <p:cNvSpPr>
            <a:spLocks noGrp="1"/>
          </p:cNvSpPr>
          <p:nvPr>
            <p:ph type="sldNum" sz="quarter" idx="10"/>
          </p:nvPr>
        </p:nvSpPr>
        <p:spPr>
          <a:xfrm>
            <a:off x="11140440" y="8433348"/>
            <a:ext cx="3627120" cy="297402"/>
          </a:xfrm>
          <a:prstGeom prst="rect">
            <a:avLst/>
          </a:prstGeom>
        </p:spPr>
        <p:txBody>
          <a:bodyPr vert="horz" lIns="146304" tIns="73152" rIns="146304" bIns="73152" rtlCol="0" anchor="ctr"/>
          <a:lstStyle>
            <a:lvl1pPr algn="r">
              <a:defRPr sz="1400" b="0" i="0">
                <a:solidFill>
                  <a:schemeClr val="bg1">
                    <a:lumMod val="75000"/>
                  </a:schemeClr>
                </a:solidFill>
                <a:latin typeface="Arial"/>
                <a:cs typeface="Arial"/>
              </a:defRPr>
            </a:lvl1pPr>
          </a:lstStyle>
          <a:p>
            <a:fld id="{59FBCBD5-A728-384D-A41B-B8C6FE40EEBE}" type="slidenum">
              <a:rPr lang="en-US" smtClean="0"/>
              <a:pPr/>
              <a:t>60</a:t>
            </a:fld>
            <a:endParaRPr lang="en-US" dirty="0"/>
          </a:p>
        </p:txBody>
      </p:sp>
      <p:graphicFrame>
        <p:nvGraphicFramePr>
          <p:cNvPr id="3" name="Table 2"/>
          <p:cNvGraphicFramePr>
            <a:graphicFrameLocks noGrp="1"/>
          </p:cNvGraphicFramePr>
          <p:nvPr>
            <p:extLst/>
          </p:nvPr>
        </p:nvGraphicFramePr>
        <p:xfrm>
          <a:off x="1862139" y="2816358"/>
          <a:ext cx="10330815" cy="3807293"/>
        </p:xfrm>
        <a:graphic>
          <a:graphicData uri="http://schemas.openxmlformats.org/drawingml/2006/table">
            <a:tbl>
              <a:tblPr firstRow="1" bandRow="1">
                <a:tableStyleId>{69012ECD-51FC-41F1-AA8D-1B2483CD663E}</a:tableStyleId>
              </a:tblPr>
              <a:tblGrid>
                <a:gridCol w="3580297"/>
                <a:gridCol w="3643387"/>
                <a:gridCol w="3107131"/>
              </a:tblGrid>
              <a:tr h="543899">
                <a:tc>
                  <a:txBody>
                    <a:bodyPr/>
                    <a:lstStyle/>
                    <a:p>
                      <a:r>
                        <a:rPr lang="en-US" sz="2100" dirty="0" smtClean="0"/>
                        <a:t>Module</a:t>
                      </a:r>
                      <a:r>
                        <a:rPr lang="en-US" sz="2100" baseline="0" dirty="0" smtClean="0"/>
                        <a:t> Type</a:t>
                      </a:r>
                      <a:endParaRPr lang="en-US" sz="2100" dirty="0"/>
                    </a:p>
                  </a:txBody>
                  <a:tcPr marL="155448" marR="155448" marT="67056" marB="67056"/>
                </a:tc>
                <a:tc>
                  <a:txBody>
                    <a:bodyPr/>
                    <a:lstStyle/>
                    <a:p>
                      <a:r>
                        <a:rPr lang="en-US" sz="2100" dirty="0" smtClean="0"/>
                        <a:t>Requires a License</a:t>
                      </a:r>
                      <a:endParaRPr lang="en-US" sz="2100" dirty="0"/>
                    </a:p>
                  </a:txBody>
                  <a:tcPr marL="155448" marR="155448" marT="67056" marB="67056"/>
                </a:tc>
                <a:tc>
                  <a:txBody>
                    <a:bodyPr/>
                    <a:lstStyle/>
                    <a:p>
                      <a:r>
                        <a:rPr lang="en-US" sz="2100" dirty="0" smtClean="0"/>
                        <a:t>Capacity</a:t>
                      </a:r>
                      <a:r>
                        <a:rPr lang="en-US" sz="2100" baseline="0" dirty="0" smtClean="0"/>
                        <a:t> Setting</a:t>
                      </a:r>
                      <a:endParaRPr lang="en-US" sz="2100" dirty="0"/>
                    </a:p>
                  </a:txBody>
                  <a:tcPr marL="155448" marR="155448" marT="67056" marB="67056"/>
                </a:tc>
              </a:tr>
              <a:tr h="543899">
                <a:tc>
                  <a:txBody>
                    <a:bodyPr/>
                    <a:lstStyle/>
                    <a:p>
                      <a:r>
                        <a:rPr lang="en-US" sz="2100" dirty="0" smtClean="0"/>
                        <a:t>All-in-One</a:t>
                      </a:r>
                      <a:r>
                        <a:rPr lang="en-US" sz="2100" baseline="0" dirty="0" smtClean="0"/>
                        <a:t> (AIO)</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r h="543899">
                <a:tc>
                  <a:txBody>
                    <a:bodyPr/>
                    <a:lstStyle/>
                    <a:p>
                      <a:r>
                        <a:rPr lang="en-US" sz="2100" dirty="0" smtClean="0"/>
                        <a:t>Admin Portal (AP)</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r h="543899">
                <a:tc>
                  <a:txBody>
                    <a:bodyPr/>
                    <a:lstStyle/>
                    <a:p>
                      <a:r>
                        <a:rPr lang="en-US" sz="2100" dirty="0" smtClean="0"/>
                        <a:t>Integration Server (IS)</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r h="543899">
                <a:tc>
                  <a:txBody>
                    <a:bodyPr/>
                    <a:lstStyle/>
                    <a:p>
                      <a:r>
                        <a:rPr lang="en-US" sz="2100" dirty="0" smtClean="0"/>
                        <a:t>Message</a:t>
                      </a:r>
                      <a:r>
                        <a:rPr lang="en-US" sz="2100" baseline="0" dirty="0" smtClean="0"/>
                        <a:t> Collector (MC)</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r h="543899">
                <a:tc>
                  <a:txBody>
                    <a:bodyPr/>
                    <a:lstStyle/>
                    <a:p>
                      <a:r>
                        <a:rPr lang="en-US" sz="2100" dirty="0" smtClean="0"/>
                        <a:t>Data Collector (DC)</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r h="543899">
                <a:tc>
                  <a:txBody>
                    <a:bodyPr/>
                    <a:lstStyle/>
                    <a:p>
                      <a:r>
                        <a:rPr lang="en-US" sz="2100" dirty="0" smtClean="0"/>
                        <a:t>Database</a:t>
                      </a:r>
                      <a:r>
                        <a:rPr lang="en-US" sz="2100" baseline="0" dirty="0" smtClean="0"/>
                        <a:t> (DB)</a:t>
                      </a:r>
                      <a:endParaRPr lang="en-US" sz="2100" dirty="0"/>
                    </a:p>
                  </a:txBody>
                  <a:tcPr marL="155448" marR="155448" marT="67056" marB="67056"/>
                </a:tc>
                <a:tc>
                  <a:txBody>
                    <a:bodyPr/>
                    <a:lstStyle/>
                    <a:p>
                      <a:endParaRPr lang="en-US" sz="2100" dirty="0"/>
                    </a:p>
                  </a:txBody>
                  <a:tcPr marL="155448" marR="155448" marT="67056" marB="67056"/>
                </a:tc>
                <a:tc>
                  <a:txBody>
                    <a:bodyPr/>
                    <a:lstStyle/>
                    <a:p>
                      <a:endParaRPr lang="en-US" sz="2100" dirty="0"/>
                    </a:p>
                  </a:txBody>
                  <a:tcPr marL="155448" marR="155448" marT="67056" marB="67056"/>
                </a:tc>
              </a:tr>
            </a:tbl>
          </a:graphicData>
        </a:graphic>
      </p:graphicFrame>
      <p:pic>
        <p:nvPicPr>
          <p:cNvPr id="1026"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056" y="3372454"/>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056" y="3998321"/>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056" y="4540357"/>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4898" y="5005788"/>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2484" y="5615188"/>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4898" y="6193516"/>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490" y="4019814"/>
            <a:ext cx="358020" cy="35305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490" y="4533407"/>
            <a:ext cx="358020" cy="353050"/>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490" y="5043424"/>
            <a:ext cx="358020" cy="35305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9490" y="5624426"/>
            <a:ext cx="358020" cy="353050"/>
          </a:xfrm>
          <a:prstGeom prst="rect">
            <a:avLst/>
          </a:prstGeom>
        </p:spPr>
      </p:pic>
      <p:pic>
        <p:nvPicPr>
          <p:cNvPr id="19"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6408" y="3461014"/>
            <a:ext cx="464185" cy="4004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vector.me/files/images/1/7/178682/green_checkmark_clip_ar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99490" y="6115314"/>
            <a:ext cx="464185" cy="400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1243" y="7117481"/>
            <a:ext cx="13550374" cy="455509"/>
          </a:xfrm>
          <a:prstGeom prst="rect">
            <a:avLst/>
          </a:prstGeom>
          <a:noFill/>
        </p:spPr>
        <p:txBody>
          <a:bodyPr wrap="square" lIns="146304" tIns="73152" rIns="146304" bIns="73152" rtlCol="0">
            <a:spAutoFit/>
          </a:bodyPr>
          <a:lstStyle/>
          <a:p>
            <a:r>
              <a:rPr lang="en-US" sz="2000" dirty="0">
                <a:latin typeface="Futura Lt BT"/>
              </a:rPr>
              <a:t>If an EM7 system reaches its capacity setting you receive the following message on the event console:</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95" y="7643835"/>
            <a:ext cx="13895640" cy="303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95" y="8499314"/>
            <a:ext cx="11612314" cy="388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821243" y="8089514"/>
            <a:ext cx="13550374" cy="455509"/>
          </a:xfrm>
          <a:prstGeom prst="rect">
            <a:avLst/>
          </a:prstGeom>
          <a:noFill/>
        </p:spPr>
        <p:txBody>
          <a:bodyPr wrap="square" lIns="146304" tIns="73152" rIns="146304" bIns="73152" rtlCol="0">
            <a:spAutoFit/>
          </a:bodyPr>
          <a:lstStyle/>
          <a:p>
            <a:r>
              <a:rPr lang="en-US" sz="2000" dirty="0">
                <a:latin typeface="Futura Lt BT"/>
              </a:rPr>
              <a:t>If an EM7 system reaches its capacity setting you receive the following message in the discovery logs:</a:t>
            </a:r>
          </a:p>
        </p:txBody>
      </p:sp>
      <p:sp>
        <p:nvSpPr>
          <p:cNvPr id="22" name="TextBox 21"/>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5140880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4"/>
          <p:cNvSpPr>
            <a:spLocks noGrp="1"/>
          </p:cNvSpPr>
          <p:nvPr>
            <p:ph idx="1"/>
          </p:nvPr>
        </p:nvSpPr>
        <p:spPr>
          <a:xfrm>
            <a:off x="475970" y="1387024"/>
            <a:ext cx="14291592" cy="3004254"/>
          </a:xfrm>
        </p:spPr>
        <p:txBody>
          <a:bodyPr>
            <a:normAutofit fontScale="62500" lnSpcReduction="20000"/>
          </a:bodyPr>
          <a:lstStyle/>
          <a:p>
            <a:pPr>
              <a:buFont typeface="Arial" panose="020B0604020202020204" pitchFamily="34" charset="0"/>
              <a:buChar char="•"/>
            </a:pPr>
            <a:r>
              <a:rPr lang="en-US" dirty="0" smtClean="0"/>
              <a:t>Use SSH to the ScienceLogic appliance as </a:t>
            </a:r>
            <a:r>
              <a:rPr lang="en-US" i="1" dirty="0" smtClean="0"/>
              <a:t>root </a:t>
            </a:r>
            <a:r>
              <a:rPr lang="en-US" dirty="0" smtClean="0"/>
              <a:t>(access to port 22 is required). Putty is a common terminal emulator used in Windows. Any Terminal emulator will work if it supports SSH</a:t>
            </a:r>
            <a:endParaRPr lang="en-US" i="1" dirty="0" smtClean="0"/>
          </a:p>
          <a:p>
            <a:pPr>
              <a:buFont typeface="Arial" panose="020B0604020202020204" pitchFamily="34" charset="0"/>
              <a:buChar char="•"/>
            </a:pPr>
            <a:r>
              <a:rPr lang="en-US" dirty="0" smtClean="0"/>
              <a:t>All of the python (core) processes in EM7 run as </a:t>
            </a:r>
            <a:r>
              <a:rPr lang="en-US" i="1" dirty="0" smtClean="0"/>
              <a:t>s-em7-core</a:t>
            </a:r>
            <a:r>
              <a:rPr lang="en-US" dirty="0" smtClean="0"/>
              <a:t>, not </a:t>
            </a:r>
            <a:r>
              <a:rPr lang="en-US" i="1" dirty="0" smtClean="0"/>
              <a:t>root. </a:t>
            </a:r>
            <a:r>
              <a:rPr lang="en-US" dirty="0" smtClean="0"/>
              <a:t>Use  “</a:t>
            </a:r>
            <a:r>
              <a:rPr lang="en-US" i="1" dirty="0" err="1" smtClean="0"/>
              <a:t>su</a:t>
            </a:r>
            <a:r>
              <a:rPr lang="en-US" i="1" dirty="0" smtClean="0"/>
              <a:t> -</a:t>
            </a:r>
            <a:r>
              <a:rPr lang="en-US" dirty="0" smtClean="0"/>
              <a:t> </a:t>
            </a:r>
            <a:r>
              <a:rPr lang="en-US" i="1" dirty="0" smtClean="0"/>
              <a:t>s-em7-core”</a:t>
            </a:r>
            <a:r>
              <a:rPr lang="en-US" dirty="0" smtClean="0"/>
              <a:t> to change to the s-em7-core user</a:t>
            </a:r>
            <a:endParaRPr lang="en-US" i="1" dirty="0" smtClean="0"/>
          </a:p>
          <a:p>
            <a:pPr>
              <a:buFont typeface="Arial" panose="020B0604020202020204" pitchFamily="34" charset="0"/>
              <a:buChar char="•"/>
            </a:pPr>
            <a:r>
              <a:rPr lang="en-US" dirty="0" smtClean="0"/>
              <a:t>By default EM7 will close the connection after 2 minutes of inactivity. Use </a:t>
            </a:r>
            <a:r>
              <a:rPr lang="en-US" i="1" dirty="0" smtClean="0"/>
              <a:t>export TMOUT=0</a:t>
            </a:r>
            <a:r>
              <a:rPr lang="en-US" dirty="0" smtClean="0"/>
              <a:t> stop that behavior.</a:t>
            </a:r>
          </a:p>
        </p:txBody>
      </p:sp>
      <p:sp>
        <p:nvSpPr>
          <p:cNvPr id="45058" name="Title 3"/>
          <p:cNvSpPr>
            <a:spLocks noGrp="1"/>
          </p:cNvSpPr>
          <p:nvPr>
            <p:ph type="title"/>
          </p:nvPr>
        </p:nvSpPr>
        <p:spPr/>
        <p:txBody>
          <a:bodyPr/>
          <a:lstStyle/>
          <a:p>
            <a:r>
              <a:rPr lang="en-US" dirty="0" smtClean="0"/>
              <a:t>Appliance CLI Access</a:t>
            </a:r>
          </a:p>
        </p:txBody>
      </p:sp>
      <p:pic>
        <p:nvPicPr>
          <p:cNvPr id="2" name="Picture 1"/>
          <p:cNvPicPr>
            <a:picLocks noChangeAspect="1"/>
          </p:cNvPicPr>
          <p:nvPr/>
        </p:nvPicPr>
        <p:blipFill>
          <a:blip r:embed="rId2"/>
          <a:stretch>
            <a:fillRect/>
          </a:stretch>
        </p:blipFill>
        <p:spPr>
          <a:xfrm>
            <a:off x="8106777" y="4391278"/>
            <a:ext cx="5360806" cy="1859745"/>
          </a:xfrm>
          <a:prstGeom prst="rect">
            <a:avLst/>
          </a:prstGeom>
        </p:spPr>
      </p:pic>
      <p:pic>
        <p:nvPicPr>
          <p:cNvPr id="3" name="Picture 2"/>
          <p:cNvPicPr>
            <a:picLocks noChangeAspect="1"/>
          </p:cNvPicPr>
          <p:nvPr/>
        </p:nvPicPr>
        <p:blipFill>
          <a:blip r:embed="rId3"/>
          <a:stretch>
            <a:fillRect/>
          </a:stretch>
        </p:blipFill>
        <p:spPr>
          <a:xfrm>
            <a:off x="8106779" y="6575607"/>
            <a:ext cx="5360806" cy="2679670"/>
          </a:xfrm>
          <a:prstGeom prst="rect">
            <a:avLst/>
          </a:prstGeom>
        </p:spPr>
      </p:pic>
      <p:pic>
        <p:nvPicPr>
          <p:cNvPr id="4" name="Picture 3"/>
          <p:cNvPicPr>
            <a:picLocks noChangeAspect="1"/>
          </p:cNvPicPr>
          <p:nvPr/>
        </p:nvPicPr>
        <p:blipFill>
          <a:blip r:embed="rId4"/>
          <a:stretch>
            <a:fillRect/>
          </a:stretch>
        </p:blipFill>
        <p:spPr>
          <a:xfrm>
            <a:off x="1427052" y="4391279"/>
            <a:ext cx="5728646" cy="4863999"/>
          </a:xfrm>
          <a:prstGeom prst="rect">
            <a:avLst/>
          </a:prstGeom>
        </p:spPr>
      </p:pic>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61</a:t>
            </a:fld>
            <a:endParaRPr lang="en-US" dirty="0"/>
          </a:p>
        </p:txBody>
      </p:sp>
      <p:sp>
        <p:nvSpPr>
          <p:cNvPr id="8" name="TextBox 7"/>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0760130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Directories and Files</a:t>
            </a:r>
            <a:endParaRPr lang="en-US" dirty="0"/>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62</a:t>
            </a:fld>
            <a:endParaRPr lang="en-US" dirty="0"/>
          </a:p>
        </p:txBody>
      </p:sp>
      <p:graphicFrame>
        <p:nvGraphicFramePr>
          <p:cNvPr id="6" name="Content Placeholder 5"/>
          <p:cNvGraphicFramePr>
            <a:graphicFrameLocks noGrp="1"/>
          </p:cNvGraphicFramePr>
          <p:nvPr>
            <p:ph idx="1"/>
            <p:extLst/>
          </p:nvPr>
        </p:nvGraphicFramePr>
        <p:xfrm>
          <a:off x="476250" y="1387475"/>
          <a:ext cx="14290676" cy="4800600"/>
        </p:xfrm>
        <a:graphic>
          <a:graphicData uri="http://schemas.openxmlformats.org/drawingml/2006/table">
            <a:tbl>
              <a:tblPr firstRow="1" bandRow="1">
                <a:tableStyleId>{5C22544A-7EE6-4342-B048-85BDC9FD1C3A}</a:tableStyleId>
              </a:tblPr>
              <a:tblGrid>
                <a:gridCol w="5391150"/>
                <a:gridCol w="8899526"/>
              </a:tblGrid>
              <a:tr h="370840">
                <a:tc>
                  <a:txBody>
                    <a:bodyPr/>
                    <a:lstStyle/>
                    <a:p>
                      <a:r>
                        <a:rPr lang="en-US" dirty="0" smtClean="0"/>
                        <a:t>Path</a:t>
                      </a:r>
                      <a:endParaRPr lang="en-US" dirty="0"/>
                    </a:p>
                  </a:txBody>
                  <a:tcPr/>
                </a:tc>
                <a:tc>
                  <a:txBody>
                    <a:bodyPr/>
                    <a:lstStyle/>
                    <a:p>
                      <a:r>
                        <a:rPr lang="en-US" dirty="0" smtClean="0"/>
                        <a:t>Description</a:t>
                      </a:r>
                      <a:endParaRPr lang="en-US" dirty="0"/>
                    </a:p>
                  </a:txBody>
                  <a:tcPr/>
                </a:tc>
              </a:tr>
              <a:tr h="370840">
                <a:tc>
                  <a:txBody>
                    <a:bodyPr/>
                    <a:lstStyle/>
                    <a:p>
                      <a:r>
                        <a:rPr lang="en-US" dirty="0" smtClean="0"/>
                        <a:t>/usr/local/silo/</a:t>
                      </a:r>
                      <a:r>
                        <a:rPr lang="en-US" dirty="0" err="1" smtClean="0"/>
                        <a:t>proc</a:t>
                      </a:r>
                      <a:endParaRPr lang="en-US" dirty="0"/>
                    </a:p>
                  </a:txBody>
                  <a:tcPr/>
                </a:tc>
                <a:tc>
                  <a:txBody>
                    <a:bodyPr/>
                    <a:lstStyle/>
                    <a:p>
                      <a:r>
                        <a:rPr lang="en-US" dirty="0" smtClean="0"/>
                        <a:t>Directory</a:t>
                      </a:r>
                      <a:r>
                        <a:rPr lang="en-US" baseline="0" dirty="0" smtClean="0"/>
                        <a:t> of all python backend processes</a:t>
                      </a:r>
                      <a:endParaRPr lang="en-US" dirty="0"/>
                    </a:p>
                  </a:txBody>
                  <a:tcPr/>
                </a:tc>
              </a:tr>
              <a:tr h="370840">
                <a:tc>
                  <a:txBody>
                    <a:bodyPr/>
                    <a:lstStyle/>
                    <a:p>
                      <a:r>
                        <a:rPr lang="en-US" dirty="0" smtClean="0"/>
                        <a:t>/usr/local/silo/data/logs</a:t>
                      </a:r>
                      <a:endParaRPr lang="en-US" dirty="0"/>
                    </a:p>
                  </a:txBody>
                  <a:tcPr/>
                </a:tc>
                <a:tc>
                  <a:txBody>
                    <a:bodyPr/>
                    <a:lstStyle/>
                    <a:p>
                      <a:r>
                        <a:rPr lang="en-US" dirty="0" smtClean="0"/>
                        <a:t>Location of all application</a:t>
                      </a:r>
                      <a:r>
                        <a:rPr lang="en-US" baseline="0" dirty="0" smtClean="0"/>
                        <a:t> logs besides EM7 processes</a:t>
                      </a:r>
                      <a:endParaRPr lang="en-US" dirty="0"/>
                    </a:p>
                  </a:txBody>
                  <a:tcPr/>
                </a:tc>
              </a:tr>
              <a:tr h="370840">
                <a:tc>
                  <a:txBody>
                    <a:bodyPr/>
                    <a:lstStyle/>
                    <a:p>
                      <a:r>
                        <a:rPr lang="en-US" dirty="0" smtClean="0"/>
                        <a:t>/data/logs/silo.log</a:t>
                      </a:r>
                      <a:endParaRPr lang="en-US" dirty="0"/>
                    </a:p>
                  </a:txBody>
                  <a:tcPr/>
                </a:tc>
                <a:tc>
                  <a:txBody>
                    <a:bodyPr/>
                    <a:lstStyle/>
                    <a:p>
                      <a:r>
                        <a:rPr lang="en-US" dirty="0" smtClean="0"/>
                        <a:t>Main</a:t>
                      </a:r>
                      <a:r>
                        <a:rPr lang="en-US" baseline="0" dirty="0" smtClean="0"/>
                        <a:t> EM7 log file and the location of DEBUG output</a:t>
                      </a:r>
                      <a:endParaRPr lang="en-US" dirty="0"/>
                    </a:p>
                  </a:txBody>
                  <a:tcPr/>
                </a:tc>
              </a:tr>
              <a:tr h="370840">
                <a:tc>
                  <a:txBody>
                    <a:bodyPr/>
                    <a:lstStyle/>
                    <a:p>
                      <a:r>
                        <a:rPr lang="en-US" dirty="0" smtClean="0"/>
                        <a:t>/</a:t>
                      </a:r>
                      <a:r>
                        <a:rPr lang="en-US" dirty="0" err="1" smtClean="0"/>
                        <a:t>var</a:t>
                      </a:r>
                      <a:r>
                        <a:rPr lang="en-US" dirty="0" smtClean="0"/>
                        <a:t>/log</a:t>
                      </a:r>
                      <a:endParaRPr lang="en-US" dirty="0"/>
                    </a:p>
                  </a:txBody>
                  <a:tcPr/>
                </a:tc>
                <a:tc>
                  <a:txBody>
                    <a:bodyPr/>
                    <a:lstStyle/>
                    <a:p>
                      <a:r>
                        <a:rPr lang="en-US" dirty="0" smtClean="0"/>
                        <a:t>Other log files for applications</a:t>
                      </a:r>
                      <a:endParaRPr lang="en-US" dirty="0"/>
                    </a:p>
                  </a:txBody>
                  <a:tcPr/>
                </a:tc>
              </a:tr>
              <a:tr h="370840">
                <a:tc>
                  <a:txBody>
                    <a:bodyPr/>
                    <a:lstStyle/>
                    <a:p>
                      <a:r>
                        <a:rPr lang="en-US" dirty="0" smtClean="0"/>
                        <a:t>/etc/silo.conf</a:t>
                      </a:r>
                      <a:endParaRPr lang="en-US" dirty="0"/>
                    </a:p>
                  </a:txBody>
                  <a:tcPr/>
                </a:tc>
                <a:tc>
                  <a:txBody>
                    <a:bodyPr/>
                    <a:lstStyle/>
                    <a:p>
                      <a:r>
                        <a:rPr lang="en-US" dirty="0" smtClean="0"/>
                        <a:t>EM7 main configuration file</a:t>
                      </a:r>
                      <a:endParaRPr lang="en-US" dirty="0"/>
                    </a:p>
                  </a:txBody>
                  <a:tcPr/>
                </a:tc>
              </a:tr>
              <a:tr h="370840">
                <a:tc>
                  <a:txBody>
                    <a:bodyPr/>
                    <a:lstStyle/>
                    <a:p>
                      <a:r>
                        <a:rPr lang="en-US" dirty="0" smtClean="0"/>
                        <a:t>/etc/my.cnf</a:t>
                      </a:r>
                      <a:endParaRPr lang="en-US" dirty="0"/>
                    </a:p>
                  </a:txBody>
                  <a:tcPr/>
                </a:tc>
                <a:tc>
                  <a:txBody>
                    <a:bodyPr/>
                    <a:lstStyle/>
                    <a:p>
                      <a:r>
                        <a:rPr lang="en-US" dirty="0" smtClean="0"/>
                        <a:t>MySQL</a:t>
                      </a:r>
                      <a:r>
                        <a:rPr lang="en-US" baseline="0" dirty="0" smtClean="0"/>
                        <a:t> configuration file</a:t>
                      </a:r>
                      <a:endParaRPr lang="en-US" dirty="0"/>
                    </a:p>
                  </a:txBody>
                  <a:tcPr/>
                </a:tc>
              </a:tr>
              <a:tr h="370840">
                <a:tc>
                  <a:txBody>
                    <a:bodyPr/>
                    <a:lstStyle/>
                    <a:p>
                      <a:r>
                        <a:rPr lang="en-US" dirty="0" smtClean="0"/>
                        <a:t>/etc/postfix/main.cf</a:t>
                      </a:r>
                      <a:endParaRPr lang="en-US" dirty="0"/>
                    </a:p>
                  </a:txBody>
                  <a:tcPr/>
                </a:tc>
                <a:tc>
                  <a:txBody>
                    <a:bodyPr/>
                    <a:lstStyle/>
                    <a:p>
                      <a:r>
                        <a:rPr lang="en-US" dirty="0" smtClean="0"/>
                        <a:t>Mail</a:t>
                      </a:r>
                      <a:r>
                        <a:rPr lang="en-US" baseline="0" dirty="0" smtClean="0"/>
                        <a:t> server configuration file</a:t>
                      </a:r>
                      <a:endParaRPr lang="en-US" dirty="0"/>
                    </a:p>
                  </a:txBody>
                  <a:tcPr/>
                </a:tc>
              </a:tr>
              <a:tr h="370840">
                <a:tc>
                  <a:txBody>
                    <a:bodyPr/>
                    <a:lstStyle/>
                    <a:p>
                      <a:r>
                        <a:rPr lang="en-US" dirty="0" smtClean="0"/>
                        <a:t>/etc/aliases</a:t>
                      </a:r>
                      <a:endParaRPr lang="en-US" dirty="0"/>
                    </a:p>
                  </a:txBody>
                  <a:tcPr/>
                </a:tc>
                <a:tc>
                  <a:txBody>
                    <a:bodyPr/>
                    <a:lstStyle/>
                    <a:p>
                      <a:r>
                        <a:rPr lang="en-US" dirty="0" smtClean="0"/>
                        <a:t>Location</a:t>
                      </a:r>
                      <a:r>
                        <a:rPr lang="en-US" baseline="0" dirty="0" smtClean="0"/>
                        <a:t> of inbound email address aliases</a:t>
                      </a:r>
                      <a:endParaRPr lang="en-US" dirty="0"/>
                    </a:p>
                  </a:txBody>
                  <a:tcPr/>
                </a:tc>
              </a:tr>
            </a:tbl>
          </a:graphicData>
        </a:graphic>
      </p:graphicFrame>
      <p:sp>
        <p:nvSpPr>
          <p:cNvPr id="5" name="TextBox 4"/>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981016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2720" y="3220048"/>
            <a:ext cx="13590368" cy="3186541"/>
          </a:xfrm>
          <a:prstGeom prst="rect">
            <a:avLst/>
          </a:prstGeom>
        </p:spPr>
      </p:pic>
      <p:sp>
        <p:nvSpPr>
          <p:cNvPr id="46083" name="Content Placeholder 7"/>
          <p:cNvSpPr>
            <a:spLocks noGrp="1"/>
          </p:cNvSpPr>
          <p:nvPr>
            <p:ph idx="1"/>
          </p:nvPr>
        </p:nvSpPr>
        <p:spPr>
          <a:xfrm>
            <a:off x="475970" y="1387024"/>
            <a:ext cx="14291592" cy="1654819"/>
          </a:xfrm>
        </p:spPr>
        <p:txBody>
          <a:bodyPr>
            <a:normAutofit fontScale="70000" lnSpcReduction="20000"/>
          </a:bodyPr>
          <a:lstStyle/>
          <a:p>
            <a:pPr marL="0" indent="0">
              <a:buNone/>
            </a:pPr>
            <a:r>
              <a:rPr lang="en-US" sz="5700" dirty="0">
                <a:solidFill>
                  <a:schemeClr val="accent1"/>
                </a:solidFill>
              </a:rPr>
              <a:t>/usr/local/silo/</a:t>
            </a:r>
            <a:r>
              <a:rPr lang="en-US" sz="5700" dirty="0" err="1">
                <a:solidFill>
                  <a:schemeClr val="accent1"/>
                </a:solidFill>
              </a:rPr>
              <a:t>proc</a:t>
            </a:r>
            <a:endParaRPr lang="en-US" sz="5700" dirty="0">
              <a:solidFill>
                <a:schemeClr val="accent1"/>
              </a:solidFill>
            </a:endParaRPr>
          </a:p>
          <a:p>
            <a:pPr marL="0" indent="0">
              <a:buNone/>
            </a:pPr>
            <a:r>
              <a:rPr lang="en-US" dirty="0" smtClean="0"/>
              <a:t>The directory contains the EM7 processes. These processes are also found on the page: System &gt; Settings &gt; Processes</a:t>
            </a:r>
          </a:p>
        </p:txBody>
      </p:sp>
      <p:sp>
        <p:nvSpPr>
          <p:cNvPr id="46082" name="Title 3"/>
          <p:cNvSpPr>
            <a:spLocks noGrp="1"/>
          </p:cNvSpPr>
          <p:nvPr>
            <p:ph type="title"/>
          </p:nvPr>
        </p:nvSpPr>
        <p:spPr/>
        <p:txBody>
          <a:bodyPr/>
          <a:lstStyle/>
          <a:p>
            <a:r>
              <a:rPr lang="en-US" dirty="0" smtClean="0"/>
              <a:t>Backend Python processes</a:t>
            </a:r>
          </a:p>
        </p:txBody>
      </p:sp>
      <p:pic>
        <p:nvPicPr>
          <p:cNvPr id="2" name="Picture 1"/>
          <p:cNvPicPr>
            <a:picLocks noChangeAspect="1"/>
          </p:cNvPicPr>
          <p:nvPr/>
        </p:nvPicPr>
        <p:blipFill>
          <a:blip r:embed="rId4"/>
          <a:stretch>
            <a:fillRect/>
          </a:stretch>
        </p:blipFill>
        <p:spPr>
          <a:xfrm>
            <a:off x="4158565" y="5347504"/>
            <a:ext cx="10608998" cy="3798510"/>
          </a:xfrm>
          <a:prstGeom prst="rect">
            <a:avLst/>
          </a:prstGeom>
        </p:spPr>
      </p:pic>
      <p:sp>
        <p:nvSpPr>
          <p:cNvPr id="4" name="Oval 3"/>
          <p:cNvSpPr/>
          <p:nvPr/>
        </p:nvSpPr>
        <p:spPr>
          <a:xfrm>
            <a:off x="4048514" y="7132660"/>
            <a:ext cx="2257325" cy="414333"/>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10" name="Oval 9"/>
          <p:cNvSpPr/>
          <p:nvPr/>
        </p:nvSpPr>
        <p:spPr>
          <a:xfrm>
            <a:off x="2429296" y="4640865"/>
            <a:ext cx="1943098" cy="417246"/>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63</a:t>
            </a:fld>
            <a:endParaRPr lang="en-US" dirty="0"/>
          </a:p>
        </p:txBody>
      </p:sp>
      <p:sp>
        <p:nvSpPr>
          <p:cNvPr id="9" name="TextBox 8"/>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
        <p:nvSpPr>
          <p:cNvPr id="11" name="Content Placeholder 7"/>
          <p:cNvSpPr txBox="1">
            <a:spLocks/>
          </p:cNvSpPr>
          <p:nvPr/>
        </p:nvSpPr>
        <p:spPr>
          <a:xfrm>
            <a:off x="362152" y="6818910"/>
            <a:ext cx="3422770" cy="1722682"/>
          </a:xfrm>
          <a:prstGeom prst="rect">
            <a:avLst/>
          </a:prstGeom>
        </p:spPr>
        <p:txBody>
          <a:bodyPr vert="horz" lIns="146304" tIns="73152" rIns="146304" bIns="73152" rtlCol="0">
            <a:normAutofit fontScale="55000" lnSpcReduction="20000"/>
          </a:bodyPr>
          <a:lstStyle>
            <a:lvl1pPr marL="731520" indent="-731520" algn="l" defTabSz="731520" rtl="0" eaLnBrk="1" latinLnBrk="0" hangingPunct="1">
              <a:lnSpc>
                <a:spcPct val="110000"/>
              </a:lnSpc>
              <a:spcBef>
                <a:spcPct val="20000"/>
              </a:spcBef>
              <a:buClr>
                <a:schemeClr val="accent1"/>
              </a:buClr>
              <a:buFont typeface="Arial"/>
              <a:buChar char="•"/>
              <a:defRPr sz="4000" b="0" i="0" kern="1200">
                <a:solidFill>
                  <a:schemeClr val="tx1">
                    <a:lumMod val="50000"/>
                  </a:schemeClr>
                </a:solidFill>
                <a:latin typeface="Futura Lt BT" pitchFamily="34" charset="0"/>
                <a:ea typeface="+mn-ea"/>
                <a:cs typeface="Futura Lt BT" pitchFamily="34" charset="0"/>
              </a:defRPr>
            </a:lvl1pPr>
            <a:lvl2pPr marL="1554480" indent="-822960" algn="l" defTabSz="731520" rtl="0" eaLnBrk="1" latinLnBrk="0" hangingPunct="1">
              <a:lnSpc>
                <a:spcPct val="90000"/>
              </a:lnSpc>
              <a:spcBef>
                <a:spcPct val="20000"/>
              </a:spcBef>
              <a:buClr>
                <a:srgbClr val="53B948"/>
              </a:buClr>
              <a:buFont typeface="Arial"/>
              <a:buChar char="•"/>
              <a:defRPr sz="3200" b="0" i="0" kern="1200" baseline="0">
                <a:solidFill>
                  <a:schemeClr val="tx1">
                    <a:lumMod val="50000"/>
                  </a:schemeClr>
                </a:solidFill>
                <a:latin typeface="Futura Lt BT" pitchFamily="34" charset="0"/>
                <a:ea typeface="+mn-ea"/>
                <a:cs typeface="Futura Lt BT" pitchFamily="34" charset="0"/>
              </a:defRPr>
            </a:lvl2pPr>
            <a:lvl3pPr marL="1920240" indent="-457200" algn="l" defTabSz="731520" rtl="0" eaLnBrk="1" latinLnBrk="0" hangingPunct="1">
              <a:lnSpc>
                <a:spcPct val="110000"/>
              </a:lnSpc>
              <a:spcBef>
                <a:spcPct val="20000"/>
              </a:spcBef>
              <a:buClr>
                <a:schemeClr val="accent4"/>
              </a:buClr>
              <a:buFont typeface="Arial"/>
              <a:buChar char="•"/>
              <a:defRPr sz="2900" b="0" i="0" kern="1200" baseline="0">
                <a:solidFill>
                  <a:schemeClr val="tx1">
                    <a:lumMod val="50000"/>
                  </a:schemeClr>
                </a:solidFill>
                <a:latin typeface="Futura Lt BT" pitchFamily="34" charset="0"/>
                <a:ea typeface="+mn-ea"/>
                <a:cs typeface="Futura Lt BT" pitchFamily="34" charset="0"/>
              </a:defRPr>
            </a:lvl3pPr>
            <a:lvl4pPr marL="2560320" indent="-365760" algn="l" defTabSz="731520" rtl="0" eaLnBrk="1" latinLnBrk="0" hangingPunct="1">
              <a:lnSpc>
                <a:spcPct val="110000"/>
              </a:lnSpc>
              <a:spcBef>
                <a:spcPct val="20000"/>
              </a:spcBef>
              <a:buClr>
                <a:schemeClr val="accent4"/>
              </a:buClr>
              <a:buFont typeface="Arial"/>
              <a:buChar char="•"/>
              <a:defRPr sz="2200" b="0" i="0" kern="1200">
                <a:solidFill>
                  <a:schemeClr val="tx1">
                    <a:lumMod val="50000"/>
                  </a:schemeClr>
                </a:solidFill>
                <a:latin typeface="Futura Lt BT" pitchFamily="34" charset="0"/>
                <a:ea typeface="+mn-ea"/>
                <a:cs typeface="Futura Lt BT" pitchFamily="34" charset="0"/>
              </a:defRPr>
            </a:lvl4pPr>
            <a:lvl5pPr marL="3291840" indent="-365760" algn="l" defTabSz="731520" rtl="0" eaLnBrk="1" latinLnBrk="0" hangingPunct="1">
              <a:lnSpc>
                <a:spcPct val="110000"/>
              </a:lnSpc>
              <a:spcBef>
                <a:spcPct val="20000"/>
              </a:spcBef>
              <a:buClr>
                <a:schemeClr val="accent4"/>
              </a:buClr>
              <a:buFont typeface="Arial"/>
              <a:buChar char="•"/>
              <a:defRPr sz="1900" b="0" i="0" kern="1200">
                <a:solidFill>
                  <a:schemeClr val="tx1">
                    <a:lumMod val="50000"/>
                  </a:schemeClr>
                </a:solidFill>
                <a:latin typeface="Futura Lt BT" pitchFamily="34" charset="0"/>
                <a:ea typeface="+mn-ea"/>
                <a:cs typeface="Futura Lt BT" pitchFamily="34"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0" indent="0">
              <a:buFont typeface="Arial"/>
              <a:buNone/>
            </a:pPr>
            <a:r>
              <a:rPr lang="en-US" sz="5700" dirty="0" smtClean="0">
                <a:solidFill>
                  <a:schemeClr val="bg2">
                    <a:lumMod val="10000"/>
                  </a:schemeClr>
                </a:solidFill>
              </a:rPr>
              <a:t>These processes are run by </a:t>
            </a:r>
          </a:p>
          <a:p>
            <a:pPr marL="0" indent="0">
              <a:buFont typeface="Arial"/>
              <a:buNone/>
            </a:pPr>
            <a:r>
              <a:rPr lang="en-US" sz="5700" i="1" dirty="0" smtClean="0">
                <a:solidFill>
                  <a:schemeClr val="bg2">
                    <a:lumMod val="10000"/>
                  </a:schemeClr>
                </a:solidFill>
              </a:rPr>
              <a:t>s-em7-core</a:t>
            </a:r>
            <a:endParaRPr lang="en-US" i="1" dirty="0" smtClean="0">
              <a:solidFill>
                <a:schemeClr val="bg2">
                  <a:lumMod val="10000"/>
                </a:schemeClr>
              </a:solidFill>
            </a:endParaRPr>
          </a:p>
        </p:txBody>
      </p:sp>
    </p:spTree>
    <p:extLst>
      <p:ext uri="{BB962C8B-B14F-4D97-AF65-F5344CB8AC3E}">
        <p14:creationId xmlns:p14="http://schemas.microsoft.com/office/powerpoint/2010/main" val="2920284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EM7 process </a:t>
            </a:r>
            <a:r>
              <a:rPr lang="en-US" dirty="0"/>
              <a:t>l</a:t>
            </a:r>
            <a:r>
              <a:rPr lang="en-US" dirty="0" smtClean="0"/>
              <a:t>og </a:t>
            </a:r>
            <a:r>
              <a:rPr lang="en-US" dirty="0"/>
              <a:t>f</a:t>
            </a:r>
            <a:r>
              <a:rPr lang="en-US" dirty="0" smtClean="0"/>
              <a:t>iles</a:t>
            </a:r>
          </a:p>
        </p:txBody>
      </p:sp>
      <p:sp>
        <p:nvSpPr>
          <p:cNvPr id="47107" name="Content Placeholder 4"/>
          <p:cNvSpPr>
            <a:spLocks noGrp="1"/>
          </p:cNvSpPr>
          <p:nvPr>
            <p:ph sz="quarter" idx="10"/>
          </p:nvPr>
        </p:nvSpPr>
        <p:spPr>
          <a:xfrm>
            <a:off x="431802" y="2049726"/>
            <a:ext cx="14519275" cy="1812412"/>
          </a:xfrm>
        </p:spPr>
        <p:txBody>
          <a:bodyPr>
            <a:normAutofit fontScale="92500" lnSpcReduction="20000"/>
          </a:bodyPr>
          <a:lstStyle/>
          <a:p>
            <a:pPr marL="0" indent="0">
              <a:buNone/>
            </a:pPr>
            <a:r>
              <a:rPr lang="en-US" dirty="0" smtClean="0">
                <a:solidFill>
                  <a:schemeClr val="bg2">
                    <a:lumMod val="10000"/>
                  </a:schemeClr>
                </a:solidFill>
              </a:rPr>
              <a:t>This is the central repository for log files in an EM7 system. The </a:t>
            </a:r>
            <a:r>
              <a:rPr lang="en-US" i="1" dirty="0" smtClean="0">
                <a:solidFill>
                  <a:schemeClr val="bg2">
                    <a:lumMod val="10000"/>
                  </a:schemeClr>
                </a:solidFill>
              </a:rPr>
              <a:t>silo.log</a:t>
            </a:r>
            <a:r>
              <a:rPr lang="en-US" dirty="0" smtClean="0">
                <a:solidFill>
                  <a:schemeClr val="bg2">
                    <a:lumMod val="10000"/>
                  </a:schemeClr>
                </a:solidFill>
              </a:rPr>
              <a:t> resides here and is where any process that is in DEBUG will put debug log messages in silo.log.</a:t>
            </a:r>
          </a:p>
        </p:txBody>
      </p:sp>
      <p:sp>
        <p:nvSpPr>
          <p:cNvPr id="3" name="Text Placeholder 2"/>
          <p:cNvSpPr>
            <a:spLocks noGrp="1"/>
          </p:cNvSpPr>
          <p:nvPr>
            <p:ph type="body" sz="quarter" idx="11"/>
          </p:nvPr>
        </p:nvSpPr>
        <p:spPr/>
        <p:txBody>
          <a:bodyPr>
            <a:normAutofit fontScale="85000" lnSpcReduction="20000"/>
          </a:bodyPr>
          <a:lstStyle/>
          <a:p>
            <a:r>
              <a:rPr lang="en-US" dirty="0">
                <a:solidFill>
                  <a:schemeClr val="accent1"/>
                </a:solidFill>
              </a:rPr>
              <a:t>usr/local/silo/data/logs</a:t>
            </a:r>
          </a:p>
          <a:p>
            <a:endParaRPr lang="en-US" dirty="0"/>
          </a:p>
        </p:txBody>
      </p:sp>
      <p:pic>
        <p:nvPicPr>
          <p:cNvPr id="2" name="Picture 1"/>
          <p:cNvPicPr>
            <a:picLocks noChangeAspect="1"/>
          </p:cNvPicPr>
          <p:nvPr/>
        </p:nvPicPr>
        <p:blipFill>
          <a:blip r:embed="rId2"/>
          <a:stretch>
            <a:fillRect/>
          </a:stretch>
        </p:blipFill>
        <p:spPr>
          <a:xfrm>
            <a:off x="823681" y="5066453"/>
            <a:ext cx="13688587" cy="3005162"/>
          </a:xfrm>
          <a:prstGeom prst="rect">
            <a:avLst/>
          </a:prstGeom>
        </p:spPr>
      </p:pic>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64</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566019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log file: silo.log</a:t>
            </a:r>
            <a:endParaRPr lang="en-US" dirty="0"/>
          </a:p>
        </p:txBody>
      </p:sp>
      <p:sp>
        <p:nvSpPr>
          <p:cNvPr id="48131" name="Content Placeholder 2"/>
          <p:cNvSpPr>
            <a:spLocks noGrp="1"/>
          </p:cNvSpPr>
          <p:nvPr>
            <p:ph sz="quarter" idx="10"/>
          </p:nvPr>
        </p:nvSpPr>
        <p:spPr>
          <a:xfrm>
            <a:off x="777242" y="1939292"/>
            <a:ext cx="14519275" cy="2737434"/>
          </a:xfrm>
        </p:spPr>
        <p:txBody>
          <a:bodyPr>
            <a:normAutofit fontScale="92500" lnSpcReduction="10000"/>
          </a:bodyPr>
          <a:lstStyle/>
          <a:p>
            <a:r>
              <a:rPr lang="en-US" dirty="0" smtClean="0"/>
              <a:t>Standard log information on the operation of EM7 is here</a:t>
            </a:r>
          </a:p>
          <a:p>
            <a:r>
              <a:rPr lang="en-US" dirty="0" smtClean="0"/>
              <a:t>If a process is in debug it will provide verbose output to this file</a:t>
            </a:r>
          </a:p>
          <a:p>
            <a:r>
              <a:rPr lang="en-US" dirty="0" smtClean="0"/>
              <a:t>This file (in whole or in part) may need to be downloaded and sent to ScienceLogic Support as part of a troubleshooting effort.</a:t>
            </a:r>
          </a:p>
        </p:txBody>
      </p:sp>
      <p:sp>
        <p:nvSpPr>
          <p:cNvPr id="3" name="Text Placeholder 2"/>
          <p:cNvSpPr>
            <a:spLocks noGrp="1"/>
          </p:cNvSpPr>
          <p:nvPr>
            <p:ph type="body" sz="quarter" idx="11"/>
          </p:nvPr>
        </p:nvSpPr>
        <p:spPr/>
        <p:txBody>
          <a:bodyPr>
            <a:normAutofit fontScale="85000" lnSpcReduction="20000"/>
          </a:bodyPr>
          <a:lstStyle/>
          <a:p>
            <a:r>
              <a:rPr lang="en-US" dirty="0" smtClean="0"/>
              <a:t>/data/logs/silo.log</a:t>
            </a:r>
            <a:endParaRPr lang="en-US" dirty="0"/>
          </a:p>
        </p:txBody>
      </p:sp>
      <p:pic>
        <p:nvPicPr>
          <p:cNvPr id="5" name="Picture 4"/>
          <p:cNvPicPr>
            <a:picLocks noChangeAspect="1"/>
          </p:cNvPicPr>
          <p:nvPr/>
        </p:nvPicPr>
        <p:blipFill>
          <a:blip r:embed="rId2"/>
          <a:stretch>
            <a:fillRect/>
          </a:stretch>
        </p:blipFill>
        <p:spPr>
          <a:xfrm>
            <a:off x="1732522" y="4818508"/>
            <a:ext cx="12608715" cy="4294231"/>
          </a:xfrm>
          <a:prstGeom prst="rect">
            <a:avLst/>
          </a:prstGeom>
        </p:spPr>
      </p:pic>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65</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40812835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log files</a:t>
            </a:r>
            <a:endParaRPr lang="en-US" dirty="0"/>
          </a:p>
        </p:txBody>
      </p:sp>
      <p:sp>
        <p:nvSpPr>
          <p:cNvPr id="49155" name="Content Placeholder 2"/>
          <p:cNvSpPr>
            <a:spLocks noGrp="1"/>
          </p:cNvSpPr>
          <p:nvPr>
            <p:ph sz="quarter" idx="10"/>
          </p:nvPr>
        </p:nvSpPr>
        <p:spPr>
          <a:xfrm>
            <a:off x="512763" y="2146656"/>
            <a:ext cx="14519275" cy="3449471"/>
          </a:xfrm>
        </p:spPr>
        <p:txBody>
          <a:bodyPr>
            <a:normAutofit fontScale="77500" lnSpcReduction="20000"/>
          </a:bodyPr>
          <a:lstStyle/>
          <a:p>
            <a:pPr marL="0" indent="0">
              <a:buNone/>
            </a:pPr>
            <a:r>
              <a:rPr lang="en-US" dirty="0" smtClean="0"/>
              <a:t>Log files are found in /</a:t>
            </a:r>
            <a:r>
              <a:rPr lang="en-US" dirty="0" err="1" smtClean="0"/>
              <a:t>var</a:t>
            </a:r>
            <a:r>
              <a:rPr lang="en-US" dirty="0" smtClean="0"/>
              <a:t>/log (except for silo.log). These include logs for:</a:t>
            </a:r>
          </a:p>
          <a:p>
            <a:r>
              <a:rPr lang="en-US" dirty="0" err="1" smtClean="0"/>
              <a:t>cron</a:t>
            </a:r>
            <a:endParaRPr lang="en-US" dirty="0" smtClean="0"/>
          </a:p>
          <a:p>
            <a:r>
              <a:rPr lang="en-US" dirty="0" smtClean="0"/>
              <a:t>mail</a:t>
            </a:r>
          </a:p>
          <a:p>
            <a:r>
              <a:rPr lang="en-US" dirty="0" err="1" smtClean="0"/>
              <a:t>mysqld</a:t>
            </a:r>
            <a:endParaRPr lang="en-US" dirty="0" smtClean="0"/>
          </a:p>
          <a:p>
            <a:r>
              <a:rPr lang="en-US" dirty="0" smtClean="0"/>
              <a:t>messages</a:t>
            </a:r>
          </a:p>
          <a:p>
            <a:r>
              <a:rPr lang="en-US" dirty="0" err="1" smtClean="0"/>
              <a:t>snmpd</a:t>
            </a:r>
            <a:endParaRPr lang="en-US" dirty="0" smtClean="0"/>
          </a:p>
        </p:txBody>
      </p:sp>
      <p:sp>
        <p:nvSpPr>
          <p:cNvPr id="3" name="Text Placeholder 2"/>
          <p:cNvSpPr>
            <a:spLocks noGrp="1"/>
          </p:cNvSpPr>
          <p:nvPr>
            <p:ph type="body" sz="quarter" idx="11"/>
          </p:nvPr>
        </p:nvSpPr>
        <p:spPr/>
        <p:txBody>
          <a:bodyPr>
            <a:normAutofit fontScale="85000" lnSpcReduction="20000"/>
          </a:bodyPr>
          <a:lstStyle/>
          <a:p>
            <a:r>
              <a:rPr lang="en-US" dirty="0" smtClean="0"/>
              <a:t>/</a:t>
            </a:r>
            <a:r>
              <a:rPr lang="en-US" dirty="0" err="1" smtClean="0"/>
              <a:t>var</a:t>
            </a:r>
            <a:r>
              <a:rPr lang="en-US" dirty="0" smtClean="0"/>
              <a:t>/log</a:t>
            </a:r>
            <a:endParaRPr lang="en-US" dirty="0"/>
          </a:p>
        </p:txBody>
      </p:sp>
      <p:pic>
        <p:nvPicPr>
          <p:cNvPr id="4" name="Picture 3"/>
          <p:cNvPicPr>
            <a:picLocks noChangeAspect="1"/>
          </p:cNvPicPr>
          <p:nvPr/>
        </p:nvPicPr>
        <p:blipFill>
          <a:blip r:embed="rId2"/>
          <a:stretch>
            <a:fillRect/>
          </a:stretch>
        </p:blipFill>
        <p:spPr>
          <a:xfrm>
            <a:off x="2064545" y="6419215"/>
            <a:ext cx="11253788" cy="1997710"/>
          </a:xfrm>
          <a:prstGeom prst="rect">
            <a:avLst/>
          </a:prstGeom>
        </p:spPr>
      </p:pic>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66</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0879396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configuration file: silo.conf</a:t>
            </a:r>
            <a:endParaRPr lang="en-US" dirty="0"/>
          </a:p>
        </p:txBody>
      </p:sp>
      <p:sp>
        <p:nvSpPr>
          <p:cNvPr id="50179" name="Content Placeholder 2"/>
          <p:cNvSpPr>
            <a:spLocks noGrp="1"/>
          </p:cNvSpPr>
          <p:nvPr>
            <p:ph sz="quarter" idx="10"/>
          </p:nvPr>
        </p:nvSpPr>
        <p:spPr>
          <a:xfrm>
            <a:off x="431803" y="2081564"/>
            <a:ext cx="6401433" cy="6433483"/>
          </a:xfrm>
        </p:spPr>
        <p:txBody>
          <a:bodyPr>
            <a:normAutofit/>
          </a:bodyPr>
          <a:lstStyle/>
          <a:p>
            <a:pPr marL="0" indent="0">
              <a:buNone/>
            </a:pPr>
            <a:r>
              <a:rPr lang="en-US" sz="3800" dirty="0"/>
              <a:t>Contains configuration information about the appliance itself, such as:</a:t>
            </a:r>
          </a:p>
          <a:p>
            <a:r>
              <a:rPr lang="en-US" sz="3800" dirty="0"/>
              <a:t>IP address (must match appliances page)</a:t>
            </a:r>
          </a:p>
          <a:p>
            <a:r>
              <a:rPr lang="en-US" sz="3800" dirty="0"/>
              <a:t>licensing information</a:t>
            </a:r>
          </a:p>
          <a:p>
            <a:r>
              <a:rPr lang="en-US" sz="3800" dirty="0"/>
              <a:t>directory locations</a:t>
            </a:r>
          </a:p>
          <a:p>
            <a:r>
              <a:rPr lang="en-US" sz="3800" dirty="0"/>
              <a:t>event parsing</a:t>
            </a:r>
          </a:p>
          <a:p>
            <a:endParaRPr lang="en-US" sz="3800" dirty="0">
              <a:solidFill>
                <a:srgbClr val="C00000"/>
              </a:solidFill>
            </a:endParaRPr>
          </a:p>
        </p:txBody>
      </p:sp>
      <p:sp>
        <p:nvSpPr>
          <p:cNvPr id="3" name="Text Placeholder 2"/>
          <p:cNvSpPr>
            <a:spLocks noGrp="1"/>
          </p:cNvSpPr>
          <p:nvPr>
            <p:ph type="body" sz="quarter" idx="11"/>
          </p:nvPr>
        </p:nvSpPr>
        <p:spPr/>
        <p:txBody>
          <a:bodyPr>
            <a:normAutofit fontScale="85000" lnSpcReduction="20000"/>
          </a:bodyPr>
          <a:lstStyle/>
          <a:p>
            <a:r>
              <a:rPr lang="en-US" dirty="0" smtClean="0"/>
              <a:t>/etc/</a:t>
            </a:r>
            <a:r>
              <a:rPr lang="en-US" dirty="0" err="1" smtClean="0"/>
              <a:t>silo.conf</a:t>
            </a:r>
            <a:endParaRPr lang="en-US" dirty="0"/>
          </a:p>
        </p:txBody>
      </p:sp>
      <p:pic>
        <p:nvPicPr>
          <p:cNvPr id="5" name="Picture 4"/>
          <p:cNvPicPr>
            <a:picLocks noChangeAspect="1"/>
          </p:cNvPicPr>
          <p:nvPr/>
        </p:nvPicPr>
        <p:blipFill>
          <a:blip r:embed="rId2"/>
          <a:stretch>
            <a:fillRect/>
          </a:stretch>
        </p:blipFill>
        <p:spPr>
          <a:xfrm>
            <a:off x="7424261" y="1547948"/>
            <a:ext cx="6687503" cy="7320280"/>
          </a:xfrm>
          <a:prstGeom prst="rect">
            <a:avLst/>
          </a:prstGeom>
        </p:spPr>
      </p:pic>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67</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6975825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configuration file: my.cnf</a:t>
            </a:r>
            <a:endParaRPr lang="en-US" dirty="0"/>
          </a:p>
        </p:txBody>
      </p:sp>
      <p:sp>
        <p:nvSpPr>
          <p:cNvPr id="51203" name="Content Placeholder 2"/>
          <p:cNvSpPr>
            <a:spLocks noGrp="1"/>
          </p:cNvSpPr>
          <p:nvPr>
            <p:ph sz="quarter" idx="10"/>
          </p:nvPr>
        </p:nvSpPr>
        <p:spPr>
          <a:xfrm>
            <a:off x="431803" y="2150922"/>
            <a:ext cx="7260882" cy="4889959"/>
          </a:xfrm>
        </p:spPr>
        <p:txBody>
          <a:bodyPr>
            <a:normAutofit fontScale="92500" lnSpcReduction="10000"/>
          </a:bodyPr>
          <a:lstStyle/>
          <a:p>
            <a:r>
              <a:rPr lang="en-US" dirty="0" smtClean="0"/>
              <a:t>MySQL database configuration file</a:t>
            </a:r>
          </a:p>
          <a:p>
            <a:r>
              <a:rPr lang="en-US" dirty="0" smtClean="0"/>
              <a:t>The EM7 build (AO, CU, MC) determines the settings in this file.</a:t>
            </a:r>
          </a:p>
          <a:p>
            <a:r>
              <a:rPr lang="en-US" dirty="0" smtClean="0"/>
              <a:t>Changes should only be made in conjunction with ScienceLogic Support</a:t>
            </a:r>
          </a:p>
        </p:txBody>
      </p:sp>
      <p:sp>
        <p:nvSpPr>
          <p:cNvPr id="3" name="Text Placeholder 2"/>
          <p:cNvSpPr>
            <a:spLocks noGrp="1"/>
          </p:cNvSpPr>
          <p:nvPr>
            <p:ph type="body" sz="quarter" idx="11"/>
          </p:nvPr>
        </p:nvSpPr>
        <p:spPr/>
        <p:txBody>
          <a:bodyPr>
            <a:normAutofit fontScale="85000" lnSpcReduction="20000"/>
          </a:bodyPr>
          <a:lstStyle/>
          <a:p>
            <a:r>
              <a:rPr lang="en-US" dirty="0" smtClean="0"/>
              <a:t>/etc/</a:t>
            </a:r>
            <a:r>
              <a:rPr lang="en-US" dirty="0" err="1" smtClean="0"/>
              <a:t>my.cnf</a:t>
            </a:r>
            <a:endParaRPr lang="en-US" dirty="0"/>
          </a:p>
        </p:txBody>
      </p:sp>
      <p:pic>
        <p:nvPicPr>
          <p:cNvPr id="5" name="Picture 4"/>
          <p:cNvPicPr>
            <a:picLocks noChangeAspect="1"/>
          </p:cNvPicPr>
          <p:nvPr/>
        </p:nvPicPr>
        <p:blipFill>
          <a:blip r:embed="rId2"/>
          <a:stretch>
            <a:fillRect/>
          </a:stretch>
        </p:blipFill>
        <p:spPr>
          <a:xfrm>
            <a:off x="7812034" y="1494790"/>
            <a:ext cx="6469750" cy="7580294"/>
          </a:xfrm>
          <a:prstGeom prst="rect">
            <a:avLst/>
          </a:prstGeom>
        </p:spPr>
      </p:pic>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68</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8908224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configuration file: main.cf</a:t>
            </a:r>
            <a:endParaRPr lang="en-US" dirty="0"/>
          </a:p>
        </p:txBody>
      </p:sp>
      <p:sp>
        <p:nvSpPr>
          <p:cNvPr id="52227" name="Content Placeholder 2"/>
          <p:cNvSpPr>
            <a:spLocks noGrp="1"/>
          </p:cNvSpPr>
          <p:nvPr>
            <p:ph sz="quarter" idx="10"/>
          </p:nvPr>
        </p:nvSpPr>
        <p:spPr>
          <a:xfrm>
            <a:off x="431802" y="6286499"/>
            <a:ext cx="11631611" cy="2271994"/>
          </a:xfrm>
        </p:spPr>
        <p:txBody>
          <a:bodyPr>
            <a:normAutofit fontScale="85000" lnSpcReduction="20000"/>
          </a:bodyPr>
          <a:lstStyle/>
          <a:p>
            <a:r>
              <a:rPr lang="en-US" dirty="0" smtClean="0"/>
              <a:t>Mail Server configuration file</a:t>
            </a:r>
          </a:p>
          <a:p>
            <a:r>
              <a:rPr lang="en-US" dirty="0" smtClean="0"/>
              <a:t>Found only on the Database module</a:t>
            </a:r>
          </a:p>
          <a:p>
            <a:r>
              <a:rPr lang="en-US" dirty="0" smtClean="0"/>
              <a:t>When adding any Authorized Email Domains this file will be updated</a:t>
            </a:r>
          </a:p>
        </p:txBody>
      </p:sp>
      <p:sp>
        <p:nvSpPr>
          <p:cNvPr id="3" name="Text Placeholder 2"/>
          <p:cNvSpPr>
            <a:spLocks noGrp="1"/>
          </p:cNvSpPr>
          <p:nvPr>
            <p:ph type="body" sz="quarter" idx="11"/>
          </p:nvPr>
        </p:nvSpPr>
        <p:spPr/>
        <p:txBody>
          <a:bodyPr>
            <a:normAutofit fontScale="85000" lnSpcReduction="20000"/>
          </a:bodyPr>
          <a:lstStyle/>
          <a:p>
            <a:r>
              <a:rPr lang="en-US" dirty="0" smtClean="0"/>
              <a:t>/etc/postfix/main.cf</a:t>
            </a:r>
            <a:endParaRPr lang="en-US" dirty="0"/>
          </a:p>
        </p:txBody>
      </p:sp>
      <p:pic>
        <p:nvPicPr>
          <p:cNvPr id="4" name="Picture 3"/>
          <p:cNvPicPr>
            <a:picLocks noChangeAspect="1"/>
          </p:cNvPicPr>
          <p:nvPr/>
        </p:nvPicPr>
        <p:blipFill>
          <a:blip r:embed="rId2"/>
          <a:stretch>
            <a:fillRect/>
          </a:stretch>
        </p:blipFill>
        <p:spPr>
          <a:xfrm>
            <a:off x="2743487" y="2402840"/>
            <a:ext cx="10057826" cy="3583304"/>
          </a:xfrm>
          <a:prstGeom prst="rect">
            <a:avLst/>
          </a:prstGeom>
        </p:spPr>
      </p:pic>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69</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3798894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Processing Collection Objects</a:t>
            </a:r>
          </a:p>
        </p:txBody>
      </p:sp>
      <p:sp>
        <p:nvSpPr>
          <p:cNvPr id="4" name="Content Placeholder 1"/>
          <p:cNvSpPr>
            <a:spLocks noGrp="1"/>
          </p:cNvSpPr>
          <p:nvPr>
            <p:ph idx="1"/>
          </p:nvPr>
        </p:nvSpPr>
        <p:spPr>
          <a:xfrm>
            <a:off x="297070" y="1222690"/>
            <a:ext cx="14291592" cy="6564310"/>
          </a:xfrm>
        </p:spPr>
        <p:txBody>
          <a:bodyPr>
            <a:normAutofit/>
          </a:bodyPr>
          <a:lstStyle/>
          <a:p>
            <a:pPr>
              <a:buClr>
                <a:schemeClr val="accent1"/>
              </a:buClr>
              <a:buFont typeface="Wingdings" panose="05000000000000000000" pitchFamily="2" charset="2"/>
              <a:buChar char="Ø"/>
            </a:pPr>
            <a:r>
              <a:rPr lang="en-US" dirty="0" smtClean="0">
                <a:solidFill>
                  <a:schemeClr val="bg2">
                    <a:lumMod val="10000"/>
                  </a:schemeClr>
                </a:solidFill>
              </a:rPr>
              <a:t>Snippet code is passed to a dictionary called </a:t>
            </a:r>
            <a:r>
              <a:rPr lang="en-US" i="1" dirty="0" err="1" smtClean="0">
                <a:solidFill>
                  <a:schemeClr val="bg2">
                    <a:lumMod val="10000"/>
                  </a:schemeClr>
                </a:solidFill>
              </a:rPr>
              <a:t>result_handler</a:t>
            </a:r>
            <a:endParaRPr lang="en-US" i="1" dirty="0" smtClean="0">
              <a:solidFill>
                <a:schemeClr val="bg2">
                  <a:lumMod val="10000"/>
                </a:schemeClr>
              </a:solidFill>
            </a:endParaRPr>
          </a:p>
          <a:p>
            <a:pPr>
              <a:buClr>
                <a:schemeClr val="accent1"/>
              </a:buClr>
              <a:buFont typeface="Wingdings" panose="05000000000000000000" pitchFamily="2" charset="2"/>
              <a:buChar char="Ø"/>
            </a:pPr>
            <a:r>
              <a:rPr lang="en-US" dirty="0" smtClean="0">
                <a:solidFill>
                  <a:schemeClr val="bg2">
                    <a:lumMod val="10000"/>
                  </a:schemeClr>
                </a:solidFill>
              </a:rPr>
              <a:t>The </a:t>
            </a:r>
            <a:r>
              <a:rPr lang="en-US" dirty="0" err="1" smtClean="0">
                <a:solidFill>
                  <a:schemeClr val="bg2">
                    <a:lumMod val="10000"/>
                  </a:schemeClr>
                </a:solidFill>
              </a:rPr>
              <a:t>result_handler</a:t>
            </a:r>
            <a:r>
              <a:rPr lang="en-US" dirty="0" smtClean="0">
                <a:solidFill>
                  <a:schemeClr val="bg2">
                    <a:lumMod val="10000"/>
                  </a:schemeClr>
                </a:solidFill>
              </a:rPr>
              <a:t> dictionary contains one entry for each collection object that is linked to the snippet.</a:t>
            </a:r>
          </a:p>
          <a:p>
            <a:pPr>
              <a:buClr>
                <a:schemeClr val="accent1"/>
              </a:buClr>
              <a:buFont typeface="Wingdings" panose="05000000000000000000" pitchFamily="2" charset="2"/>
              <a:buChar char="Ø"/>
            </a:pPr>
            <a:r>
              <a:rPr lang="en-US" dirty="0" smtClean="0">
                <a:solidFill>
                  <a:schemeClr val="bg2">
                    <a:lumMod val="10000"/>
                  </a:schemeClr>
                </a:solidFill>
              </a:rPr>
              <a:t>The </a:t>
            </a:r>
            <a:r>
              <a:rPr lang="en-US" b="1" dirty="0" smtClean="0">
                <a:solidFill>
                  <a:schemeClr val="bg2">
                    <a:lumMod val="10000"/>
                  </a:schemeClr>
                </a:solidFill>
              </a:rPr>
              <a:t>keys</a:t>
            </a:r>
            <a:r>
              <a:rPr lang="en-US" dirty="0" smtClean="0">
                <a:solidFill>
                  <a:schemeClr val="bg2">
                    <a:lumMod val="10000"/>
                  </a:schemeClr>
                </a:solidFill>
              </a:rPr>
              <a:t> in </a:t>
            </a:r>
            <a:r>
              <a:rPr lang="en-US" dirty="0" err="1" smtClean="0">
                <a:solidFill>
                  <a:schemeClr val="bg2">
                    <a:lumMod val="10000"/>
                  </a:schemeClr>
                </a:solidFill>
              </a:rPr>
              <a:t>result_handler</a:t>
            </a:r>
            <a:r>
              <a:rPr lang="en-US" dirty="0" smtClean="0">
                <a:solidFill>
                  <a:schemeClr val="bg2">
                    <a:lumMod val="10000"/>
                  </a:schemeClr>
                </a:solidFill>
              </a:rPr>
              <a:t> are the Snippet Arguments for the collection objects.</a:t>
            </a:r>
          </a:p>
          <a:p>
            <a:pPr>
              <a:buClr>
                <a:schemeClr val="accent1"/>
              </a:buClr>
              <a:buFont typeface="Wingdings" panose="05000000000000000000" pitchFamily="2" charset="2"/>
              <a:buChar char="Ø"/>
            </a:pPr>
            <a:r>
              <a:rPr lang="en-US" dirty="0" smtClean="0">
                <a:solidFill>
                  <a:schemeClr val="bg2">
                    <a:lumMod val="10000"/>
                  </a:schemeClr>
                </a:solidFill>
              </a:rPr>
              <a:t>The </a:t>
            </a:r>
            <a:r>
              <a:rPr lang="en-US" b="1" dirty="0" smtClean="0">
                <a:solidFill>
                  <a:schemeClr val="bg2">
                    <a:lumMod val="10000"/>
                  </a:schemeClr>
                </a:solidFill>
              </a:rPr>
              <a:t>values</a:t>
            </a:r>
            <a:r>
              <a:rPr lang="en-US" dirty="0" smtClean="0">
                <a:solidFill>
                  <a:schemeClr val="bg2">
                    <a:lumMod val="10000"/>
                  </a:schemeClr>
                </a:solidFill>
              </a:rPr>
              <a:t> in </a:t>
            </a:r>
            <a:r>
              <a:rPr lang="en-US" dirty="0" err="1" smtClean="0">
                <a:solidFill>
                  <a:schemeClr val="bg2">
                    <a:lumMod val="10000"/>
                  </a:schemeClr>
                </a:solidFill>
              </a:rPr>
              <a:t>result_handler</a:t>
            </a:r>
            <a:r>
              <a:rPr lang="en-US" dirty="0" smtClean="0">
                <a:solidFill>
                  <a:schemeClr val="bg2">
                    <a:lumMod val="10000"/>
                  </a:schemeClr>
                </a:solidFill>
              </a:rPr>
              <a:t> are dictionaries that contain all the attributes of the collection objects.</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7</a:t>
            </a:fld>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1973" y="6848008"/>
            <a:ext cx="3284667" cy="2299267"/>
          </a:xfrm>
          <a:prstGeom prst="rect">
            <a:avLst/>
          </a:prstGeom>
        </p:spPr>
      </p:pic>
      <p:sp>
        <p:nvSpPr>
          <p:cNvPr id="5" name="Right Arrow 4"/>
          <p:cNvSpPr/>
          <p:nvPr/>
        </p:nvSpPr>
        <p:spPr>
          <a:xfrm>
            <a:off x="9791700" y="7600950"/>
            <a:ext cx="2171700" cy="1200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8973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configuration file: /etc/aliases</a:t>
            </a:r>
            <a:endParaRPr lang="en-US" dirty="0"/>
          </a:p>
        </p:txBody>
      </p:sp>
      <p:sp>
        <p:nvSpPr>
          <p:cNvPr id="4" name="Text Placeholder 3"/>
          <p:cNvSpPr>
            <a:spLocks noGrp="1"/>
          </p:cNvSpPr>
          <p:nvPr>
            <p:ph type="body" sz="quarter" idx="11"/>
          </p:nvPr>
        </p:nvSpPr>
        <p:spPr>
          <a:xfrm>
            <a:off x="431803" y="1547948"/>
            <a:ext cx="5753733" cy="7222552"/>
          </a:xfrm>
        </p:spPr>
        <p:txBody>
          <a:bodyPr>
            <a:normAutofit fontScale="92500" lnSpcReduction="20000"/>
          </a:bodyPr>
          <a:lstStyle/>
          <a:p>
            <a:r>
              <a:rPr lang="en-US" dirty="0" smtClean="0">
                <a:solidFill>
                  <a:schemeClr val="tx1">
                    <a:lumMod val="50000"/>
                  </a:schemeClr>
                </a:solidFill>
              </a:rPr>
              <a:t>Aliases file:</a:t>
            </a:r>
          </a:p>
          <a:p>
            <a:pPr marL="548640" indent="-548640">
              <a:buFont typeface="Arial" panose="020B0604020202020204" pitchFamily="34" charset="0"/>
              <a:buChar char="•"/>
            </a:pPr>
            <a:r>
              <a:rPr lang="en-US" dirty="0" smtClean="0">
                <a:solidFill>
                  <a:schemeClr val="tx1">
                    <a:lumMod val="50000"/>
                  </a:schemeClr>
                </a:solidFill>
              </a:rPr>
              <a:t>File is updated when a Tickets from Email policy is created.</a:t>
            </a:r>
          </a:p>
          <a:p>
            <a:pPr marL="548640" indent="-548640">
              <a:buFont typeface="Arial" panose="020B0604020202020204" pitchFamily="34" charset="0"/>
              <a:buChar char="•"/>
            </a:pPr>
            <a:r>
              <a:rPr lang="en-US" dirty="0" smtClean="0">
                <a:solidFill>
                  <a:schemeClr val="tx1">
                    <a:lumMod val="50000"/>
                  </a:schemeClr>
                </a:solidFill>
              </a:rPr>
              <a:t>The “Destination Email” from the Ticket from Email policy is appended to the aliases file.</a:t>
            </a:r>
          </a:p>
          <a:p>
            <a:pPr marL="548640" indent="-548640">
              <a:buFont typeface="Arial" panose="020B0604020202020204" pitchFamily="34" charset="0"/>
              <a:buChar char="•"/>
            </a:pPr>
            <a:r>
              <a:rPr lang="en-US" dirty="0" smtClean="0">
                <a:solidFill>
                  <a:schemeClr val="tx1">
                    <a:lumMod val="50000"/>
                  </a:schemeClr>
                </a:solidFill>
              </a:rPr>
              <a:t>We created a policy called “helpdesk” and this entry in the alias file is created.</a:t>
            </a:r>
            <a:endParaRPr lang="en-US" dirty="0">
              <a:solidFill>
                <a:schemeClr val="tx1">
                  <a:lumMod val="50000"/>
                </a:schemeClr>
              </a:solidFill>
            </a:endParaRPr>
          </a:p>
        </p:txBody>
      </p:sp>
      <p:pic>
        <p:nvPicPr>
          <p:cNvPr id="7" name="Picture 6"/>
          <p:cNvPicPr>
            <a:picLocks noChangeAspect="1"/>
          </p:cNvPicPr>
          <p:nvPr/>
        </p:nvPicPr>
        <p:blipFill>
          <a:blip r:embed="rId2"/>
          <a:stretch>
            <a:fillRect/>
          </a:stretch>
        </p:blipFill>
        <p:spPr>
          <a:xfrm>
            <a:off x="6581189" y="1802131"/>
            <a:ext cx="7846328" cy="6251574"/>
          </a:xfrm>
          <a:prstGeom prst="rect">
            <a:avLst/>
          </a:prstGeom>
        </p:spPr>
      </p:pic>
      <p:sp>
        <p:nvSpPr>
          <p:cNvPr id="8" name="Oval 7"/>
          <p:cNvSpPr/>
          <p:nvPr/>
        </p:nvSpPr>
        <p:spPr>
          <a:xfrm>
            <a:off x="6379845" y="7669531"/>
            <a:ext cx="1554480" cy="572770"/>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cxnSp>
        <p:nvCxnSpPr>
          <p:cNvPr id="10" name="Straight Arrow Connector 9"/>
          <p:cNvCxnSpPr>
            <a:endCxn id="8" idx="1"/>
          </p:cNvCxnSpPr>
          <p:nvPr/>
        </p:nvCxnSpPr>
        <p:spPr>
          <a:xfrm>
            <a:off x="5763957" y="7180333"/>
            <a:ext cx="843537" cy="5730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4"/>
          </p:nvPr>
        </p:nvSpPr>
        <p:spPr/>
        <p:txBody>
          <a:bodyPr/>
          <a:lstStyle/>
          <a:p>
            <a:pPr defTabSz="731520"/>
            <a:fld id="{59FBCBD5-A728-384D-A41B-B8C6FE40EEBE}" type="slidenum">
              <a:rPr lang="en-US" smtClean="0"/>
              <a:pPr defTabSz="731520"/>
              <a:t>70</a:t>
            </a:fld>
            <a:endParaRPr lang="en-US" dirty="0"/>
          </a:p>
        </p:txBody>
      </p:sp>
      <p:sp>
        <p:nvSpPr>
          <p:cNvPr id="9" name="TextBox 8"/>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808063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75970" y="1387025"/>
            <a:ext cx="14291592" cy="2209077"/>
          </a:xfrm>
        </p:spPr>
        <p:txBody>
          <a:bodyPr>
            <a:normAutofit fontScale="77500" lnSpcReduction="20000"/>
          </a:bodyPr>
          <a:lstStyle/>
          <a:p>
            <a:pPr marL="0" indent="0">
              <a:buNone/>
            </a:pPr>
            <a:r>
              <a:rPr lang="en-US" dirty="0" smtClean="0"/>
              <a:t>Command Line Interpreter:</a:t>
            </a:r>
          </a:p>
          <a:p>
            <a:r>
              <a:rPr lang="en-US" dirty="0" smtClean="0"/>
              <a:t>log in to the Database server or Data/</a:t>
            </a:r>
            <a:r>
              <a:rPr lang="en-US" dirty="0" err="1" smtClean="0"/>
              <a:t>Mesage</a:t>
            </a:r>
            <a:r>
              <a:rPr lang="en-US" dirty="0" smtClean="0"/>
              <a:t> Collector server as </a:t>
            </a:r>
            <a:r>
              <a:rPr lang="en-US" i="1" dirty="0" smtClean="0"/>
              <a:t>root</a:t>
            </a:r>
          </a:p>
          <a:p>
            <a:r>
              <a:rPr lang="en-US" dirty="0" smtClean="0"/>
              <a:t>issue the command “mysql”</a:t>
            </a:r>
          </a:p>
          <a:p>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Database Access: CLI</a:t>
            </a:r>
            <a:endParaRPr lang="en-US" dirty="0"/>
          </a:p>
        </p:txBody>
      </p:sp>
      <p:pic>
        <p:nvPicPr>
          <p:cNvPr id="3" name="Picture 2"/>
          <p:cNvPicPr>
            <a:picLocks noChangeAspect="1"/>
          </p:cNvPicPr>
          <p:nvPr/>
        </p:nvPicPr>
        <p:blipFill>
          <a:blip r:embed="rId3"/>
          <a:stretch>
            <a:fillRect/>
          </a:stretch>
        </p:blipFill>
        <p:spPr>
          <a:xfrm>
            <a:off x="2615942" y="3755391"/>
            <a:ext cx="10312917" cy="3567362"/>
          </a:xfrm>
          <a:prstGeom prst="rect">
            <a:avLst/>
          </a:prstGeom>
        </p:spPr>
      </p:pic>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71</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371919054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75970" y="1387024"/>
            <a:ext cx="14291592" cy="3139255"/>
          </a:xfrm>
        </p:spPr>
        <p:txBody>
          <a:bodyPr>
            <a:normAutofit fontScale="70000" lnSpcReduction="20000"/>
          </a:bodyPr>
          <a:lstStyle/>
          <a:p>
            <a:pPr marL="0" indent="0">
              <a:buNone/>
            </a:pPr>
            <a:r>
              <a:rPr lang="en-US" dirty="0" smtClean="0"/>
              <a:t>DB Tool in the EM7 user interface</a:t>
            </a:r>
          </a:p>
          <a:p>
            <a:r>
              <a:rPr lang="en-US" dirty="0" smtClean="0"/>
              <a:t>System &gt; Tools &gt; DB Tool</a:t>
            </a:r>
          </a:p>
          <a:p>
            <a:r>
              <a:rPr lang="en-US" dirty="0" smtClean="0"/>
              <a:t>This page has full grant rights, restrict access to Admins only!</a:t>
            </a:r>
          </a:p>
          <a:p>
            <a:r>
              <a:rPr lang="en-US" dirty="0" smtClean="0"/>
              <a:t>[Action] button shows various database performance counters</a:t>
            </a:r>
          </a:p>
          <a:p>
            <a:r>
              <a:rPr lang="en-US" dirty="0" smtClean="0"/>
              <a:t>This page is a convenient tool for use when working with ScienceLogic support</a:t>
            </a:r>
          </a:p>
          <a:p>
            <a:r>
              <a:rPr lang="en-US" dirty="0" smtClean="0"/>
              <a:t>Logging: the query and who ran it is in the Audit log</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dirty="0" smtClean="0"/>
              <a:t>Database Access: DB Tool</a:t>
            </a:r>
            <a:endParaRPr lang="en-US" dirty="0"/>
          </a:p>
        </p:txBody>
      </p:sp>
      <p:pic>
        <p:nvPicPr>
          <p:cNvPr id="5" name="Picture 4"/>
          <p:cNvPicPr>
            <a:picLocks noChangeAspect="1"/>
          </p:cNvPicPr>
          <p:nvPr/>
        </p:nvPicPr>
        <p:blipFill>
          <a:blip r:embed="rId3"/>
          <a:stretch>
            <a:fillRect/>
          </a:stretch>
        </p:blipFill>
        <p:spPr>
          <a:xfrm>
            <a:off x="919227" y="5353426"/>
            <a:ext cx="13405076" cy="3433703"/>
          </a:xfrm>
          <a:prstGeom prst="rect">
            <a:avLst/>
          </a:prstGeom>
        </p:spPr>
      </p:pic>
      <p:sp>
        <p:nvSpPr>
          <p:cNvPr id="3" name="Slide Number Placeholder 2"/>
          <p:cNvSpPr>
            <a:spLocks noGrp="1"/>
          </p:cNvSpPr>
          <p:nvPr>
            <p:ph type="sldNum" sz="quarter" idx="4"/>
          </p:nvPr>
        </p:nvSpPr>
        <p:spPr/>
        <p:txBody>
          <a:bodyPr/>
          <a:lstStyle/>
          <a:p>
            <a:pPr defTabSz="731520"/>
            <a:fld id="{59FBCBD5-A728-384D-A41B-B8C6FE40EEBE}" type="slidenum">
              <a:rPr lang="en-US" smtClean="0"/>
              <a:pPr defTabSz="731520"/>
              <a:t>72</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3960763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387023"/>
            <a:ext cx="14291592" cy="2849967"/>
          </a:xfrm>
        </p:spPr>
        <p:txBody>
          <a:bodyPr>
            <a:normAutofit fontScale="62500" lnSpcReduction="20000"/>
          </a:bodyPr>
          <a:lstStyle/>
          <a:p>
            <a:pPr marL="0" indent="0">
              <a:buNone/>
            </a:pPr>
            <a:r>
              <a:rPr lang="en-US" dirty="0" smtClean="0"/>
              <a:t>PHPMyAdmin is a web portal to the MySQL database. </a:t>
            </a:r>
          </a:p>
          <a:p>
            <a:r>
              <a:rPr lang="en-US" dirty="0" smtClean="0"/>
              <a:t>Web browser access: </a:t>
            </a:r>
            <a:r>
              <a:rPr lang="en-US" i="1" dirty="0" smtClean="0"/>
              <a:t>em7_ip:8008</a:t>
            </a:r>
          </a:p>
          <a:p>
            <a:r>
              <a:rPr lang="en-US" dirty="0" smtClean="0"/>
              <a:t>Distributed systems will display a choice as to which database you wish to browse.</a:t>
            </a:r>
          </a:p>
          <a:p>
            <a:r>
              <a:rPr lang="en-US" dirty="0" smtClean="0"/>
              <a:t>PHPMyAdmin access has full rights access</a:t>
            </a:r>
          </a:p>
          <a:p>
            <a:r>
              <a:rPr lang="en-US" dirty="0" smtClean="0"/>
              <a:t>Browse, query, and export data from the EM7 database</a:t>
            </a:r>
          </a:p>
          <a:p>
            <a:r>
              <a:rPr lang="en-US" dirty="0" smtClean="0"/>
              <a:t>CAUTION: never alter tables or import data into the EM7 database</a:t>
            </a:r>
          </a:p>
          <a:p>
            <a:pPr marL="0" indent="0">
              <a:buNone/>
            </a:pPr>
            <a:endParaRPr lang="en-US" i="1" dirty="0"/>
          </a:p>
        </p:txBody>
      </p:sp>
      <p:sp>
        <p:nvSpPr>
          <p:cNvPr id="3" name="Title 2"/>
          <p:cNvSpPr>
            <a:spLocks noGrp="1"/>
          </p:cNvSpPr>
          <p:nvPr>
            <p:ph type="title"/>
          </p:nvPr>
        </p:nvSpPr>
        <p:spPr/>
        <p:txBody>
          <a:bodyPr/>
          <a:lstStyle/>
          <a:p>
            <a:r>
              <a:rPr lang="en-US" dirty="0" smtClean="0"/>
              <a:t>Database access: PHPMyAdmin (PMA)</a:t>
            </a:r>
            <a:endParaRPr lang="en-US" dirty="0"/>
          </a:p>
        </p:txBody>
      </p:sp>
      <p:grpSp>
        <p:nvGrpSpPr>
          <p:cNvPr id="11" name="Group 10"/>
          <p:cNvGrpSpPr/>
          <p:nvPr/>
        </p:nvGrpSpPr>
        <p:grpSpPr>
          <a:xfrm>
            <a:off x="660312" y="4491497"/>
            <a:ext cx="14107251" cy="4694583"/>
            <a:chOff x="388418" y="2439297"/>
            <a:chExt cx="8298383" cy="3200852"/>
          </a:xfrm>
          <a:noFill/>
        </p:grpSpPr>
        <p:pic>
          <p:nvPicPr>
            <p:cNvPr id="5" name="Picture 4"/>
            <p:cNvPicPr>
              <a:picLocks noChangeAspect="1"/>
            </p:cNvPicPr>
            <p:nvPr/>
          </p:nvPicPr>
          <p:blipFill>
            <a:blip r:embed="rId2"/>
            <a:stretch>
              <a:fillRect/>
            </a:stretch>
          </p:blipFill>
          <p:spPr>
            <a:xfrm>
              <a:off x="2103378" y="2439297"/>
              <a:ext cx="6583423" cy="1703867"/>
            </a:xfrm>
            <a:prstGeom prst="rect">
              <a:avLst/>
            </a:prstGeom>
            <a:grpFill/>
            <a:ln w="19050"/>
          </p:spPr>
          <p:style>
            <a:lnRef idx="1">
              <a:schemeClr val="accent1"/>
            </a:lnRef>
            <a:fillRef idx="2">
              <a:schemeClr val="accent1"/>
            </a:fillRef>
            <a:effectRef idx="1">
              <a:schemeClr val="accent1"/>
            </a:effectRef>
            <a:fontRef idx="minor">
              <a:schemeClr val="dk1"/>
            </a:fontRef>
          </p:style>
        </p:pic>
        <p:sp>
          <p:nvSpPr>
            <p:cNvPr id="6" name="Line Callout 1 5"/>
            <p:cNvSpPr/>
            <p:nvPr/>
          </p:nvSpPr>
          <p:spPr>
            <a:xfrm>
              <a:off x="388418" y="2654188"/>
              <a:ext cx="1254265" cy="1108608"/>
            </a:xfrm>
            <a:prstGeom prst="borderCallout1">
              <a:avLst>
                <a:gd name="adj1" fmla="val 26779"/>
                <a:gd name="adj2" fmla="val 101344"/>
                <a:gd name="adj3" fmla="val 24909"/>
                <a:gd name="adj4" fmla="val 148118"/>
              </a:avLst>
            </a:prstGeom>
            <a:grpFill/>
            <a:ln w="1905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dirty="0">
                  <a:solidFill>
                    <a:schemeClr val="tx1">
                      <a:lumMod val="50000"/>
                    </a:schemeClr>
                  </a:solidFill>
                  <a:latin typeface="Futura Lt BT"/>
                </a:rPr>
                <a:t>Click here to go to any of the distributed databases</a:t>
              </a:r>
            </a:p>
          </p:txBody>
        </p:sp>
        <p:sp>
          <p:nvSpPr>
            <p:cNvPr id="7" name="Oval 6"/>
            <p:cNvSpPr/>
            <p:nvPr/>
          </p:nvSpPr>
          <p:spPr>
            <a:xfrm>
              <a:off x="2087745" y="3196354"/>
              <a:ext cx="1229990" cy="339865"/>
            </a:xfrm>
            <a:prstGeom prst="ellipse">
              <a:avLst/>
            </a:prstGeom>
            <a:grpFill/>
            <a:ln w="1905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Line Callout 1 7"/>
            <p:cNvSpPr/>
            <p:nvPr/>
          </p:nvSpPr>
          <p:spPr>
            <a:xfrm>
              <a:off x="1076241" y="4612460"/>
              <a:ext cx="2006824" cy="1027689"/>
            </a:xfrm>
            <a:prstGeom prst="borderCallout1">
              <a:avLst>
                <a:gd name="adj1" fmla="val -5659"/>
                <a:gd name="adj2" fmla="val 32796"/>
                <a:gd name="adj3" fmla="val -111909"/>
                <a:gd name="adj4" fmla="val 51990"/>
              </a:avLst>
            </a:prstGeom>
            <a:grpFill/>
            <a:ln w="1905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lumMod val="50000"/>
                    </a:schemeClr>
                  </a:solidFill>
                  <a:latin typeface="Futura Lt BT"/>
                </a:rPr>
                <a:t>Database list dropdown</a:t>
              </a:r>
              <a:endParaRPr lang="en-US" dirty="0">
                <a:solidFill>
                  <a:schemeClr val="tx1">
                    <a:lumMod val="50000"/>
                  </a:schemeClr>
                </a:solidFill>
                <a:latin typeface="Futura Lt BT"/>
              </a:endParaRPr>
            </a:p>
          </p:txBody>
        </p:sp>
        <p:sp>
          <p:nvSpPr>
            <p:cNvPr id="9" name="Line Callout 1 8"/>
            <p:cNvSpPr/>
            <p:nvPr/>
          </p:nvSpPr>
          <p:spPr>
            <a:xfrm>
              <a:off x="3542963" y="4612460"/>
              <a:ext cx="2006824" cy="1027689"/>
            </a:xfrm>
            <a:prstGeom prst="borderCallout1">
              <a:avLst>
                <a:gd name="adj1" fmla="val -5659"/>
                <a:gd name="adj2" fmla="val 32796"/>
                <a:gd name="adj3" fmla="val -81200"/>
                <a:gd name="adj4" fmla="val 43522"/>
              </a:avLst>
            </a:prstGeom>
            <a:grpFill/>
            <a:ln w="1905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lumMod val="50000"/>
                    </a:schemeClr>
                  </a:solidFill>
                  <a:latin typeface="Futura Lt BT"/>
                </a:rPr>
                <a:t>List of tables in each database</a:t>
              </a:r>
              <a:endParaRPr lang="en-US" dirty="0">
                <a:solidFill>
                  <a:schemeClr val="tx1">
                    <a:lumMod val="50000"/>
                  </a:schemeClr>
                </a:solidFill>
                <a:latin typeface="Futura Lt BT"/>
              </a:endParaRPr>
            </a:p>
          </p:txBody>
        </p:sp>
      </p:gr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73</a:t>
            </a:fld>
            <a:endParaRPr lang="en-US" dirty="0"/>
          </a:p>
        </p:txBody>
      </p:sp>
      <p:sp>
        <p:nvSpPr>
          <p:cNvPr id="12" name="TextBox 11"/>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0306325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387025"/>
            <a:ext cx="14291592" cy="3823169"/>
          </a:xfrm>
        </p:spPr>
        <p:txBody>
          <a:bodyPr>
            <a:normAutofit fontScale="77500" lnSpcReduction="20000"/>
          </a:bodyPr>
          <a:lstStyle/>
          <a:p>
            <a:pPr marL="0" indent="0">
              <a:buNone/>
            </a:pPr>
            <a:r>
              <a:rPr lang="en-US" dirty="0" smtClean="0"/>
              <a:t>The process for enabling debug in an EM7 appliance:</a:t>
            </a:r>
          </a:p>
          <a:p>
            <a:r>
              <a:rPr lang="en-US" dirty="0" smtClean="0"/>
              <a:t>Set the process to Debug on the process page (System &gt; Settings &gt; Processes)</a:t>
            </a:r>
          </a:p>
          <a:p>
            <a:r>
              <a:rPr lang="en-US" dirty="0" smtClean="0"/>
              <a:t>Wait for the process to run on it’s next scheduled run or cause it to run manually</a:t>
            </a:r>
          </a:p>
          <a:p>
            <a:r>
              <a:rPr lang="en-US" dirty="0" smtClean="0"/>
              <a:t>Turn off Debug</a:t>
            </a:r>
          </a:p>
          <a:p>
            <a:r>
              <a:rPr lang="en-US" dirty="0" smtClean="0"/>
              <a:t>Review or Retrieve Log</a:t>
            </a:r>
            <a:endParaRPr lang="en-US" dirty="0"/>
          </a:p>
        </p:txBody>
      </p:sp>
      <p:sp>
        <p:nvSpPr>
          <p:cNvPr id="3" name="Title 2"/>
          <p:cNvSpPr>
            <a:spLocks noGrp="1"/>
          </p:cNvSpPr>
          <p:nvPr>
            <p:ph type="title"/>
          </p:nvPr>
        </p:nvSpPr>
        <p:spPr/>
        <p:txBody>
          <a:bodyPr/>
          <a:lstStyle/>
          <a:p>
            <a:r>
              <a:rPr lang="en-US" dirty="0" smtClean="0"/>
              <a:t>Troubleshooting: Debug</a:t>
            </a:r>
            <a:endParaRPr lang="en-US" dirty="0"/>
          </a:p>
        </p:txBody>
      </p:sp>
      <p:graphicFrame>
        <p:nvGraphicFramePr>
          <p:cNvPr id="6" name="Diagram 5"/>
          <p:cNvGraphicFramePr/>
          <p:nvPr>
            <p:extLst/>
          </p:nvPr>
        </p:nvGraphicFramePr>
        <p:xfrm>
          <a:off x="2590800" y="5210195"/>
          <a:ext cx="10642915" cy="3548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74</a:t>
            </a:fld>
            <a:endParaRPr lang="en-US" dirty="0"/>
          </a:p>
        </p:txBody>
      </p:sp>
      <p:sp>
        <p:nvSpPr>
          <p:cNvPr id="7" name="TextBox 6"/>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41773272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240872" y="4069608"/>
            <a:ext cx="6380889" cy="1907771"/>
          </a:xfrm>
          <a:prstGeom prst="rect">
            <a:avLst/>
          </a:prstGeom>
        </p:spPr>
      </p:pic>
      <p:sp>
        <p:nvSpPr>
          <p:cNvPr id="2" name="Content Placeholder 1"/>
          <p:cNvSpPr>
            <a:spLocks noGrp="1"/>
          </p:cNvSpPr>
          <p:nvPr>
            <p:ph idx="1"/>
          </p:nvPr>
        </p:nvSpPr>
        <p:spPr>
          <a:xfrm>
            <a:off x="475967" y="1190537"/>
            <a:ext cx="14291592" cy="2863304"/>
          </a:xfrm>
        </p:spPr>
        <p:txBody>
          <a:bodyPr>
            <a:normAutofit fontScale="85000" lnSpcReduction="20000"/>
          </a:bodyPr>
          <a:lstStyle/>
          <a:p>
            <a:pPr marL="0" indent="0">
              <a:buNone/>
            </a:pPr>
            <a:r>
              <a:rPr lang="en-US" dirty="0" smtClean="0"/>
              <a:t>In the User Interface:</a:t>
            </a:r>
          </a:p>
          <a:p>
            <a:r>
              <a:rPr lang="en-US" sz="3400" dirty="0"/>
              <a:t>System &gt; Settings &gt; Processes, find the process, wrench it set Debug Mode to </a:t>
            </a:r>
            <a:r>
              <a:rPr lang="en-US" sz="3400" i="1" dirty="0"/>
              <a:t>Enabled. </a:t>
            </a:r>
            <a:r>
              <a:rPr lang="en-US" sz="3400" dirty="0"/>
              <a:t>Then [Save]</a:t>
            </a:r>
          </a:p>
          <a:p>
            <a:r>
              <a:rPr lang="en-US" sz="3400" dirty="0"/>
              <a:t>The next time the process runs the debug output will write to the silo.log</a:t>
            </a:r>
          </a:p>
          <a:p>
            <a:pPr lvl="1"/>
            <a:r>
              <a:rPr lang="en-US" sz="2600" dirty="0"/>
              <a:t>If the process has a Frequency=Always the process will need to be restarted on the CLI in order to pick up the debug flag, i.e. </a:t>
            </a:r>
            <a:r>
              <a:rPr lang="en-US" sz="2600" i="1" dirty="0"/>
              <a:t>/etc/</a:t>
            </a:r>
            <a:r>
              <a:rPr lang="en-US" sz="2600" i="1" dirty="0" err="1"/>
              <a:t>init.d</a:t>
            </a:r>
            <a:r>
              <a:rPr lang="en-US" sz="2600" i="1" dirty="0"/>
              <a:t>/em7_event restart</a:t>
            </a:r>
          </a:p>
          <a:p>
            <a:pPr lvl="1"/>
            <a:r>
              <a:rPr lang="en-US" sz="2600" dirty="0"/>
              <a:t>Log into the command line and run the process if needed</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Troubleshooting: Debug</a:t>
            </a:r>
            <a:endParaRPr lang="en-US" dirty="0"/>
          </a:p>
        </p:txBody>
      </p:sp>
      <p:sp>
        <p:nvSpPr>
          <p:cNvPr id="5" name="Oval 4"/>
          <p:cNvSpPr/>
          <p:nvPr/>
        </p:nvSpPr>
        <p:spPr>
          <a:xfrm>
            <a:off x="1024063" y="5140178"/>
            <a:ext cx="2399533" cy="395155"/>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lIns="146304" tIns="73152" rIns="146304" bIns="73152" rtlCol="0" anchor="ctr"/>
          <a:lstStyle/>
          <a:p>
            <a:pPr algn="ctr"/>
            <a:endParaRPr lang="en-US"/>
          </a:p>
        </p:txBody>
      </p:sp>
      <p:pic>
        <p:nvPicPr>
          <p:cNvPr id="7" name="Picture 6"/>
          <p:cNvPicPr>
            <a:picLocks noChangeAspect="1"/>
          </p:cNvPicPr>
          <p:nvPr/>
        </p:nvPicPr>
        <p:blipFill>
          <a:blip r:embed="rId3"/>
          <a:stretch>
            <a:fillRect/>
          </a:stretch>
        </p:blipFill>
        <p:spPr>
          <a:xfrm>
            <a:off x="8081141" y="4069608"/>
            <a:ext cx="6686418" cy="1032728"/>
          </a:xfrm>
          <a:prstGeom prst="rect">
            <a:avLst/>
          </a:prstGeom>
        </p:spPr>
      </p:pic>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75</a:t>
            </a:fld>
            <a:endParaRPr lang="en-US" dirty="0"/>
          </a:p>
        </p:txBody>
      </p:sp>
      <p:sp>
        <p:nvSpPr>
          <p:cNvPr id="13" name="Content Placeholder 1"/>
          <p:cNvSpPr txBox="1">
            <a:spLocks/>
          </p:cNvSpPr>
          <p:nvPr/>
        </p:nvSpPr>
        <p:spPr>
          <a:xfrm>
            <a:off x="475965" y="6172908"/>
            <a:ext cx="14291592" cy="2863304"/>
          </a:xfrm>
          <a:prstGeom prst="rect">
            <a:avLst/>
          </a:prstGeom>
        </p:spPr>
        <p:txBody>
          <a:bodyPr vert="horz" lIns="146304" tIns="73152" rIns="146304" bIns="73152" rtlCol="0">
            <a:normAutofit fontScale="77500" lnSpcReduction="20000"/>
          </a:bodyPr>
          <a:lstStyle>
            <a:lvl1pPr marL="457200" indent="-457200" algn="l" defTabSz="457200" rtl="0" eaLnBrk="1" latinLnBrk="0" hangingPunct="1">
              <a:lnSpc>
                <a:spcPct val="110000"/>
              </a:lnSpc>
              <a:spcBef>
                <a:spcPct val="20000"/>
              </a:spcBef>
              <a:buClr>
                <a:schemeClr val="accent1"/>
              </a:buClr>
              <a:buFont typeface="Arial"/>
              <a:buChar char="•"/>
              <a:defRPr sz="2500" b="0" i="0" kern="1200">
                <a:solidFill>
                  <a:schemeClr val="tx1">
                    <a:lumMod val="50000"/>
                  </a:schemeClr>
                </a:solidFill>
                <a:latin typeface="Futura Lt BT" pitchFamily="34" charset="0"/>
                <a:ea typeface="+mn-ea"/>
                <a:cs typeface="Futura Lt BT" pitchFamily="34" charset="0"/>
              </a:defRPr>
            </a:lvl1pPr>
            <a:lvl2pPr marL="971550" indent="-514350" algn="l" defTabSz="457200" rtl="0" eaLnBrk="1" latinLnBrk="0" hangingPunct="1">
              <a:lnSpc>
                <a:spcPct val="90000"/>
              </a:lnSpc>
              <a:spcBef>
                <a:spcPct val="20000"/>
              </a:spcBef>
              <a:buClr>
                <a:srgbClr val="53B948"/>
              </a:buClr>
              <a:buFont typeface="Arial"/>
              <a:buChar char="•"/>
              <a:defRPr sz="2000" b="0" i="0" kern="1200" baseline="0">
                <a:solidFill>
                  <a:schemeClr val="tx1">
                    <a:lumMod val="50000"/>
                  </a:schemeClr>
                </a:solidFill>
                <a:latin typeface="Futura Lt BT" pitchFamily="34" charset="0"/>
                <a:ea typeface="+mn-ea"/>
                <a:cs typeface="Futura Lt BT" pitchFamily="34" charset="0"/>
              </a:defRPr>
            </a:lvl2pPr>
            <a:lvl3pPr marL="1200150" indent="-285750" algn="l" defTabSz="457200" rtl="0" eaLnBrk="1" latinLnBrk="0" hangingPunct="1">
              <a:lnSpc>
                <a:spcPct val="110000"/>
              </a:lnSpc>
              <a:spcBef>
                <a:spcPct val="20000"/>
              </a:spcBef>
              <a:buClr>
                <a:schemeClr val="accent4"/>
              </a:buClr>
              <a:buFont typeface="Arial"/>
              <a:buChar char="•"/>
              <a:defRPr sz="1800" b="0" i="0" kern="1200" baseline="0">
                <a:solidFill>
                  <a:schemeClr val="tx1">
                    <a:lumMod val="50000"/>
                  </a:schemeClr>
                </a:solidFill>
                <a:latin typeface="Futura Lt BT" pitchFamily="34" charset="0"/>
                <a:ea typeface="+mn-ea"/>
                <a:cs typeface="Futura Lt BT" pitchFamily="34" charset="0"/>
              </a:defRPr>
            </a:lvl3pPr>
            <a:lvl4pPr marL="1600200" indent="-228600" algn="l" defTabSz="457200" rtl="0" eaLnBrk="1" latinLnBrk="0" hangingPunct="1">
              <a:lnSpc>
                <a:spcPct val="110000"/>
              </a:lnSpc>
              <a:spcBef>
                <a:spcPct val="20000"/>
              </a:spcBef>
              <a:buClr>
                <a:schemeClr val="accent4"/>
              </a:buClr>
              <a:buFont typeface="Arial"/>
              <a:buChar char="•"/>
              <a:defRPr sz="1400" b="0" i="0" kern="1200">
                <a:solidFill>
                  <a:schemeClr val="tx1">
                    <a:lumMod val="50000"/>
                  </a:schemeClr>
                </a:solidFill>
                <a:latin typeface="Futura Lt BT" pitchFamily="34" charset="0"/>
                <a:ea typeface="+mn-ea"/>
                <a:cs typeface="Futura Lt BT" pitchFamily="34" charset="0"/>
              </a:defRPr>
            </a:lvl4pPr>
            <a:lvl5pPr marL="2057400" indent="-228600" algn="l" defTabSz="457200" rtl="0" eaLnBrk="1" latinLnBrk="0" hangingPunct="1">
              <a:lnSpc>
                <a:spcPct val="110000"/>
              </a:lnSpc>
              <a:spcBef>
                <a:spcPct val="20000"/>
              </a:spcBef>
              <a:buClr>
                <a:schemeClr val="accent4"/>
              </a:buClr>
              <a:buFont typeface="Arial"/>
              <a:buChar char="•"/>
              <a:defRPr sz="1200" b="0" i="0" kern="1200">
                <a:solidFill>
                  <a:schemeClr val="tx1">
                    <a:lumMod val="50000"/>
                  </a:schemeClr>
                </a:solidFill>
                <a:latin typeface="Futura Lt BT" pitchFamily="34" charset="0"/>
                <a:ea typeface="+mn-ea"/>
                <a:cs typeface="Futura Lt BT"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400" dirty="0"/>
              <a:t>System &gt; Settings &gt; Processes, find the process, wrench it set Debug Mode to </a:t>
            </a:r>
            <a:r>
              <a:rPr lang="en-US" sz="3400" i="1" dirty="0" smtClean="0"/>
              <a:t>Enabled. </a:t>
            </a:r>
            <a:r>
              <a:rPr lang="en-US" sz="3400" dirty="0"/>
              <a:t>Then [Save]</a:t>
            </a:r>
          </a:p>
          <a:p>
            <a:r>
              <a:rPr lang="en-US" sz="3400" dirty="0" smtClean="0"/>
              <a:t>“</a:t>
            </a:r>
            <a:r>
              <a:rPr lang="en-US" sz="3400" dirty="0"/>
              <a:t>Always” </a:t>
            </a:r>
            <a:r>
              <a:rPr lang="en-US" sz="3400" dirty="0" smtClean="0"/>
              <a:t>frequency processes require a restart </a:t>
            </a:r>
            <a:r>
              <a:rPr lang="en-US" sz="3400" dirty="0"/>
              <a:t>in order to turn </a:t>
            </a:r>
            <a:r>
              <a:rPr lang="en-US" sz="3400" dirty="0" smtClean="0"/>
              <a:t>on the </a:t>
            </a:r>
            <a:r>
              <a:rPr lang="en-US" sz="3400" dirty="0"/>
              <a:t>debug </a:t>
            </a:r>
            <a:r>
              <a:rPr lang="en-US" sz="3400" dirty="0" smtClean="0"/>
              <a:t>function. The best way to do this is to </a:t>
            </a:r>
            <a:r>
              <a:rPr lang="en-US" sz="3400" i="1" dirty="0" smtClean="0"/>
              <a:t>stop</a:t>
            </a:r>
            <a:r>
              <a:rPr lang="en-US" sz="3400" dirty="0" smtClean="0"/>
              <a:t> the process and then </a:t>
            </a:r>
            <a:r>
              <a:rPr lang="en-US" sz="3400" dirty="0" err="1" smtClean="0"/>
              <a:t>proc_mgr</a:t>
            </a:r>
            <a:r>
              <a:rPr lang="en-US" sz="3400" dirty="0" smtClean="0"/>
              <a:t> starts it up again.</a:t>
            </a:r>
          </a:p>
          <a:p>
            <a:r>
              <a:rPr lang="en-US" sz="3400" dirty="0" smtClean="0"/>
              <a:t>Turn off Debug by setting the Debug Mode back to “</a:t>
            </a:r>
            <a:r>
              <a:rPr lang="en-US" sz="3400" i="1" dirty="0" smtClean="0"/>
              <a:t>Disabled”. </a:t>
            </a:r>
            <a:r>
              <a:rPr lang="en-US" sz="3400" dirty="0" smtClean="0"/>
              <a:t>Restart process if necessary.</a:t>
            </a:r>
            <a:endParaRPr lang="en-US" dirty="0" smtClean="0"/>
          </a:p>
          <a:p>
            <a:pPr lvl="1"/>
            <a:endParaRPr lang="en-US" dirty="0" smtClean="0"/>
          </a:p>
        </p:txBody>
      </p:sp>
      <p:sp>
        <p:nvSpPr>
          <p:cNvPr id="10" name="TextBox 9"/>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4149433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190535"/>
            <a:ext cx="14291592" cy="3301151"/>
          </a:xfrm>
        </p:spPr>
        <p:txBody>
          <a:bodyPr>
            <a:normAutofit/>
          </a:bodyPr>
          <a:lstStyle/>
          <a:p>
            <a:pPr marL="0" indent="0">
              <a:buNone/>
            </a:pPr>
            <a:r>
              <a:rPr lang="en-US" dirty="0" smtClean="0"/>
              <a:t>Review log file:</a:t>
            </a:r>
          </a:p>
          <a:p>
            <a:r>
              <a:rPr lang="en-US" sz="3400" dirty="0"/>
              <a:t>Navigate to</a:t>
            </a:r>
          </a:p>
          <a:p>
            <a:pPr marL="731520" lvl="1" indent="0">
              <a:buNone/>
            </a:pPr>
            <a:r>
              <a:rPr lang="en-US" sz="2600" dirty="0"/>
              <a:t>	/data/logs/silo.log</a:t>
            </a:r>
          </a:p>
          <a:p>
            <a:r>
              <a:rPr lang="en-US" sz="3400" dirty="0"/>
              <a:t>Review using the </a:t>
            </a:r>
            <a:r>
              <a:rPr lang="en-US" sz="3400" i="1" dirty="0"/>
              <a:t>tail</a:t>
            </a:r>
            <a:r>
              <a:rPr lang="en-US" sz="3400" dirty="0"/>
              <a:t> command:</a:t>
            </a:r>
            <a:endParaRPr lang="en-US" sz="3400" i="1" dirty="0"/>
          </a:p>
          <a:p>
            <a:pPr marL="731520" lvl="1" indent="0">
              <a:buNone/>
            </a:pPr>
            <a:r>
              <a:rPr lang="en-US" sz="2600" i="1" dirty="0"/>
              <a:t>	tail –f file.name</a:t>
            </a:r>
            <a:r>
              <a:rPr lang="en-US" sz="2600" dirty="0"/>
              <a:t> or just view the last x lines with </a:t>
            </a:r>
            <a:r>
              <a:rPr lang="en-US" sz="2600" i="1" dirty="0"/>
              <a:t>tail -50 file.name</a:t>
            </a:r>
            <a:endParaRPr lang="en-US" sz="2600" dirty="0"/>
          </a:p>
          <a:p>
            <a:pPr lvl="1"/>
            <a:endParaRPr lang="en-US" i="1" dirty="0"/>
          </a:p>
          <a:p>
            <a:pPr lvl="1"/>
            <a:endParaRPr lang="en-US" i="1" dirty="0" smtClean="0"/>
          </a:p>
          <a:p>
            <a:pPr lvl="1"/>
            <a:endParaRPr lang="en-US" i="1" dirty="0"/>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Troubleshooting: Review log file</a:t>
            </a:r>
            <a:endParaRPr lang="en-US" dirty="0"/>
          </a:p>
        </p:txBody>
      </p:sp>
      <p:pic>
        <p:nvPicPr>
          <p:cNvPr id="4" name="Picture 3"/>
          <p:cNvPicPr>
            <a:picLocks noChangeAspect="1"/>
          </p:cNvPicPr>
          <p:nvPr/>
        </p:nvPicPr>
        <p:blipFill>
          <a:blip r:embed="rId2"/>
          <a:stretch>
            <a:fillRect/>
          </a:stretch>
        </p:blipFill>
        <p:spPr>
          <a:xfrm>
            <a:off x="475970" y="5253057"/>
            <a:ext cx="13678073" cy="2538212"/>
          </a:xfrm>
          <a:prstGeom prst="rect">
            <a:avLst/>
          </a:prstGeom>
        </p:spPr>
      </p:pic>
      <p:sp>
        <p:nvSpPr>
          <p:cNvPr id="5" name="Slide Number Placeholder 4"/>
          <p:cNvSpPr>
            <a:spLocks noGrp="1"/>
          </p:cNvSpPr>
          <p:nvPr>
            <p:ph type="sldNum" sz="quarter" idx="4"/>
          </p:nvPr>
        </p:nvSpPr>
        <p:spPr/>
        <p:txBody>
          <a:bodyPr/>
          <a:lstStyle/>
          <a:p>
            <a:pPr defTabSz="731520"/>
            <a:fld id="{59FBCBD5-A728-384D-A41B-B8C6FE40EEBE}" type="slidenum">
              <a:rPr lang="en-US" smtClean="0"/>
              <a:pPr defTabSz="731520"/>
              <a:t>76</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086481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5970" y="1190536"/>
            <a:ext cx="14291592" cy="2987112"/>
          </a:xfrm>
        </p:spPr>
        <p:txBody>
          <a:bodyPr>
            <a:normAutofit fontScale="77500" lnSpcReduction="20000"/>
          </a:bodyPr>
          <a:lstStyle/>
          <a:p>
            <a:pPr marL="0" indent="0">
              <a:buNone/>
            </a:pPr>
            <a:r>
              <a:rPr lang="en-US" dirty="0" smtClean="0"/>
              <a:t>Retrieve log file:</a:t>
            </a:r>
          </a:p>
          <a:p>
            <a:r>
              <a:rPr lang="en-US" sz="3400" dirty="0"/>
              <a:t>Log into the target EM7 appliance with </a:t>
            </a:r>
            <a:r>
              <a:rPr lang="en-US" sz="3400" dirty="0" err="1"/>
              <a:t>WinSCP</a:t>
            </a:r>
            <a:r>
              <a:rPr lang="en-US" sz="3400" dirty="0"/>
              <a:t> (Windows Secure Copy). This is a utility that communicates on port 22 (SSH) and features a user interface to make finding and copying files between Windows desktop computers and Linux servers easy. Find info at:</a:t>
            </a:r>
          </a:p>
          <a:p>
            <a:pPr marL="731520" lvl="1" indent="0">
              <a:buNone/>
            </a:pPr>
            <a:r>
              <a:rPr lang="en-US" sz="1800" dirty="0"/>
              <a:t>	</a:t>
            </a:r>
            <a:r>
              <a:rPr lang="en-US" sz="2600" dirty="0">
                <a:hlinkClick r:id="rId2"/>
              </a:rPr>
              <a:t>http://winscp.net/eng/download.php</a:t>
            </a:r>
            <a:endParaRPr lang="en-US" sz="2600" dirty="0"/>
          </a:p>
          <a:p>
            <a:r>
              <a:rPr lang="en-US" sz="3000" dirty="0"/>
              <a:t>Copy the file to your local system and use any text editor to review it.</a:t>
            </a:r>
            <a:endParaRPr lang="en-US" sz="3000" i="1" dirty="0"/>
          </a:p>
          <a:p>
            <a:pPr lvl="1"/>
            <a:endParaRPr lang="en-US" i="1" dirty="0" smtClean="0"/>
          </a:p>
          <a:p>
            <a:pPr lvl="1"/>
            <a:endParaRPr lang="en-US" i="1" dirty="0"/>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Troubleshooting: Retrieve log file</a:t>
            </a:r>
            <a:endParaRPr lang="en-US" dirty="0"/>
          </a:p>
        </p:txBody>
      </p:sp>
      <p:pic>
        <p:nvPicPr>
          <p:cNvPr id="6" name="Picture 5"/>
          <p:cNvPicPr>
            <a:picLocks noChangeAspect="1"/>
          </p:cNvPicPr>
          <p:nvPr/>
        </p:nvPicPr>
        <p:blipFill>
          <a:blip r:embed="rId3"/>
          <a:stretch>
            <a:fillRect/>
          </a:stretch>
        </p:blipFill>
        <p:spPr>
          <a:xfrm>
            <a:off x="760045" y="4521830"/>
            <a:ext cx="5911838" cy="4274820"/>
          </a:xfrm>
          <a:prstGeom prst="rect">
            <a:avLst/>
          </a:prstGeom>
        </p:spPr>
      </p:pic>
      <p:pic>
        <p:nvPicPr>
          <p:cNvPr id="7" name="Picture 6"/>
          <p:cNvPicPr>
            <a:picLocks noChangeAspect="1"/>
          </p:cNvPicPr>
          <p:nvPr/>
        </p:nvPicPr>
        <p:blipFill>
          <a:blip r:embed="rId4"/>
          <a:stretch>
            <a:fillRect/>
          </a:stretch>
        </p:blipFill>
        <p:spPr>
          <a:xfrm>
            <a:off x="7715087" y="4521830"/>
            <a:ext cx="7052476" cy="4274820"/>
          </a:xfrm>
          <a:prstGeom prst="rect">
            <a:avLst/>
          </a:prstGeom>
        </p:spPr>
      </p:pic>
      <p:sp>
        <p:nvSpPr>
          <p:cNvPr id="8" name="Line Callout 1 7"/>
          <p:cNvSpPr/>
          <p:nvPr/>
        </p:nvSpPr>
        <p:spPr>
          <a:xfrm>
            <a:off x="3535410" y="7156596"/>
            <a:ext cx="1581993" cy="807047"/>
          </a:xfrm>
          <a:prstGeom prst="borderCallout1">
            <a:avLst>
              <a:gd name="adj1" fmla="val 18750"/>
              <a:gd name="adj2" fmla="val -8333"/>
              <a:gd name="adj3" fmla="val -112500"/>
              <a:gd name="adj4" fmla="val -33116"/>
            </a:avLst>
          </a:prstGeom>
        </p:spPr>
        <p:style>
          <a:lnRef idx="1">
            <a:schemeClr val="accent1"/>
          </a:lnRef>
          <a:fillRef idx="2">
            <a:schemeClr val="accent1"/>
          </a:fillRef>
          <a:effectRef idx="1">
            <a:schemeClr val="accent1"/>
          </a:effectRef>
          <a:fontRef idx="minor">
            <a:schemeClr val="dk1"/>
          </a:fontRef>
        </p:style>
        <p:txBody>
          <a:bodyPr lIns="146304" tIns="73152" rIns="146304" bIns="73152" rtlCol="0" anchor="ctr"/>
          <a:lstStyle/>
          <a:p>
            <a:pPr algn="ctr"/>
            <a:r>
              <a:rPr lang="en-US" sz="1900" dirty="0">
                <a:solidFill>
                  <a:schemeClr val="bg2">
                    <a:lumMod val="10000"/>
                  </a:schemeClr>
                </a:solidFill>
                <a:latin typeface="Futura Lt BT"/>
              </a:rPr>
              <a:t>Only root is allowed</a:t>
            </a:r>
          </a:p>
        </p:txBody>
      </p:sp>
      <p:sp>
        <p:nvSpPr>
          <p:cNvPr id="4" name="Slide Number Placeholder 3"/>
          <p:cNvSpPr>
            <a:spLocks noGrp="1"/>
          </p:cNvSpPr>
          <p:nvPr>
            <p:ph type="sldNum" sz="quarter" idx="4"/>
          </p:nvPr>
        </p:nvSpPr>
        <p:spPr/>
        <p:txBody>
          <a:bodyPr/>
          <a:lstStyle/>
          <a:p>
            <a:pPr defTabSz="731520"/>
            <a:fld id="{59FBCBD5-A728-384D-A41B-B8C6FE40EEBE}" type="slidenum">
              <a:rPr lang="en-US" smtClean="0"/>
              <a:pPr defTabSz="731520"/>
              <a:t>77</a:t>
            </a:fld>
            <a:endParaRPr lang="en-US" dirty="0"/>
          </a:p>
        </p:txBody>
      </p:sp>
      <p:sp>
        <p:nvSpPr>
          <p:cNvPr id="9" name="TextBox 8"/>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13889070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74981" y="1387687"/>
          <a:ext cx="14292579" cy="7941397"/>
        </p:xfrm>
        <a:graphic>
          <a:graphicData uri="http://schemas.openxmlformats.org/drawingml/2006/table">
            <a:tbl>
              <a:tblPr firstRow="1" bandRow="1">
                <a:tableStyleId>{5C22544A-7EE6-4342-B048-85BDC9FD1C3A}</a:tableStyleId>
              </a:tblPr>
              <a:tblGrid>
                <a:gridCol w="2182251"/>
                <a:gridCol w="1554480"/>
                <a:gridCol w="4849446"/>
                <a:gridCol w="2921681"/>
                <a:gridCol w="2784721"/>
              </a:tblGrid>
              <a:tr h="499877">
                <a:tc>
                  <a:txBody>
                    <a:bodyPr/>
                    <a:lstStyle/>
                    <a:p>
                      <a:r>
                        <a:rPr lang="en-US" sz="1800" dirty="0" smtClean="0"/>
                        <a:t>Name</a:t>
                      </a:r>
                      <a:endParaRPr lang="en-US" sz="1800" dirty="0"/>
                    </a:p>
                  </a:txBody>
                  <a:tcPr marL="155448" marR="155448" marT="67056" marB="67056"/>
                </a:tc>
                <a:tc>
                  <a:txBody>
                    <a:bodyPr/>
                    <a:lstStyle/>
                    <a:p>
                      <a:r>
                        <a:rPr lang="en-US" sz="1800" dirty="0" smtClean="0"/>
                        <a:t>As User</a:t>
                      </a:r>
                      <a:endParaRPr lang="en-US" sz="1800" dirty="0"/>
                    </a:p>
                  </a:txBody>
                  <a:tcPr marL="155448" marR="155448" marT="67056" marB="67056"/>
                </a:tc>
                <a:tc>
                  <a:txBody>
                    <a:bodyPr/>
                    <a:lstStyle/>
                    <a:p>
                      <a:r>
                        <a:rPr lang="en-US" sz="1800" dirty="0" smtClean="0"/>
                        <a:t>Command</a:t>
                      </a:r>
                      <a:endParaRPr lang="en-US" sz="1800" dirty="0"/>
                    </a:p>
                  </a:txBody>
                  <a:tcPr marL="155448" marR="155448" marT="67056" marB="67056"/>
                </a:tc>
                <a:tc>
                  <a:txBody>
                    <a:bodyPr/>
                    <a:lstStyle/>
                    <a:p>
                      <a:r>
                        <a:rPr lang="en-US" sz="1800" dirty="0" smtClean="0"/>
                        <a:t>Reason</a:t>
                      </a:r>
                      <a:endParaRPr lang="en-US" sz="1800" dirty="0"/>
                    </a:p>
                  </a:txBody>
                  <a:tcPr marL="155448" marR="155448" marT="67056" marB="67056"/>
                </a:tc>
                <a:tc>
                  <a:txBody>
                    <a:bodyPr/>
                    <a:lstStyle/>
                    <a:p>
                      <a:r>
                        <a:rPr lang="en-US" sz="1800" dirty="0" smtClean="0"/>
                        <a:t>Comments/Output</a:t>
                      </a:r>
                      <a:endParaRPr lang="en-US" sz="1800" dirty="0"/>
                    </a:p>
                  </a:txBody>
                  <a:tcPr marL="155448" marR="155448" marT="67056" marB="67056"/>
                </a:tc>
              </a:tr>
              <a:tr h="1142576">
                <a:tc>
                  <a:txBody>
                    <a:bodyPr/>
                    <a:lstStyle/>
                    <a:p>
                      <a:r>
                        <a:rPr lang="en-US" sz="1800" dirty="0" err="1" smtClean="0">
                          <a:solidFill>
                            <a:schemeClr val="bg2">
                              <a:lumMod val="10000"/>
                            </a:schemeClr>
                          </a:solidFill>
                        </a:rPr>
                        <a:t>SNMPwalk</a:t>
                      </a:r>
                      <a:endParaRPr lang="en-US" sz="1800" dirty="0">
                        <a:solidFill>
                          <a:schemeClr val="bg2">
                            <a:lumMod val="10000"/>
                          </a:schemeClr>
                        </a:solidFill>
                      </a:endParaRPr>
                    </a:p>
                  </a:txBody>
                  <a:tcPr marL="155448" marR="155448" marT="67056" marB="67056"/>
                </a:tc>
                <a:tc>
                  <a:txBody>
                    <a:bodyPr/>
                    <a:lstStyle/>
                    <a:p>
                      <a:endParaRPr lang="en-US" sz="1800" dirty="0">
                        <a:solidFill>
                          <a:schemeClr val="bg2">
                            <a:lumMod val="10000"/>
                          </a:schemeClr>
                        </a:solidFill>
                      </a:endParaRPr>
                    </a:p>
                  </a:txBody>
                  <a:tcPr marL="155448" marR="155448" marT="67056" marB="67056"/>
                </a:tc>
                <a:tc>
                  <a:txBody>
                    <a:bodyPr/>
                    <a:lstStyle/>
                    <a:p>
                      <a:r>
                        <a:rPr lang="en-US" sz="1800" dirty="0" err="1" smtClean="0">
                          <a:solidFill>
                            <a:schemeClr val="bg2">
                              <a:lumMod val="10000"/>
                            </a:schemeClr>
                          </a:solidFill>
                        </a:rPr>
                        <a:t>snmpwalk</a:t>
                      </a:r>
                      <a:r>
                        <a:rPr lang="en-US" sz="1800" baseline="0" dirty="0" smtClean="0">
                          <a:solidFill>
                            <a:schemeClr val="bg2">
                              <a:lumMod val="10000"/>
                            </a:schemeClr>
                          </a:solidFill>
                        </a:rPr>
                        <a:t> –v2c –c community </a:t>
                      </a:r>
                      <a:r>
                        <a:rPr lang="en-US" sz="1800" baseline="0" dirty="0" err="1" smtClean="0">
                          <a:solidFill>
                            <a:schemeClr val="bg2">
                              <a:lumMod val="10000"/>
                            </a:schemeClr>
                          </a:solidFill>
                        </a:rPr>
                        <a:t>target_ip</a:t>
                      </a:r>
                      <a:r>
                        <a:rPr lang="en-US" sz="1800" baseline="0" dirty="0" smtClean="0">
                          <a:solidFill>
                            <a:schemeClr val="bg2">
                              <a:lumMod val="10000"/>
                            </a:schemeClr>
                          </a:solidFill>
                        </a:rPr>
                        <a:t> </a:t>
                      </a:r>
                      <a:r>
                        <a:rPr lang="en-US" sz="1800" baseline="0" dirty="0" err="1" smtClean="0">
                          <a:solidFill>
                            <a:schemeClr val="bg2">
                              <a:lumMod val="10000"/>
                            </a:schemeClr>
                          </a:solidFill>
                        </a:rPr>
                        <a:t>oid</a:t>
                      </a:r>
                      <a:r>
                        <a:rPr lang="en-US" sz="1800" baseline="0" dirty="0" smtClean="0">
                          <a:solidFill>
                            <a:schemeClr val="bg2">
                              <a:lumMod val="10000"/>
                            </a:schemeClr>
                          </a:solidFill>
                        </a:rPr>
                        <a:t>/</a:t>
                      </a:r>
                      <a:r>
                        <a:rPr lang="en-US" sz="1800" baseline="0" dirty="0" err="1" smtClean="0">
                          <a:solidFill>
                            <a:schemeClr val="bg2">
                              <a:lumMod val="10000"/>
                            </a:schemeClr>
                          </a:solidFill>
                        </a:rPr>
                        <a:t>mib</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Testing that a device is responding to</a:t>
                      </a:r>
                      <a:r>
                        <a:rPr lang="en-US" sz="1800" baseline="0" dirty="0" smtClean="0">
                          <a:solidFill>
                            <a:schemeClr val="bg2">
                              <a:lumMod val="10000"/>
                            </a:schemeClr>
                          </a:solidFill>
                        </a:rPr>
                        <a:t> SNMP from a Data Collector</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Helps to define…</a:t>
                      </a:r>
                      <a:endParaRPr lang="en-US" sz="1800" dirty="0">
                        <a:solidFill>
                          <a:schemeClr val="bg2">
                            <a:lumMod val="10000"/>
                          </a:schemeClr>
                        </a:solidFill>
                      </a:endParaRPr>
                    </a:p>
                  </a:txBody>
                  <a:tcPr marL="155448" marR="155448" marT="67056" marB="67056"/>
                </a:tc>
              </a:tr>
              <a:tr h="714110">
                <a:tc>
                  <a:txBody>
                    <a:bodyPr/>
                    <a:lstStyle/>
                    <a:p>
                      <a:r>
                        <a:rPr lang="en-US" sz="1800" dirty="0" smtClean="0">
                          <a:solidFill>
                            <a:schemeClr val="bg2">
                              <a:lumMod val="10000"/>
                            </a:schemeClr>
                          </a:solidFill>
                        </a:rPr>
                        <a:t>EM7 status check</a:t>
                      </a:r>
                      <a:endParaRPr lang="en-US" sz="1800" dirty="0">
                        <a:solidFill>
                          <a:schemeClr val="bg2">
                            <a:lumMod val="10000"/>
                          </a:schemeClr>
                        </a:solidFill>
                      </a:endParaRPr>
                    </a:p>
                  </a:txBody>
                  <a:tcPr marL="155448" marR="155448" marT="67056" marB="67056"/>
                </a:tc>
                <a:tc>
                  <a:txBody>
                    <a:bodyPr/>
                    <a:lstStyle/>
                    <a:p>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/etc/</a:t>
                      </a:r>
                      <a:r>
                        <a:rPr lang="en-US" sz="1800" dirty="0" err="1" smtClean="0">
                          <a:solidFill>
                            <a:schemeClr val="bg2">
                              <a:lumMod val="10000"/>
                            </a:schemeClr>
                          </a:solidFill>
                        </a:rPr>
                        <a:t>init.d</a:t>
                      </a:r>
                      <a:r>
                        <a:rPr lang="en-US" sz="1800" dirty="0" smtClean="0">
                          <a:solidFill>
                            <a:schemeClr val="bg2">
                              <a:lumMod val="10000"/>
                            </a:schemeClr>
                          </a:solidFill>
                        </a:rPr>
                        <a:t>/em7</a:t>
                      </a:r>
                      <a:r>
                        <a:rPr lang="en-US" sz="1800" baseline="0" dirty="0" smtClean="0">
                          <a:solidFill>
                            <a:schemeClr val="bg2">
                              <a:lumMod val="10000"/>
                            </a:schemeClr>
                          </a:solidFill>
                        </a:rPr>
                        <a:t> status</a:t>
                      </a:r>
                      <a:endParaRPr lang="en-US" sz="1800" dirty="0">
                        <a:solidFill>
                          <a:schemeClr val="bg2">
                            <a:lumMod val="10000"/>
                          </a:schemeClr>
                        </a:solidFill>
                      </a:endParaRPr>
                    </a:p>
                  </a:txBody>
                  <a:tcPr marL="155448" marR="155448" marT="67056" marB="67056"/>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bg2">
                              <a:lumMod val="10000"/>
                            </a:schemeClr>
                          </a:solidFill>
                        </a:rPr>
                        <a:t>Determine</a:t>
                      </a:r>
                      <a:r>
                        <a:rPr lang="en-US" sz="1800" baseline="0" dirty="0" smtClean="0">
                          <a:solidFill>
                            <a:schemeClr val="bg2">
                              <a:lumMod val="10000"/>
                            </a:schemeClr>
                          </a:solidFill>
                        </a:rPr>
                        <a:t> if EM7 is running</a:t>
                      </a:r>
                      <a:endParaRPr lang="en-US" sz="1800" dirty="0" smtClean="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EM7: is running</a:t>
                      </a:r>
                      <a:endParaRPr lang="en-US" sz="1800" dirty="0">
                        <a:solidFill>
                          <a:schemeClr val="bg2">
                            <a:lumMod val="10000"/>
                          </a:schemeClr>
                        </a:solidFill>
                      </a:endParaRPr>
                    </a:p>
                  </a:txBody>
                  <a:tcPr marL="155448" marR="155448" marT="67056" marB="67056"/>
                </a:tc>
              </a:tr>
              <a:tr h="714110">
                <a:tc>
                  <a:txBody>
                    <a:bodyPr/>
                    <a:lstStyle/>
                    <a:p>
                      <a:r>
                        <a:rPr lang="en-US" sz="1800" dirty="0" smtClean="0">
                          <a:solidFill>
                            <a:schemeClr val="bg2">
                              <a:lumMod val="10000"/>
                            </a:schemeClr>
                          </a:solidFill>
                        </a:rPr>
                        <a:t>Restart</a:t>
                      </a:r>
                      <a:r>
                        <a:rPr lang="en-US" sz="1800" baseline="0" dirty="0" smtClean="0">
                          <a:solidFill>
                            <a:schemeClr val="bg2">
                              <a:lumMod val="10000"/>
                            </a:schemeClr>
                          </a:solidFill>
                        </a:rPr>
                        <a:t> a daemon process</a:t>
                      </a:r>
                      <a:endParaRPr lang="en-US" sz="1800" dirty="0">
                        <a:solidFill>
                          <a:schemeClr val="bg2">
                            <a:lumMod val="10000"/>
                          </a:schemeClr>
                        </a:solidFill>
                      </a:endParaRPr>
                    </a:p>
                  </a:txBody>
                  <a:tcPr marL="155448" marR="155448" marT="67056" marB="67056"/>
                </a:tc>
                <a:tc>
                  <a:txBody>
                    <a:bodyPr/>
                    <a:lstStyle/>
                    <a:p>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/etc/</a:t>
                      </a:r>
                      <a:r>
                        <a:rPr lang="en-US" sz="1800" dirty="0" err="1" smtClean="0">
                          <a:solidFill>
                            <a:schemeClr val="bg2">
                              <a:lumMod val="10000"/>
                            </a:schemeClr>
                          </a:solidFill>
                        </a:rPr>
                        <a:t>init.d</a:t>
                      </a:r>
                      <a:r>
                        <a:rPr lang="en-US" sz="1800" dirty="0" smtClean="0">
                          <a:solidFill>
                            <a:schemeClr val="bg2">
                              <a:lumMod val="10000"/>
                            </a:schemeClr>
                          </a:solidFill>
                        </a:rPr>
                        <a:t>/</a:t>
                      </a:r>
                      <a:r>
                        <a:rPr lang="en-US" sz="1800" dirty="0" err="1" smtClean="0">
                          <a:solidFill>
                            <a:schemeClr val="bg2">
                              <a:lumMod val="10000"/>
                            </a:schemeClr>
                          </a:solidFill>
                        </a:rPr>
                        <a:t>process_name</a:t>
                      </a:r>
                      <a:r>
                        <a:rPr lang="en-US" sz="1800" baseline="0" dirty="0" smtClean="0">
                          <a:solidFill>
                            <a:schemeClr val="bg2">
                              <a:lumMod val="10000"/>
                            </a:schemeClr>
                          </a:solidFill>
                        </a:rPr>
                        <a:t> restart/stop/start</a:t>
                      </a:r>
                      <a:endParaRPr lang="en-US" sz="1800" dirty="0">
                        <a:solidFill>
                          <a:schemeClr val="bg2">
                            <a:lumMod val="10000"/>
                          </a:schemeClr>
                        </a:solidFill>
                      </a:endParaRPr>
                    </a:p>
                  </a:txBody>
                  <a:tcPr marL="155448" marR="155448" marT="67056" marB="67056"/>
                </a:tc>
                <a:tc>
                  <a:txBody>
                    <a:bodyPr/>
                    <a:lstStyle/>
                    <a:p>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Confirmation</a:t>
                      </a:r>
                      <a:r>
                        <a:rPr lang="en-US" sz="1800" baseline="0" dirty="0" smtClean="0">
                          <a:solidFill>
                            <a:schemeClr val="bg2">
                              <a:lumMod val="10000"/>
                            </a:schemeClr>
                          </a:solidFill>
                        </a:rPr>
                        <a:t> of status</a:t>
                      </a:r>
                      <a:endParaRPr lang="en-US" sz="1800" dirty="0">
                        <a:solidFill>
                          <a:schemeClr val="bg2">
                            <a:lumMod val="10000"/>
                          </a:schemeClr>
                        </a:solidFill>
                      </a:endParaRPr>
                    </a:p>
                  </a:txBody>
                  <a:tcPr marL="155448" marR="155448" marT="67056" marB="67056"/>
                </a:tc>
              </a:tr>
              <a:tr h="938784">
                <a:tc>
                  <a:txBody>
                    <a:bodyPr/>
                    <a:lstStyle/>
                    <a:p>
                      <a:r>
                        <a:rPr lang="en-US" sz="1800" dirty="0" smtClean="0">
                          <a:solidFill>
                            <a:schemeClr val="bg2">
                              <a:lumMod val="10000"/>
                            </a:schemeClr>
                          </a:solidFill>
                        </a:rPr>
                        <a:t>Run a process manually</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s-em7-core</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/usr/local/silo/</a:t>
                      </a:r>
                      <a:r>
                        <a:rPr lang="en-US" sz="1800" dirty="0" err="1" smtClean="0">
                          <a:solidFill>
                            <a:schemeClr val="bg2">
                              <a:lumMod val="10000"/>
                            </a:schemeClr>
                          </a:solidFill>
                        </a:rPr>
                        <a:t>proc</a:t>
                      </a:r>
                      <a:r>
                        <a:rPr lang="en-US" sz="1800" dirty="0" smtClean="0">
                          <a:solidFill>
                            <a:schemeClr val="bg2">
                              <a:lumMod val="10000"/>
                            </a:schemeClr>
                          </a:solidFill>
                        </a:rPr>
                        <a:t>/</a:t>
                      </a:r>
                      <a:r>
                        <a:rPr lang="en-US" sz="1800" dirty="0" err="1" smtClean="0">
                          <a:solidFill>
                            <a:schemeClr val="bg2">
                              <a:lumMod val="10000"/>
                            </a:schemeClr>
                          </a:solidFill>
                        </a:rPr>
                        <a:t>process_name</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Manually</a:t>
                      </a:r>
                      <a:r>
                        <a:rPr lang="en-US" sz="1800" baseline="0" dirty="0" smtClean="0">
                          <a:solidFill>
                            <a:schemeClr val="bg2">
                              <a:lumMod val="10000"/>
                            </a:schemeClr>
                          </a:solidFill>
                        </a:rPr>
                        <a:t> run a process outside of it’s normal window</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CLI</a:t>
                      </a:r>
                      <a:r>
                        <a:rPr lang="en-US" sz="1800" baseline="0" dirty="0" smtClean="0">
                          <a:solidFill>
                            <a:schemeClr val="bg2">
                              <a:lumMod val="10000"/>
                            </a:schemeClr>
                          </a:solidFill>
                        </a:rPr>
                        <a:t> will return to prompt when complete</a:t>
                      </a:r>
                      <a:endParaRPr lang="en-US" sz="1800" dirty="0">
                        <a:solidFill>
                          <a:schemeClr val="bg2">
                            <a:lumMod val="10000"/>
                          </a:schemeClr>
                        </a:solidFill>
                      </a:endParaRPr>
                    </a:p>
                  </a:txBody>
                  <a:tcPr marL="155448" marR="155448" marT="67056" marB="67056"/>
                </a:tc>
              </a:tr>
              <a:tr h="1999508">
                <a:tc>
                  <a:txBody>
                    <a:bodyPr/>
                    <a:lstStyle/>
                    <a:p>
                      <a:r>
                        <a:rPr lang="en-US" sz="1800" dirty="0" smtClean="0">
                          <a:solidFill>
                            <a:schemeClr val="bg2">
                              <a:lumMod val="10000"/>
                            </a:schemeClr>
                          </a:solidFill>
                        </a:rPr>
                        <a:t>Check</a:t>
                      </a:r>
                      <a:r>
                        <a:rPr lang="en-US" sz="1800" baseline="0" dirty="0" smtClean="0">
                          <a:solidFill>
                            <a:schemeClr val="bg2">
                              <a:lumMod val="10000"/>
                            </a:schemeClr>
                          </a:solidFill>
                        </a:rPr>
                        <a:t> if port is open from database to Data/Message Collector</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root</a:t>
                      </a:r>
                      <a:endParaRPr lang="en-US" sz="1800" dirty="0">
                        <a:solidFill>
                          <a:schemeClr val="bg2">
                            <a:lumMod val="10000"/>
                          </a:schemeClr>
                        </a:solidFill>
                      </a:endParaRPr>
                    </a:p>
                  </a:txBody>
                  <a:tcPr marL="155448" marR="155448" marT="67056" marB="67056"/>
                </a:tc>
                <a:tc>
                  <a:txBody>
                    <a:bodyPr/>
                    <a:lstStyle/>
                    <a:p>
                      <a:r>
                        <a:rPr lang="en-US" sz="1800" dirty="0" err="1" smtClean="0">
                          <a:solidFill>
                            <a:schemeClr val="bg2">
                              <a:lumMod val="10000"/>
                            </a:schemeClr>
                          </a:solidFill>
                        </a:rPr>
                        <a:t>nmap</a:t>
                      </a:r>
                      <a:r>
                        <a:rPr lang="en-US" sz="1800" dirty="0" smtClean="0">
                          <a:solidFill>
                            <a:schemeClr val="bg2">
                              <a:lumMod val="10000"/>
                            </a:schemeClr>
                          </a:solidFill>
                        </a:rPr>
                        <a:t> –p 7707 data/</a:t>
                      </a:r>
                      <a:r>
                        <a:rPr lang="en-US" sz="1800" dirty="0" err="1" smtClean="0">
                          <a:solidFill>
                            <a:schemeClr val="bg2">
                              <a:lumMod val="10000"/>
                            </a:schemeClr>
                          </a:solidFill>
                        </a:rPr>
                        <a:t>message_collector_ip</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Confirm</a:t>
                      </a:r>
                      <a:r>
                        <a:rPr lang="en-US" sz="1800" baseline="0" dirty="0" smtClean="0">
                          <a:solidFill>
                            <a:schemeClr val="bg2">
                              <a:lumMod val="10000"/>
                            </a:schemeClr>
                          </a:solidFill>
                        </a:rPr>
                        <a:t> that required network path is working to new or existing collector</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List of open ports on the</a:t>
                      </a:r>
                      <a:r>
                        <a:rPr lang="en-US" sz="1800" baseline="0" dirty="0" smtClean="0">
                          <a:solidFill>
                            <a:schemeClr val="bg2">
                              <a:lumMod val="10000"/>
                            </a:schemeClr>
                          </a:solidFill>
                        </a:rPr>
                        <a:t> target device</a:t>
                      </a:r>
                      <a:endParaRPr lang="en-US" sz="1800" dirty="0">
                        <a:solidFill>
                          <a:schemeClr val="bg2">
                            <a:lumMod val="10000"/>
                          </a:schemeClr>
                        </a:solidFill>
                      </a:endParaRPr>
                    </a:p>
                  </a:txBody>
                  <a:tcPr marL="155448" marR="155448" marT="67056" marB="67056"/>
                </a:tc>
              </a:tr>
              <a:tr h="938784">
                <a:tc>
                  <a:txBody>
                    <a:bodyPr/>
                    <a:lstStyle/>
                    <a:p>
                      <a:r>
                        <a:rPr lang="en-US" sz="1800" dirty="0" smtClean="0">
                          <a:solidFill>
                            <a:schemeClr val="bg2">
                              <a:lumMod val="10000"/>
                            </a:schemeClr>
                          </a:solidFill>
                        </a:rPr>
                        <a:t>Web site</a:t>
                      </a:r>
                      <a:r>
                        <a:rPr lang="en-US" sz="1800" baseline="0" dirty="0" smtClean="0">
                          <a:solidFill>
                            <a:schemeClr val="bg2">
                              <a:lumMod val="10000"/>
                            </a:schemeClr>
                          </a:solidFill>
                        </a:rPr>
                        <a:t> check</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root</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curl </a:t>
                      </a:r>
                      <a:r>
                        <a:rPr lang="en-US" sz="1800" dirty="0" err="1" smtClean="0">
                          <a:solidFill>
                            <a:schemeClr val="bg2">
                              <a:lumMod val="10000"/>
                            </a:schemeClr>
                          </a:solidFill>
                        </a:rPr>
                        <a:t>target_website_url</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Confirm that the collector</a:t>
                      </a:r>
                      <a:r>
                        <a:rPr lang="en-US" sz="1800" baseline="0" dirty="0" smtClean="0">
                          <a:solidFill>
                            <a:schemeClr val="bg2">
                              <a:lumMod val="10000"/>
                            </a:schemeClr>
                          </a:solidFill>
                        </a:rPr>
                        <a:t> can reach the target web site</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The source</a:t>
                      </a:r>
                      <a:r>
                        <a:rPr lang="en-US" sz="1800" baseline="0" dirty="0" smtClean="0">
                          <a:solidFill>
                            <a:schemeClr val="bg2">
                              <a:lumMod val="10000"/>
                            </a:schemeClr>
                          </a:solidFill>
                        </a:rPr>
                        <a:t> text of the target website. </a:t>
                      </a:r>
                      <a:endParaRPr lang="en-US" sz="1800" dirty="0">
                        <a:solidFill>
                          <a:schemeClr val="bg2">
                            <a:lumMod val="10000"/>
                          </a:schemeClr>
                        </a:solidFill>
                      </a:endParaRPr>
                    </a:p>
                  </a:txBody>
                  <a:tcPr marL="155448" marR="155448" marT="67056" marB="67056"/>
                </a:tc>
              </a:tr>
              <a:tr h="938784">
                <a:tc>
                  <a:txBody>
                    <a:bodyPr/>
                    <a:lstStyle/>
                    <a:p>
                      <a:r>
                        <a:rPr lang="en-US" sz="1800" dirty="0" smtClean="0">
                          <a:solidFill>
                            <a:schemeClr val="bg2">
                              <a:lumMod val="10000"/>
                            </a:schemeClr>
                          </a:solidFill>
                        </a:rPr>
                        <a:t>Review a</a:t>
                      </a:r>
                      <a:r>
                        <a:rPr lang="en-US" sz="1800" baseline="0" dirty="0" smtClean="0">
                          <a:solidFill>
                            <a:schemeClr val="bg2">
                              <a:lumMod val="10000"/>
                            </a:schemeClr>
                          </a:solidFill>
                        </a:rPr>
                        <a:t> log file in real time</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root</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tail –f number</a:t>
                      </a:r>
                      <a:r>
                        <a:rPr lang="en-US" sz="1800" baseline="0" dirty="0" smtClean="0">
                          <a:solidFill>
                            <a:schemeClr val="bg2">
                              <a:lumMod val="10000"/>
                            </a:schemeClr>
                          </a:solidFill>
                        </a:rPr>
                        <a:t> (number is the number of lines to scroll)</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Allows</a:t>
                      </a:r>
                      <a:r>
                        <a:rPr lang="en-US" sz="1800" baseline="0" dirty="0" smtClean="0">
                          <a:solidFill>
                            <a:schemeClr val="bg2">
                              <a:lumMod val="10000"/>
                            </a:schemeClr>
                          </a:solidFill>
                        </a:rPr>
                        <a:t> the user to see new lines as they are written to a log file</a:t>
                      </a:r>
                      <a:endParaRPr lang="en-US" sz="1800" dirty="0">
                        <a:solidFill>
                          <a:schemeClr val="bg2">
                            <a:lumMod val="10000"/>
                          </a:schemeClr>
                        </a:solidFill>
                      </a:endParaRPr>
                    </a:p>
                  </a:txBody>
                  <a:tcPr marL="155448" marR="155448" marT="67056" marB="67056"/>
                </a:tc>
                <a:tc>
                  <a:txBody>
                    <a:bodyPr/>
                    <a:lstStyle/>
                    <a:p>
                      <a:r>
                        <a:rPr lang="en-US" sz="1800" dirty="0" smtClean="0">
                          <a:solidFill>
                            <a:schemeClr val="bg2">
                              <a:lumMod val="10000"/>
                            </a:schemeClr>
                          </a:solidFill>
                        </a:rPr>
                        <a:t>Streaming</a:t>
                      </a:r>
                      <a:r>
                        <a:rPr lang="en-US" sz="1800" baseline="0" dirty="0" smtClean="0">
                          <a:solidFill>
                            <a:schemeClr val="bg2">
                              <a:lumMod val="10000"/>
                            </a:schemeClr>
                          </a:solidFill>
                        </a:rPr>
                        <a:t> log text on the console</a:t>
                      </a:r>
                      <a:endParaRPr lang="en-US" sz="1800" dirty="0">
                        <a:solidFill>
                          <a:schemeClr val="bg2">
                            <a:lumMod val="10000"/>
                          </a:schemeClr>
                        </a:solidFill>
                      </a:endParaRPr>
                    </a:p>
                  </a:txBody>
                  <a:tcPr marL="155448" marR="155448" marT="67056" marB="67056"/>
                </a:tc>
              </a:tr>
            </a:tbl>
          </a:graphicData>
        </a:graphic>
      </p:graphicFrame>
      <p:sp>
        <p:nvSpPr>
          <p:cNvPr id="3" name="Title 2"/>
          <p:cNvSpPr>
            <a:spLocks noGrp="1"/>
          </p:cNvSpPr>
          <p:nvPr>
            <p:ph type="title"/>
          </p:nvPr>
        </p:nvSpPr>
        <p:spPr/>
        <p:txBody>
          <a:bodyPr/>
          <a:lstStyle/>
          <a:p>
            <a:r>
              <a:rPr lang="en-US" dirty="0" smtClean="0"/>
              <a:t>Troubleshooting: Common CLI commands</a:t>
            </a:r>
            <a:endParaRPr lang="en-US" dirty="0"/>
          </a:p>
        </p:txBody>
      </p:sp>
      <p:sp>
        <p:nvSpPr>
          <p:cNvPr id="2" name="Slide Number Placeholder 1"/>
          <p:cNvSpPr>
            <a:spLocks noGrp="1"/>
          </p:cNvSpPr>
          <p:nvPr>
            <p:ph type="sldNum" sz="quarter" idx="4"/>
          </p:nvPr>
        </p:nvSpPr>
        <p:spPr/>
        <p:txBody>
          <a:bodyPr/>
          <a:lstStyle/>
          <a:p>
            <a:pPr defTabSz="731520"/>
            <a:fld id="{59FBCBD5-A728-384D-A41B-B8C6FE40EEBE}" type="slidenum">
              <a:rPr lang="en-US" smtClean="0"/>
              <a:pPr defTabSz="731520"/>
              <a:t>78</a:t>
            </a:fld>
            <a:endParaRPr lang="en-US" dirty="0"/>
          </a:p>
        </p:txBody>
      </p:sp>
      <p:sp>
        <p:nvSpPr>
          <p:cNvPr id="6" name="TextBox 5"/>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9452356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Content Placeholder 2"/>
          <p:cNvSpPr>
            <a:spLocks noGrp="1"/>
          </p:cNvSpPr>
          <p:nvPr>
            <p:ph idx="1"/>
          </p:nvPr>
        </p:nvSpPr>
        <p:spPr>
          <a:xfrm>
            <a:off x="475969" y="2205398"/>
            <a:ext cx="14291592" cy="6930876"/>
          </a:xfrm>
        </p:spPr>
        <p:txBody>
          <a:bodyPr/>
          <a:lstStyle/>
          <a:p>
            <a:r>
              <a:rPr lang="pt-BR" sz="3800" dirty="0">
                <a:solidFill>
                  <a:srgbClr val="4C5455"/>
                </a:solidFill>
              </a:rPr>
              <a:t>System Administration Manual</a:t>
            </a:r>
          </a:p>
          <a:p>
            <a:r>
              <a:rPr lang="pt-BR" sz="3800" dirty="0">
                <a:solidFill>
                  <a:srgbClr val="4C5455"/>
                </a:solidFill>
              </a:rPr>
              <a:t>Guide Button</a:t>
            </a:r>
          </a:p>
          <a:p>
            <a:pPr marL="0" indent="0">
              <a:buClr>
                <a:srgbClr val="C00000"/>
              </a:buClr>
              <a:buSzPct val="100000"/>
              <a:buNone/>
            </a:pPr>
            <a:endParaRPr lang="en-US" sz="3800" dirty="0">
              <a:solidFill>
                <a:srgbClr val="4C5455"/>
              </a:solidFill>
            </a:endParaRPr>
          </a:p>
          <a:p>
            <a:pPr marL="0" indent="0">
              <a:buNone/>
            </a:pPr>
            <a:r>
              <a:rPr lang="en-US" sz="3800" dirty="0">
                <a:solidFill>
                  <a:srgbClr val="4C5455"/>
                </a:solidFill>
                <a:ea typeface="ＭＳ ゴシック" pitchFamily="26" charset="-128"/>
              </a:rPr>
              <a:t>All manuals are available on the Customer Portal:</a:t>
            </a:r>
          </a:p>
          <a:p>
            <a:pPr marL="0" indent="0">
              <a:buNone/>
            </a:pPr>
            <a:r>
              <a:rPr lang="en-US" sz="3800" dirty="0">
                <a:solidFill>
                  <a:srgbClr val="4C5455"/>
                </a:solidFill>
                <a:ea typeface="ＭＳ ゴシック" pitchFamily="26" charset="-128"/>
              </a:rPr>
              <a:t>http://portal.sciencelogic.com</a:t>
            </a:r>
          </a:p>
          <a:p>
            <a:pPr marL="0" indent="0">
              <a:buNone/>
            </a:pPr>
            <a:endParaRPr lang="en-US" sz="3800" dirty="0">
              <a:solidFill>
                <a:srgbClr val="4C5455"/>
              </a:solidFill>
              <a:ea typeface="ＭＳ ゴシック" pitchFamily="26" charset="-128"/>
            </a:endParaRPr>
          </a:p>
          <a:p>
            <a:pPr>
              <a:buClrTx/>
              <a:buSzPct val="100000"/>
              <a:buFont typeface="Wingdings" pitchFamily="2" charset="2"/>
              <a:buChar char="l"/>
            </a:pPr>
            <a:endParaRPr lang="en-US" dirty="0" smtClean="0"/>
          </a:p>
          <a:p>
            <a:pPr>
              <a:buFont typeface="Wingdings" pitchFamily="2" charset="2"/>
              <a:buChar char="l"/>
            </a:pPr>
            <a:endParaRPr lang="en-US" dirty="0" smtClean="0"/>
          </a:p>
          <a:p>
            <a:pPr marL="0" indent="0">
              <a:buNone/>
            </a:pPr>
            <a:endParaRPr lang="en-US" dirty="0" smtClean="0">
              <a:latin typeface="Wingdings" pitchFamily="26" charset="2"/>
            </a:endParaRPr>
          </a:p>
          <a:p>
            <a:pPr>
              <a:buFont typeface="Wingdings" pitchFamily="2" charset="2"/>
              <a:buChar char="l"/>
            </a:pPr>
            <a:endParaRPr lang="en-US" dirty="0" smtClean="0"/>
          </a:p>
        </p:txBody>
      </p:sp>
      <p:sp>
        <p:nvSpPr>
          <p:cNvPr id="36869" name="Title 1"/>
          <p:cNvSpPr>
            <a:spLocks noGrp="1"/>
          </p:cNvSpPr>
          <p:nvPr>
            <p:ph type="title"/>
          </p:nvPr>
        </p:nvSpPr>
        <p:spPr/>
        <p:txBody>
          <a:bodyPr/>
          <a:lstStyle/>
          <a:p>
            <a:r>
              <a:rPr lang="en-US" dirty="0" smtClean="0"/>
              <a:t>Resources and Questions</a:t>
            </a:r>
          </a:p>
        </p:txBody>
      </p:sp>
      <p:sp>
        <p:nvSpPr>
          <p:cNvPr id="2" name="Text Placeholder 1"/>
          <p:cNvSpPr>
            <a:spLocks noGrp="1"/>
          </p:cNvSpPr>
          <p:nvPr>
            <p:ph type="body" sz="quarter" idx="4294967295"/>
          </p:nvPr>
        </p:nvSpPr>
        <p:spPr>
          <a:xfrm>
            <a:off x="656337" y="1310853"/>
            <a:ext cx="13963333" cy="619337"/>
          </a:xfrm>
        </p:spPr>
        <p:txBody>
          <a:bodyPr>
            <a:normAutofit fontScale="85000" lnSpcReduction="20000"/>
          </a:bodyPr>
          <a:lstStyle/>
          <a:p>
            <a:pPr marL="0" indent="0">
              <a:buNone/>
            </a:pPr>
            <a:r>
              <a:rPr lang="en-US" dirty="0"/>
              <a:t>For more </a:t>
            </a:r>
            <a:r>
              <a:rPr lang="en-US" dirty="0" smtClean="0"/>
              <a:t>information:</a:t>
            </a:r>
            <a:endParaRPr lang="en-US" dirty="0"/>
          </a:p>
          <a:p>
            <a:endParaRPr lang="en-US" dirty="0"/>
          </a:p>
        </p:txBody>
      </p:sp>
      <p:pic>
        <p:nvPicPr>
          <p:cNvPr id="3" name="Picture 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634468" y="1594443"/>
            <a:ext cx="1748790" cy="1676400"/>
          </a:xfrm>
          <a:prstGeom prst="rect">
            <a:avLst/>
          </a:prstGeom>
        </p:spPr>
      </p:pic>
      <p:sp>
        <p:nvSpPr>
          <p:cNvPr id="4" name="Slide Number Placeholder 3"/>
          <p:cNvSpPr>
            <a:spLocks noGrp="1"/>
          </p:cNvSpPr>
          <p:nvPr>
            <p:ph type="sldNum" sz="quarter" idx="4"/>
          </p:nvPr>
        </p:nvSpPr>
        <p:spPr/>
        <p:txBody>
          <a:bodyPr/>
          <a:lstStyle/>
          <a:p>
            <a:fld id="{59FBCBD5-A728-384D-A41B-B8C6FE40EEBE}" type="slidenum">
              <a:rPr lang="en-US" smtClean="0"/>
              <a:pPr/>
              <a:t>79</a:t>
            </a:fld>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991" y="5829090"/>
            <a:ext cx="2760822" cy="2371299"/>
          </a:xfrm>
          <a:prstGeom prst="rect">
            <a:avLst/>
          </a:prstGeom>
        </p:spPr>
      </p:pic>
      <p:sp>
        <p:nvSpPr>
          <p:cNvPr id="8" name="TextBox 7"/>
          <p:cNvSpPr txBox="1"/>
          <p:nvPr/>
        </p:nvSpPr>
        <p:spPr>
          <a:xfrm>
            <a:off x="7197146" y="9558335"/>
            <a:ext cx="1150508" cy="440120"/>
          </a:xfrm>
          <a:prstGeom prst="rect">
            <a:avLst/>
          </a:prstGeom>
          <a:noFill/>
        </p:spPr>
        <p:txBody>
          <a:bodyPr wrap="none" lIns="146304" tIns="73152" rIns="146304" bIns="73152" rtlCol="0">
            <a:spAutoFit/>
          </a:bodyPr>
          <a:lstStyle/>
          <a:p>
            <a:r>
              <a:rPr lang="en-US" sz="1900" dirty="0" smtClean="0">
                <a:solidFill>
                  <a:schemeClr val="bg1"/>
                </a:solidFill>
              </a:rPr>
              <a:t>Platform</a:t>
            </a:r>
            <a:endParaRPr lang="en-US" sz="1900" dirty="0">
              <a:solidFill>
                <a:schemeClr val="bg1"/>
              </a:solidFill>
            </a:endParaRPr>
          </a:p>
        </p:txBody>
      </p:sp>
    </p:spTree>
    <p:extLst>
      <p:ext uri="{BB962C8B-B14F-4D97-AF65-F5344CB8AC3E}">
        <p14:creationId xmlns:p14="http://schemas.microsoft.com/office/powerpoint/2010/main" val="241959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Processing Collection Objects – Example</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958" y="2077187"/>
            <a:ext cx="13630624" cy="2642672"/>
          </a:xfrm>
          <a:ln>
            <a:solidFill>
              <a:schemeClr val="bg2">
                <a:lumMod val="10000"/>
              </a:schemeClr>
            </a:solidFill>
          </a:ln>
        </p:spPr>
      </p:pic>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8</a:t>
            </a:fld>
            <a:endParaRPr lang="en-US" dirty="0"/>
          </a:p>
        </p:txBody>
      </p:sp>
      <p:sp>
        <p:nvSpPr>
          <p:cNvPr id="7" name="TextBox 6"/>
          <p:cNvSpPr txBox="1"/>
          <p:nvPr/>
        </p:nvSpPr>
        <p:spPr>
          <a:xfrm>
            <a:off x="1126248" y="5401769"/>
            <a:ext cx="13310334" cy="3170099"/>
          </a:xfrm>
          <a:prstGeom prst="rect">
            <a:avLst/>
          </a:prstGeom>
          <a:noFill/>
        </p:spPr>
        <p:txBody>
          <a:bodyPr wrap="square" rtlCol="0">
            <a:spAutoFit/>
          </a:bodyPr>
          <a:lstStyle/>
          <a:p>
            <a:r>
              <a:rPr lang="en-US" sz="4000" dirty="0">
                <a:solidFill>
                  <a:schemeClr val="bg2">
                    <a:lumMod val="10000"/>
                  </a:schemeClr>
                </a:solidFill>
                <a:latin typeface="Arial" panose="020B0604020202020204" pitchFamily="34" charset="0"/>
                <a:cs typeface="Arial" panose="020B0604020202020204" pitchFamily="34" charset="0"/>
              </a:rPr>
              <a:t>The snippet code iterates over the keys in </a:t>
            </a:r>
            <a:r>
              <a:rPr lang="en-US" sz="4000" dirty="0" err="1">
                <a:solidFill>
                  <a:schemeClr val="bg2">
                    <a:lumMod val="10000"/>
                  </a:schemeClr>
                </a:solidFill>
                <a:latin typeface="Arial" panose="020B0604020202020204" pitchFamily="34" charset="0"/>
                <a:cs typeface="Arial" panose="020B0604020202020204" pitchFamily="34" charset="0"/>
              </a:rPr>
              <a:t>result_handler</a:t>
            </a:r>
            <a:r>
              <a:rPr lang="en-US" sz="4000" dirty="0">
                <a:solidFill>
                  <a:schemeClr val="bg2">
                    <a:lumMod val="10000"/>
                  </a:schemeClr>
                </a:solidFill>
                <a:latin typeface="Arial" panose="020B0604020202020204" pitchFamily="34" charset="0"/>
                <a:cs typeface="Arial" panose="020B0604020202020204" pitchFamily="34" charset="0"/>
              </a:rPr>
              <a:t>, which are the Snippet Arguments for each collection.</a:t>
            </a:r>
          </a:p>
          <a:p>
            <a:endParaRPr lang="en-US" sz="4000" dirty="0">
              <a:solidFill>
                <a:schemeClr val="bg2">
                  <a:lumMod val="10000"/>
                </a:schemeClr>
              </a:solidFill>
              <a:latin typeface="Arial" panose="020B0604020202020204" pitchFamily="34" charset="0"/>
              <a:cs typeface="Arial" panose="020B0604020202020204" pitchFamily="34" charset="0"/>
            </a:endParaRPr>
          </a:p>
          <a:p>
            <a:r>
              <a:rPr lang="en-US" sz="4000" dirty="0">
                <a:solidFill>
                  <a:schemeClr val="bg2">
                    <a:lumMod val="10000"/>
                  </a:schemeClr>
                </a:solidFill>
                <a:latin typeface="Arial" panose="020B0604020202020204" pitchFamily="34" charset="0"/>
                <a:cs typeface="Arial" panose="020B0604020202020204" pitchFamily="34" charset="0"/>
              </a:rPr>
              <a:t>The snippet arguments can then be used to collect a value for each collection object.</a:t>
            </a:r>
          </a:p>
        </p:txBody>
      </p:sp>
    </p:spTree>
    <p:extLst>
      <p:ext uri="{BB962C8B-B14F-4D97-AF65-F5344CB8AC3E}">
        <p14:creationId xmlns:p14="http://schemas.microsoft.com/office/powerpoint/2010/main" val="7203087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41226" y="738970"/>
            <a:ext cx="8712304" cy="28473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9532" y="3836196"/>
            <a:ext cx="6959135" cy="4562420"/>
          </a:xfrm>
          <a:prstGeom prst="rect">
            <a:avLst/>
          </a:prstGeom>
        </p:spPr>
      </p:pic>
      <p:sp>
        <p:nvSpPr>
          <p:cNvPr id="7" name="TextBox 6"/>
          <p:cNvSpPr txBox="1"/>
          <p:nvPr/>
        </p:nvSpPr>
        <p:spPr>
          <a:xfrm>
            <a:off x="4597307" y="5710051"/>
            <a:ext cx="3319627" cy="814710"/>
          </a:xfrm>
          <a:prstGeom prst="rect">
            <a:avLst/>
          </a:prstGeom>
          <a:noFill/>
        </p:spPr>
        <p:txBody>
          <a:bodyPr wrap="none" rtlCol="0">
            <a:spAutoFit/>
          </a:bodyPr>
          <a:lstStyle/>
          <a:p>
            <a:r>
              <a:rPr lang="en-US" sz="2347" dirty="0">
                <a:solidFill>
                  <a:schemeClr val="accent1"/>
                </a:solidFill>
              </a:rPr>
              <a:t>Ron Burch</a:t>
            </a:r>
          </a:p>
          <a:p>
            <a:r>
              <a:rPr lang="en-US" sz="2347" dirty="0">
                <a:solidFill>
                  <a:schemeClr val="accent1"/>
                </a:solidFill>
              </a:rPr>
              <a:t>rburch@sciencelogic.com</a:t>
            </a:r>
          </a:p>
        </p:txBody>
      </p:sp>
    </p:spTree>
    <p:extLst>
      <p:ext uri="{BB962C8B-B14F-4D97-AF65-F5344CB8AC3E}">
        <p14:creationId xmlns:p14="http://schemas.microsoft.com/office/powerpoint/2010/main" val="680132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760" dirty="0">
                <a:solidFill>
                  <a:schemeClr val="bg2">
                    <a:lumMod val="10000"/>
                  </a:schemeClr>
                </a:solidFill>
              </a:rPr>
              <a:t>Reporting Values for Collection Objects</a:t>
            </a:r>
          </a:p>
        </p:txBody>
      </p:sp>
      <p:sp>
        <p:nvSpPr>
          <p:cNvPr id="4" name="Content Placeholder 1"/>
          <p:cNvSpPr>
            <a:spLocks noGrp="1"/>
          </p:cNvSpPr>
          <p:nvPr>
            <p:ph idx="1"/>
          </p:nvPr>
        </p:nvSpPr>
        <p:spPr>
          <a:xfrm>
            <a:off x="475974" y="1470991"/>
            <a:ext cx="14291592" cy="7128565"/>
          </a:xfrm>
        </p:spPr>
        <p:txBody>
          <a:bodyPr>
            <a:normAutofit fontScale="85000" lnSpcReduction="20000"/>
          </a:bodyPr>
          <a:lstStyle/>
          <a:p>
            <a:pPr>
              <a:buClr>
                <a:schemeClr val="accent1"/>
              </a:buClr>
              <a:buFont typeface="Wingdings" panose="05000000000000000000" pitchFamily="2" charset="2"/>
              <a:buChar char="Ø"/>
            </a:pPr>
            <a:r>
              <a:rPr lang="en-US" dirty="0" smtClean="0">
                <a:solidFill>
                  <a:schemeClr val="bg2">
                    <a:lumMod val="10000"/>
                  </a:schemeClr>
                </a:solidFill>
              </a:rPr>
              <a:t>The </a:t>
            </a:r>
            <a:r>
              <a:rPr lang="en-US" dirty="0" err="1" smtClean="0">
                <a:solidFill>
                  <a:schemeClr val="bg2">
                    <a:lumMod val="10000"/>
                  </a:schemeClr>
                </a:solidFill>
              </a:rPr>
              <a:t>result_handler</a:t>
            </a:r>
            <a:r>
              <a:rPr lang="en-US" dirty="0" smtClean="0">
                <a:solidFill>
                  <a:schemeClr val="bg2">
                    <a:lumMod val="10000"/>
                  </a:schemeClr>
                </a:solidFill>
              </a:rPr>
              <a:t> dictionary is used to pass collected values back to the platform.</a:t>
            </a:r>
          </a:p>
          <a:p>
            <a:pPr>
              <a:buClr>
                <a:schemeClr val="accent1"/>
              </a:buClr>
              <a:buFont typeface="Wingdings" panose="05000000000000000000" pitchFamily="2" charset="2"/>
              <a:buChar char="Ø"/>
            </a:pPr>
            <a:r>
              <a:rPr lang="en-US" dirty="0" smtClean="0">
                <a:solidFill>
                  <a:schemeClr val="bg2">
                    <a:lumMod val="10000"/>
                  </a:schemeClr>
                </a:solidFill>
              </a:rPr>
              <a:t>The collected value(s) for a single collection object must be formatted as a list, even if it includes only one collected value.</a:t>
            </a:r>
          </a:p>
          <a:p>
            <a:pPr>
              <a:buClr>
                <a:schemeClr val="accent1"/>
              </a:buClr>
              <a:buFont typeface="Wingdings" panose="05000000000000000000" pitchFamily="2" charset="2"/>
              <a:buChar char="Ø"/>
            </a:pPr>
            <a:r>
              <a:rPr lang="en-US" dirty="0" smtClean="0">
                <a:solidFill>
                  <a:schemeClr val="bg2">
                    <a:lumMod val="10000"/>
                  </a:schemeClr>
                </a:solidFill>
              </a:rPr>
              <a:t>Remember, multiple values for a single collection object are displayed as multiple trend lines on a graph or multiple rows in a table.</a:t>
            </a:r>
          </a:p>
          <a:p>
            <a:pPr>
              <a:buClr>
                <a:schemeClr val="accent1"/>
              </a:buClr>
              <a:buFont typeface="Wingdings" panose="05000000000000000000" pitchFamily="2" charset="2"/>
              <a:buChar char="Ø"/>
            </a:pPr>
            <a:r>
              <a:rPr lang="en-US" dirty="0" smtClean="0">
                <a:solidFill>
                  <a:schemeClr val="bg2">
                    <a:lumMod val="10000"/>
                  </a:schemeClr>
                </a:solidFill>
              </a:rPr>
              <a:t>Each list value must be a tuple that includes an index value and the collected value for that index.</a:t>
            </a:r>
          </a:p>
          <a:p>
            <a:pPr>
              <a:buClr>
                <a:schemeClr val="accent1"/>
              </a:buClr>
              <a:buFont typeface="Wingdings" panose="05000000000000000000" pitchFamily="2" charset="2"/>
              <a:buChar char="Ø"/>
            </a:pPr>
            <a:r>
              <a:rPr lang="en-US" dirty="0" smtClean="0">
                <a:solidFill>
                  <a:schemeClr val="bg2">
                    <a:lumMod val="10000"/>
                  </a:schemeClr>
                </a:solidFill>
              </a:rPr>
              <a:t>The simplest method for returning results is to assign the list value directly to the </a:t>
            </a:r>
            <a:r>
              <a:rPr lang="en-US" dirty="0" err="1" smtClean="0">
                <a:solidFill>
                  <a:schemeClr val="bg2">
                    <a:lumMod val="10000"/>
                  </a:schemeClr>
                </a:solidFill>
              </a:rPr>
              <a:t>result_handler</a:t>
            </a:r>
            <a:r>
              <a:rPr lang="en-US" dirty="0" smtClean="0">
                <a:solidFill>
                  <a:schemeClr val="bg2">
                    <a:lumMod val="10000"/>
                  </a:schemeClr>
                </a:solidFill>
              </a:rPr>
              <a:t> dictionary key for that collection object. However, you must pass the whole list a single time using this method.</a:t>
            </a:r>
          </a:p>
        </p:txBody>
      </p:sp>
      <p:sp>
        <p:nvSpPr>
          <p:cNvPr id="6" name="Slide Number Placeholder 5"/>
          <p:cNvSpPr>
            <a:spLocks noGrp="1"/>
          </p:cNvSpPr>
          <p:nvPr>
            <p:ph type="sldNum" sz="quarter" idx="10"/>
          </p:nvPr>
        </p:nvSpPr>
        <p:spPr>
          <a:xfrm>
            <a:off x="11140440" y="8974917"/>
            <a:ext cx="3627120" cy="344716"/>
          </a:xfrm>
          <a:prstGeom prst="rect">
            <a:avLst/>
          </a:prstGeom>
        </p:spPr>
        <p:txBody>
          <a:bodyPr vert="horz" lIns="155448" tIns="77724" rIns="155448" bIns="77724" rtlCol="0" anchor="ctr"/>
          <a:lstStyle>
            <a:lvl1pPr algn="r">
              <a:defRPr sz="1530" b="0" i="0">
                <a:solidFill>
                  <a:schemeClr val="bg1">
                    <a:lumMod val="75000"/>
                  </a:schemeClr>
                </a:solidFill>
                <a:latin typeface="Arial"/>
                <a:cs typeface="Arial"/>
              </a:defRPr>
            </a:lvl1pPr>
          </a:lstStyle>
          <a:p>
            <a:fld id="{59FBCBD5-A728-384D-A41B-B8C6FE40EEBE}" type="slidenum">
              <a:rPr lang="en-US" smtClean="0"/>
              <a:pPr/>
              <a:t>9</a:t>
            </a:fld>
            <a:endParaRPr lang="en-US" dirty="0"/>
          </a:p>
        </p:txBody>
      </p:sp>
    </p:spTree>
    <p:extLst>
      <p:ext uri="{BB962C8B-B14F-4D97-AF65-F5344CB8AC3E}">
        <p14:creationId xmlns:p14="http://schemas.microsoft.com/office/powerpoint/2010/main" val="1597395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_Template_Aug-2013 (1)">
  <a:themeElements>
    <a:clrScheme name="SCIENCELOGIC FINAL">
      <a:dk1>
        <a:srgbClr val="7F7F7F"/>
      </a:dk1>
      <a:lt1>
        <a:sysClr val="window" lastClr="FFFFFF"/>
      </a:lt1>
      <a:dk2>
        <a:srgbClr val="505050"/>
      </a:dk2>
      <a:lt2>
        <a:srgbClr val="EEECE1"/>
      </a:lt2>
      <a:accent1>
        <a:srgbClr val="3298D4"/>
      </a:accent1>
      <a:accent2>
        <a:srgbClr val="52B749"/>
      </a:accent2>
      <a:accent3>
        <a:srgbClr val="818181"/>
      </a:accent3>
      <a:accent4>
        <a:srgbClr val="FABF1B"/>
      </a:accent4>
      <a:accent5>
        <a:srgbClr val="51B66F"/>
      </a:accent5>
      <a:accent6>
        <a:srgbClr val="000000"/>
      </a:accent6>
      <a:hlink>
        <a:srgbClr val="163463"/>
      </a:hlink>
      <a:folHlink>
        <a:srgbClr val="732F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14854</TotalTime>
  <Words>7875</Words>
  <Application>Microsoft Office PowerPoint</Application>
  <PresentationFormat>Custom</PresentationFormat>
  <Paragraphs>1063</Paragraphs>
  <Slides>80</Slides>
  <Notes>35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80</vt:i4>
      </vt:variant>
    </vt:vector>
  </HeadingPairs>
  <TitlesOfParts>
    <vt:vector size="97" baseType="lpstr">
      <vt:lpstr>ＭＳ ゴシック</vt:lpstr>
      <vt:lpstr>ＭＳ Ｐゴシック</vt:lpstr>
      <vt:lpstr>Arial</vt:lpstr>
      <vt:lpstr>Arial Black</vt:lpstr>
      <vt:lpstr>Calibri</vt:lpstr>
      <vt:lpstr>DejaVu Sans</vt:lpstr>
      <vt:lpstr>Futura Bk BT</vt:lpstr>
      <vt:lpstr>Futura Bk BT Book</vt:lpstr>
      <vt:lpstr>Futura Book</vt:lpstr>
      <vt:lpstr>Futura Hv BT</vt:lpstr>
      <vt:lpstr>Futura Lt BT</vt:lpstr>
      <vt:lpstr>Futura Md</vt:lpstr>
      <vt:lpstr>Lato Light</vt:lpstr>
      <vt:lpstr>Mangal</vt:lpstr>
      <vt:lpstr>Symbol</vt:lpstr>
      <vt:lpstr>Wingdings</vt:lpstr>
      <vt:lpstr>Powerpoint_Template_Aug-2013 (1)</vt:lpstr>
      <vt:lpstr>Welcomes</vt:lpstr>
      <vt:lpstr>DAY 5 AGENDA</vt:lpstr>
      <vt:lpstr>What’s a Snippet?</vt:lpstr>
      <vt:lpstr>Performance &amp; Config Snippet Dynamic Applications</vt:lpstr>
      <vt:lpstr>Snippet Dynamic Applications</vt:lpstr>
      <vt:lpstr>Snippet Collection Objects</vt:lpstr>
      <vt:lpstr>Processing Collection Objects</vt:lpstr>
      <vt:lpstr>Processing Collection Objects – Example</vt:lpstr>
      <vt:lpstr>Reporting Values for Collection Objects</vt:lpstr>
      <vt:lpstr>Returning Results - Example</vt:lpstr>
      <vt:lpstr>Assigning Index Values</vt:lpstr>
      <vt:lpstr>Assigning Index Values - Example</vt:lpstr>
      <vt:lpstr>Formatting Collection Object Lists - Example</vt:lpstr>
      <vt:lpstr>Reporting Collection State</vt:lpstr>
      <vt:lpstr>Debug Logging</vt:lpstr>
      <vt:lpstr>Snippet Variables</vt:lpstr>
      <vt:lpstr>The em7_snippets Module</vt:lpstr>
      <vt:lpstr>Snippet Run Book Actions</vt:lpstr>
      <vt:lpstr>Defining a Run Book Snippet</vt:lpstr>
      <vt:lpstr>Using Credential Information</vt:lpstr>
      <vt:lpstr>Using the Results of Previous Actions</vt:lpstr>
      <vt:lpstr>EM7_LAST_RESULT_LIST</vt:lpstr>
      <vt:lpstr>Outputting a Result</vt:lpstr>
      <vt:lpstr>Variables</vt:lpstr>
      <vt:lpstr>Debug Logging</vt:lpstr>
      <vt:lpstr>Best Practices for Snippet Code</vt:lpstr>
      <vt:lpstr>Excluded Modules</vt:lpstr>
      <vt:lpstr>Understanding How Your Snippet is Executed</vt:lpstr>
      <vt:lpstr>Why Are You Waiting?</vt:lpstr>
      <vt:lpstr>Using Python Packages</vt:lpstr>
      <vt:lpstr>Resources And Questions</vt:lpstr>
      <vt:lpstr>EM7 Platform</vt:lpstr>
      <vt:lpstr>Objectives</vt:lpstr>
      <vt:lpstr>Appliances</vt:lpstr>
      <vt:lpstr>Collector Groups</vt:lpstr>
      <vt:lpstr>Collector Group Open Ports</vt:lpstr>
      <vt:lpstr>Create a Collector Group</vt:lpstr>
      <vt:lpstr>Collector Group Redundancy</vt:lpstr>
      <vt:lpstr>Collector Group Load Balancing</vt:lpstr>
      <vt:lpstr>Collector Task Manager</vt:lpstr>
      <vt:lpstr>Use Case</vt:lpstr>
      <vt:lpstr>Virtual Collector Unit Group- VCUG</vt:lpstr>
      <vt:lpstr>Config Push</vt:lpstr>
      <vt:lpstr>Config Push: Detail</vt:lpstr>
      <vt:lpstr>Data Pull</vt:lpstr>
      <vt:lpstr>Data Pull Architecture</vt:lpstr>
      <vt:lpstr>Maintenance processes: Daily</vt:lpstr>
      <vt:lpstr>Maintenance processes: Hourly</vt:lpstr>
      <vt:lpstr>Maintenance processes: Frequent</vt:lpstr>
      <vt:lpstr>Backups</vt:lpstr>
      <vt:lpstr>Backup Process and Events</vt:lpstr>
      <vt:lpstr>Normalization</vt:lpstr>
      <vt:lpstr>Roll Up Flow for All Raw Data Poll Frequencies</vt:lpstr>
      <vt:lpstr>Normalized Data</vt:lpstr>
      <vt:lpstr>EM7 Performance Power Pack</vt:lpstr>
      <vt:lpstr>EM7 Performance Power Pack (cont.)</vt:lpstr>
      <vt:lpstr>Web Configuration Utility</vt:lpstr>
      <vt:lpstr>Web Configuration Utility Features</vt:lpstr>
      <vt:lpstr>EM7 Device Capacity Management</vt:lpstr>
      <vt:lpstr>What gets licensed? </vt:lpstr>
      <vt:lpstr>Appliance CLI Access</vt:lpstr>
      <vt:lpstr>Key Directories and Files</vt:lpstr>
      <vt:lpstr>Backend Python processes</vt:lpstr>
      <vt:lpstr>EM7 process log files</vt:lpstr>
      <vt:lpstr>Key log file: silo.log</vt:lpstr>
      <vt:lpstr>Application log files</vt:lpstr>
      <vt:lpstr>Key configuration file: silo.conf</vt:lpstr>
      <vt:lpstr>Key configuration file: my.cnf</vt:lpstr>
      <vt:lpstr>Key configuration file: main.cf</vt:lpstr>
      <vt:lpstr>Key configuration file: /etc/aliases</vt:lpstr>
      <vt:lpstr>Database Access: CLI</vt:lpstr>
      <vt:lpstr>Database Access: DB Tool</vt:lpstr>
      <vt:lpstr>Database access: PHPMyAdmin (PMA)</vt:lpstr>
      <vt:lpstr>Troubleshooting: Debug</vt:lpstr>
      <vt:lpstr>Troubleshooting: Debug</vt:lpstr>
      <vt:lpstr>Troubleshooting: Review log file</vt:lpstr>
      <vt:lpstr>Troubleshooting: Retrieve log file</vt:lpstr>
      <vt:lpstr>Troubleshooting: Common CLI commands</vt:lpstr>
      <vt:lpstr>Resources and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Chambers</dc:creator>
  <cp:lastModifiedBy>Ron Burch</cp:lastModifiedBy>
  <cp:revision>580</cp:revision>
  <cp:lastPrinted>2014-07-24T16:53:07Z</cp:lastPrinted>
  <dcterms:created xsi:type="dcterms:W3CDTF">2013-10-15T20:26:51Z</dcterms:created>
  <dcterms:modified xsi:type="dcterms:W3CDTF">2015-06-19T04:22:21Z</dcterms:modified>
</cp:coreProperties>
</file>