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90" r:id="rId3"/>
    <p:sldId id="260" r:id="rId4"/>
    <p:sldId id="259" r:id="rId5"/>
    <p:sldId id="258" r:id="rId6"/>
    <p:sldId id="291" r:id="rId7"/>
    <p:sldId id="262" r:id="rId8"/>
    <p:sldId id="264" r:id="rId9"/>
    <p:sldId id="279" r:id="rId10"/>
    <p:sldId id="265" r:id="rId11"/>
    <p:sldId id="269" r:id="rId12"/>
    <p:sldId id="304" r:id="rId13"/>
    <p:sldId id="305" r:id="rId14"/>
    <p:sldId id="302" r:id="rId15"/>
    <p:sldId id="303" r:id="rId16"/>
    <p:sldId id="280" r:id="rId17"/>
    <p:sldId id="275" r:id="rId18"/>
    <p:sldId id="285" r:id="rId19"/>
    <p:sldId id="278" r:id="rId20"/>
    <p:sldId id="292" r:id="rId21"/>
    <p:sldId id="293" r:id="rId22"/>
    <p:sldId id="294" r:id="rId23"/>
    <p:sldId id="306" r:id="rId24"/>
    <p:sldId id="270" r:id="rId25"/>
    <p:sldId id="271" r:id="rId26"/>
    <p:sldId id="298" r:id="rId27"/>
    <p:sldId id="299" r:id="rId28"/>
    <p:sldId id="307" r:id="rId29"/>
    <p:sldId id="297" r:id="rId30"/>
    <p:sldId id="300" r:id="rId31"/>
    <p:sldId id="281" r:id="rId32"/>
    <p:sldId id="295" r:id="rId33"/>
    <p:sldId id="274" r:id="rId34"/>
    <p:sldId id="308" r:id="rId35"/>
    <p:sldId id="272" r:id="rId36"/>
    <p:sldId id="282" r:id="rId37"/>
    <p:sldId id="273" r:id="rId38"/>
    <p:sldId id="263" r:id="rId39"/>
    <p:sldId id="277" r:id="rId40"/>
    <p:sldId id="288" r:id="rId41"/>
    <p:sldId id="266" r:id="rId42"/>
    <p:sldId id="286" r:id="rId43"/>
    <p:sldId id="287" r:id="rId44"/>
    <p:sldId id="30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59"/>
  </p:normalViewPr>
  <p:slideViewPr>
    <p:cSldViewPr>
      <p:cViewPr varScale="1">
        <p:scale>
          <a:sx n="115" d="100"/>
          <a:sy n="115" d="100"/>
        </p:scale>
        <p:origin x="351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0A1AA9-91B1-428D-8EF5-5FDDF164894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7DFF720-7756-40E8-AF16-27383A5A7708}">
      <dgm:prSet custT="1"/>
      <dgm:spPr/>
      <dgm:t>
        <a:bodyPr/>
        <a:lstStyle/>
        <a:p>
          <a:pPr rtl="0"/>
          <a:r>
            <a:rPr lang="en-GB" sz="3200" dirty="0"/>
            <a:t>Character based</a:t>
          </a:r>
        </a:p>
      </dgm:t>
    </dgm:pt>
    <dgm:pt modelId="{4A075943-67E4-4873-AA8D-1771662A2861}" type="parTrans" cxnId="{1A196FBA-C7DD-47BE-BB61-F183AFC4B73F}">
      <dgm:prSet/>
      <dgm:spPr/>
      <dgm:t>
        <a:bodyPr/>
        <a:lstStyle/>
        <a:p>
          <a:endParaRPr lang="en-GB"/>
        </a:p>
      </dgm:t>
    </dgm:pt>
    <dgm:pt modelId="{94AC089B-0770-43B1-9898-7DE6E0D0C561}" type="sibTrans" cxnId="{1A196FBA-C7DD-47BE-BB61-F183AFC4B73F}">
      <dgm:prSet/>
      <dgm:spPr/>
      <dgm:t>
        <a:bodyPr/>
        <a:lstStyle/>
        <a:p>
          <a:endParaRPr lang="en-GB"/>
        </a:p>
      </dgm:t>
    </dgm:pt>
    <dgm:pt modelId="{262B572C-1F2F-47B0-A8DE-BC3FAA2E16DB}">
      <dgm:prSet/>
      <dgm:spPr/>
      <dgm:t>
        <a:bodyPr/>
        <a:lstStyle/>
        <a:p>
          <a:r>
            <a:rPr lang="en-GB" dirty="0"/>
            <a:t>ML , Bayesian based “INFORMATION” rich</a:t>
          </a:r>
        </a:p>
      </dgm:t>
    </dgm:pt>
    <dgm:pt modelId="{49429EE0-CB2B-4E14-860D-D6D4EDCE12B7}" type="parTrans" cxnId="{588BBD70-65E9-4530-BD6D-79EA46A7F759}">
      <dgm:prSet/>
      <dgm:spPr/>
      <dgm:t>
        <a:bodyPr/>
        <a:lstStyle/>
        <a:p>
          <a:endParaRPr lang="en-GB"/>
        </a:p>
      </dgm:t>
    </dgm:pt>
    <dgm:pt modelId="{4624F6D2-5741-438C-9558-9950A79352E2}" type="sibTrans" cxnId="{588BBD70-65E9-4530-BD6D-79EA46A7F759}">
      <dgm:prSet/>
      <dgm:spPr/>
      <dgm:t>
        <a:bodyPr/>
        <a:lstStyle/>
        <a:p>
          <a:endParaRPr lang="en-GB"/>
        </a:p>
      </dgm:t>
    </dgm:pt>
    <dgm:pt modelId="{866C30BA-52BA-4259-BD12-41B4631861AE}">
      <dgm:prSet/>
      <dgm:spPr/>
      <dgm:t>
        <a:bodyPr/>
        <a:lstStyle/>
        <a:p>
          <a:r>
            <a:rPr lang="en-GB" dirty="0"/>
            <a:t>There is a hypothesis for every column</a:t>
          </a:r>
        </a:p>
      </dgm:t>
    </dgm:pt>
    <dgm:pt modelId="{DB009DFC-3AAA-4791-9637-85BF434F6C69}" type="parTrans" cxnId="{4758DD73-C0F5-4A37-AC4F-45E74B15F9DE}">
      <dgm:prSet/>
      <dgm:spPr/>
      <dgm:t>
        <a:bodyPr/>
        <a:lstStyle/>
        <a:p>
          <a:endParaRPr lang="en-GB"/>
        </a:p>
      </dgm:t>
    </dgm:pt>
    <dgm:pt modelId="{DEB704D8-9919-43B6-AD71-AB9D7AC7FAC3}" type="sibTrans" cxnId="{4758DD73-C0F5-4A37-AC4F-45E74B15F9DE}">
      <dgm:prSet/>
      <dgm:spPr/>
      <dgm:t>
        <a:bodyPr/>
        <a:lstStyle/>
        <a:p>
          <a:endParaRPr lang="en-GB"/>
        </a:p>
      </dgm:t>
    </dgm:pt>
    <dgm:pt modelId="{AF34A397-444E-4554-9584-07A7291A270D}">
      <dgm:prSet/>
      <dgm:spPr/>
      <dgm:t>
        <a:bodyPr/>
        <a:lstStyle/>
        <a:p>
          <a:r>
            <a:rPr lang="en-GB" dirty="0"/>
            <a:t>TRACE evolution to a site(catalytic site)</a:t>
          </a:r>
        </a:p>
      </dgm:t>
    </dgm:pt>
    <dgm:pt modelId="{1E36F107-E8A4-4E85-86A6-2D31A8CED888}" type="parTrans" cxnId="{9BC141D6-1612-4EC9-A01B-87DF9EB8231F}">
      <dgm:prSet/>
      <dgm:spPr/>
      <dgm:t>
        <a:bodyPr/>
        <a:lstStyle/>
        <a:p>
          <a:endParaRPr lang="en-GB"/>
        </a:p>
      </dgm:t>
    </dgm:pt>
    <dgm:pt modelId="{DC80F950-1CC3-44B7-9A35-A78A8B5527C3}" type="sibTrans" cxnId="{9BC141D6-1612-4EC9-A01B-87DF9EB8231F}">
      <dgm:prSet/>
      <dgm:spPr/>
      <dgm:t>
        <a:bodyPr/>
        <a:lstStyle/>
        <a:p>
          <a:endParaRPr lang="en-GB"/>
        </a:p>
      </dgm:t>
    </dgm:pt>
    <dgm:pt modelId="{D3952F59-B3C3-46D8-A310-1F8BA67BA30A}" type="pres">
      <dgm:prSet presAssocID="{BF0A1AA9-91B1-428D-8EF5-5FDDF1648948}" presName="Name0" presStyleCnt="0">
        <dgm:presLayoutVars>
          <dgm:dir/>
          <dgm:animLvl val="lvl"/>
          <dgm:resizeHandles val="exact"/>
        </dgm:presLayoutVars>
      </dgm:prSet>
      <dgm:spPr/>
    </dgm:pt>
    <dgm:pt modelId="{04A720B5-49AA-495C-95ED-C0CA35FE6576}" type="pres">
      <dgm:prSet presAssocID="{57DFF720-7756-40E8-AF16-27383A5A7708}" presName="composite" presStyleCnt="0"/>
      <dgm:spPr/>
    </dgm:pt>
    <dgm:pt modelId="{578D52AD-5042-4389-8DEF-5F544EAFDD69}" type="pres">
      <dgm:prSet presAssocID="{57DFF720-7756-40E8-AF16-27383A5A7708}" presName="parTx" presStyleLbl="alignNode1" presStyleIdx="0" presStyleCnt="1" custLinFactNeighborX="-2694" custLinFactNeighborY="-55302">
        <dgm:presLayoutVars>
          <dgm:chMax val="0"/>
          <dgm:chPref val="0"/>
          <dgm:bulletEnabled val="1"/>
        </dgm:presLayoutVars>
      </dgm:prSet>
      <dgm:spPr/>
    </dgm:pt>
    <dgm:pt modelId="{AC44D1AB-DC36-4F5E-9C8A-D5479F8E3255}" type="pres">
      <dgm:prSet presAssocID="{57DFF720-7756-40E8-AF16-27383A5A7708}" presName="desTx" presStyleLbl="alignAccFollowNode1" presStyleIdx="0" presStyleCnt="1" custScaleY="130264">
        <dgm:presLayoutVars>
          <dgm:bulletEnabled val="1"/>
        </dgm:presLayoutVars>
      </dgm:prSet>
      <dgm:spPr/>
    </dgm:pt>
  </dgm:ptLst>
  <dgm:cxnLst>
    <dgm:cxn modelId="{6D716807-A83E-432F-8C19-EFB6F0F196B7}" type="presOf" srcId="{866C30BA-52BA-4259-BD12-41B4631861AE}" destId="{AC44D1AB-DC36-4F5E-9C8A-D5479F8E3255}" srcOrd="0" destOrd="1" presId="urn:microsoft.com/office/officeart/2005/8/layout/hList1"/>
    <dgm:cxn modelId="{6AAA1126-C515-4643-B217-55094EEEE8D1}" type="presOf" srcId="{57DFF720-7756-40E8-AF16-27383A5A7708}" destId="{578D52AD-5042-4389-8DEF-5F544EAFDD69}" srcOrd="0" destOrd="0" presId="urn:microsoft.com/office/officeart/2005/8/layout/hList1"/>
    <dgm:cxn modelId="{588BBD70-65E9-4530-BD6D-79EA46A7F759}" srcId="{57DFF720-7756-40E8-AF16-27383A5A7708}" destId="{262B572C-1F2F-47B0-A8DE-BC3FAA2E16DB}" srcOrd="0" destOrd="0" parTransId="{49429EE0-CB2B-4E14-860D-D6D4EDCE12B7}" sibTransId="{4624F6D2-5741-438C-9558-9950A79352E2}"/>
    <dgm:cxn modelId="{4758DD73-C0F5-4A37-AC4F-45E74B15F9DE}" srcId="{57DFF720-7756-40E8-AF16-27383A5A7708}" destId="{866C30BA-52BA-4259-BD12-41B4631861AE}" srcOrd="1" destOrd="0" parTransId="{DB009DFC-3AAA-4791-9637-85BF434F6C69}" sibTransId="{DEB704D8-9919-43B6-AD71-AB9D7AC7FAC3}"/>
    <dgm:cxn modelId="{70E7CD95-FDD7-44FF-97D5-04B9665D19A3}" type="presOf" srcId="{BF0A1AA9-91B1-428D-8EF5-5FDDF1648948}" destId="{D3952F59-B3C3-46D8-A310-1F8BA67BA30A}" srcOrd="0" destOrd="0" presId="urn:microsoft.com/office/officeart/2005/8/layout/hList1"/>
    <dgm:cxn modelId="{58E42FAC-09EC-45B6-A153-3D3484FBE566}" type="presOf" srcId="{262B572C-1F2F-47B0-A8DE-BC3FAA2E16DB}" destId="{AC44D1AB-DC36-4F5E-9C8A-D5479F8E3255}" srcOrd="0" destOrd="0" presId="urn:microsoft.com/office/officeart/2005/8/layout/hList1"/>
    <dgm:cxn modelId="{1A196FBA-C7DD-47BE-BB61-F183AFC4B73F}" srcId="{BF0A1AA9-91B1-428D-8EF5-5FDDF1648948}" destId="{57DFF720-7756-40E8-AF16-27383A5A7708}" srcOrd="0" destOrd="0" parTransId="{4A075943-67E4-4873-AA8D-1771662A2861}" sibTransId="{94AC089B-0770-43B1-9898-7DE6E0D0C561}"/>
    <dgm:cxn modelId="{5BF0D0C3-B255-4621-8DE8-D4735B1B4E69}" type="presOf" srcId="{AF34A397-444E-4554-9584-07A7291A270D}" destId="{AC44D1AB-DC36-4F5E-9C8A-D5479F8E3255}" srcOrd="0" destOrd="2" presId="urn:microsoft.com/office/officeart/2005/8/layout/hList1"/>
    <dgm:cxn modelId="{9BC141D6-1612-4EC9-A01B-87DF9EB8231F}" srcId="{57DFF720-7756-40E8-AF16-27383A5A7708}" destId="{AF34A397-444E-4554-9584-07A7291A270D}" srcOrd="2" destOrd="0" parTransId="{1E36F107-E8A4-4E85-86A6-2D31A8CED888}" sibTransId="{DC80F950-1CC3-44B7-9A35-A78A8B5527C3}"/>
    <dgm:cxn modelId="{6B7B483F-4A52-45F2-A7D8-D45D2937AC19}" type="presParOf" srcId="{D3952F59-B3C3-46D8-A310-1F8BA67BA30A}" destId="{04A720B5-49AA-495C-95ED-C0CA35FE6576}" srcOrd="0" destOrd="0" presId="urn:microsoft.com/office/officeart/2005/8/layout/hList1"/>
    <dgm:cxn modelId="{38E5958A-E9D7-4C7C-8FF8-A2B3C509F666}" type="presParOf" srcId="{04A720B5-49AA-495C-95ED-C0CA35FE6576}" destId="{578D52AD-5042-4389-8DEF-5F544EAFDD69}" srcOrd="0" destOrd="0" presId="urn:microsoft.com/office/officeart/2005/8/layout/hList1"/>
    <dgm:cxn modelId="{1054D578-B8A7-47B2-A5E1-B107818F9C83}" type="presParOf" srcId="{04A720B5-49AA-495C-95ED-C0CA35FE6576}" destId="{AC44D1AB-DC36-4F5E-9C8A-D5479F8E325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3BA13C-D2BB-4C6A-ADD4-C987A74D5E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13660462-D09D-4FBA-9D77-8EABAAAFE181}">
      <dgm:prSet/>
      <dgm:spPr/>
      <dgm:t>
        <a:bodyPr/>
        <a:lstStyle/>
        <a:p>
          <a:pPr rtl="0"/>
          <a:r>
            <a:rPr lang="en-GB" dirty="0"/>
            <a:t>BOOTSRAPPING</a:t>
          </a:r>
        </a:p>
      </dgm:t>
    </dgm:pt>
    <dgm:pt modelId="{C161A6FF-4CEB-4CB4-8D74-D033FEEB17F3}" type="parTrans" cxnId="{692A90BF-23AC-430C-85ED-0CB9474EEDE9}">
      <dgm:prSet/>
      <dgm:spPr/>
      <dgm:t>
        <a:bodyPr/>
        <a:lstStyle/>
        <a:p>
          <a:endParaRPr lang="en-GB"/>
        </a:p>
      </dgm:t>
    </dgm:pt>
    <dgm:pt modelId="{7CD9EF04-5865-420D-A7C2-74CDEFA7F253}" type="sibTrans" cxnId="{692A90BF-23AC-430C-85ED-0CB9474EEDE9}">
      <dgm:prSet/>
      <dgm:spPr/>
      <dgm:t>
        <a:bodyPr/>
        <a:lstStyle/>
        <a:p>
          <a:endParaRPr lang="en-GB"/>
        </a:p>
      </dgm:t>
    </dgm:pt>
    <dgm:pt modelId="{147F62DF-4B90-4106-B16A-E7835A54065B}" type="pres">
      <dgm:prSet presAssocID="{CF3BA13C-D2BB-4C6A-ADD4-C987A74D5E40}" presName="linear" presStyleCnt="0">
        <dgm:presLayoutVars>
          <dgm:animLvl val="lvl"/>
          <dgm:resizeHandles val="exact"/>
        </dgm:presLayoutVars>
      </dgm:prSet>
      <dgm:spPr/>
    </dgm:pt>
    <dgm:pt modelId="{B84CD99B-1263-464A-985F-CD2A40303A62}" type="pres">
      <dgm:prSet presAssocID="{13660462-D09D-4FBA-9D77-8EABAAAFE18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B68F157-9EF8-43E3-9E23-D0B4F7FBAD4B}" type="presOf" srcId="{CF3BA13C-D2BB-4C6A-ADD4-C987A74D5E40}" destId="{147F62DF-4B90-4106-B16A-E7835A54065B}" srcOrd="0" destOrd="0" presId="urn:microsoft.com/office/officeart/2005/8/layout/vList2"/>
    <dgm:cxn modelId="{692A90BF-23AC-430C-85ED-0CB9474EEDE9}" srcId="{CF3BA13C-D2BB-4C6A-ADD4-C987A74D5E40}" destId="{13660462-D09D-4FBA-9D77-8EABAAAFE181}" srcOrd="0" destOrd="0" parTransId="{C161A6FF-4CEB-4CB4-8D74-D033FEEB17F3}" sibTransId="{7CD9EF04-5865-420D-A7C2-74CDEFA7F253}"/>
    <dgm:cxn modelId="{09433DEC-18E3-432C-9998-A84A23790219}" type="presOf" srcId="{13660462-D09D-4FBA-9D77-8EABAAAFE181}" destId="{B84CD99B-1263-464A-985F-CD2A40303A62}" srcOrd="0" destOrd="0" presId="urn:microsoft.com/office/officeart/2005/8/layout/vList2"/>
    <dgm:cxn modelId="{6F04C2E6-193C-48DB-9664-E04C65341B22}" type="presParOf" srcId="{147F62DF-4B90-4106-B16A-E7835A54065B}" destId="{B84CD99B-1263-464A-985F-CD2A40303A6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D52AD-5042-4389-8DEF-5F544EAFDD69}">
      <dsp:nvSpPr>
        <dsp:cNvPr id="0" name=""/>
        <dsp:cNvSpPr/>
      </dsp:nvSpPr>
      <dsp:spPr>
        <a:xfrm>
          <a:off x="0" y="0"/>
          <a:ext cx="3657109" cy="721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Character based</a:t>
          </a:r>
        </a:p>
      </dsp:txBody>
      <dsp:txXfrm>
        <a:off x="0" y="0"/>
        <a:ext cx="3657109" cy="721924"/>
      </dsp:txXfrm>
    </dsp:sp>
    <dsp:sp modelId="{AC44D1AB-DC36-4F5E-9C8A-D5479F8E3255}">
      <dsp:nvSpPr>
        <dsp:cNvPr id="0" name=""/>
        <dsp:cNvSpPr/>
      </dsp:nvSpPr>
      <dsp:spPr>
        <a:xfrm>
          <a:off x="0" y="638531"/>
          <a:ext cx="3657109" cy="1179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ML , Bayesian based “INFORMATION” rich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There is a hypothesis for every column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TRACE evolution to a site(catalytic site)</a:t>
          </a:r>
        </a:p>
      </dsp:txBody>
      <dsp:txXfrm>
        <a:off x="0" y="638531"/>
        <a:ext cx="3657109" cy="11799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CD99B-1263-464A-985F-CD2A40303A62}">
      <dsp:nvSpPr>
        <dsp:cNvPr id="0" name=""/>
        <dsp:cNvSpPr/>
      </dsp:nvSpPr>
      <dsp:spPr>
        <a:xfrm>
          <a:off x="0" y="151533"/>
          <a:ext cx="2016225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BOOTSRAPPING</a:t>
          </a:r>
        </a:p>
      </dsp:txBody>
      <dsp:txXfrm>
        <a:off x="24588" y="176121"/>
        <a:ext cx="1967049" cy="454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5898D-521F-49B0-A4D2-EB4BE637DCBD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7FAEC-9F5A-40B1-B39D-F6DE1085E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53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7FAEC-9F5A-40B1-B39D-F6DE1085E8A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9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12B4-2389-43FE-9F6A-E81E88BD528D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709E-2776-430E-9659-1E97B1F26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43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12B4-2389-43FE-9F6A-E81E88BD528D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709E-2776-430E-9659-1E97B1F26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2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12B4-2389-43FE-9F6A-E81E88BD528D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709E-2776-430E-9659-1E97B1F26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42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12B4-2389-43FE-9F6A-E81E88BD528D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709E-2776-430E-9659-1E97B1F26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99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12B4-2389-43FE-9F6A-E81E88BD528D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709E-2776-430E-9659-1E97B1F26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28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12B4-2389-43FE-9F6A-E81E88BD528D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709E-2776-430E-9659-1E97B1F26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85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12B4-2389-43FE-9F6A-E81E88BD528D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709E-2776-430E-9659-1E97B1F26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25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12B4-2389-43FE-9F6A-E81E88BD528D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709E-2776-430E-9659-1E97B1F26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69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12B4-2389-43FE-9F6A-E81E88BD528D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709E-2776-430E-9659-1E97B1F26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26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12B4-2389-43FE-9F6A-E81E88BD528D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709E-2776-430E-9659-1E97B1F26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87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12B4-2389-43FE-9F6A-E81E88BD528D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709E-2776-430E-9659-1E97B1F26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95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A12B4-2389-43FE-9F6A-E81E88BD528D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709E-2776-430E-9659-1E97B1F260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53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heelerlab.org/software/ninja/index.html" TargetMode="External"/><Relationship Id="rId2" Type="http://schemas.openxmlformats.org/officeDocument/2006/relationships/hyperlink" Target="http://birc.au.dk/Software/RapidNJ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user/carterlabcsulb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lus.google.com/111130913785157301054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etetoolkit.org/documentation/ete-buil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uava.physics.uiuc.edu/~nigel/courses/598BIO/498BIOonline-essays/hw2/files/hw2_li.pdf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LpbmziHyki7YRKBxUSItb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980728"/>
            <a:ext cx="7772400" cy="1470025"/>
          </a:xfrm>
        </p:spPr>
        <p:txBody>
          <a:bodyPr/>
          <a:lstStyle/>
          <a:p>
            <a:r>
              <a:rPr lang="en-GB" b="1" dirty="0"/>
              <a:t>Phylogenetics methods</a:t>
            </a:r>
            <a:br>
              <a:rPr lang="en-GB" b="1" dirty="0"/>
            </a:br>
            <a:r>
              <a:rPr lang="en-GB" b="1" dirty="0"/>
              <a:t> part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00535"/>
            <a:ext cx="6400800" cy="1752600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Marielle </a:t>
            </a:r>
          </a:p>
          <a:p>
            <a:r>
              <a:rPr lang="en-GB" dirty="0">
                <a:solidFill>
                  <a:srgbClr val="FF0000"/>
                </a:solidFill>
              </a:rPr>
              <a:t>Jitender</a:t>
            </a:r>
          </a:p>
          <a:p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16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29600" cy="850900"/>
          </a:xfrm>
        </p:spPr>
        <p:txBody>
          <a:bodyPr/>
          <a:lstStyle/>
          <a:p>
            <a:r>
              <a:rPr lang="en-GB" altLang="en-US" dirty="0">
                <a:solidFill>
                  <a:srgbClr val="6666FF"/>
                </a:solidFill>
                <a:highlight>
                  <a:srgbClr val="FFFF00"/>
                </a:highlight>
              </a:rPr>
              <a:t>Distance-based methods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29600" cy="2087562"/>
          </a:xfrm>
        </p:spPr>
        <p:txBody>
          <a:bodyPr/>
          <a:lstStyle/>
          <a:p>
            <a:pPr algn="just">
              <a:buClr>
                <a:srgbClr val="9999FF"/>
              </a:buClr>
              <a:buFont typeface="Wingdings" pitchFamily="2" charset="2"/>
              <a:buChar char="v"/>
            </a:pPr>
            <a:r>
              <a:rPr lang="en-GB" altLang="en-US" sz="2800" dirty="0"/>
              <a:t>For each </a:t>
            </a:r>
            <a:r>
              <a:rPr lang="en-GB" altLang="en-US" sz="2800" b="1" dirty="0">
                <a:solidFill>
                  <a:srgbClr val="6666FF"/>
                </a:solidFill>
              </a:rPr>
              <a:t>pair</a:t>
            </a:r>
            <a:r>
              <a:rPr lang="en-GB" altLang="en-US" sz="2800" dirty="0"/>
              <a:t> of sequences in our alignment, we calculate a distance between them. </a:t>
            </a:r>
          </a:p>
          <a:p>
            <a:pPr algn="just">
              <a:buClr>
                <a:srgbClr val="9999FF"/>
              </a:buClr>
              <a:buFont typeface="Wingdings" pitchFamily="2" charset="2"/>
              <a:buChar char="v"/>
            </a:pPr>
            <a:endParaRPr lang="en-GB" altLang="en-US" sz="2800" dirty="0"/>
          </a:p>
          <a:p>
            <a:pPr algn="just">
              <a:buClr>
                <a:srgbClr val="9999FF"/>
              </a:buClr>
              <a:buFont typeface="Wingdings" pitchFamily="2" charset="2"/>
              <a:buChar char="v"/>
            </a:pPr>
            <a:r>
              <a:rPr lang="en-GB" altLang="en-US" sz="2800" dirty="0"/>
              <a:t>The result is a </a:t>
            </a:r>
            <a:r>
              <a:rPr lang="en-GB" altLang="en-US" sz="2800" b="1" dirty="0">
                <a:solidFill>
                  <a:srgbClr val="6666FF"/>
                </a:solidFill>
              </a:rPr>
              <a:t>distance matrix</a:t>
            </a:r>
            <a:r>
              <a:rPr lang="en-GB" altLang="en-US" sz="2800" dirty="0"/>
              <a:t>. 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71550" y="4005263"/>
            <a:ext cx="7272338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GB" altLang="en-US" sz="2800" b="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GB" altLang="en-US" sz="2800" dirty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Seq1 Seq2 Seq3 Seq4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800" dirty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Sequence1</a:t>
            </a:r>
            <a:r>
              <a:rPr lang="en-GB" altLang="en-US" sz="2800" b="0" dirty="0">
                <a:latin typeface="Courier New" pitchFamily="49" charset="0"/>
                <a:cs typeface="Courier New" pitchFamily="49" charset="0"/>
              </a:rPr>
              <a:t>  *    </a:t>
            </a:r>
            <a:r>
              <a:rPr lang="en-GB" altLang="en-US" sz="2800" b="1" dirty="0">
                <a:latin typeface="Courier New" pitchFamily="49" charset="0"/>
                <a:cs typeface="Courier New" pitchFamily="49" charset="0"/>
              </a:rPr>
              <a:t>0.83</a:t>
            </a:r>
            <a:r>
              <a:rPr lang="en-GB" altLang="en-US" sz="2800" b="0" dirty="0">
                <a:latin typeface="Courier New" pitchFamily="49" charset="0"/>
                <a:cs typeface="Courier New" pitchFamily="49" charset="0"/>
              </a:rPr>
              <a:t> 0.62 0.55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800" dirty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Sequence2</a:t>
            </a:r>
            <a:r>
              <a:rPr lang="en-GB" altLang="en-US" sz="2800" b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altLang="en-US" sz="2800" b="1" dirty="0">
                <a:latin typeface="Courier New" pitchFamily="49" charset="0"/>
                <a:cs typeface="Courier New" pitchFamily="49" charset="0"/>
              </a:rPr>
              <a:t>0.83</a:t>
            </a:r>
            <a:r>
              <a:rPr lang="en-GB" altLang="en-US" sz="2800" b="0" dirty="0">
                <a:latin typeface="Courier New" pitchFamily="49" charset="0"/>
                <a:cs typeface="Courier New" pitchFamily="49" charset="0"/>
              </a:rPr>
              <a:t> *    0.48 0.79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800" dirty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Sequence3</a:t>
            </a:r>
            <a:r>
              <a:rPr lang="en-GB" altLang="en-US" sz="2800" b="0" dirty="0">
                <a:latin typeface="Courier New" pitchFamily="49" charset="0"/>
                <a:cs typeface="Courier New" pitchFamily="49" charset="0"/>
              </a:rPr>
              <a:t>  0.62 0.48 *    0.81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800" dirty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Sequence4</a:t>
            </a:r>
            <a:r>
              <a:rPr lang="en-GB" altLang="en-US" sz="2800" b="0" dirty="0">
                <a:latin typeface="Courier New" pitchFamily="49" charset="0"/>
                <a:cs typeface="Courier New" pitchFamily="49" charset="0"/>
              </a:rPr>
              <a:t>  0.55 0.79 0.81 *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16216" y="2070148"/>
            <a:ext cx="2748136" cy="17543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Seq1  ATCGAAGAG..</a:t>
            </a:r>
          </a:p>
          <a:p>
            <a:r>
              <a:rPr lang="en-GB" dirty="0"/>
              <a:t>Seq2  ATCCGAGAG..</a:t>
            </a:r>
          </a:p>
          <a:p>
            <a:r>
              <a:rPr lang="en-GB" dirty="0"/>
              <a:t>Seq3  ATTTTTCGAG..</a:t>
            </a:r>
          </a:p>
          <a:p>
            <a:r>
              <a:rPr lang="en-GB" dirty="0"/>
              <a:t>Seq4  ATTTTTCGAG…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rrow: Down 2"/>
          <p:cNvSpPr/>
          <p:nvPr/>
        </p:nvSpPr>
        <p:spPr>
          <a:xfrm>
            <a:off x="7890284" y="3941418"/>
            <a:ext cx="30891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89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8569325" cy="633413"/>
          </a:xfrm>
        </p:spPr>
        <p:txBody>
          <a:bodyPr>
            <a:normAutofit fontScale="90000"/>
          </a:bodyPr>
          <a:lstStyle/>
          <a:p>
            <a:r>
              <a:rPr lang="en-GB" altLang="en-US" sz="4000">
                <a:solidFill>
                  <a:srgbClr val="6666FF"/>
                </a:solidFill>
              </a:rPr>
              <a:t>Tree-building from distance matrices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  <a:buClr>
                <a:srgbClr val="6666FF"/>
              </a:buClr>
              <a:buFont typeface="Wingdings" pitchFamily="2" charset="2"/>
              <a:buChar char="v"/>
            </a:pPr>
            <a:r>
              <a:rPr lang="en-GB" altLang="en-US" sz="2800" dirty="0"/>
              <a:t>Once we have a distance matrix, how do we build a tree? There are several strategies including goodness-of-fit (e.g. least-squares fit) and minimum evolution.</a:t>
            </a:r>
          </a:p>
          <a:p>
            <a:pPr algn="just">
              <a:lnSpc>
                <a:spcPct val="80000"/>
              </a:lnSpc>
              <a:buClr>
                <a:srgbClr val="6666FF"/>
              </a:buClr>
              <a:buFont typeface="Wingdings" pitchFamily="2" charset="2"/>
              <a:buChar char="v"/>
            </a:pPr>
            <a:endParaRPr lang="en-GB" altLang="en-US" sz="2800" dirty="0"/>
          </a:p>
          <a:p>
            <a:pPr algn="just">
              <a:lnSpc>
                <a:spcPct val="80000"/>
              </a:lnSpc>
              <a:buClr>
                <a:srgbClr val="6666FF"/>
              </a:buClr>
              <a:buFont typeface="Wingdings" pitchFamily="2" charset="2"/>
              <a:buChar char="v"/>
            </a:pPr>
            <a:r>
              <a:rPr lang="en-GB" altLang="en-US" sz="2800" dirty="0"/>
              <a:t>The most widely-used methods are </a:t>
            </a:r>
            <a:r>
              <a:rPr lang="en-GB" altLang="en-US" sz="2800" b="1" dirty="0" err="1">
                <a:solidFill>
                  <a:srgbClr val="6666FF"/>
                </a:solidFill>
              </a:rPr>
              <a:t>neighbor</a:t>
            </a:r>
            <a:r>
              <a:rPr lang="en-GB" altLang="en-US" sz="2800" b="1" dirty="0">
                <a:solidFill>
                  <a:srgbClr val="6666FF"/>
                </a:solidFill>
              </a:rPr>
              <a:t>-joining</a:t>
            </a:r>
            <a:r>
              <a:rPr lang="en-GB" altLang="en-US" sz="2800" dirty="0"/>
              <a:t> (NJ), </a:t>
            </a:r>
            <a:r>
              <a:rPr lang="en-GB" altLang="en-US" sz="2800" b="1" dirty="0">
                <a:solidFill>
                  <a:srgbClr val="6666FF"/>
                </a:solidFill>
              </a:rPr>
              <a:t>UPGMA</a:t>
            </a:r>
            <a:r>
              <a:rPr lang="en-GB" altLang="en-US" sz="2800" dirty="0"/>
              <a:t> (evolutionary clock), </a:t>
            </a:r>
            <a:r>
              <a:rPr lang="en-GB" altLang="en-US" sz="2800" b="1" dirty="0">
                <a:solidFill>
                  <a:srgbClr val="6666FF"/>
                </a:solidFill>
              </a:rPr>
              <a:t>fitch</a:t>
            </a:r>
            <a:r>
              <a:rPr lang="en-GB" altLang="en-US" sz="2800" dirty="0"/>
              <a:t> and </a:t>
            </a:r>
            <a:r>
              <a:rPr lang="en-GB" altLang="en-US" sz="2800" b="1" dirty="0">
                <a:solidFill>
                  <a:srgbClr val="6666FF"/>
                </a:solidFill>
              </a:rPr>
              <a:t>kitsch</a:t>
            </a:r>
            <a:r>
              <a:rPr lang="en-GB" altLang="en-US" sz="2800" dirty="0"/>
              <a:t> (evolutionary clock). </a:t>
            </a:r>
          </a:p>
          <a:p>
            <a:r>
              <a:rPr lang="en-GB" sz="2800" dirty="0"/>
              <a:t>Distance methods are straightforward – a </a:t>
            </a:r>
            <a:r>
              <a:rPr lang="en-GB" sz="2800" b="1" dirty="0">
                <a:solidFill>
                  <a:srgbClr val="6666FF"/>
                </a:solidFill>
              </a:rPr>
              <a:t>single statistic </a:t>
            </a:r>
            <a:r>
              <a:rPr lang="en-GB" sz="2800" dirty="0"/>
              <a:t>, the distance (roughly, the percent sequence difference), is calculated for all pairwise combinations of species, and then the distances are assembled into a tree.</a:t>
            </a:r>
            <a:endParaRPr lang="en-GB" altLang="en-US" sz="2800" dirty="0"/>
          </a:p>
        </p:txBody>
      </p:sp>
      <p:sp>
        <p:nvSpPr>
          <p:cNvPr id="2" name="&quot;No&quot; Symbol 1"/>
          <p:cNvSpPr/>
          <p:nvPr/>
        </p:nvSpPr>
        <p:spPr>
          <a:xfrm>
            <a:off x="7812360" y="4385890"/>
            <a:ext cx="432048" cy="555278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33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75E1-9F93-460E-A2E2-A60EF41FF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neighbour Joining(NJ)</a:t>
            </a:r>
            <a:r>
              <a:rPr lang="en-GB" sz="2200" dirty="0">
                <a:latin typeface="Arial" panose="020B0604020202020204" pitchFamily="34" charset="0"/>
              </a:rPr>
              <a:t>Saitou and </a:t>
            </a:r>
            <a:r>
              <a:rPr lang="en-GB" sz="2200" dirty="0" err="1">
                <a:latin typeface="Arial" panose="020B0604020202020204" pitchFamily="34" charset="0"/>
              </a:rPr>
              <a:t>Nei</a:t>
            </a:r>
            <a:r>
              <a:rPr lang="en-GB" sz="2200" dirty="0">
                <a:latin typeface="Arial" panose="020B0604020202020204" pitchFamily="34" charset="0"/>
              </a:rPr>
              <a:t>, 1987</a:t>
            </a:r>
            <a:br>
              <a:rPr lang="en-GB" dirty="0">
                <a:latin typeface="Arial" panose="020B0604020202020204" pitchFamily="34" charset="0"/>
              </a:rPr>
            </a:br>
            <a:r>
              <a:rPr lang="en-GB" i="1" dirty="0"/>
              <a:t>Which pairs are neighbour 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7644B7-D09C-4B9C-ACFB-BE179C40E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1386301"/>
            <a:ext cx="3394295" cy="1399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BBEFD6-DDDB-4048-96AA-56F31040E25D}"/>
              </a:ext>
            </a:extLst>
          </p:cNvPr>
          <p:cNvSpPr txBox="1"/>
          <p:nvPr/>
        </p:nvSpPr>
        <p:spPr>
          <a:xfrm>
            <a:off x="5724128" y="1621117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– B  : YES</a:t>
            </a:r>
          </a:p>
          <a:p>
            <a:endParaRPr lang="en-GB" dirty="0"/>
          </a:p>
          <a:p>
            <a:r>
              <a:rPr lang="en-GB" dirty="0"/>
              <a:t>A – C  : NO</a:t>
            </a:r>
          </a:p>
          <a:p>
            <a:endParaRPr lang="en-GB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C41462D-37A5-4BBE-AD56-8C62067871D0}"/>
              </a:ext>
            </a:extLst>
          </p:cNvPr>
          <p:cNvSpPr/>
          <p:nvPr/>
        </p:nvSpPr>
        <p:spPr>
          <a:xfrm>
            <a:off x="3817463" y="3697312"/>
            <a:ext cx="720080" cy="36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C77DD-9530-40D2-8353-EB8B92EDCED2}"/>
              </a:ext>
            </a:extLst>
          </p:cNvPr>
          <p:cNvSpPr txBox="1"/>
          <p:nvPr/>
        </p:nvSpPr>
        <p:spPr>
          <a:xfrm>
            <a:off x="430762" y="6021288"/>
            <a:ext cx="529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 1 and 2 are nearest we call them neighbours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8A8347-00ED-48FF-A0B5-6921C00F5C6A}"/>
              </a:ext>
            </a:extLst>
          </p:cNvPr>
          <p:cNvSpPr txBox="1"/>
          <p:nvPr/>
        </p:nvSpPr>
        <p:spPr>
          <a:xfrm>
            <a:off x="5751172" y="5738101"/>
            <a:ext cx="187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New node added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6DA422E-B21E-4F9E-9B05-1945F2FDE572}"/>
              </a:ext>
            </a:extLst>
          </p:cNvPr>
          <p:cNvSpPr/>
          <p:nvPr/>
        </p:nvSpPr>
        <p:spPr>
          <a:xfrm rot="10570769">
            <a:off x="5817407" y="5017331"/>
            <a:ext cx="288032" cy="64807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324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1707-911F-4125-977A-8A2B0FB4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/>
              <a:t>NJ: Intuitive Steps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15BD8-0994-4FC7-A46A-8D935E7D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00" y="1416750"/>
            <a:ext cx="3168352" cy="2312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11A0FB-83A5-4DC8-A7D4-D8759542B66D}"/>
              </a:ext>
            </a:extLst>
          </p:cNvPr>
          <p:cNvSpPr txBox="1"/>
          <p:nvPr/>
        </p:nvSpPr>
        <p:spPr>
          <a:xfrm>
            <a:off x="3160552" y="934313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We start with a Star tree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B7A814-6D99-4C98-A6D1-E0854E8CE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3" y="116632"/>
            <a:ext cx="1268812" cy="11247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967D00-1347-4834-909B-2059B65EAC25}"/>
              </a:ext>
            </a:extLst>
          </p:cNvPr>
          <p:cNvSpPr txBox="1"/>
          <p:nvPr/>
        </p:nvSpPr>
        <p:spPr>
          <a:xfrm>
            <a:off x="35608" y="12320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Any distance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82C89-A691-45B4-B810-0ACD62592BF5}"/>
              </a:ext>
            </a:extLst>
          </p:cNvPr>
          <p:cNvSpPr txBox="1"/>
          <p:nvPr/>
        </p:nvSpPr>
        <p:spPr>
          <a:xfrm>
            <a:off x="3176348" y="1653724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Assume, 1 and 2 are nearest : hence neighbours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AEB731-ABC2-42FB-9339-BD0558BC28E4}"/>
              </a:ext>
            </a:extLst>
          </p:cNvPr>
          <p:cNvSpPr txBox="1"/>
          <p:nvPr/>
        </p:nvSpPr>
        <p:spPr>
          <a:xfrm>
            <a:off x="3176348" y="249728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We added a new node 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C102C1-3D2E-45EB-8C03-8597397A5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831" y="3719049"/>
            <a:ext cx="3279176" cy="16963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7A335F-BBA4-425D-8DAC-4FEF536F850A}"/>
              </a:ext>
            </a:extLst>
          </p:cNvPr>
          <p:cNvSpPr txBox="1"/>
          <p:nvPr/>
        </p:nvSpPr>
        <p:spPr>
          <a:xfrm>
            <a:off x="3195703" y="3060993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 Define distance between node X and the rest of the nodes; Enter into matrix.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4E0F67-55BA-4F58-995E-AD0394CB5B68}"/>
              </a:ext>
            </a:extLst>
          </p:cNvPr>
          <p:cNvSpPr txBox="1"/>
          <p:nvPr/>
        </p:nvSpPr>
        <p:spPr>
          <a:xfrm>
            <a:off x="3172862" y="4118461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5. </a:t>
            </a:r>
            <a:r>
              <a:rPr lang="en-GB" b="1" dirty="0"/>
              <a:t>Remove 1 and 2; </a:t>
            </a:r>
            <a:r>
              <a:rPr lang="en-GB" dirty="0"/>
              <a:t>Compute the branch lengths for the branches that have been joined  1-X and 2-X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E2B7F9-DA3A-4695-B1E0-1105B8C4B5C3}"/>
              </a:ext>
            </a:extLst>
          </p:cNvPr>
          <p:cNvSpPr txBox="1"/>
          <p:nvPr/>
        </p:nvSpPr>
        <p:spPr>
          <a:xfrm>
            <a:off x="3198089" y="5200309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6. We Repeat 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CD615485-26A5-4D0C-B354-AF3AD9201BD3}"/>
              </a:ext>
            </a:extLst>
          </p:cNvPr>
          <p:cNvSpPr/>
          <p:nvPr/>
        </p:nvSpPr>
        <p:spPr>
          <a:xfrm rot="10800000">
            <a:off x="7335677" y="1782172"/>
            <a:ext cx="504056" cy="37257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200B3E1-519A-4003-95C7-ED7EA10E76E5}"/>
              </a:ext>
            </a:extLst>
          </p:cNvPr>
          <p:cNvSpPr/>
          <p:nvPr/>
        </p:nvSpPr>
        <p:spPr>
          <a:xfrm rot="16200000">
            <a:off x="6688091" y="5052701"/>
            <a:ext cx="504056" cy="79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EA0B910-514B-438A-BABE-62151B638C19}"/>
              </a:ext>
            </a:extLst>
          </p:cNvPr>
          <p:cNvSpPr/>
          <p:nvPr/>
        </p:nvSpPr>
        <p:spPr>
          <a:xfrm rot="5400000">
            <a:off x="6465028" y="1532353"/>
            <a:ext cx="504056" cy="79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5BBAE3-6702-45E4-AECE-DA35517AE700}"/>
              </a:ext>
            </a:extLst>
          </p:cNvPr>
          <p:cNvSpPr txBox="1"/>
          <p:nvPr/>
        </p:nvSpPr>
        <p:spPr>
          <a:xfrm>
            <a:off x="97393" y="5949280"/>
            <a:ext cx="8867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Courtesy: </a:t>
            </a:r>
            <a:r>
              <a:rPr lang="en-GB" b="1" dirty="0"/>
              <a:t>https://www.stat.berkeley.edu/~terry/Classes/s246.2006/Week6/2neighbourJoining.pdf</a:t>
            </a:r>
          </a:p>
        </p:txBody>
      </p:sp>
    </p:spTree>
    <p:extLst>
      <p:ext uri="{BB962C8B-B14F-4D97-AF65-F5344CB8AC3E}">
        <p14:creationId xmlns:p14="http://schemas.microsoft.com/office/powerpoint/2010/main" val="175095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A344-C685-483E-821C-4E43CB81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b="1" dirty="0" err="1">
                <a:solidFill>
                  <a:srgbClr val="6666FF"/>
                </a:solidFill>
              </a:rPr>
              <a:t>neighbor</a:t>
            </a:r>
            <a:r>
              <a:rPr lang="en-GB" altLang="en-US" b="1" dirty="0">
                <a:solidFill>
                  <a:srgbClr val="6666FF"/>
                </a:solidFill>
              </a:rPr>
              <a:t>-joining(NJ)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471928-91A1-4D0E-984E-ADC35E1AD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620688"/>
            <a:ext cx="3231601" cy="56805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BEE949-3BC2-41CE-AC60-7375FC1FF11F}"/>
              </a:ext>
            </a:extLst>
          </p:cNvPr>
          <p:cNvSpPr txBox="1"/>
          <p:nvPr/>
        </p:nvSpPr>
        <p:spPr>
          <a:xfrm>
            <a:off x="539552" y="5931905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From: https://en.wikipedia.org/wiki/Neighbor_joining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2B3DD6-7BD5-47D6-B7BF-9F62AA4A7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196752"/>
            <a:ext cx="2304256" cy="204261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C8CFF15-923A-4C26-BB94-1E4AE9808A33}"/>
              </a:ext>
            </a:extLst>
          </p:cNvPr>
          <p:cNvSpPr/>
          <p:nvPr/>
        </p:nvSpPr>
        <p:spPr>
          <a:xfrm>
            <a:off x="3347864" y="1972565"/>
            <a:ext cx="864096" cy="300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3C16FF-691A-4284-ABB9-0F4CCFBD7D97}"/>
              </a:ext>
            </a:extLst>
          </p:cNvPr>
          <p:cNvSpPr/>
          <p:nvPr/>
        </p:nvSpPr>
        <p:spPr>
          <a:xfrm>
            <a:off x="323528" y="4031639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Arial" panose="020B0604020202020204" pitchFamily="34" charset="0"/>
              </a:rPr>
              <a:t>Saitou and </a:t>
            </a:r>
            <a:r>
              <a:rPr lang="en-GB" b="1" dirty="0" err="1">
                <a:latin typeface="Arial" panose="020B0604020202020204" pitchFamily="34" charset="0"/>
              </a:rPr>
              <a:t>Nei</a:t>
            </a:r>
            <a:r>
              <a:rPr lang="en-GB" b="1" dirty="0">
                <a:latin typeface="Arial" panose="020B0604020202020204" pitchFamily="34" charset="0"/>
              </a:rPr>
              <a:t>, 1987</a:t>
            </a:r>
            <a:endParaRPr lang="en-GB" b="1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909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0CCF-5794-40AE-964F-73E28F4C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to make a NJ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FBF9-4004-41C7-B3E2-2FC1763A3848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err="1">
                <a:hlinkClick r:id="rId2"/>
              </a:rPr>
              <a:t>RapidNJ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NINJA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Its very </a:t>
            </a:r>
            <a:r>
              <a:rPr lang="en-GB" b="1" dirty="0"/>
              <a:t>FAST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assume distances are </a:t>
            </a:r>
            <a:r>
              <a:rPr lang="en-GB" b="1" i="1" dirty="0"/>
              <a:t>additive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Shorter distances are relatively better known than the longer distances : </a:t>
            </a:r>
            <a:r>
              <a:rPr lang="en-GB" b="1" dirty="0" err="1"/>
              <a:t>Weigbour</a:t>
            </a:r>
            <a:r>
              <a:rPr lang="en-GB" dirty="0"/>
              <a:t> and </a:t>
            </a:r>
            <a:r>
              <a:rPr lang="en-GB" b="1" dirty="0"/>
              <a:t>BIONJ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AF073EDD-BC61-4590-8C45-48A6BBE2007D}"/>
              </a:ext>
            </a:extLst>
          </p:cNvPr>
          <p:cNvSpPr/>
          <p:nvPr/>
        </p:nvSpPr>
        <p:spPr>
          <a:xfrm>
            <a:off x="3203848" y="2492896"/>
            <a:ext cx="936104" cy="93610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80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X:\PIERRE\HPCFAST\CDPKRED_T1\BOOSTRAP100\PLOTTING\RAXML_TREE\CDPKR-prevLETT_ML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0808" y="-99830472"/>
            <a:ext cx="12439650" cy="2423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395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Based Tree: 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[</a:t>
            </a:r>
            <a:r>
              <a:rPr lang="en-GB" dirty="0">
                <a:solidFill>
                  <a:srgbClr val="FF0000"/>
                </a:solidFill>
              </a:rPr>
              <a:t>MEGA 6</a:t>
            </a:r>
            <a:r>
              <a:rPr lang="en-GB" dirty="0"/>
              <a:t> on window machines are  already installed  by default there are also others 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are going to use </a:t>
            </a:r>
            <a:r>
              <a:rPr lang="en-GB" b="1" dirty="0" err="1"/>
              <a:t>FastTree</a:t>
            </a:r>
            <a:r>
              <a:rPr lang="en-GB" dirty="0"/>
              <a:t> today</a:t>
            </a:r>
          </a:p>
          <a:p>
            <a:pPr marL="0" indent="0">
              <a:buNone/>
            </a:pPr>
            <a:endParaRPr lang="en-GB" sz="6600" dirty="0"/>
          </a:p>
          <a:p>
            <a:pPr marL="0" indent="0">
              <a:buNone/>
            </a:pPr>
            <a:endParaRPr lang="en-GB" sz="6600" dirty="0"/>
          </a:p>
          <a:p>
            <a:pPr marL="0" indent="0">
              <a:buNone/>
            </a:pPr>
            <a:endParaRPr lang="en-GB" sz="6600" dirty="0"/>
          </a:p>
          <a:p>
            <a:pPr marL="0" indent="0">
              <a:buNone/>
            </a:pP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434798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GB" dirty="0"/>
              <a:t>Select Neighbour Joining Tree</a:t>
            </a:r>
            <a:br>
              <a:rPr lang="en-GB" dirty="0"/>
            </a:br>
            <a:r>
              <a:rPr lang="en-GB" dirty="0"/>
              <a:t>from “Phylogeny”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protein sequences</a:t>
            </a:r>
          </a:p>
          <a:p>
            <a:r>
              <a:rPr lang="en-GB" dirty="0"/>
              <a:t>And try: NJ </a:t>
            </a:r>
          </a:p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6587777" cy="467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6228184" y="4869160"/>
            <a:ext cx="2592288" cy="129614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File.. Export Current Tree as..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protein5-NJ.nwk</a:t>
            </a:r>
          </a:p>
        </p:txBody>
      </p:sp>
    </p:spTree>
    <p:extLst>
      <p:ext uri="{BB962C8B-B14F-4D97-AF65-F5344CB8AC3E}">
        <p14:creationId xmlns:p14="http://schemas.microsoft.com/office/powerpoint/2010/main" val="2561920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GB" dirty="0"/>
              <a:t>Advanced and blazingly  fast on big datasets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We can use </a:t>
            </a:r>
            <a:r>
              <a:rPr lang="en-GB" dirty="0" err="1">
                <a:solidFill>
                  <a:srgbClr val="FF0000"/>
                </a:solidFill>
              </a:rPr>
              <a:t>FastTree</a:t>
            </a:r>
            <a:r>
              <a:rPr lang="en-GB" dirty="0"/>
              <a:t> to Make a Distance based Tree for big data set</a:t>
            </a:r>
          </a:p>
          <a:p>
            <a:endParaRPr lang="en-GB" dirty="0"/>
          </a:p>
          <a:p>
            <a:r>
              <a:rPr lang="en-GB" b="1" dirty="0" err="1"/>
              <a:t>fasttree</a:t>
            </a:r>
            <a:r>
              <a:rPr lang="en-GB" b="1" dirty="0"/>
              <a:t>  -fastest &lt; protein5.phy  &gt;  protein5-fastNJ.nwk </a:t>
            </a:r>
            <a:r>
              <a:rPr lang="en-GB" dirty="0"/>
              <a:t> 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Where input file is: </a:t>
            </a:r>
            <a:r>
              <a:rPr lang="en-GB" b="1" dirty="0"/>
              <a:t> protein5.phy 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And output tree saved as newick formatted Tree as :    </a:t>
            </a:r>
            <a:r>
              <a:rPr lang="en-GB" b="1" dirty="0"/>
              <a:t>protein5-fastNJ.nwk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  </a:t>
            </a:r>
          </a:p>
          <a:p>
            <a:r>
              <a:rPr lang="en-GB" dirty="0"/>
              <a:t>Some of the virtues and fact about </a:t>
            </a:r>
            <a:r>
              <a:rPr lang="en-GB" dirty="0" err="1"/>
              <a:t>FastTree</a:t>
            </a:r>
            <a:r>
              <a:rPr lang="en-GB" dirty="0"/>
              <a:t> is discussed at http://www.davelunt.net/evophylo/tag/fasttree/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61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" y="-315416"/>
            <a:ext cx="8229600" cy="1143000"/>
          </a:xfrm>
        </p:spPr>
        <p:txBody>
          <a:bodyPr/>
          <a:lstStyle/>
          <a:p>
            <a:r>
              <a:rPr lang="en-GB" dirty="0"/>
              <a:t>STUDY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27584"/>
            <a:ext cx="7128792" cy="37535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This PowerPoint and the word document will be at:</a:t>
            </a:r>
          </a:p>
          <a:p>
            <a:pPr marL="0" indent="0">
              <a:buNone/>
            </a:pPr>
            <a:endParaRPr lang="en-GB" sz="3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https://git.nbi.ac.uk/jic-scientific-computing-training/phylogenetics_course/tree/master/Presentation/Tree-Making</a:t>
            </a:r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r>
              <a:rPr lang="en-GB" dirty="0"/>
              <a:t>https://github.com/threadmapper/phylo-course/</a:t>
            </a:r>
          </a:p>
        </p:txBody>
      </p:sp>
    </p:spTree>
    <p:extLst>
      <p:ext uri="{BB962C8B-B14F-4D97-AF65-F5344CB8AC3E}">
        <p14:creationId xmlns:p14="http://schemas.microsoft.com/office/powerpoint/2010/main" val="407354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773534"/>
          </a:xfrm>
        </p:spPr>
        <p:txBody>
          <a:bodyPr/>
          <a:lstStyle/>
          <a:p>
            <a:r>
              <a:rPr lang="en-GB" dirty="0"/>
              <a:t>Workbook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2880320" cy="18722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067944" y="1700808"/>
            <a:ext cx="496855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1. </a:t>
            </a:r>
            <a:r>
              <a:rPr lang="en-GB" sz="2000" b="1" dirty="0"/>
              <a:t>Please go the </a:t>
            </a:r>
            <a:r>
              <a:rPr lang="en-GB" sz="2000" b="1" dirty="0">
                <a:solidFill>
                  <a:srgbClr val="FF0000"/>
                </a:solidFill>
              </a:rPr>
              <a:t>Terminal and click</a:t>
            </a:r>
          </a:p>
          <a:p>
            <a:endParaRPr lang="en-GB" sz="2000" b="1" dirty="0"/>
          </a:p>
          <a:p>
            <a:endParaRPr lang="en-GB" sz="2000" b="1" dirty="0"/>
          </a:p>
          <a:p>
            <a:pPr marL="457200" indent="-457200">
              <a:buAutoNum type="arabicPeriod" startAt="2"/>
            </a:pPr>
            <a:r>
              <a:rPr lang="en-GB" sz="2000" b="1" dirty="0"/>
              <a:t>An type </a:t>
            </a:r>
            <a:r>
              <a:rPr lang="en-GB" sz="2000" b="1" dirty="0">
                <a:solidFill>
                  <a:srgbClr val="FF0000"/>
                </a:solidFill>
              </a:rPr>
              <a:t>cd Desktop/Notebook</a:t>
            </a:r>
          </a:p>
          <a:p>
            <a:r>
              <a:rPr lang="en-GB" sz="2000" dirty="0"/>
              <a:t>        and press </a:t>
            </a:r>
            <a:r>
              <a:rPr lang="en-GB" sz="2000" b="1" dirty="0"/>
              <a:t>ENTER</a:t>
            </a:r>
            <a:r>
              <a:rPr lang="en-GB" sz="2000" dirty="0"/>
              <a:t> 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b="1" dirty="0"/>
              <a:t>3. </a:t>
            </a:r>
            <a:r>
              <a:rPr lang="en-GB" sz="2000" dirty="0"/>
              <a:t>Type</a:t>
            </a:r>
            <a:r>
              <a:rPr lang="en-GB" sz="2000" b="1" dirty="0"/>
              <a:t>  </a:t>
            </a:r>
            <a:r>
              <a:rPr lang="en-GB" sz="2000" b="1" dirty="0" err="1">
                <a:solidFill>
                  <a:srgbClr val="FF0000"/>
                </a:solidFill>
              </a:rPr>
              <a:t>jupyter</a:t>
            </a:r>
            <a:r>
              <a:rPr lang="en-GB" sz="2000" b="1" dirty="0">
                <a:solidFill>
                  <a:srgbClr val="FF0000"/>
                </a:solidFill>
              </a:rPr>
              <a:t> notebook course-</a:t>
            </a:r>
            <a:r>
              <a:rPr lang="en-GB" sz="2000" b="1" dirty="0" err="1">
                <a:solidFill>
                  <a:srgbClr val="FF0000"/>
                </a:solidFill>
              </a:rPr>
              <a:t>blank.ipynb</a:t>
            </a:r>
            <a:endParaRPr lang="en-GB" sz="2000" b="1" dirty="0">
              <a:solidFill>
                <a:srgbClr val="FF0000"/>
              </a:solidFill>
            </a:endParaRPr>
          </a:p>
          <a:p>
            <a:r>
              <a:rPr lang="en-GB" sz="2000" dirty="0"/>
              <a:t>and press ENTER:</a:t>
            </a:r>
          </a:p>
          <a:p>
            <a:endParaRPr lang="en-GB" sz="2000" b="1" dirty="0"/>
          </a:p>
          <a:p>
            <a:endParaRPr lang="en-GB" sz="2000" dirty="0"/>
          </a:p>
          <a:p>
            <a:pPr marL="457200" indent="-457200">
              <a:buAutoNum type="arabicPeriod" startAt="2"/>
            </a:pPr>
            <a:endParaRPr lang="en-GB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00698"/>
            <a:ext cx="7253218" cy="90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08" y="5535786"/>
            <a:ext cx="6121512" cy="1296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4251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Wait for this page to load..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272808" cy="438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8239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Really Simple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204864"/>
            <a:ext cx="8229600" cy="4525963"/>
          </a:xfrm>
        </p:spPr>
        <p:txBody>
          <a:bodyPr/>
          <a:lstStyle/>
          <a:p>
            <a:r>
              <a:rPr lang="en-GB" dirty="0"/>
              <a:t>Instructions</a:t>
            </a:r>
          </a:p>
          <a:p>
            <a:r>
              <a:rPr lang="en-GB" dirty="0"/>
              <a:t>Commands</a:t>
            </a:r>
          </a:p>
          <a:p>
            <a:r>
              <a:rPr lang="en-GB" dirty="0"/>
              <a:t>Output </a:t>
            </a:r>
          </a:p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84784"/>
            <a:ext cx="5688632" cy="17281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635896" y="371703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In order to run the selected Cell,</a:t>
            </a:r>
          </a:p>
          <a:p>
            <a:r>
              <a:rPr lang="en-GB" dirty="0"/>
              <a:t> press </a:t>
            </a:r>
            <a:r>
              <a:rPr lang="en-GB" b="1" dirty="0"/>
              <a:t>Shift + Enter</a:t>
            </a:r>
            <a:endParaRPr lang="en-GB" dirty="0"/>
          </a:p>
          <a:p>
            <a:r>
              <a:rPr lang="en-GB" dirty="0"/>
              <a:t>This will turn the In [ ]  to the following: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869160"/>
            <a:ext cx="1656184" cy="9361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423794" y="56612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Progress </a:t>
            </a:r>
          </a:p>
        </p:txBody>
      </p:sp>
    </p:spTree>
    <p:extLst>
      <p:ext uri="{BB962C8B-B14F-4D97-AF65-F5344CB8AC3E}">
        <p14:creationId xmlns:p14="http://schemas.microsoft.com/office/powerpoint/2010/main" val="379776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CB7D-CD73-457F-868C-44E7615FB7A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GB" dirty="0"/>
              <a:t>How to pick the Best tree: PARSIMONY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2B626-A93B-4DBD-87A4-08A901414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Parsimomy</a:t>
            </a:r>
            <a:r>
              <a:rPr lang="en-GB" dirty="0"/>
              <a:t>(minimal) tells us to choose the simplest explanation that fits the evidence</a:t>
            </a:r>
          </a:p>
          <a:p>
            <a:r>
              <a:rPr lang="en-GB" dirty="0"/>
              <a:t>All the other things being equal, the best hypothesis is the one tat requires the fewest evolutionary changes(mutations)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AE68D-738C-4ABA-B0E7-49F7E0D98F35}"/>
              </a:ext>
            </a:extLst>
          </p:cNvPr>
          <p:cNvSpPr txBox="1"/>
          <p:nvPr/>
        </p:nvSpPr>
        <p:spPr>
          <a:xfrm>
            <a:off x="1475656" y="4941168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highlight>
                  <a:srgbClr val="FFFF00"/>
                </a:highlight>
              </a:rPr>
              <a:t>Maximum Parsimony Trees</a:t>
            </a:r>
          </a:p>
        </p:txBody>
      </p:sp>
    </p:spTree>
    <p:extLst>
      <p:ext uri="{BB962C8B-B14F-4D97-AF65-F5344CB8AC3E}">
        <p14:creationId xmlns:p14="http://schemas.microsoft.com/office/powerpoint/2010/main" val="3581269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rgbClr val="6666FF"/>
                </a:solidFill>
              </a:rPr>
              <a:t>Traditional parsimony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Clr>
                <a:srgbClr val="6666FF"/>
              </a:buClr>
              <a:buFont typeface="Wingdings" pitchFamily="2" charset="2"/>
              <a:buChar char="v"/>
            </a:pPr>
            <a:r>
              <a:rPr lang="en-GB" altLang="en-US" sz="2800" dirty="0"/>
              <a:t>The data are </a:t>
            </a:r>
            <a:r>
              <a:rPr lang="en-GB" altLang="en-US" sz="2800" b="1" dirty="0">
                <a:solidFill>
                  <a:srgbClr val="6666FF"/>
                </a:solidFill>
              </a:rPr>
              <a:t>binary</a:t>
            </a:r>
            <a:r>
              <a:rPr lang="en-GB" altLang="en-US" sz="2800" dirty="0"/>
              <a:t> characters (0 or 1). </a:t>
            </a:r>
          </a:p>
          <a:p>
            <a:pPr algn="just">
              <a:buClr>
                <a:srgbClr val="6666FF"/>
              </a:buClr>
              <a:buFont typeface="Wingdings" pitchFamily="2" charset="2"/>
              <a:buChar char="v"/>
            </a:pPr>
            <a:endParaRPr lang="en-GB" altLang="en-US" sz="2800" dirty="0"/>
          </a:p>
          <a:p>
            <a:pPr algn="just">
              <a:buClr>
                <a:srgbClr val="6666FF"/>
              </a:buClr>
              <a:buFont typeface="Wingdings" pitchFamily="2" charset="2"/>
              <a:buChar char="v"/>
            </a:pPr>
            <a:r>
              <a:rPr lang="en-GB" altLang="en-US" sz="2800" dirty="0"/>
              <a:t>This method says that the best tree is the one which displays the </a:t>
            </a:r>
            <a:r>
              <a:rPr lang="en-GB" altLang="en-US" sz="2800" b="1" dirty="0">
                <a:solidFill>
                  <a:srgbClr val="6666FF"/>
                </a:solidFill>
              </a:rPr>
              <a:t>minimum amount</a:t>
            </a:r>
            <a:r>
              <a:rPr lang="en-GB" altLang="en-US" sz="2800" dirty="0"/>
              <a:t> of evolution.</a:t>
            </a:r>
          </a:p>
          <a:p>
            <a:pPr algn="just">
              <a:buClr>
                <a:srgbClr val="6666FF"/>
              </a:buClr>
              <a:buFont typeface="Wingdings" pitchFamily="2" charset="2"/>
              <a:buChar char="v"/>
            </a:pPr>
            <a:endParaRPr lang="en-GB" altLang="en-US" sz="2800" dirty="0"/>
          </a:p>
          <a:p>
            <a:pPr marL="0" indent="0" algn="just">
              <a:buClr>
                <a:srgbClr val="6666FF"/>
              </a:buClr>
              <a:buNone/>
            </a:pP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83971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rgbClr val="6666FF"/>
                </a:solidFill>
              </a:rPr>
              <a:t>Maximum parsimony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24413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6666FF"/>
              </a:buClr>
              <a:buFont typeface="Wingdings" pitchFamily="2" charset="2"/>
              <a:buChar char="v"/>
            </a:pPr>
            <a:r>
              <a:rPr lang="en-GB" altLang="en-US" dirty="0"/>
              <a:t>New methods exist for molecular data that minimise the number of substitutions.</a:t>
            </a:r>
          </a:p>
          <a:p>
            <a:pPr algn="just">
              <a:lnSpc>
                <a:spcPct val="90000"/>
              </a:lnSpc>
              <a:buClr>
                <a:srgbClr val="6666FF"/>
              </a:buClr>
              <a:buFont typeface="Wingdings" pitchFamily="2" charset="2"/>
              <a:buChar char="v"/>
            </a:pPr>
            <a:endParaRPr lang="en-GB" altLang="en-US" dirty="0"/>
          </a:p>
          <a:p>
            <a:pPr algn="just">
              <a:lnSpc>
                <a:spcPct val="90000"/>
              </a:lnSpc>
              <a:buClr>
                <a:srgbClr val="6666FF"/>
              </a:buClr>
              <a:buFont typeface="Wingdings" pitchFamily="2" charset="2"/>
              <a:buChar char="v"/>
            </a:pPr>
            <a:endParaRPr lang="en-GB" altLang="en-US" dirty="0"/>
          </a:p>
          <a:p>
            <a:pPr algn="just">
              <a:lnSpc>
                <a:spcPct val="90000"/>
              </a:lnSpc>
              <a:buClr>
                <a:srgbClr val="6666FF"/>
              </a:buClr>
              <a:buFont typeface="Wingdings" pitchFamily="2" charset="2"/>
              <a:buChar char="v"/>
            </a:pPr>
            <a:endParaRPr lang="en-GB" altLang="en-US" dirty="0"/>
          </a:p>
          <a:p>
            <a:pPr algn="just">
              <a:lnSpc>
                <a:spcPct val="90000"/>
              </a:lnSpc>
              <a:buClr>
                <a:srgbClr val="6666FF"/>
              </a:buClr>
              <a:buFont typeface="Wingdings" pitchFamily="2" charset="2"/>
              <a:buChar char="v"/>
            </a:pPr>
            <a:endParaRPr lang="en-GB" altLang="en-US" dirty="0"/>
          </a:p>
          <a:p>
            <a:pPr algn="just">
              <a:lnSpc>
                <a:spcPct val="90000"/>
              </a:lnSpc>
              <a:buClr>
                <a:srgbClr val="6666FF"/>
              </a:buClr>
              <a:buFont typeface="Wingdings" pitchFamily="2" charset="2"/>
              <a:buChar char="v"/>
            </a:pPr>
            <a:endParaRPr lang="en-GB" altLang="en-US" dirty="0"/>
          </a:p>
          <a:p>
            <a:pPr algn="just">
              <a:lnSpc>
                <a:spcPct val="90000"/>
              </a:lnSpc>
              <a:buClr>
                <a:srgbClr val="6666FF"/>
              </a:buClr>
              <a:buFont typeface="Wingdings" pitchFamily="2" charset="2"/>
              <a:buChar char="v"/>
            </a:pPr>
            <a:r>
              <a:rPr lang="en-GB" altLang="en-US" dirty="0"/>
              <a:t>Five changes, over this tree </a:t>
            </a:r>
            <a:r>
              <a:rPr lang="en-GB" altLang="en-US" b="1" dirty="0">
                <a:solidFill>
                  <a:srgbClr val="6666FF"/>
                </a:solidFill>
              </a:rPr>
              <a:t>topology</a:t>
            </a:r>
            <a:r>
              <a:rPr lang="en-GB" altLang="en-US" dirty="0"/>
              <a:t>, is the minimum for this dataset.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5076825" y="3355975"/>
            <a:ext cx="100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GCCGT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2843213" y="3357563"/>
            <a:ext cx="97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ATCGT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924300" y="3500438"/>
            <a:ext cx="342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3200"/>
              <a:t>*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2916238" y="3716338"/>
            <a:ext cx="3024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 flipV="1">
            <a:off x="5940425" y="2852738"/>
            <a:ext cx="12954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5940425" y="3716338"/>
            <a:ext cx="1223963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904" name="Oval 16"/>
          <p:cNvSpPr>
            <a:spLocks noChangeArrowheads="1"/>
          </p:cNvSpPr>
          <p:nvPr/>
        </p:nvSpPr>
        <p:spPr bwMode="auto">
          <a:xfrm>
            <a:off x="5867400" y="3644900"/>
            <a:ext cx="144463" cy="144463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7308850" y="2636838"/>
            <a:ext cx="1009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GCCGT</a:t>
            </a:r>
          </a:p>
        </p:txBody>
      </p:sp>
      <p:sp>
        <p:nvSpPr>
          <p:cNvPr id="37906" name="Oval 18"/>
          <p:cNvSpPr>
            <a:spLocks noChangeArrowheads="1"/>
          </p:cNvSpPr>
          <p:nvPr/>
        </p:nvSpPr>
        <p:spPr bwMode="auto">
          <a:xfrm>
            <a:off x="7164388" y="2779713"/>
            <a:ext cx="144462" cy="144462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7907" name="Oval 19"/>
          <p:cNvSpPr>
            <a:spLocks noChangeArrowheads="1"/>
          </p:cNvSpPr>
          <p:nvPr/>
        </p:nvSpPr>
        <p:spPr bwMode="auto">
          <a:xfrm>
            <a:off x="7092950" y="4437063"/>
            <a:ext cx="144463" cy="144462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7308850" y="4364038"/>
            <a:ext cx="1009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GCAGT</a:t>
            </a: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6300788" y="3860800"/>
            <a:ext cx="342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3200"/>
              <a:t>*</a:t>
            </a:r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 flipH="1" flipV="1">
            <a:off x="1692275" y="2852738"/>
            <a:ext cx="1223963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2268538" y="3141663"/>
            <a:ext cx="342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3200"/>
              <a:t>*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468313" y="26368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ATTTT</a:t>
            </a:r>
          </a:p>
        </p:txBody>
      </p:sp>
      <p:sp>
        <p:nvSpPr>
          <p:cNvPr id="37913" name="Oval 25"/>
          <p:cNvSpPr>
            <a:spLocks noChangeArrowheads="1"/>
          </p:cNvSpPr>
          <p:nvPr/>
        </p:nvSpPr>
        <p:spPr bwMode="auto">
          <a:xfrm>
            <a:off x="1619250" y="2779713"/>
            <a:ext cx="144463" cy="144462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 flipH="1">
            <a:off x="1619250" y="3716338"/>
            <a:ext cx="129698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915" name="Oval 27"/>
          <p:cNvSpPr>
            <a:spLocks noChangeArrowheads="1"/>
          </p:cNvSpPr>
          <p:nvPr/>
        </p:nvSpPr>
        <p:spPr bwMode="auto">
          <a:xfrm>
            <a:off x="1547813" y="4437063"/>
            <a:ext cx="144462" cy="144462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395288" y="4364038"/>
            <a:ext cx="97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ATCGT</a:t>
            </a:r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1908175" y="2924175"/>
            <a:ext cx="342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3200"/>
              <a:t>*</a:t>
            </a:r>
          </a:p>
        </p:txBody>
      </p:sp>
      <p:sp>
        <p:nvSpPr>
          <p:cNvPr id="37919" name="Oval 31"/>
          <p:cNvSpPr>
            <a:spLocks noChangeArrowheads="1"/>
          </p:cNvSpPr>
          <p:nvPr/>
        </p:nvSpPr>
        <p:spPr bwMode="auto">
          <a:xfrm>
            <a:off x="2771775" y="3644900"/>
            <a:ext cx="144463" cy="144463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4500563" y="3500438"/>
            <a:ext cx="342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3200"/>
              <a:t>*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9730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/>
              <a:t>Why parsimony works..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6488668"/>
            <a:ext cx="377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hlinkClick r:id="rId2" tooltip="carterlabcsulb"/>
              </a:rPr>
              <a:t>Carterlabcsulb</a:t>
            </a:r>
            <a:r>
              <a:rPr lang="en-GB" b="1" dirty="0"/>
              <a:t> Courtesy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38947-77BD-409B-A5B1-09009B5AE960}"/>
              </a:ext>
            </a:extLst>
          </p:cNvPr>
          <p:cNvSpPr txBox="1"/>
          <p:nvPr/>
        </p:nvSpPr>
        <p:spPr>
          <a:xfrm>
            <a:off x="485546" y="972324"/>
            <a:ext cx="8172908" cy="550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200" b="1" dirty="0"/>
              <a:t>The tree with the fewest evolutionary events is the most likely one, as the </a:t>
            </a:r>
            <a:r>
              <a:rPr lang="en-GB" sz="3200" b="1" dirty="0">
                <a:solidFill>
                  <a:srgbClr val="FF0000"/>
                </a:solidFill>
              </a:rPr>
              <a:t>evolution events are rare..</a:t>
            </a:r>
          </a:p>
          <a:p>
            <a:endParaRPr lang="en-GB" sz="3200" b="1" dirty="0"/>
          </a:p>
          <a:p>
            <a:r>
              <a:rPr lang="en-GB" sz="3200" b="1" dirty="0"/>
              <a:t>So when we try reconstruct the past, thee reconstructed tree with </a:t>
            </a:r>
            <a:r>
              <a:rPr lang="en-GB" sz="3200" b="1" dirty="0">
                <a:solidFill>
                  <a:srgbClr val="FF0000"/>
                </a:solidFill>
              </a:rPr>
              <a:t>fewest events </a:t>
            </a:r>
            <a:r>
              <a:rPr lang="en-GB" sz="3200" b="1" dirty="0"/>
              <a:t>are more likely to be </a:t>
            </a:r>
            <a:r>
              <a:rPr lang="en-GB" sz="3200" b="1" dirty="0">
                <a:solidFill>
                  <a:srgbClr val="FF0000"/>
                </a:solidFill>
              </a:rPr>
              <a:t>accurate</a:t>
            </a:r>
            <a:r>
              <a:rPr lang="en-GB" sz="3200" b="1" dirty="0"/>
              <a:t>.  </a:t>
            </a:r>
          </a:p>
          <a:p>
            <a:endParaRPr lang="en-GB" sz="3200" b="1" dirty="0"/>
          </a:p>
          <a:p>
            <a:r>
              <a:rPr lang="en-GB" sz="3200" b="1" dirty="0"/>
              <a:t>Same as </a:t>
            </a:r>
            <a:r>
              <a:rPr lang="en-GB" sz="3200" b="1" dirty="0">
                <a:highlight>
                  <a:srgbClr val="FFFF00"/>
                </a:highlight>
              </a:rPr>
              <a:t>Occam’s razor </a:t>
            </a:r>
            <a:r>
              <a:rPr lang="en-GB" sz="3200" b="1" dirty="0"/>
              <a:t>principle out of given possible explanations the simplest is the most likely</a:t>
            </a:r>
          </a:p>
        </p:txBody>
      </p:sp>
    </p:spTree>
    <p:extLst>
      <p:ext uri="{BB962C8B-B14F-4D97-AF65-F5344CB8AC3E}">
        <p14:creationId xmlns:p14="http://schemas.microsoft.com/office/powerpoint/2010/main" val="3754901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Number of Events (mutations)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229600" cy="3829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1628" y="6246605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Citing: https://plus.google.com/111130913785157301054</a:t>
            </a:r>
            <a:r>
              <a:rPr lang="en-GB" dirty="0"/>
              <a:t> [ </a:t>
            </a:r>
            <a:r>
              <a:rPr lang="en-GB" dirty="0" err="1"/>
              <a:t>carterlabcsulb</a:t>
            </a:r>
            <a:r>
              <a:rPr lang="en-GB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3906933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0336-B8FB-43F4-86C8-77A2491B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From 3 taxa to 4 taxa: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4309AB-5E75-49DE-98BF-6639DB49DC2A}"/>
              </a:ext>
            </a:extLst>
          </p:cNvPr>
          <p:cNvSpPr/>
          <p:nvPr/>
        </p:nvSpPr>
        <p:spPr>
          <a:xfrm>
            <a:off x="683568" y="1412776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3972B7-4EA4-4EC3-B4AD-D3C9AFC720FB}"/>
              </a:ext>
            </a:extLst>
          </p:cNvPr>
          <p:cNvSpPr/>
          <p:nvPr/>
        </p:nvSpPr>
        <p:spPr>
          <a:xfrm>
            <a:off x="2123728" y="1412776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A78D57-7B28-4535-8DFC-B6C616778071}"/>
              </a:ext>
            </a:extLst>
          </p:cNvPr>
          <p:cNvSpPr/>
          <p:nvPr/>
        </p:nvSpPr>
        <p:spPr>
          <a:xfrm>
            <a:off x="1440085" y="2708920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060D12-FF2A-49F4-9D4E-81937E68FAD4}"/>
              </a:ext>
            </a:extLst>
          </p:cNvPr>
          <p:cNvCxnSpPr>
            <a:cxnSpLocks/>
          </p:cNvCxnSpPr>
          <p:nvPr/>
        </p:nvCxnSpPr>
        <p:spPr>
          <a:xfrm>
            <a:off x="1229071" y="1844824"/>
            <a:ext cx="504057" cy="355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C48966-357E-480D-BE02-0C677D77B6C7}"/>
              </a:ext>
            </a:extLst>
          </p:cNvPr>
          <p:cNvCxnSpPr>
            <a:cxnSpLocks/>
          </p:cNvCxnSpPr>
          <p:nvPr/>
        </p:nvCxnSpPr>
        <p:spPr>
          <a:xfrm flipH="1">
            <a:off x="1721370" y="1904477"/>
            <a:ext cx="516411" cy="29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9AC67B-5BF8-4A0E-BCE4-FC4C7FE35E50}"/>
              </a:ext>
            </a:extLst>
          </p:cNvPr>
          <p:cNvCxnSpPr/>
          <p:nvPr/>
        </p:nvCxnSpPr>
        <p:spPr>
          <a:xfrm>
            <a:off x="1721370" y="2200377"/>
            <a:ext cx="0" cy="508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ADC3E66-DC9C-46D6-A7BC-16637D0C9F5A}"/>
              </a:ext>
            </a:extLst>
          </p:cNvPr>
          <p:cNvSpPr/>
          <p:nvPr/>
        </p:nvSpPr>
        <p:spPr>
          <a:xfrm>
            <a:off x="3563888" y="1484784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169804-258E-49F3-B75C-D1A9DF47FF72}"/>
              </a:ext>
            </a:extLst>
          </p:cNvPr>
          <p:cNvSpPr/>
          <p:nvPr/>
        </p:nvSpPr>
        <p:spPr>
          <a:xfrm>
            <a:off x="5004048" y="1484784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A0164F9-0A92-4928-AA95-2663AC0247A9}"/>
              </a:ext>
            </a:extLst>
          </p:cNvPr>
          <p:cNvSpPr/>
          <p:nvPr/>
        </p:nvSpPr>
        <p:spPr>
          <a:xfrm>
            <a:off x="4320405" y="2780928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56E313-1F63-4C92-A026-5059DC1102C1}"/>
              </a:ext>
            </a:extLst>
          </p:cNvPr>
          <p:cNvCxnSpPr>
            <a:cxnSpLocks/>
          </p:cNvCxnSpPr>
          <p:nvPr/>
        </p:nvCxnSpPr>
        <p:spPr>
          <a:xfrm>
            <a:off x="4109391" y="1916832"/>
            <a:ext cx="504057" cy="355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41317A-9F5F-46EC-A3AD-CAA3126E3CFD}"/>
              </a:ext>
            </a:extLst>
          </p:cNvPr>
          <p:cNvCxnSpPr>
            <a:cxnSpLocks/>
          </p:cNvCxnSpPr>
          <p:nvPr/>
        </p:nvCxnSpPr>
        <p:spPr>
          <a:xfrm flipH="1">
            <a:off x="4601690" y="1976485"/>
            <a:ext cx="516411" cy="29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C14F0D-38D7-46D9-9936-B89499BF6D3B}"/>
              </a:ext>
            </a:extLst>
          </p:cNvPr>
          <p:cNvCxnSpPr/>
          <p:nvPr/>
        </p:nvCxnSpPr>
        <p:spPr>
          <a:xfrm>
            <a:off x="4601690" y="2272385"/>
            <a:ext cx="0" cy="508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7F2BE1A-4288-414D-A994-6CAC24E853C3}"/>
              </a:ext>
            </a:extLst>
          </p:cNvPr>
          <p:cNvSpPr/>
          <p:nvPr/>
        </p:nvSpPr>
        <p:spPr>
          <a:xfrm>
            <a:off x="6444207" y="1428229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FFA8222-8C30-44F5-B446-8FF217E85497}"/>
              </a:ext>
            </a:extLst>
          </p:cNvPr>
          <p:cNvSpPr/>
          <p:nvPr/>
        </p:nvSpPr>
        <p:spPr>
          <a:xfrm>
            <a:off x="7884367" y="1428229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98333C6-1F24-470F-9110-B75C9B092806}"/>
              </a:ext>
            </a:extLst>
          </p:cNvPr>
          <p:cNvSpPr/>
          <p:nvPr/>
        </p:nvSpPr>
        <p:spPr>
          <a:xfrm>
            <a:off x="7200724" y="2724373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B9720E-24F0-42C4-9FF3-A7C4B21B9C44}"/>
              </a:ext>
            </a:extLst>
          </p:cNvPr>
          <p:cNvCxnSpPr>
            <a:cxnSpLocks/>
          </p:cNvCxnSpPr>
          <p:nvPr/>
        </p:nvCxnSpPr>
        <p:spPr>
          <a:xfrm>
            <a:off x="6989710" y="1860277"/>
            <a:ext cx="504057" cy="355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AD1D91-1C9F-41F0-9F49-C677F16380D7}"/>
              </a:ext>
            </a:extLst>
          </p:cNvPr>
          <p:cNvCxnSpPr>
            <a:cxnSpLocks/>
          </p:cNvCxnSpPr>
          <p:nvPr/>
        </p:nvCxnSpPr>
        <p:spPr>
          <a:xfrm flipH="1">
            <a:off x="7482009" y="1919930"/>
            <a:ext cx="516411" cy="29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6A108A-BBB2-462C-A1B8-595FCB13152F}"/>
              </a:ext>
            </a:extLst>
          </p:cNvPr>
          <p:cNvCxnSpPr/>
          <p:nvPr/>
        </p:nvCxnSpPr>
        <p:spPr>
          <a:xfrm>
            <a:off x="7482009" y="2215830"/>
            <a:ext cx="0" cy="508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7B1B798C-D0D3-4678-9D54-D7FDF5C33797}"/>
              </a:ext>
            </a:extLst>
          </p:cNvPr>
          <p:cNvSpPr/>
          <p:nvPr/>
        </p:nvSpPr>
        <p:spPr>
          <a:xfrm>
            <a:off x="5292080" y="4077072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58016F0-96A3-4650-8644-518A43E80270}"/>
              </a:ext>
            </a:extLst>
          </p:cNvPr>
          <p:cNvSpPr/>
          <p:nvPr/>
        </p:nvSpPr>
        <p:spPr>
          <a:xfrm>
            <a:off x="6732240" y="4077072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27D1BD3-CD81-436A-B7DA-A20C5B073F4E}"/>
              </a:ext>
            </a:extLst>
          </p:cNvPr>
          <p:cNvSpPr/>
          <p:nvPr/>
        </p:nvSpPr>
        <p:spPr>
          <a:xfrm>
            <a:off x="6048597" y="5373216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8AC6479-86E9-47D4-8096-1197194823CC}"/>
              </a:ext>
            </a:extLst>
          </p:cNvPr>
          <p:cNvCxnSpPr>
            <a:cxnSpLocks/>
          </p:cNvCxnSpPr>
          <p:nvPr/>
        </p:nvCxnSpPr>
        <p:spPr>
          <a:xfrm>
            <a:off x="5837583" y="4509120"/>
            <a:ext cx="504057" cy="355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9A9511-FD26-4285-8437-F88CCDEDD072}"/>
              </a:ext>
            </a:extLst>
          </p:cNvPr>
          <p:cNvCxnSpPr>
            <a:cxnSpLocks/>
          </p:cNvCxnSpPr>
          <p:nvPr/>
        </p:nvCxnSpPr>
        <p:spPr>
          <a:xfrm flipH="1">
            <a:off x="6329882" y="4568773"/>
            <a:ext cx="516411" cy="29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678266-F548-4E40-9767-45D2AD495093}"/>
              </a:ext>
            </a:extLst>
          </p:cNvPr>
          <p:cNvCxnSpPr/>
          <p:nvPr/>
        </p:nvCxnSpPr>
        <p:spPr>
          <a:xfrm>
            <a:off x="6329882" y="4864673"/>
            <a:ext cx="0" cy="508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88F638C8-30CD-4CFE-A59F-ECACD4FCA7D1}"/>
              </a:ext>
            </a:extLst>
          </p:cNvPr>
          <p:cNvSpPr/>
          <p:nvPr/>
        </p:nvSpPr>
        <p:spPr>
          <a:xfrm>
            <a:off x="2284104" y="2378153"/>
            <a:ext cx="792088" cy="29700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C6408A3-E8F7-4D09-999F-B2CA7560A8B2}"/>
              </a:ext>
            </a:extLst>
          </p:cNvPr>
          <p:cNvSpPr/>
          <p:nvPr/>
        </p:nvSpPr>
        <p:spPr>
          <a:xfrm>
            <a:off x="3737594" y="2238625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7FA22B-DF9D-41E6-82B0-81F1329914A5}"/>
              </a:ext>
            </a:extLst>
          </p:cNvPr>
          <p:cNvCxnSpPr>
            <a:stCxn id="42" idx="7"/>
          </p:cNvCxnSpPr>
          <p:nvPr/>
        </p:nvCxnSpPr>
        <p:spPr>
          <a:xfrm flipV="1">
            <a:off x="4229295" y="2094608"/>
            <a:ext cx="132124" cy="22838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E24D8CC-A95A-44F4-9D98-57266AFC2E42}"/>
              </a:ext>
            </a:extLst>
          </p:cNvPr>
          <p:cNvSpPr/>
          <p:nvPr/>
        </p:nvSpPr>
        <p:spPr>
          <a:xfrm>
            <a:off x="7900347" y="2149576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7BB948-5F07-4D9A-8F0B-211F468F8DED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7818255" y="2043808"/>
            <a:ext cx="166455" cy="19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4A2568D-B0B7-401C-A07D-7EF1D5090946}"/>
              </a:ext>
            </a:extLst>
          </p:cNvPr>
          <p:cNvSpPr/>
          <p:nvPr/>
        </p:nvSpPr>
        <p:spPr>
          <a:xfrm>
            <a:off x="7020271" y="5191095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E9D441A-4811-4B01-A0FD-89F5D9B5D13E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6346050" y="5135642"/>
            <a:ext cx="758584" cy="13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E2338C-C0CE-4858-8F14-023D32D0B2E5}"/>
              </a:ext>
            </a:extLst>
          </p:cNvPr>
          <p:cNvCxnSpPr/>
          <p:nvPr/>
        </p:nvCxnSpPr>
        <p:spPr>
          <a:xfrm>
            <a:off x="4361419" y="2124435"/>
            <a:ext cx="210581" cy="147950"/>
          </a:xfrm>
          <a:prstGeom prst="line">
            <a:avLst/>
          </a:prstGeom>
          <a:ln w="539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C7D63DF-A091-4258-A169-C7FD2BE3ADEE}"/>
              </a:ext>
            </a:extLst>
          </p:cNvPr>
          <p:cNvCxnSpPr>
            <a:cxnSpLocks/>
          </p:cNvCxnSpPr>
          <p:nvPr/>
        </p:nvCxnSpPr>
        <p:spPr>
          <a:xfrm>
            <a:off x="7786275" y="2110061"/>
            <a:ext cx="141377" cy="157657"/>
          </a:xfrm>
          <a:prstGeom prst="line">
            <a:avLst/>
          </a:prstGeom>
          <a:ln w="603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595BE2-5D8E-45F4-90B1-4DA7DC7A5983}"/>
              </a:ext>
            </a:extLst>
          </p:cNvPr>
          <p:cNvCxnSpPr>
            <a:cxnSpLocks/>
          </p:cNvCxnSpPr>
          <p:nvPr/>
        </p:nvCxnSpPr>
        <p:spPr>
          <a:xfrm>
            <a:off x="6313715" y="4864673"/>
            <a:ext cx="6287" cy="245708"/>
          </a:xfrm>
          <a:prstGeom prst="line">
            <a:avLst/>
          </a:prstGeom>
          <a:ln w="539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Left Brace 58">
            <a:extLst>
              <a:ext uri="{FF2B5EF4-FFF2-40B4-BE49-F238E27FC236}">
                <a16:creationId xmlns:a16="http://schemas.microsoft.com/office/drawing/2014/main" id="{80DFBA60-1672-4F8B-9ABC-B994D25F9D48}"/>
              </a:ext>
            </a:extLst>
          </p:cNvPr>
          <p:cNvSpPr/>
          <p:nvPr/>
        </p:nvSpPr>
        <p:spPr>
          <a:xfrm>
            <a:off x="3204998" y="1118456"/>
            <a:ext cx="438829" cy="4830824"/>
          </a:xfrm>
          <a:prstGeom prst="leftBrac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BC90202B-FD0A-4163-AF29-59CCAE974E8B}"/>
              </a:ext>
            </a:extLst>
          </p:cNvPr>
          <p:cNvSpPr/>
          <p:nvPr/>
        </p:nvSpPr>
        <p:spPr>
          <a:xfrm>
            <a:off x="8604448" y="1052736"/>
            <a:ext cx="288032" cy="5040560"/>
          </a:xfrm>
          <a:prstGeom prst="rightBrace">
            <a:avLst>
              <a:gd name="adj1" fmla="val 62898"/>
              <a:gd name="adj2" fmla="val 5000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175441-BDE8-4EC4-A74D-20F8AC70A393}"/>
              </a:ext>
            </a:extLst>
          </p:cNvPr>
          <p:cNvSpPr txBox="1"/>
          <p:nvPr/>
        </p:nvSpPr>
        <p:spPr>
          <a:xfrm>
            <a:off x="5646851" y="2960173"/>
            <a:ext cx="1192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n=4</a:t>
            </a:r>
          </a:p>
          <a:p>
            <a:r>
              <a:rPr lang="en-GB" sz="3200" dirty="0"/>
              <a:t>T=3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0932E7-0C68-474B-8EF7-E4A095C1FCBC}"/>
              </a:ext>
            </a:extLst>
          </p:cNvPr>
          <p:cNvSpPr txBox="1"/>
          <p:nvPr/>
        </p:nvSpPr>
        <p:spPr>
          <a:xfrm>
            <a:off x="813028" y="4279898"/>
            <a:ext cx="1192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n=3</a:t>
            </a:r>
          </a:p>
          <a:p>
            <a:r>
              <a:rPr lang="en-GB" sz="3200" dirty="0"/>
              <a:t>T=1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C1F180D-939B-424B-B939-418B40D170B0}"/>
              </a:ext>
            </a:extLst>
          </p:cNvPr>
          <p:cNvSpPr txBox="1"/>
          <p:nvPr/>
        </p:nvSpPr>
        <p:spPr>
          <a:xfrm>
            <a:off x="3527884" y="629673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#Unrooted trees: (2n – 5)! / ((n-3)!2n-3), n &gt; 2 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055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GB" dirty="0"/>
              <a:t>Problem with Real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Combinations are enormous even with relatively small number of genes(taxa)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69135"/>
              </p:ext>
            </p:extLst>
          </p:nvPr>
        </p:nvGraphicFramePr>
        <p:xfrm>
          <a:off x="899592" y="2708920"/>
          <a:ext cx="6096000" cy="3400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72202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080781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18978635"/>
                    </a:ext>
                  </a:extLst>
                </a:gridCol>
              </a:tblGrid>
              <a:tr h="55206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#unrooted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63940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87558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271258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887948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945</a:t>
                      </a:r>
                    </a:p>
                    <a:p>
                      <a:r>
                        <a:rPr lang="en-GB" dirty="0"/>
                        <a:t>10,395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06290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X 10^20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86538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24328" y="2708920"/>
            <a:ext cx="1440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Modern day: 30 species</a:t>
            </a:r>
          </a:p>
          <a:p>
            <a:endParaRPr lang="en-GB" dirty="0"/>
          </a:p>
          <a:p>
            <a:r>
              <a:rPr lang="en-GB" dirty="0"/>
              <a:t>Exhaustive search</a:t>
            </a:r>
          </a:p>
          <a:p>
            <a:endParaRPr lang="en-GB" dirty="0"/>
          </a:p>
          <a:p>
            <a:r>
              <a:rPr lang="en-GB" dirty="0"/>
              <a:t>We need Heuristics</a:t>
            </a:r>
          </a:p>
          <a:p>
            <a:r>
              <a:rPr lang="en-GB" dirty="0"/>
              <a:t>To search for optimal Tree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55576" y="1052736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55576" y="1340768"/>
            <a:ext cx="288032" cy="242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43608" y="134076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331640" y="1079680"/>
            <a:ext cx="288032" cy="25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31640" y="1349198"/>
            <a:ext cx="288032" cy="234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/>
          <p:cNvSpPr/>
          <p:nvPr/>
        </p:nvSpPr>
        <p:spPr>
          <a:xfrm>
            <a:off x="450843" y="861351"/>
            <a:ext cx="28803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438403" y="1438441"/>
            <a:ext cx="28803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1475656" y="902765"/>
            <a:ext cx="28803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1504797" y="1492188"/>
            <a:ext cx="28803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24" name="Arrow: Right 23"/>
          <p:cNvSpPr/>
          <p:nvPr/>
        </p:nvSpPr>
        <p:spPr>
          <a:xfrm>
            <a:off x="1979712" y="1118789"/>
            <a:ext cx="216024" cy="149971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/>
          <p:cNvCxnSpPr/>
          <p:nvPr/>
        </p:nvCxnSpPr>
        <p:spPr>
          <a:xfrm>
            <a:off x="738334" y="1052736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38334" y="1340768"/>
            <a:ext cx="288032" cy="242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26366" y="134076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314398" y="1079680"/>
            <a:ext cx="288032" cy="25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/>
          <p:cNvSpPr/>
          <p:nvPr/>
        </p:nvSpPr>
        <p:spPr>
          <a:xfrm>
            <a:off x="1487555" y="1492188"/>
            <a:ext cx="28803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840" y="917775"/>
            <a:ext cx="1115665" cy="829128"/>
          </a:xfrm>
          <a:prstGeom prst="rect">
            <a:avLst/>
          </a:prstGeom>
        </p:spPr>
      </p:pic>
      <p:sp>
        <p:nvSpPr>
          <p:cNvPr id="42" name="Rectangle: Rounded Corners 41"/>
          <p:cNvSpPr/>
          <p:nvPr/>
        </p:nvSpPr>
        <p:spPr>
          <a:xfrm>
            <a:off x="2870425" y="753339"/>
            <a:ext cx="28803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43" name="Rectangle: Rounded Corners 42"/>
          <p:cNvSpPr/>
          <p:nvPr/>
        </p:nvSpPr>
        <p:spPr>
          <a:xfrm>
            <a:off x="2862030" y="1362472"/>
            <a:ext cx="28803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44" name="Rectangle: Rounded Corners 43"/>
          <p:cNvSpPr/>
          <p:nvPr/>
        </p:nvSpPr>
        <p:spPr>
          <a:xfrm>
            <a:off x="3951922" y="764704"/>
            <a:ext cx="28803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6330979" y="1260078"/>
            <a:ext cx="288032" cy="234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/>
          <p:cNvSpPr/>
          <p:nvPr/>
        </p:nvSpPr>
        <p:spPr>
          <a:xfrm>
            <a:off x="5450182" y="772231"/>
            <a:ext cx="28803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5437742" y="1349321"/>
            <a:ext cx="28803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6474995" y="813645"/>
            <a:ext cx="28803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5737673" y="963616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737673" y="1251648"/>
            <a:ext cx="288032" cy="242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025705" y="125164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6313737" y="990560"/>
            <a:ext cx="288032" cy="25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/>
          <p:cNvSpPr/>
          <p:nvPr/>
        </p:nvSpPr>
        <p:spPr>
          <a:xfrm>
            <a:off x="6516127" y="1384176"/>
            <a:ext cx="28803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3724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Take Home Message: Why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14400" b="1" dirty="0">
                <a:solidFill>
                  <a:srgbClr val="7030A0"/>
                </a:solidFill>
              </a:rPr>
              <a:t>Study Evolutionary relationships among genes (or taxa)</a:t>
            </a:r>
          </a:p>
          <a:p>
            <a:endParaRPr lang="en-GB" b="1" dirty="0"/>
          </a:p>
          <a:p>
            <a:endParaRPr lang="en-GB" b="1" dirty="0"/>
          </a:p>
          <a:p>
            <a:pPr marL="0" indent="0">
              <a:buNone/>
            </a:pPr>
            <a:r>
              <a:rPr lang="en-GB" sz="10000" b="1" dirty="0"/>
              <a:t>ASKING QUESTION LIKE: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0000" dirty="0"/>
              <a:t>• </a:t>
            </a:r>
            <a:r>
              <a:rPr lang="en-GB" sz="19200" dirty="0"/>
              <a:t>What are the evolutionary relationships among genes of interest?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9200" dirty="0"/>
              <a:t>How do sequences evolve?  </a:t>
            </a:r>
          </a:p>
          <a:p>
            <a:pPr marL="0" indent="0">
              <a:buNone/>
            </a:pPr>
            <a:endParaRPr lang="en-GB" sz="10000" dirty="0"/>
          </a:p>
          <a:p>
            <a:pPr marL="0" indent="0">
              <a:buNone/>
            </a:pPr>
            <a:r>
              <a:rPr lang="en-GB" dirty="0"/>
              <a:t>  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73363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Parsimony Tree any one..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 </a:t>
            </a:r>
          </a:p>
          <a:p>
            <a:r>
              <a:rPr lang="en-GB" dirty="0"/>
              <a:t>Making a </a:t>
            </a:r>
            <a:r>
              <a:rPr lang="en-GB" b="1" dirty="0"/>
              <a:t>maximum parsimony tree  with </a:t>
            </a:r>
            <a:r>
              <a:rPr lang="en-GB" b="1" dirty="0" err="1"/>
              <a:t>RAxML</a:t>
            </a:r>
            <a:r>
              <a:rPr lang="en-GB" b="1" dirty="0"/>
              <a:t> (</a:t>
            </a:r>
            <a:r>
              <a:rPr lang="en-GB" b="1" dirty="0">
                <a:solidFill>
                  <a:srgbClr val="00B0F0"/>
                </a:solidFill>
              </a:rPr>
              <a:t>Randomized </a:t>
            </a:r>
            <a:r>
              <a:rPr lang="en-GB" b="1" dirty="0" err="1">
                <a:solidFill>
                  <a:srgbClr val="00B0F0"/>
                </a:solidFill>
              </a:rPr>
              <a:t>Axelerated</a:t>
            </a:r>
            <a:r>
              <a:rPr lang="en-GB" b="1" dirty="0">
                <a:solidFill>
                  <a:srgbClr val="00B0F0"/>
                </a:solidFill>
              </a:rPr>
              <a:t> Maximum Likelihood</a:t>
            </a:r>
            <a:r>
              <a:rPr lang="en-GB" b="1" dirty="0"/>
              <a:t>)</a:t>
            </a:r>
          </a:p>
          <a:p>
            <a:r>
              <a:rPr lang="en-GB" b="1" dirty="0"/>
              <a:t>It is very quick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8381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RAxML</a:t>
            </a:r>
            <a:r>
              <a:rPr lang="en-GB" dirty="0"/>
              <a:t> to rescue…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7"/>
            <a:ext cx="8075240" cy="316835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99592" y="2204864"/>
            <a:ext cx="763284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200" dirty="0">
              <a:solidFill>
                <a:srgbClr val="FF0000"/>
              </a:solidFill>
            </a:endParaRPr>
          </a:p>
          <a:p>
            <a:r>
              <a:rPr lang="en-GB" sz="3200" dirty="0" err="1">
                <a:solidFill>
                  <a:srgbClr val="FF0000"/>
                </a:solidFill>
              </a:rPr>
              <a:t>raxml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-y </a:t>
            </a:r>
            <a:r>
              <a:rPr lang="en-GB" sz="3200" dirty="0"/>
              <a:t>-s </a:t>
            </a:r>
            <a:r>
              <a:rPr lang="en-GB" sz="3200" dirty="0">
                <a:solidFill>
                  <a:srgbClr val="00B0F0"/>
                </a:solidFill>
              </a:rPr>
              <a:t>protein5.phy</a:t>
            </a:r>
            <a:r>
              <a:rPr lang="en-GB" sz="3200" dirty="0"/>
              <a:t>  </a:t>
            </a:r>
          </a:p>
          <a:p>
            <a:endParaRPr lang="en-GB" sz="3200" dirty="0"/>
          </a:p>
          <a:p>
            <a:r>
              <a:rPr lang="en-GB" sz="3200" dirty="0"/>
              <a:t>-m </a:t>
            </a:r>
            <a:r>
              <a:rPr lang="en-GB" sz="3200" dirty="0">
                <a:solidFill>
                  <a:srgbClr val="00B0F0"/>
                </a:solidFill>
              </a:rPr>
              <a:t>PROTGAMMAAUTO</a:t>
            </a:r>
            <a:r>
              <a:rPr lang="en-GB" sz="3200" dirty="0"/>
              <a:t>  </a:t>
            </a:r>
          </a:p>
          <a:p>
            <a:endParaRPr lang="en-GB" sz="3200" dirty="0"/>
          </a:p>
          <a:p>
            <a:r>
              <a:rPr lang="en-GB" sz="3200" dirty="0"/>
              <a:t>-n 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</a:rPr>
              <a:t>protein5-parsim.nwk</a:t>
            </a:r>
            <a:r>
              <a:rPr lang="en-GB" sz="3200" dirty="0"/>
              <a:t>  </a:t>
            </a:r>
          </a:p>
          <a:p>
            <a:r>
              <a:rPr lang="en-GB" sz="3200" dirty="0"/>
              <a:t>-p </a:t>
            </a:r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1234 </a:t>
            </a:r>
          </a:p>
          <a:p>
            <a:r>
              <a:rPr lang="en-GB" sz="3200" dirty="0"/>
              <a:t>-N  1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755576" y="699009"/>
            <a:ext cx="7128792" cy="172819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000" b="1" dirty="0">
                <a:solidFill>
                  <a:srgbClr val="7030A0"/>
                </a:solidFill>
              </a:rPr>
              <a:t>Parsimony tree building with </a:t>
            </a:r>
            <a:r>
              <a:rPr lang="en-GB" sz="4000" b="1" dirty="0" err="1">
                <a:solidFill>
                  <a:srgbClr val="7030A0"/>
                </a:solidFill>
              </a:rPr>
              <a:t>RAxML</a:t>
            </a:r>
            <a:endParaRPr lang="en-GB" sz="4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49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COFFEE  BREAK</a:t>
            </a:r>
          </a:p>
        </p:txBody>
      </p:sp>
    </p:spTree>
    <p:extLst>
      <p:ext uri="{BB962C8B-B14F-4D97-AF65-F5344CB8AC3E}">
        <p14:creationId xmlns:p14="http://schemas.microsoft.com/office/powerpoint/2010/main" val="3544036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rgbClr val="6666FF"/>
                </a:solidFill>
              </a:rPr>
              <a:t>Maximum likelihood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buClr>
                <a:srgbClr val="6666FF"/>
              </a:buClr>
              <a:buFont typeface="Wingdings" pitchFamily="2" charset="2"/>
              <a:buChar char="v"/>
            </a:pPr>
            <a:r>
              <a:rPr lang="en-GB" altLang="en-US" sz="2800"/>
              <a:t>Maximum likelihood is a statistical method that finds the </a:t>
            </a:r>
            <a:r>
              <a:rPr lang="en-GB" altLang="en-US" sz="2800" b="1">
                <a:solidFill>
                  <a:srgbClr val="6666FF"/>
                </a:solidFill>
              </a:rPr>
              <a:t>most likely</a:t>
            </a:r>
            <a:r>
              <a:rPr lang="en-GB" altLang="en-US" sz="2800"/>
              <a:t> tree under a particular model of evolution. </a:t>
            </a:r>
          </a:p>
          <a:p>
            <a:pPr algn="just">
              <a:lnSpc>
                <a:spcPct val="80000"/>
              </a:lnSpc>
              <a:buClr>
                <a:srgbClr val="6666FF"/>
              </a:buClr>
              <a:buFont typeface="Wingdings" pitchFamily="2" charset="2"/>
              <a:buChar char="v"/>
            </a:pPr>
            <a:endParaRPr lang="en-GB" altLang="en-US" sz="1200"/>
          </a:p>
          <a:p>
            <a:pPr algn="just">
              <a:lnSpc>
                <a:spcPct val="80000"/>
              </a:lnSpc>
              <a:buClr>
                <a:srgbClr val="6666FF"/>
              </a:buClr>
              <a:buFont typeface="Wingdings" pitchFamily="2" charset="2"/>
              <a:buChar char="v"/>
            </a:pPr>
            <a:r>
              <a:rPr lang="en-GB" altLang="en-US" sz="2800"/>
              <a:t>This is the </a:t>
            </a:r>
            <a:r>
              <a:rPr lang="en-GB" altLang="en-US" sz="2800" b="1">
                <a:solidFill>
                  <a:srgbClr val="6666FF"/>
                </a:solidFill>
              </a:rPr>
              <a:t>gold standard</a:t>
            </a:r>
            <a:r>
              <a:rPr lang="en-GB" altLang="en-US" sz="2800"/>
              <a:t> approach and should be used if at all possible. However, a maximum likelihood tree can be </a:t>
            </a:r>
            <a:r>
              <a:rPr lang="en-GB" altLang="en-US" sz="2800" b="1">
                <a:solidFill>
                  <a:srgbClr val="6666FF"/>
                </a:solidFill>
              </a:rPr>
              <a:t>slow</a:t>
            </a:r>
            <a:r>
              <a:rPr lang="en-GB" altLang="en-US" sz="2800"/>
              <a:t> to estimate. Furthermore, it is not a practical method for very </a:t>
            </a:r>
            <a:r>
              <a:rPr lang="en-GB" altLang="en-US" sz="2800" b="1">
                <a:solidFill>
                  <a:srgbClr val="6666FF"/>
                </a:solidFill>
              </a:rPr>
              <a:t>large</a:t>
            </a:r>
            <a:r>
              <a:rPr lang="en-GB" altLang="en-US" sz="2800"/>
              <a:t> datasets.</a:t>
            </a:r>
          </a:p>
          <a:p>
            <a:pPr algn="just">
              <a:lnSpc>
                <a:spcPct val="80000"/>
              </a:lnSpc>
              <a:buClr>
                <a:srgbClr val="6666FF"/>
              </a:buClr>
              <a:buFont typeface="Wingdings" pitchFamily="2" charset="2"/>
              <a:buChar char="v"/>
            </a:pPr>
            <a:endParaRPr lang="en-GB" altLang="en-US" sz="1200"/>
          </a:p>
          <a:p>
            <a:pPr algn="just">
              <a:lnSpc>
                <a:spcPct val="80000"/>
              </a:lnSpc>
              <a:buClr>
                <a:srgbClr val="6666FF"/>
              </a:buClr>
              <a:buFont typeface="Wingdings" pitchFamily="2" charset="2"/>
              <a:buChar char="v"/>
            </a:pPr>
            <a:r>
              <a:rPr lang="en-GB" altLang="en-US" sz="2800"/>
              <a:t>To find the best model for a particular dataset, we can compare </a:t>
            </a:r>
            <a:r>
              <a:rPr lang="en-GB" altLang="en-US" sz="2800" b="1">
                <a:solidFill>
                  <a:srgbClr val="6666FF"/>
                </a:solidFill>
              </a:rPr>
              <a:t>nested</a:t>
            </a:r>
            <a:r>
              <a:rPr lang="en-GB" altLang="en-US" sz="2800"/>
              <a:t> models using </a:t>
            </a:r>
            <a:r>
              <a:rPr lang="en-GB" altLang="en-US" sz="2800" b="1">
                <a:solidFill>
                  <a:srgbClr val="6666FF"/>
                </a:solidFill>
              </a:rPr>
              <a:t>likelihood ratio tests</a:t>
            </a:r>
            <a:r>
              <a:rPr lang="en-GB" altLang="en-US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248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E380-4775-4896-A760-A34FB454F84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GB" dirty="0"/>
              <a:t>MLE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748F5-4920-47B3-830C-C4C90E5FB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moderate to large size you will need HPC</a:t>
            </a:r>
          </a:p>
          <a:p>
            <a:r>
              <a:rPr lang="en-GB" dirty="0"/>
              <a:t>We recommend that you attend the HPC and </a:t>
            </a:r>
            <a:r>
              <a:rPr lang="en-GB" dirty="0" err="1"/>
              <a:t>linux</a:t>
            </a:r>
            <a:r>
              <a:rPr lang="en-GB" dirty="0"/>
              <a:t> course</a:t>
            </a:r>
          </a:p>
          <a:p>
            <a:r>
              <a:rPr lang="en-GB" dirty="0"/>
              <a:t>You should give a try on your computer for small size data set via </a:t>
            </a:r>
            <a:r>
              <a:rPr lang="en-GB" b="1" dirty="0"/>
              <a:t>ete3 toolkit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7502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GB" altLang="en-US" sz="4000">
                <a:solidFill>
                  <a:srgbClr val="6666FF"/>
                </a:solidFill>
              </a:rPr>
              <a:t>Bootstrapping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824413"/>
          </a:xfrm>
        </p:spPr>
        <p:txBody>
          <a:bodyPr/>
          <a:lstStyle/>
          <a:p>
            <a:pPr algn="just">
              <a:lnSpc>
                <a:spcPct val="80000"/>
              </a:lnSpc>
              <a:buClr>
                <a:srgbClr val="6666FF"/>
              </a:buClr>
              <a:buFont typeface="Wingdings" pitchFamily="2" charset="2"/>
              <a:buChar char="v"/>
            </a:pPr>
            <a:r>
              <a:rPr lang="en-GB" altLang="en-US" sz="2800"/>
              <a:t>A way of assessing the </a:t>
            </a:r>
            <a:r>
              <a:rPr lang="en-GB" altLang="en-US" sz="2800" b="1">
                <a:solidFill>
                  <a:srgbClr val="6666FF"/>
                </a:solidFill>
              </a:rPr>
              <a:t>reliability </a:t>
            </a:r>
            <a:r>
              <a:rPr lang="en-GB" altLang="en-US" sz="2800"/>
              <a:t>of a tree estimate. </a:t>
            </a:r>
          </a:p>
          <a:p>
            <a:pPr algn="just">
              <a:lnSpc>
                <a:spcPct val="80000"/>
              </a:lnSpc>
              <a:buClr>
                <a:srgbClr val="6666FF"/>
              </a:buClr>
              <a:buFont typeface="Wingdings" pitchFamily="2" charset="2"/>
              <a:buChar char="v"/>
            </a:pPr>
            <a:endParaRPr lang="en-GB" altLang="en-US" sz="2800"/>
          </a:p>
          <a:p>
            <a:pPr algn="just">
              <a:lnSpc>
                <a:spcPct val="80000"/>
              </a:lnSpc>
              <a:buClr>
                <a:srgbClr val="6666FF"/>
              </a:buClr>
              <a:buFont typeface="Wingdings" pitchFamily="2" charset="2"/>
              <a:buChar char="v"/>
            </a:pPr>
            <a:r>
              <a:rPr lang="en-GB" altLang="en-US" sz="2800"/>
              <a:t>We make </a:t>
            </a:r>
            <a:r>
              <a:rPr lang="en-GB" altLang="en-US" sz="2800" b="1">
                <a:solidFill>
                  <a:srgbClr val="6666FF"/>
                </a:solidFill>
              </a:rPr>
              <a:t>new datasets</a:t>
            </a:r>
            <a:r>
              <a:rPr lang="en-GB" altLang="en-US" sz="2800"/>
              <a:t> from our original dataset by </a:t>
            </a:r>
            <a:r>
              <a:rPr lang="en-GB" altLang="en-US" sz="2800" b="1">
                <a:solidFill>
                  <a:srgbClr val="6666FF"/>
                </a:solidFill>
              </a:rPr>
              <a:t>sampling</a:t>
            </a:r>
            <a:r>
              <a:rPr lang="en-GB" altLang="en-US" sz="2800"/>
              <a:t> columns from our alignment and putting the columns together to make new alignments. </a:t>
            </a:r>
          </a:p>
          <a:p>
            <a:pPr algn="just">
              <a:lnSpc>
                <a:spcPct val="80000"/>
              </a:lnSpc>
              <a:buClr>
                <a:srgbClr val="6666FF"/>
              </a:buClr>
              <a:buFont typeface="Wingdings" pitchFamily="2" charset="2"/>
              <a:buChar char="v"/>
            </a:pPr>
            <a:endParaRPr lang="en-GB" altLang="en-US" sz="2800"/>
          </a:p>
          <a:p>
            <a:pPr algn="just">
              <a:lnSpc>
                <a:spcPct val="80000"/>
              </a:lnSpc>
              <a:buClr>
                <a:srgbClr val="6666FF"/>
              </a:buClr>
              <a:buFont typeface="Wingdings" pitchFamily="2" charset="2"/>
              <a:buChar char="v"/>
            </a:pPr>
            <a:r>
              <a:rPr lang="en-GB" altLang="en-US" sz="2800"/>
              <a:t>For each of our new dataset, we estimate the tree (with the same method) and find out how many splits in our tree are </a:t>
            </a:r>
            <a:r>
              <a:rPr lang="en-GB" altLang="en-US" sz="2800" b="1">
                <a:solidFill>
                  <a:srgbClr val="6666FF"/>
                </a:solidFill>
              </a:rPr>
              <a:t>supported</a:t>
            </a:r>
            <a:r>
              <a:rPr lang="en-GB" altLang="en-US" sz="2800"/>
              <a:t> in our sampled datasets.</a:t>
            </a:r>
          </a:p>
        </p:txBody>
      </p:sp>
    </p:spTree>
    <p:extLst>
      <p:ext uri="{BB962C8B-B14F-4D97-AF65-F5344CB8AC3E}">
        <p14:creationId xmlns:p14="http://schemas.microsoft.com/office/powerpoint/2010/main" val="2465743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438150"/>
            <a:ext cx="9020175" cy="598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4288" y="58708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599" y="6394450"/>
            <a:ext cx="33623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62402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Baldouf</a:t>
            </a:r>
            <a:r>
              <a:rPr lang="en-GB" dirty="0"/>
              <a:t>, 2003</a:t>
            </a:r>
          </a:p>
        </p:txBody>
      </p:sp>
    </p:spTree>
    <p:extLst>
      <p:ext uri="{BB962C8B-B14F-4D97-AF65-F5344CB8AC3E}">
        <p14:creationId xmlns:p14="http://schemas.microsoft.com/office/powerpoint/2010/main" val="824475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706438"/>
          </a:xfrm>
        </p:spPr>
        <p:txBody>
          <a:bodyPr/>
          <a:lstStyle/>
          <a:p>
            <a:r>
              <a:rPr lang="en-GB" altLang="en-US" sz="4000">
                <a:solidFill>
                  <a:srgbClr val="6666FF"/>
                </a:solidFill>
              </a:rPr>
              <a:t>Bootstrap values on trees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5157788"/>
            <a:ext cx="8229600" cy="1295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  <a:buClr>
                <a:srgbClr val="6666FF"/>
              </a:buClr>
              <a:buFont typeface="Wingdings" pitchFamily="2" charset="2"/>
              <a:buChar char="v"/>
            </a:pPr>
            <a:r>
              <a:rPr lang="en-GB" altLang="en-US" sz="2400"/>
              <a:t>Typically, make 1,000 bootstrapped datasets and estimate a tree for each. </a:t>
            </a:r>
          </a:p>
          <a:p>
            <a:pPr algn="just">
              <a:lnSpc>
                <a:spcPct val="80000"/>
              </a:lnSpc>
              <a:buClr>
                <a:srgbClr val="6666FF"/>
              </a:buClr>
              <a:buFont typeface="Wingdings" pitchFamily="2" charset="2"/>
              <a:buChar char="v"/>
            </a:pPr>
            <a:r>
              <a:rPr lang="en-GB" altLang="en-US" sz="2400"/>
              <a:t>It is then possible to see parts of the tree that are </a:t>
            </a:r>
            <a:r>
              <a:rPr lang="en-GB" altLang="en-US" sz="2400" b="1">
                <a:solidFill>
                  <a:srgbClr val="6666FF"/>
                </a:solidFill>
              </a:rPr>
              <a:t>better supported</a:t>
            </a:r>
            <a:r>
              <a:rPr lang="en-GB" altLang="en-US" sz="2400"/>
              <a:t> than others (i.e. higher percentage values). 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H="1">
            <a:off x="1258888" y="1557338"/>
            <a:ext cx="3313112" cy="3313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4572000" y="1557338"/>
            <a:ext cx="3168650" cy="3311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2700338" y="3430588"/>
            <a:ext cx="1439862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643438" y="3286125"/>
            <a:ext cx="1584325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flipH="1">
            <a:off x="6372225" y="4148138"/>
            <a:ext cx="647700" cy="722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4500563" y="1484313"/>
            <a:ext cx="144462" cy="144462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0">
              <a:solidFill>
                <a:srgbClr val="6666FF"/>
              </a:solidFill>
            </a:endParaRPr>
          </a:p>
        </p:txBody>
      </p: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7667625" y="4797425"/>
            <a:ext cx="144463" cy="144463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0">
              <a:solidFill>
                <a:srgbClr val="6666FF"/>
              </a:solidFill>
            </a:endParaRPr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6948488" y="4076700"/>
            <a:ext cx="144462" cy="144463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0">
              <a:solidFill>
                <a:srgbClr val="6666FF"/>
              </a:solidFill>
            </a:endParaRPr>
          </a:p>
        </p:txBody>
      </p:sp>
      <p:sp>
        <p:nvSpPr>
          <p:cNvPr id="36880" name="Oval 16"/>
          <p:cNvSpPr>
            <a:spLocks noChangeArrowheads="1"/>
          </p:cNvSpPr>
          <p:nvPr/>
        </p:nvSpPr>
        <p:spPr bwMode="auto">
          <a:xfrm>
            <a:off x="6300788" y="4797425"/>
            <a:ext cx="144462" cy="144463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0">
              <a:solidFill>
                <a:srgbClr val="6666FF"/>
              </a:solidFill>
            </a:endParaRPr>
          </a:p>
        </p:txBody>
      </p:sp>
      <p:sp>
        <p:nvSpPr>
          <p:cNvPr id="36882" name="Oval 18"/>
          <p:cNvSpPr>
            <a:spLocks noChangeArrowheads="1"/>
          </p:cNvSpPr>
          <p:nvPr/>
        </p:nvSpPr>
        <p:spPr bwMode="auto">
          <a:xfrm>
            <a:off x="4572000" y="4797425"/>
            <a:ext cx="144463" cy="144463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0">
              <a:solidFill>
                <a:srgbClr val="6666FF"/>
              </a:solidFill>
            </a:endParaRPr>
          </a:p>
        </p:txBody>
      </p:sp>
      <p:sp>
        <p:nvSpPr>
          <p:cNvPr id="36883" name="Oval 19"/>
          <p:cNvSpPr>
            <a:spLocks noChangeArrowheads="1"/>
          </p:cNvSpPr>
          <p:nvPr/>
        </p:nvSpPr>
        <p:spPr bwMode="auto">
          <a:xfrm>
            <a:off x="4067175" y="4797425"/>
            <a:ext cx="144463" cy="144463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0">
              <a:solidFill>
                <a:srgbClr val="6666FF"/>
              </a:solidFill>
            </a:endParaRPr>
          </a:p>
        </p:txBody>
      </p:sp>
      <p:sp>
        <p:nvSpPr>
          <p:cNvPr id="36885" name="Oval 21"/>
          <p:cNvSpPr>
            <a:spLocks noChangeArrowheads="1"/>
          </p:cNvSpPr>
          <p:nvPr/>
        </p:nvSpPr>
        <p:spPr bwMode="auto">
          <a:xfrm>
            <a:off x="1187450" y="4797425"/>
            <a:ext cx="144463" cy="144463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0">
              <a:solidFill>
                <a:srgbClr val="6666FF"/>
              </a:solidFill>
            </a:endParaRPr>
          </a:p>
        </p:txBody>
      </p:sp>
      <p:sp>
        <p:nvSpPr>
          <p:cNvPr id="36887" name="Oval 23"/>
          <p:cNvSpPr>
            <a:spLocks noChangeArrowheads="1"/>
          </p:cNvSpPr>
          <p:nvPr/>
        </p:nvSpPr>
        <p:spPr bwMode="auto">
          <a:xfrm>
            <a:off x="6156325" y="3213100"/>
            <a:ext cx="144463" cy="144463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0">
              <a:solidFill>
                <a:srgbClr val="6666FF"/>
              </a:solidFill>
            </a:endParaRPr>
          </a:p>
        </p:txBody>
      </p:sp>
      <p:sp>
        <p:nvSpPr>
          <p:cNvPr id="36888" name="Oval 24"/>
          <p:cNvSpPr>
            <a:spLocks noChangeArrowheads="1"/>
          </p:cNvSpPr>
          <p:nvPr/>
        </p:nvSpPr>
        <p:spPr bwMode="auto">
          <a:xfrm>
            <a:off x="2627313" y="3355975"/>
            <a:ext cx="144462" cy="144463"/>
          </a:xfrm>
          <a:prstGeom prst="ellipse">
            <a:avLst/>
          </a:prstGeom>
          <a:solidFill>
            <a:srgbClr val="66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0">
              <a:solidFill>
                <a:srgbClr val="6666FF"/>
              </a:solidFill>
            </a:endParaRP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4356100" y="10525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b="0"/>
              <a:t>97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6227763" y="27813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b="0"/>
              <a:t>85</a:t>
            </a: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6877050" y="36449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b="0"/>
              <a:t>91</a:t>
            </a:r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2411413" y="292417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b="0"/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791452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 ML with </a:t>
            </a:r>
            <a:r>
              <a:rPr lang="en-GB" dirty="0" err="1"/>
              <a:t>RaxML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Using </a:t>
            </a:r>
            <a:r>
              <a:rPr lang="en-GB" dirty="0" err="1"/>
              <a:t>Raxml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Making A Max Likelihood Tree and then overlay bootstrap information on the TOP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932040" y="1556792"/>
            <a:ext cx="3384376" cy="86409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a Maximum parsimony a starting TREE</a:t>
            </a:r>
          </a:p>
        </p:txBody>
      </p:sp>
      <p:sp>
        <p:nvSpPr>
          <p:cNvPr id="6" name="Down Arrow 5"/>
          <p:cNvSpPr/>
          <p:nvPr/>
        </p:nvSpPr>
        <p:spPr>
          <a:xfrm>
            <a:off x="6444208" y="2492896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ular Callout 6"/>
          <p:cNvSpPr/>
          <p:nvPr/>
        </p:nvSpPr>
        <p:spPr>
          <a:xfrm>
            <a:off x="4896036" y="3068960"/>
            <a:ext cx="3384376" cy="86409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ML tree based on above</a:t>
            </a:r>
          </a:p>
        </p:txBody>
      </p:sp>
      <p:sp>
        <p:nvSpPr>
          <p:cNvPr id="8" name="Down Arrow 7"/>
          <p:cNvSpPr/>
          <p:nvPr/>
        </p:nvSpPr>
        <p:spPr>
          <a:xfrm>
            <a:off x="6516216" y="4149080"/>
            <a:ext cx="507826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Internal Storage 8"/>
          <p:cNvSpPr/>
          <p:nvPr/>
        </p:nvSpPr>
        <p:spPr>
          <a:xfrm>
            <a:off x="2123728" y="4293096"/>
            <a:ext cx="1728192" cy="144016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Boot 1</a:t>
            </a:r>
          </a:p>
          <a:p>
            <a:pPr algn="ctr"/>
            <a:r>
              <a:rPr lang="en-GB" dirty="0"/>
              <a:t>Boot2 </a:t>
            </a:r>
          </a:p>
          <a:p>
            <a:pPr algn="ctr"/>
            <a:r>
              <a:rPr lang="en-GB" dirty="0"/>
              <a:t>Boot3</a:t>
            </a:r>
          </a:p>
          <a:p>
            <a:pPr algn="ctr"/>
            <a:r>
              <a:rPr lang="en-GB" dirty="0"/>
              <a:t>…</a:t>
            </a:r>
          </a:p>
          <a:p>
            <a:pPr algn="ctr"/>
            <a:r>
              <a:rPr lang="en-GB" dirty="0"/>
              <a:t>Boot100</a:t>
            </a:r>
          </a:p>
          <a:p>
            <a:pPr algn="ctr"/>
            <a:endParaRPr lang="en-GB" dirty="0"/>
          </a:p>
        </p:txBody>
      </p:sp>
      <p:sp>
        <p:nvSpPr>
          <p:cNvPr id="10" name="Notched Right Arrow 9"/>
          <p:cNvSpPr/>
          <p:nvPr/>
        </p:nvSpPr>
        <p:spPr>
          <a:xfrm>
            <a:off x="4355976" y="4437112"/>
            <a:ext cx="2016224" cy="43204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Punched Tape 11"/>
          <p:cNvSpPr/>
          <p:nvPr/>
        </p:nvSpPr>
        <p:spPr>
          <a:xfrm>
            <a:off x="5580112" y="5301208"/>
            <a:ext cx="2700300" cy="1080120"/>
          </a:xfrm>
          <a:prstGeom prst="flowChartPunchedTap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Boostrapped</a:t>
            </a:r>
            <a:r>
              <a:rPr lang="en-GB" dirty="0"/>
              <a:t> ML tree</a:t>
            </a:r>
          </a:p>
        </p:txBody>
      </p:sp>
    </p:spTree>
    <p:extLst>
      <p:ext uri="{BB962C8B-B14F-4D97-AF65-F5344CB8AC3E}">
        <p14:creationId xmlns:p14="http://schemas.microsoft.com/office/powerpoint/2010/main" val="35945902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All in one Go..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89248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will use </a:t>
            </a:r>
            <a:r>
              <a:rPr lang="en-GB" b="1" dirty="0">
                <a:solidFill>
                  <a:srgbClr val="7030A0"/>
                </a:solidFill>
              </a:rPr>
              <a:t>ete3</a:t>
            </a:r>
            <a:r>
              <a:rPr lang="en-GB" dirty="0"/>
              <a:t> toolkit via Python notebook:  </a:t>
            </a:r>
            <a:r>
              <a:rPr lang="en-GB" dirty="0">
                <a:hlinkClick r:id="rId2"/>
              </a:rPr>
              <a:t>http://etetoolkit.org/documentation/ete-build/</a:t>
            </a:r>
            <a:endParaRPr lang="en-GB" dirty="0"/>
          </a:p>
          <a:p>
            <a:pPr marL="0" indent="0">
              <a:buNone/>
            </a:pPr>
            <a:endParaRPr lang="en-GB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GB" sz="2800" b="1" dirty="0">
              <a:solidFill>
                <a:srgbClr val="7030A0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21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60337"/>
            <a:ext cx="8229600" cy="1143000"/>
          </a:xfrm>
        </p:spPr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How to Build a Phylogenetic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rgbClr val="7030A0"/>
                </a:solidFill>
              </a:rPr>
              <a:t>Start with a Good alignment </a:t>
            </a:r>
          </a:p>
          <a:p>
            <a:pPr marL="0" indent="0">
              <a:buNone/>
            </a:pPr>
            <a:r>
              <a:rPr lang="en-GB" sz="5400" dirty="0"/>
              <a:t> Else :  GIGO</a:t>
            </a:r>
          </a:p>
          <a:p>
            <a:pPr marL="0" indent="0">
              <a:buNone/>
            </a:pP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3595924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RAxML</a:t>
            </a:r>
            <a:r>
              <a:rPr lang="en-GB" dirty="0"/>
              <a:t> from </a:t>
            </a:r>
            <a:r>
              <a:rPr lang="en-GB" dirty="0" err="1"/>
              <a:t>Commandline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err="1"/>
              <a:t>raxml</a:t>
            </a:r>
            <a:r>
              <a:rPr lang="en-GB" b="1" dirty="0"/>
              <a:t> -f a -m </a:t>
            </a:r>
            <a:r>
              <a:rPr lang="en-GB" dirty="0">
                <a:solidFill>
                  <a:srgbClr val="00B0F0"/>
                </a:solidFill>
              </a:rPr>
              <a:t>PROTGAMMAAUTO</a:t>
            </a:r>
            <a:r>
              <a:rPr lang="en-GB" b="1" dirty="0"/>
              <a:t> -p 12345 -x 12345 -# 100 -s </a:t>
            </a:r>
            <a:r>
              <a:rPr lang="en-GB" dirty="0">
                <a:solidFill>
                  <a:srgbClr val="00B0F0"/>
                </a:solidFill>
              </a:rPr>
              <a:t>protein5.phy</a:t>
            </a:r>
            <a:r>
              <a:rPr lang="en-GB" b="1" dirty="0"/>
              <a:t> -n T20 </a:t>
            </a:r>
            <a:br>
              <a:rPr lang="en-GB" b="1" dirty="0"/>
            </a:br>
            <a:endParaRPr lang="en-GB" b="1" dirty="0"/>
          </a:p>
          <a:p>
            <a:r>
              <a:rPr lang="en-GB" dirty="0" err="1"/>
              <a:t>RAxML</a:t>
            </a:r>
            <a:r>
              <a:rPr lang="en-GB" dirty="0"/>
              <a:t> will do 100 rapid Bootstrap searches</a:t>
            </a:r>
          </a:p>
          <a:p>
            <a:r>
              <a:rPr lang="en-GB" dirty="0"/>
              <a:t>20 ML searches and return the best ML tree with support values to you via one single program call.</a:t>
            </a:r>
          </a:p>
          <a:p>
            <a:pPr marL="0" indent="0">
              <a:buNone/>
            </a:pPr>
            <a:r>
              <a:rPr lang="en-GB" dirty="0"/>
              <a:t>And then:</a:t>
            </a:r>
          </a:p>
          <a:p>
            <a:r>
              <a:rPr lang="en-GB" sz="2400" b="1" dirty="0" err="1">
                <a:solidFill>
                  <a:srgbClr val="7030A0"/>
                </a:solidFill>
              </a:rPr>
              <a:t>cp</a:t>
            </a:r>
            <a:r>
              <a:rPr lang="en-GB" sz="2400" b="1" dirty="0">
                <a:solidFill>
                  <a:srgbClr val="7030A0"/>
                </a:solidFill>
              </a:rPr>
              <a:t> RAxML_bestTree.T20  prot5-RAxML_bestTree.T20.nwk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4544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980728"/>
            <a:ext cx="8229600" cy="114300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ete3 build -w </a:t>
            </a:r>
            <a:r>
              <a:rPr lang="en-GB" sz="3600" b="1" dirty="0" err="1">
                <a:solidFill>
                  <a:srgbClr val="7030A0"/>
                </a:solidFill>
              </a:rPr>
              <a:t>standard_raxml</a:t>
            </a:r>
            <a:r>
              <a:rPr lang="en-GB" sz="3600" dirty="0">
                <a:solidFill>
                  <a:srgbClr val="7030A0"/>
                </a:solidFill>
              </a:rPr>
              <a:t> -a </a:t>
            </a:r>
            <a:r>
              <a:rPr lang="en-GB" sz="3600" b="1" dirty="0">
                <a:solidFill>
                  <a:srgbClr val="7030A0"/>
                </a:solidFill>
              </a:rPr>
              <a:t>NUP62.aa.fa</a:t>
            </a:r>
            <a:r>
              <a:rPr lang="en-GB" sz="3600" dirty="0">
                <a:solidFill>
                  <a:srgbClr val="7030A0"/>
                </a:solidFill>
              </a:rPr>
              <a:t> -o </a:t>
            </a:r>
            <a:r>
              <a:rPr lang="en-GB" sz="3600" b="1" dirty="0">
                <a:solidFill>
                  <a:srgbClr val="7030A0"/>
                </a:solidFill>
              </a:rPr>
              <a:t>NUP62_tree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3528" y="33569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7030A0"/>
                </a:solidFill>
              </a:rPr>
              <a:t>ete3 build -w </a:t>
            </a:r>
            <a:r>
              <a:rPr lang="en-GB" sz="3600" b="1" dirty="0" err="1">
                <a:solidFill>
                  <a:srgbClr val="7030A0"/>
                </a:solidFill>
              </a:rPr>
              <a:t>standard_raxml</a:t>
            </a:r>
            <a:r>
              <a:rPr lang="en-GB" sz="3600" dirty="0">
                <a:solidFill>
                  <a:srgbClr val="7030A0"/>
                </a:solidFill>
              </a:rPr>
              <a:t> -a </a:t>
            </a:r>
            <a:r>
              <a:rPr lang="en-GB" sz="3600" b="1" dirty="0">
                <a:solidFill>
                  <a:srgbClr val="7030A0"/>
                </a:solidFill>
              </a:rPr>
              <a:t>protein5.fasta </a:t>
            </a:r>
            <a:r>
              <a:rPr lang="en-GB" sz="3600" dirty="0">
                <a:solidFill>
                  <a:srgbClr val="7030A0"/>
                </a:solidFill>
              </a:rPr>
              <a:t> -o </a:t>
            </a:r>
            <a:r>
              <a:rPr lang="en-GB" sz="3600" b="1" dirty="0">
                <a:solidFill>
                  <a:srgbClr val="7030A0"/>
                </a:solidFill>
              </a:rPr>
              <a:t>PROT5_tree</a:t>
            </a:r>
          </a:p>
        </p:txBody>
      </p:sp>
    </p:spTree>
    <p:extLst>
      <p:ext uri="{BB962C8B-B14F-4D97-AF65-F5344CB8AC3E}">
        <p14:creationId xmlns:p14="http://schemas.microsoft.com/office/powerpoint/2010/main" val="1254759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Through Python notebook..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python on your computer</a:t>
            </a:r>
          </a:p>
          <a:p>
            <a:r>
              <a:rPr lang="en-GB" dirty="0"/>
              <a:t>pip install </a:t>
            </a:r>
            <a:r>
              <a:rPr lang="en-GB" dirty="0" err="1"/>
              <a:t>jupyter</a:t>
            </a:r>
            <a:br>
              <a:rPr lang="en-GB" dirty="0"/>
            </a:br>
            <a:r>
              <a:rPr lang="en-GB" dirty="0" err="1"/>
              <a:t>jupyter</a:t>
            </a:r>
            <a:r>
              <a:rPr lang="en-GB" dirty="0"/>
              <a:t> notebook  ~</a:t>
            </a:r>
            <a:br>
              <a:rPr lang="en-GB" dirty="0"/>
            </a:br>
            <a:endParaRPr lang="en-GB" dirty="0"/>
          </a:p>
          <a:p>
            <a:r>
              <a:rPr lang="en-GB" dirty="0"/>
              <a:t>This will open safari and type in one cell:</a:t>
            </a:r>
          </a:p>
          <a:p>
            <a:pPr marL="0" indent="0">
              <a:buNone/>
            </a:pPr>
            <a:r>
              <a:rPr lang="en-GB" dirty="0"/>
              <a:t> 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09120"/>
            <a:ext cx="3960440" cy="123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136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Please try a workflow.. As they highly powerful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http://etetoolkit.org/cookbook/ete_build_workflows.ipynb</a:t>
            </a:r>
          </a:p>
        </p:txBody>
      </p:sp>
    </p:spTree>
    <p:extLst>
      <p:ext uri="{BB962C8B-B14F-4D97-AF65-F5344CB8AC3E}">
        <p14:creationId xmlns:p14="http://schemas.microsoft.com/office/powerpoint/2010/main" val="2544555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Jo Dicks IFR</a:t>
            </a:r>
          </a:p>
          <a:p>
            <a:pPr marL="0" indent="0">
              <a:buNone/>
            </a:pPr>
            <a:r>
              <a:rPr lang="en-GB" dirty="0"/>
              <a:t>David Waters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Thanks for attending and if you need further help we are the CSB building.</a:t>
            </a:r>
          </a:p>
        </p:txBody>
      </p:sp>
    </p:spTree>
    <p:extLst>
      <p:ext uri="{BB962C8B-B14F-4D97-AF65-F5344CB8AC3E}">
        <p14:creationId xmlns:p14="http://schemas.microsoft.com/office/powerpoint/2010/main" val="362566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look and Feel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7" y="1556792"/>
            <a:ext cx="4896544" cy="4453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7504" y="6237313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Image cited from  </a:t>
            </a:r>
            <a:r>
              <a:rPr lang="en-GB" dirty="0">
                <a:hlinkClick r:id="rId3"/>
              </a:rPr>
              <a:t>http://guava.physics.uiuc.edu/~nigel/courses/598BIO/498BIOonline-essays/hw2/files/hw2_li.pdf</a:t>
            </a:r>
            <a:r>
              <a:rPr lang="en-GB" dirty="0"/>
              <a:t>  [Yan Li]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2348880"/>
            <a:ext cx="2232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Species A  TGACTGAC</a:t>
            </a:r>
          </a:p>
          <a:p>
            <a:r>
              <a:rPr lang="en-GB" dirty="0"/>
              <a:t>Species B  TGCCTGTC</a:t>
            </a:r>
          </a:p>
          <a:p>
            <a:r>
              <a:rPr lang="en-GB" dirty="0"/>
              <a:t>Species C  TGGCTGTC</a:t>
            </a:r>
          </a:p>
          <a:p>
            <a:r>
              <a:rPr lang="en-GB" dirty="0"/>
              <a:t>Species D  TGGCAGTC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Right Arrow 2"/>
          <p:cNvSpPr/>
          <p:nvPr/>
        </p:nvSpPr>
        <p:spPr>
          <a:xfrm>
            <a:off x="2987824" y="2708920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39552" y="4238655"/>
            <a:ext cx="237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CLADOGRAM</a:t>
            </a:r>
            <a:r>
              <a:rPr lang="en-GB" dirty="0"/>
              <a:t>: </a:t>
            </a:r>
          </a:p>
          <a:p>
            <a:r>
              <a:rPr lang="en-GB" dirty="0"/>
              <a:t>   branch order</a:t>
            </a:r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PHENOGRAM</a:t>
            </a:r>
            <a:r>
              <a:rPr lang="en-GB" dirty="0"/>
              <a:t> (branch lengths means something)</a:t>
            </a:r>
          </a:p>
        </p:txBody>
      </p:sp>
    </p:spTree>
    <p:extLst>
      <p:ext uri="{BB962C8B-B14F-4D97-AF65-F5344CB8AC3E}">
        <p14:creationId xmlns:p14="http://schemas.microsoft.com/office/powerpoint/2010/main" val="151921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346050"/>
          </a:xfrm>
        </p:spPr>
        <p:txBody>
          <a:bodyPr>
            <a:normAutofit fontScale="90000"/>
          </a:bodyPr>
          <a:lstStyle/>
          <a:p>
            <a:r>
              <a:rPr lang="en-GB" sz="4800" dirty="0">
                <a:solidFill>
                  <a:srgbClr val="FF0000"/>
                </a:solidFill>
              </a:rPr>
              <a:t>Quiz: How to Read a Tree 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903908"/>
            <a:ext cx="7013077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707904" y="1659980"/>
            <a:ext cx="1399778" cy="458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Barley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35896" y="2924696"/>
            <a:ext cx="147178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Wheat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650878" y="5781228"/>
            <a:ext cx="172116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Maize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12160" y="729158"/>
            <a:ext cx="3024336" cy="565217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b="1" dirty="0"/>
              <a:t> Which is more Closely related to Wheat ?</a:t>
            </a:r>
          </a:p>
          <a:p>
            <a:pPr marL="0" indent="0">
              <a:buNone/>
            </a:pPr>
            <a:r>
              <a:rPr lang="en-GB" sz="2400" dirty="0"/>
              <a:t>Barley or maize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r>
              <a:rPr lang="en-GB" sz="2400" b="1" dirty="0"/>
              <a:t>Which comparison method is correct ?</a:t>
            </a:r>
          </a:p>
          <a:p>
            <a:pPr marL="457200" indent="-457200">
              <a:buAutoNum type="alphaLcParenBoth"/>
            </a:pPr>
            <a:r>
              <a:rPr lang="en-GB" sz="2400" dirty="0"/>
              <a:t>distance between branch tips</a:t>
            </a:r>
          </a:p>
          <a:p>
            <a:pPr marL="457200" indent="-457200">
              <a:buAutoNum type="alphaLcParenBoth"/>
            </a:pPr>
            <a:r>
              <a:rPr lang="en-GB" sz="2400" dirty="0"/>
              <a:t>Number of nodes between species</a:t>
            </a:r>
          </a:p>
          <a:p>
            <a:pPr marL="457200" indent="-457200">
              <a:buAutoNum type="alphaLcParenBoth"/>
            </a:pPr>
            <a:r>
              <a:rPr lang="en-GB" sz="2400" dirty="0"/>
              <a:t>Time to common ancestor</a:t>
            </a:r>
          </a:p>
          <a:p>
            <a:pPr marL="457200" indent="-457200">
              <a:buAutoNum type="alphaLcParenBoth"/>
            </a:pPr>
            <a:r>
              <a:rPr lang="en-GB" sz="2400" dirty="0"/>
              <a:t>Number of shared monophyletic (clade) groups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356" y="6381328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hlinkClick r:id="rId3"/>
              </a:rPr>
              <a:t>Citing: Matthew Taylor</a:t>
            </a:r>
            <a:r>
              <a:rPr lang="en-GB" sz="1000" dirty="0"/>
              <a:t>  Wheat close to Maize </a:t>
            </a:r>
            <a:r>
              <a:rPr lang="en-GB" sz="1000"/>
              <a:t>than Barley</a:t>
            </a:r>
            <a:endParaRPr lang="en-GB" sz="1000" dirty="0"/>
          </a:p>
        </p:txBody>
      </p:sp>
      <p:sp>
        <p:nvSpPr>
          <p:cNvPr id="7" name="Right Arrow 6"/>
          <p:cNvSpPr/>
          <p:nvPr/>
        </p:nvSpPr>
        <p:spPr>
          <a:xfrm>
            <a:off x="0" y="1052736"/>
            <a:ext cx="1728192" cy="4320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Time 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5396458" y="1699816"/>
            <a:ext cx="360040" cy="15841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e 12"/>
          <p:cNvSpPr/>
          <p:nvPr/>
        </p:nvSpPr>
        <p:spPr>
          <a:xfrm>
            <a:off x="5391708" y="3501008"/>
            <a:ext cx="360040" cy="25322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1115616" y="4221088"/>
            <a:ext cx="144016" cy="144016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348" y="3433316"/>
            <a:ext cx="179164" cy="1348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58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Most popular and frequently used methods of tree building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Phenetic</a:t>
            </a:r>
            <a:r>
              <a:rPr lang="en-GB" dirty="0"/>
              <a:t> methods based on  </a:t>
            </a:r>
            <a:r>
              <a:rPr lang="en-GB" dirty="0">
                <a:solidFill>
                  <a:srgbClr val="FF0000"/>
                </a:solidFill>
              </a:rPr>
              <a:t>distances</a:t>
            </a:r>
            <a:r>
              <a:rPr lang="en-GB" dirty="0"/>
              <a:t>: distance/dissimilarity between two genes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Cladistic</a:t>
            </a:r>
            <a:r>
              <a:rPr lang="en-GB" dirty="0"/>
              <a:t> methods based on </a:t>
            </a:r>
            <a:r>
              <a:rPr lang="en-GB" dirty="0">
                <a:solidFill>
                  <a:srgbClr val="FF0000"/>
                </a:solidFill>
              </a:rPr>
              <a:t>characters:</a:t>
            </a:r>
          </a:p>
          <a:p>
            <a:pPr marL="0" indent="0">
              <a:buNone/>
            </a:pPr>
            <a:r>
              <a:rPr lang="en-GB" dirty="0"/>
              <a:t>     All possible trees and seek for the one that</a:t>
            </a:r>
          </a:p>
          <a:p>
            <a:pPr marL="0" indent="0">
              <a:buNone/>
            </a:pPr>
            <a:r>
              <a:rPr lang="en-GB" dirty="0"/>
              <a:t>     optimizes the evolution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31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rgbClr val="6666FF"/>
                </a:solidFill>
              </a:rPr>
              <a:t>Choosing a method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7921625" cy="453707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  <a:buClr>
                <a:srgbClr val="9999FF"/>
              </a:buClr>
              <a:buFont typeface="Wingdings" pitchFamily="2" charset="2"/>
              <a:buChar char="v"/>
            </a:pPr>
            <a:r>
              <a:rPr lang="en-GB" altLang="en-US" sz="2800" dirty="0"/>
              <a:t>Once we have aligned our sequences, we need to choose a </a:t>
            </a:r>
            <a:r>
              <a:rPr lang="en-GB" altLang="en-US" sz="2800" b="1" dirty="0">
                <a:solidFill>
                  <a:srgbClr val="6666FF"/>
                </a:solidFill>
              </a:rPr>
              <a:t>method </a:t>
            </a:r>
            <a:r>
              <a:rPr lang="en-GB" altLang="en-US" sz="2800" dirty="0"/>
              <a:t>of phylogenetic analysis.</a:t>
            </a:r>
          </a:p>
          <a:p>
            <a:pPr algn="just">
              <a:lnSpc>
                <a:spcPct val="80000"/>
              </a:lnSpc>
              <a:buClr>
                <a:srgbClr val="9999FF"/>
              </a:buClr>
              <a:buFont typeface="Wingdings" pitchFamily="2" charset="2"/>
              <a:buChar char="v"/>
            </a:pPr>
            <a:endParaRPr lang="en-GB" altLang="en-US" sz="2800" dirty="0"/>
          </a:p>
          <a:p>
            <a:pPr algn="just">
              <a:lnSpc>
                <a:spcPct val="80000"/>
              </a:lnSpc>
              <a:buClr>
                <a:srgbClr val="9999FF"/>
              </a:buClr>
              <a:buFont typeface="Wingdings" pitchFamily="2" charset="2"/>
              <a:buChar char="v"/>
            </a:pPr>
            <a:r>
              <a:rPr lang="en-GB" altLang="en-US" sz="2800" dirty="0"/>
              <a:t>The most widely-used methods are </a:t>
            </a:r>
          </a:p>
          <a:p>
            <a:pPr marL="0" indent="0" algn="just">
              <a:lnSpc>
                <a:spcPct val="80000"/>
              </a:lnSpc>
              <a:buClr>
                <a:srgbClr val="9999FF"/>
              </a:buClr>
              <a:buNone/>
            </a:pPr>
            <a:r>
              <a:rPr lang="en-GB" altLang="en-US" sz="2800" dirty="0"/>
              <a:t>    a) </a:t>
            </a:r>
            <a:r>
              <a:rPr lang="en-GB" altLang="en-US" sz="2800" b="1" dirty="0">
                <a:solidFill>
                  <a:srgbClr val="6666FF"/>
                </a:solidFill>
              </a:rPr>
              <a:t>distance</a:t>
            </a:r>
            <a:r>
              <a:rPr lang="en-GB" altLang="en-US" sz="2800" dirty="0"/>
              <a:t> </a:t>
            </a:r>
          </a:p>
          <a:p>
            <a:pPr marL="0" indent="0" algn="just">
              <a:lnSpc>
                <a:spcPct val="80000"/>
              </a:lnSpc>
              <a:buClr>
                <a:srgbClr val="9999FF"/>
              </a:buClr>
              <a:buNone/>
            </a:pPr>
            <a:r>
              <a:rPr lang="en-GB" altLang="en-US" sz="2800" dirty="0"/>
              <a:t>    b) </a:t>
            </a:r>
            <a:r>
              <a:rPr lang="en-GB" altLang="en-US" sz="2800" b="1" dirty="0">
                <a:solidFill>
                  <a:srgbClr val="6666FF"/>
                </a:solidFill>
              </a:rPr>
              <a:t>parsimony</a:t>
            </a:r>
            <a:r>
              <a:rPr lang="en-GB" altLang="en-US" sz="2800" dirty="0"/>
              <a:t> methods </a:t>
            </a:r>
          </a:p>
          <a:p>
            <a:pPr marL="0" indent="0" algn="just">
              <a:lnSpc>
                <a:spcPct val="80000"/>
              </a:lnSpc>
              <a:buClr>
                <a:srgbClr val="9999FF"/>
              </a:buClr>
              <a:buNone/>
            </a:pPr>
            <a:r>
              <a:rPr lang="en-GB" altLang="en-US" sz="2800" dirty="0"/>
              <a:t>    c) </a:t>
            </a:r>
            <a:r>
              <a:rPr lang="en-GB" altLang="en-US" sz="2800" b="1" dirty="0">
                <a:solidFill>
                  <a:srgbClr val="6666FF"/>
                </a:solidFill>
              </a:rPr>
              <a:t>maximum likelihood</a:t>
            </a:r>
            <a:r>
              <a:rPr lang="en-GB" altLang="en-US" sz="2800" dirty="0"/>
              <a:t> (ML), </a:t>
            </a:r>
          </a:p>
          <a:p>
            <a:pPr marL="0" indent="0" algn="just">
              <a:lnSpc>
                <a:spcPct val="80000"/>
              </a:lnSpc>
              <a:buClr>
                <a:srgbClr val="9999FF"/>
              </a:buClr>
              <a:buNone/>
            </a:pPr>
            <a:endParaRPr lang="en-GB" altLang="en-US" sz="2800" dirty="0"/>
          </a:p>
          <a:p>
            <a:pPr algn="just">
              <a:lnSpc>
                <a:spcPct val="80000"/>
              </a:lnSpc>
              <a:buClr>
                <a:srgbClr val="9999FF"/>
              </a:buClr>
              <a:buFont typeface="Wingdings" pitchFamily="2" charset="2"/>
              <a:buChar char="v"/>
            </a:pPr>
            <a:r>
              <a:rPr lang="en-GB" altLang="en-US" sz="2800" dirty="0"/>
              <a:t>The choice of method will depend on the type of </a:t>
            </a:r>
            <a:r>
              <a:rPr lang="en-GB" altLang="en-US" sz="2800" b="1" dirty="0">
                <a:solidFill>
                  <a:srgbClr val="6666FF"/>
                </a:solidFill>
              </a:rPr>
              <a:t>dataset</a:t>
            </a:r>
            <a:r>
              <a:rPr lang="en-GB" altLang="en-US" sz="2800" dirty="0"/>
              <a:t> you are analysing, the </a:t>
            </a:r>
            <a:r>
              <a:rPr lang="en-GB" altLang="en-US" sz="2800" b="1" dirty="0">
                <a:solidFill>
                  <a:srgbClr val="6666FF"/>
                </a:solidFill>
              </a:rPr>
              <a:t>size</a:t>
            </a:r>
            <a:r>
              <a:rPr lang="en-GB" altLang="en-US" sz="2800" dirty="0"/>
              <a:t> of the dataset (and your computing power) and the </a:t>
            </a:r>
            <a:r>
              <a:rPr lang="en-GB" altLang="en-US" sz="2800" b="1" dirty="0">
                <a:solidFill>
                  <a:srgbClr val="6666FF"/>
                </a:solidFill>
              </a:rPr>
              <a:t>purpose</a:t>
            </a:r>
            <a:r>
              <a:rPr lang="en-GB" altLang="en-US" sz="2800" dirty="0"/>
              <a:t> of your analysis.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8184" y="58052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Courtesy Jo Dicks IFR</a:t>
            </a:r>
          </a:p>
        </p:txBody>
      </p:sp>
    </p:spTree>
    <p:extLst>
      <p:ext uri="{BB962C8B-B14F-4D97-AF65-F5344CB8AC3E}">
        <p14:creationId xmlns:p14="http://schemas.microsoft.com/office/powerpoint/2010/main" val="296925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3528" y="332656"/>
            <a:ext cx="3168352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DISTANCE BASED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NJ</a:t>
            </a:r>
          </a:p>
          <a:p>
            <a:pPr algn="ctr"/>
            <a:endParaRPr lang="en-GB" dirty="0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4275748658"/>
              </p:ext>
            </p:extLst>
          </p:nvPr>
        </p:nvGraphicFramePr>
        <p:xfrm>
          <a:off x="4155250" y="404664"/>
          <a:ext cx="3657109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ight Arrow 5"/>
          <p:cNvSpPr/>
          <p:nvPr/>
        </p:nvSpPr>
        <p:spPr>
          <a:xfrm rot="5400000">
            <a:off x="1284620" y="2251884"/>
            <a:ext cx="792090" cy="554034"/>
          </a:xfrm>
          <a:prstGeom prst="rightArrow">
            <a:avLst>
              <a:gd name="adj1" fmla="val 56173"/>
              <a:gd name="adj2" fmla="val 428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251520" y="3068960"/>
            <a:ext cx="3384376" cy="1272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FAST and EASY</a:t>
            </a:r>
          </a:p>
          <a:p>
            <a:pPr algn="ctr"/>
            <a:r>
              <a:rPr lang="en-GB" dirty="0"/>
              <a:t>But WE CAN’T TRUST: Little Information other than a Tree</a:t>
            </a:r>
          </a:p>
          <a:p>
            <a:pPr algn="ctr"/>
            <a:endParaRPr lang="en-GB" dirty="0"/>
          </a:p>
        </p:txBody>
      </p:sp>
      <p:sp>
        <p:nvSpPr>
          <p:cNvPr id="8" name="&quot;No&quot; Symbol 7"/>
          <p:cNvSpPr/>
          <p:nvPr/>
        </p:nvSpPr>
        <p:spPr>
          <a:xfrm>
            <a:off x="1187624" y="5589240"/>
            <a:ext cx="1080120" cy="1152128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1247244" y="4615696"/>
            <a:ext cx="792088" cy="628787"/>
          </a:xfrm>
          <a:prstGeom prst="rightArrow">
            <a:avLst>
              <a:gd name="adj1" fmla="val 56173"/>
              <a:gd name="adj2" fmla="val 44753"/>
            </a:avLst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miley Face 9"/>
          <p:cNvSpPr/>
          <p:nvPr/>
        </p:nvSpPr>
        <p:spPr>
          <a:xfrm>
            <a:off x="4863055" y="5577168"/>
            <a:ext cx="1512168" cy="1127451"/>
          </a:xfrm>
          <a:prstGeom prst="smileyFac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 rot="5400000">
            <a:off x="5483836" y="2361000"/>
            <a:ext cx="393934" cy="269613"/>
          </a:xfrm>
          <a:prstGeom prst="rightArrow">
            <a:avLst>
              <a:gd name="adj1" fmla="val 56173"/>
              <a:gd name="adj2" fmla="val 428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olded Corner 11"/>
          <p:cNvSpPr/>
          <p:nvPr/>
        </p:nvSpPr>
        <p:spPr>
          <a:xfrm>
            <a:off x="4407817" y="2748757"/>
            <a:ext cx="2697698" cy="61206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Maximum Parsimony(MP)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4303272" y="3980102"/>
            <a:ext cx="2795123" cy="60073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Maximum Likelihood(ML)</a:t>
            </a:r>
          </a:p>
        </p:txBody>
      </p:sp>
      <p:sp>
        <p:nvSpPr>
          <p:cNvPr id="14" name="Right Arrow 13"/>
          <p:cNvSpPr/>
          <p:nvPr/>
        </p:nvSpPr>
        <p:spPr>
          <a:xfrm rot="5400000">
            <a:off x="5430802" y="3461327"/>
            <a:ext cx="540061" cy="443420"/>
          </a:xfrm>
          <a:prstGeom prst="rightArrow">
            <a:avLst>
              <a:gd name="adj1" fmla="val 56173"/>
              <a:gd name="adj2" fmla="val 428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5400000">
            <a:off x="5434752" y="4708379"/>
            <a:ext cx="540061" cy="443420"/>
          </a:xfrm>
          <a:prstGeom prst="rightArrow">
            <a:avLst>
              <a:gd name="adj1" fmla="val 56173"/>
              <a:gd name="adj2" fmla="val 428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urved Up Arrow 15"/>
          <p:cNvSpPr/>
          <p:nvPr/>
        </p:nvSpPr>
        <p:spPr>
          <a:xfrm>
            <a:off x="6041570" y="4842714"/>
            <a:ext cx="690671" cy="30039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697351358"/>
              </p:ext>
            </p:extLst>
          </p:nvPr>
        </p:nvGraphicFramePr>
        <p:xfrm>
          <a:off x="6660231" y="4948430"/>
          <a:ext cx="2016225" cy="806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6227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1817</Words>
  <Application>Microsoft Office PowerPoint</Application>
  <PresentationFormat>On-screen Show (4:3)</PresentationFormat>
  <Paragraphs>347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Courier New</vt:lpstr>
      <vt:lpstr>Wingdings</vt:lpstr>
      <vt:lpstr>Office Theme</vt:lpstr>
      <vt:lpstr>Phylogenetics methods  part 2</vt:lpstr>
      <vt:lpstr>STUDY MATERIAL</vt:lpstr>
      <vt:lpstr>Take Home Message: Why ?</vt:lpstr>
      <vt:lpstr>How to Build a Phylogenetic Tree</vt:lpstr>
      <vt:lpstr>Typical look and Feel</vt:lpstr>
      <vt:lpstr>Quiz: How to Read a Tree ?</vt:lpstr>
      <vt:lpstr>Two approaches</vt:lpstr>
      <vt:lpstr>Choosing a method</vt:lpstr>
      <vt:lpstr>PowerPoint Presentation</vt:lpstr>
      <vt:lpstr>Distance-based methods</vt:lpstr>
      <vt:lpstr>Tree-building from distance matrices</vt:lpstr>
      <vt:lpstr>neighbour Joining(NJ)Saitou and Nei, 1987 Which pairs are neighbour ?</vt:lpstr>
      <vt:lpstr>NJ: Intuitive Steps </vt:lpstr>
      <vt:lpstr>neighbor-joining(NJ) </vt:lpstr>
      <vt:lpstr>Tools to make a NJ tree</vt:lpstr>
      <vt:lpstr>PowerPoint Presentation</vt:lpstr>
      <vt:lpstr>Distance Based Tree: Exercise 1</vt:lpstr>
      <vt:lpstr>Select Neighbour Joining Tree from “Phylogeny” </vt:lpstr>
      <vt:lpstr>Advanced and blazingly  fast on big datasets </vt:lpstr>
      <vt:lpstr>Workbook </vt:lpstr>
      <vt:lpstr>Wait for this page to load..</vt:lpstr>
      <vt:lpstr>Really Simple  </vt:lpstr>
      <vt:lpstr>How to pick the Best tree: PARSIMONY</vt:lpstr>
      <vt:lpstr>Traditional parsimony</vt:lpstr>
      <vt:lpstr>Maximum parsimony</vt:lpstr>
      <vt:lpstr>Why parsimony works..</vt:lpstr>
      <vt:lpstr>Number of Events (mutations)</vt:lpstr>
      <vt:lpstr>From 3 taxa to 4 taxa: </vt:lpstr>
      <vt:lpstr>Problem with Real data</vt:lpstr>
      <vt:lpstr>Parsimony Tree any one..</vt:lpstr>
      <vt:lpstr>RAxML to rescue…  </vt:lpstr>
      <vt:lpstr>PowerPoint Presentation</vt:lpstr>
      <vt:lpstr>Maximum likelihood</vt:lpstr>
      <vt:lpstr>MLE trees</vt:lpstr>
      <vt:lpstr>Bootstrapping</vt:lpstr>
      <vt:lpstr>PowerPoint Presentation</vt:lpstr>
      <vt:lpstr>Bootstrap values on trees</vt:lpstr>
      <vt:lpstr>Exercises ML with RaxML</vt:lpstr>
      <vt:lpstr>All in one Go..</vt:lpstr>
      <vt:lpstr>Using RAxML from Commandline </vt:lpstr>
      <vt:lpstr>ete3 build -w standard_raxml -a NUP62.aa.fa -o NUP62_tree</vt:lpstr>
      <vt:lpstr>Through Python notebook.. </vt:lpstr>
      <vt:lpstr>Please try a workflow.. As they highly powerful features</vt:lpstr>
      <vt:lpstr>Acknowledgements</vt:lpstr>
    </vt:vector>
  </TitlesOfParts>
  <Company>NBI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Jitender Cheema (JIC)</dc:creator>
  <cp:lastModifiedBy>Jitender Cheema (JIC)</cp:lastModifiedBy>
  <cp:revision>84</cp:revision>
  <dcterms:created xsi:type="dcterms:W3CDTF">2016-06-02T16:01:01Z</dcterms:created>
  <dcterms:modified xsi:type="dcterms:W3CDTF">2023-03-27T08:39:11Z</dcterms:modified>
</cp:coreProperties>
</file>