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397" r:id="rId6"/>
    <p:sldId id="395" r:id="rId7"/>
    <p:sldId id="421" r:id="rId8"/>
    <p:sldId id="381" r:id="rId9"/>
    <p:sldId id="398" r:id="rId10"/>
    <p:sldId id="419" r:id="rId11"/>
    <p:sldId id="417" r:id="rId12"/>
    <p:sldId id="422" r:id="rId13"/>
    <p:sldId id="423" r:id="rId14"/>
    <p:sldId id="414" r:id="rId15"/>
    <p:sldId id="420" r:id="rId16"/>
    <p:sldId id="425" r:id="rId17"/>
    <p:sldId id="407" r:id="rId18"/>
    <p:sldId id="402" r:id="rId19"/>
    <p:sldId id="412" r:id="rId20"/>
    <p:sldId id="394" r:id="rId21"/>
    <p:sldId id="424" r:id="rId22"/>
    <p:sldId id="413" r:id="rId23"/>
    <p:sldId id="418" r:id="rId24"/>
    <p:sldId id="393" r:id="rId2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E822B7-33F9-400C-B979-85821984F023}" v="12" dt="2021-05-12T10:46:49.4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4433" autoAdjust="0"/>
  </p:normalViewPr>
  <p:slideViewPr>
    <p:cSldViewPr snapToGrid="0">
      <p:cViewPr varScale="1">
        <p:scale>
          <a:sx n="96" d="100"/>
          <a:sy n="96" d="100"/>
        </p:scale>
        <p:origin x="2070" y="90"/>
      </p:cViewPr>
      <p:guideLst>
        <p:guide orient="horz" pos="2160"/>
        <p:guide pos="2880"/>
      </p:guideLst>
    </p:cSldViewPr>
  </p:slideViewPr>
  <p:notesTextViewPr>
    <p:cViewPr>
      <p:scale>
        <a:sx n="1" d="1"/>
        <a:sy n="1" d="1"/>
      </p:scale>
      <p:origin x="0" y="0"/>
    </p:cViewPr>
  </p:notesTextViewPr>
  <p:sorterViewPr>
    <p:cViewPr>
      <p:scale>
        <a:sx n="78" d="100"/>
        <a:sy n="7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E3F4C7D-4BF2-43E4-9CA1-6C8369BAACA4}" type="datetimeFigureOut">
              <a:rPr lang="en-US" smtClean="0"/>
              <a:t>6/13/2021</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9D192D5-73AB-420C-BD87-DEBD773DA9A4}" type="slidenum">
              <a:rPr lang="en-US" smtClean="0"/>
              <a:t>‹#›</a:t>
            </a:fld>
            <a:endParaRPr lang="en-US"/>
          </a:p>
        </p:txBody>
      </p:sp>
    </p:spTree>
    <p:extLst>
      <p:ext uri="{BB962C8B-B14F-4D97-AF65-F5344CB8AC3E}">
        <p14:creationId xmlns:p14="http://schemas.microsoft.com/office/powerpoint/2010/main" val="267929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emanticscholar.org/paper/McQuail's-Mass-Communication-Theory-McQuail/934ea8110ae8b65de006ced511f953fc456e0050"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10"/>
          </p:nvPr>
        </p:nvSpPr>
        <p:spPr/>
        <p:txBody>
          <a:bodyPr/>
          <a:lstStyle/>
          <a:p>
            <a:fld id="{A9D192D5-73AB-420C-BD87-DEBD773DA9A4}" type="slidenum">
              <a:rPr lang="en-US" smtClean="0"/>
              <a:t>3</a:t>
            </a:fld>
            <a:endParaRPr lang="en-US"/>
          </a:p>
        </p:txBody>
      </p:sp>
    </p:spTree>
    <p:extLst>
      <p:ext uri="{BB962C8B-B14F-4D97-AF65-F5344CB8AC3E}">
        <p14:creationId xmlns:p14="http://schemas.microsoft.com/office/powerpoint/2010/main" val="3443709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A9D192D5-73AB-420C-BD87-DEBD773DA9A4}" type="slidenum">
              <a:rPr lang="en-US" smtClean="0"/>
              <a:t>8</a:t>
            </a:fld>
            <a:endParaRPr lang="en-US"/>
          </a:p>
        </p:txBody>
      </p:sp>
    </p:spTree>
    <p:extLst>
      <p:ext uri="{BB962C8B-B14F-4D97-AF65-F5344CB8AC3E}">
        <p14:creationId xmlns:p14="http://schemas.microsoft.com/office/powerpoint/2010/main" val="2991640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https://www.communicationtheory.org/berlos-smcr-model-of-communication/</a:t>
            </a:r>
            <a:br>
              <a:rPr lang="nb-NO" dirty="0"/>
            </a:br>
            <a:r>
              <a:rPr lang="nb-NO" dirty="0"/>
              <a:t>Mc Quail p.74 on various communication models</a:t>
            </a:r>
          </a:p>
          <a:p>
            <a:pPr algn="l"/>
            <a:r>
              <a:rPr lang="en-US" b="0" i="0" dirty="0">
                <a:solidFill>
                  <a:srgbClr val="546973"/>
                </a:solidFill>
                <a:effectLst/>
                <a:latin typeface="Roboto" panose="020B0604020202020204" pitchFamily="2" charset="0"/>
              </a:rPr>
              <a:t>Published in 2000</a:t>
            </a:r>
          </a:p>
          <a:p>
            <a:pPr algn="l"/>
            <a:r>
              <a:rPr lang="en-US" b="1" i="0" u="none" strike="noStrike" dirty="0" err="1">
                <a:solidFill>
                  <a:srgbClr val="1857B6"/>
                </a:solidFill>
                <a:effectLst/>
                <a:latin typeface="Roboto" panose="020B0604020202020204" pitchFamily="2" charset="0"/>
                <a:hlinkClick r:id="rId3"/>
              </a:rPr>
              <a:t>McQuail's</a:t>
            </a:r>
            <a:r>
              <a:rPr lang="en-US" b="1" i="0" u="none" strike="noStrike" dirty="0">
                <a:solidFill>
                  <a:srgbClr val="1857B6"/>
                </a:solidFill>
                <a:effectLst/>
                <a:latin typeface="Roboto" panose="020B0604020202020204" pitchFamily="2" charset="0"/>
                <a:hlinkClick r:id="rId3"/>
              </a:rPr>
              <a:t> Mass Communication </a:t>
            </a:r>
            <a:r>
              <a:rPr lang="en-US" b="1" i="0" u="none" strike="noStrike" dirty="0" err="1">
                <a:solidFill>
                  <a:srgbClr val="1857B6"/>
                </a:solidFill>
                <a:effectLst/>
                <a:latin typeface="Roboto" panose="020B0604020202020204" pitchFamily="2" charset="0"/>
                <a:hlinkClick r:id="rId3"/>
              </a:rPr>
              <a:t>Theory</a:t>
            </a:r>
            <a:r>
              <a:rPr lang="en-US" b="0" i="0" dirty="0" err="1">
                <a:solidFill>
                  <a:srgbClr val="8C9296"/>
                </a:solidFill>
                <a:effectLst/>
                <a:latin typeface="Roboto" panose="020B0604020202020204" pitchFamily="2" charset="0"/>
              </a:rPr>
              <a:t>D</a:t>
            </a:r>
            <a:r>
              <a:rPr lang="en-US" b="0" i="0" dirty="0">
                <a:solidFill>
                  <a:srgbClr val="8C9296"/>
                </a:solidFill>
                <a:effectLst/>
                <a:latin typeface="Roboto" panose="020B0604020202020204" pitchFamily="2" charset="0"/>
              </a:rPr>
              <a:t>. </a:t>
            </a:r>
            <a:r>
              <a:rPr lang="en-US" b="0" i="0" dirty="0" err="1">
                <a:solidFill>
                  <a:srgbClr val="8C9296"/>
                </a:solidFill>
                <a:effectLst/>
                <a:latin typeface="Roboto" panose="020B0604020202020204" pitchFamily="2" charset="0"/>
              </a:rPr>
              <a:t>McQuail</a:t>
            </a:r>
            <a:endParaRPr lang="en-US" b="0" i="0" dirty="0">
              <a:solidFill>
                <a:srgbClr val="546973"/>
              </a:solidFill>
              <a:effectLst/>
              <a:latin typeface="Roboto" panose="020B0604020202020204" pitchFamily="2" charset="0"/>
            </a:endParaRPr>
          </a:p>
          <a:p>
            <a:r>
              <a:rPr lang="nb-NO" dirty="0"/>
              <a:t> </a:t>
            </a:r>
          </a:p>
          <a:p>
            <a:endParaRPr lang="nb-NO" dirty="0"/>
          </a:p>
        </p:txBody>
      </p:sp>
      <p:sp>
        <p:nvSpPr>
          <p:cNvPr id="4" name="Slide Number Placeholder 3"/>
          <p:cNvSpPr>
            <a:spLocks noGrp="1"/>
          </p:cNvSpPr>
          <p:nvPr>
            <p:ph type="sldNum" sz="quarter" idx="5"/>
          </p:nvPr>
        </p:nvSpPr>
        <p:spPr/>
        <p:txBody>
          <a:bodyPr/>
          <a:lstStyle/>
          <a:p>
            <a:fld id="{A9D192D5-73AB-420C-BD87-DEBD773DA9A4}" type="slidenum">
              <a:rPr lang="en-US" smtClean="0"/>
              <a:t>21</a:t>
            </a:fld>
            <a:endParaRPr lang="en-US"/>
          </a:p>
        </p:txBody>
      </p:sp>
    </p:spTree>
    <p:extLst>
      <p:ext uri="{BB962C8B-B14F-4D97-AF65-F5344CB8AC3E}">
        <p14:creationId xmlns:p14="http://schemas.microsoft.com/office/powerpoint/2010/main" val="24349976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59560" y="2743201"/>
            <a:ext cx="6390639" cy="457200"/>
          </a:xfrm>
        </p:spPr>
        <p:txBody>
          <a:bodyPr anchor="t">
            <a:normAutofit/>
          </a:bodyPr>
          <a:lstStyle>
            <a:lvl1pPr algn="l">
              <a:defRPr sz="28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559560" y="3130062"/>
            <a:ext cx="6390640" cy="1066924"/>
          </a:xfrm>
        </p:spPr>
        <p:txBody>
          <a:bodyPr>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559560" y="4196985"/>
            <a:ext cx="6390639" cy="365125"/>
          </a:xfrm>
          <a:prstGeom prst="rect">
            <a:avLst/>
          </a:prstGeom>
        </p:spPr>
        <p:txBody>
          <a:bodyPr/>
          <a:lstStyle>
            <a:lvl1pPr algn="l">
              <a:defRPr sz="1600">
                <a:solidFill>
                  <a:schemeClr val="tx1"/>
                </a:solidFill>
                <a:latin typeface="Meta Offc Pro Book" panose="020B0604030101020102" pitchFamily="34" charset="0"/>
              </a:defRPr>
            </a:lvl1pPr>
          </a:lstStyle>
          <a:p>
            <a:r>
              <a:rPr lang="en-US" dirty="0" err="1"/>
              <a:t>Navn</a:t>
            </a:r>
            <a:r>
              <a:rPr lang="en-US" dirty="0"/>
              <a:t> </a:t>
            </a:r>
            <a:r>
              <a:rPr lang="en-US" dirty="0" err="1"/>
              <a:t>på</a:t>
            </a:r>
            <a:r>
              <a:rPr lang="en-US" dirty="0"/>
              <a:t> </a:t>
            </a:r>
            <a:r>
              <a:rPr lang="en-US" dirty="0" err="1"/>
              <a:t>foredragsholder</a:t>
            </a:r>
            <a:r>
              <a:rPr lang="en-US" dirty="0"/>
              <a:t>  |   </a:t>
            </a:r>
            <a:fld id="{762AB3AE-26D5-4DA5-ABFD-307CE2DDAEDD}" type="datetimeFigureOut">
              <a:rPr lang="en-US" smtClean="0"/>
              <a:pPr/>
              <a:t>6/13/2021</a:t>
            </a:fld>
            <a:endParaRPr lang="en-US" dirty="0"/>
          </a:p>
        </p:txBody>
      </p:sp>
    </p:spTree>
    <p:extLst>
      <p:ext uri="{BB962C8B-B14F-4D97-AF65-F5344CB8AC3E}">
        <p14:creationId xmlns:p14="http://schemas.microsoft.com/office/powerpoint/2010/main" val="290759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6750" y="698500"/>
            <a:ext cx="7886700" cy="901700"/>
          </a:xfrm>
        </p:spPr>
        <p:txBody>
          <a:bodyPr anchor="t"/>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4BB81C1-5A79-461C-BE57-EF468344EB2F}" type="slidenum">
              <a:rPr lang="en-US" smtClean="0"/>
              <a:t>‹#›</a:t>
            </a:fld>
            <a:endParaRPr lang="en-US"/>
          </a:p>
        </p:txBody>
      </p:sp>
    </p:spTree>
    <p:extLst>
      <p:ext uri="{BB962C8B-B14F-4D97-AF65-F5344CB8AC3E}">
        <p14:creationId xmlns:p14="http://schemas.microsoft.com/office/powerpoint/2010/main" val="228915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6750" y="1598860"/>
            <a:ext cx="3886200"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7250" y="1598860"/>
            <a:ext cx="3886200"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A4BB81C1-5A79-461C-BE57-EF468344EB2F}" type="slidenum">
              <a:rPr lang="en-US" smtClean="0"/>
              <a:t>‹#›</a:t>
            </a:fld>
            <a:endParaRPr lang="en-US"/>
          </a:p>
        </p:txBody>
      </p:sp>
    </p:spTree>
    <p:extLst>
      <p:ext uri="{BB962C8B-B14F-4D97-AF65-F5344CB8AC3E}">
        <p14:creationId xmlns:p14="http://schemas.microsoft.com/office/powerpoint/2010/main" val="3891122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5010" y="1625600"/>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5010" y="2449512"/>
            <a:ext cx="3868340" cy="35012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4318" y="1625600"/>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127" y="2449512"/>
            <a:ext cx="3887391" cy="3501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A4BB81C1-5A79-461C-BE57-EF468344EB2F}" type="slidenum">
              <a:rPr lang="en-US" smtClean="0"/>
              <a:t>‹#›</a:t>
            </a:fld>
            <a:endParaRPr lang="en-US"/>
          </a:p>
        </p:txBody>
      </p:sp>
      <p:sp>
        <p:nvSpPr>
          <p:cNvPr id="10" name="Title 1"/>
          <p:cNvSpPr>
            <a:spLocks noGrp="1"/>
          </p:cNvSpPr>
          <p:nvPr>
            <p:ph type="title"/>
          </p:nvPr>
        </p:nvSpPr>
        <p:spPr>
          <a:xfrm>
            <a:off x="666750" y="698500"/>
            <a:ext cx="7886700" cy="901700"/>
          </a:xfrm>
        </p:spPr>
        <p:txBody>
          <a:bodyPr anchor="t"/>
          <a:lstStyle/>
          <a:p>
            <a:r>
              <a:rPr lang="en-US"/>
              <a:t>Click to edit Master title style</a:t>
            </a:r>
            <a:endParaRPr lang="en-US" dirty="0"/>
          </a:p>
        </p:txBody>
      </p:sp>
    </p:spTree>
    <p:extLst>
      <p:ext uri="{BB962C8B-B14F-4D97-AF65-F5344CB8AC3E}">
        <p14:creationId xmlns:p14="http://schemas.microsoft.com/office/powerpoint/2010/main" val="582322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4BB81C1-5A79-461C-BE57-EF468344EB2F}" type="slidenum">
              <a:rPr lang="en-US" smtClean="0"/>
              <a:t>‹#›</a:t>
            </a:fld>
            <a:endParaRPr lang="en-US"/>
          </a:p>
        </p:txBody>
      </p:sp>
      <p:sp>
        <p:nvSpPr>
          <p:cNvPr id="6" name="Title 1"/>
          <p:cNvSpPr>
            <a:spLocks noGrp="1"/>
          </p:cNvSpPr>
          <p:nvPr>
            <p:ph type="title"/>
          </p:nvPr>
        </p:nvSpPr>
        <p:spPr>
          <a:xfrm>
            <a:off x="666750" y="698500"/>
            <a:ext cx="7886700" cy="901700"/>
          </a:xfrm>
        </p:spPr>
        <p:txBody>
          <a:bodyPr anchor="t"/>
          <a:lstStyle/>
          <a:p>
            <a:r>
              <a:rPr lang="en-US"/>
              <a:t>Click to edit Master title style</a:t>
            </a:r>
            <a:endParaRPr lang="en-US" dirty="0"/>
          </a:p>
        </p:txBody>
      </p:sp>
    </p:spTree>
    <p:extLst>
      <p:ext uri="{BB962C8B-B14F-4D97-AF65-F5344CB8AC3E}">
        <p14:creationId xmlns:p14="http://schemas.microsoft.com/office/powerpoint/2010/main" val="4753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4BB81C1-5A79-461C-BE57-EF468344EB2F}" type="slidenum">
              <a:rPr lang="en-US" smtClean="0"/>
              <a:t>‹#›</a:t>
            </a:fld>
            <a:endParaRPr lang="en-US"/>
          </a:p>
        </p:txBody>
      </p:sp>
    </p:spTree>
    <p:extLst>
      <p:ext uri="{BB962C8B-B14F-4D97-AF65-F5344CB8AC3E}">
        <p14:creationId xmlns:p14="http://schemas.microsoft.com/office/powerpoint/2010/main" val="425214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711200"/>
            <a:ext cx="4629150" cy="5149850"/>
          </a:xfrm>
        </p:spPr>
        <p:txBody>
          <a:bodyPr/>
          <a:lstStyle>
            <a:lvl1pPr>
              <a:defRPr sz="24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65009" y="2527300"/>
            <a:ext cx="2949178" cy="33416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4BB81C1-5A79-461C-BE57-EF468344EB2F}" type="slidenum">
              <a:rPr lang="en-US" smtClean="0"/>
              <a:t>‹#›</a:t>
            </a:fld>
            <a:endParaRPr lang="en-US"/>
          </a:p>
        </p:txBody>
      </p:sp>
      <p:sp>
        <p:nvSpPr>
          <p:cNvPr id="8" name="Title 1"/>
          <p:cNvSpPr>
            <a:spLocks noGrp="1"/>
          </p:cNvSpPr>
          <p:nvPr>
            <p:ph type="title"/>
          </p:nvPr>
        </p:nvSpPr>
        <p:spPr>
          <a:xfrm>
            <a:off x="666750" y="698499"/>
            <a:ext cx="2920512" cy="1728177"/>
          </a:xfrm>
        </p:spPr>
        <p:txBody>
          <a:bodyPr anchor="t"/>
          <a:lstStyle/>
          <a:p>
            <a:r>
              <a:rPr lang="en-US"/>
              <a:t>Click to edit Master title style</a:t>
            </a:r>
            <a:endParaRPr lang="en-US" dirty="0"/>
          </a:p>
        </p:txBody>
      </p:sp>
    </p:spTree>
    <p:extLst>
      <p:ext uri="{BB962C8B-B14F-4D97-AF65-F5344CB8AC3E}">
        <p14:creationId xmlns:p14="http://schemas.microsoft.com/office/powerpoint/2010/main" val="55861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685800"/>
            <a:ext cx="4629150" cy="520504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A4BB81C1-5A79-461C-BE57-EF468344EB2F}" type="slidenum">
              <a:rPr lang="en-US" smtClean="0"/>
              <a:t>‹#›</a:t>
            </a:fld>
            <a:endParaRPr lang="en-US"/>
          </a:p>
        </p:txBody>
      </p:sp>
      <p:sp>
        <p:nvSpPr>
          <p:cNvPr id="8" name="Text Placeholder 3"/>
          <p:cNvSpPr>
            <a:spLocks noGrp="1"/>
          </p:cNvSpPr>
          <p:nvPr>
            <p:ph type="body" sz="half" idx="2"/>
          </p:nvPr>
        </p:nvSpPr>
        <p:spPr>
          <a:xfrm>
            <a:off x="665009" y="2527300"/>
            <a:ext cx="2949178" cy="33416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itle 1"/>
          <p:cNvSpPr>
            <a:spLocks noGrp="1"/>
          </p:cNvSpPr>
          <p:nvPr>
            <p:ph type="title"/>
          </p:nvPr>
        </p:nvSpPr>
        <p:spPr>
          <a:xfrm>
            <a:off x="666750" y="698499"/>
            <a:ext cx="2920512" cy="1728177"/>
          </a:xfrm>
        </p:spPr>
        <p:txBody>
          <a:bodyPr anchor="t"/>
          <a:lstStyle/>
          <a:p>
            <a:r>
              <a:rPr lang="en-US"/>
              <a:t>Click to edit Master title style</a:t>
            </a:r>
            <a:endParaRPr lang="en-US" dirty="0"/>
          </a:p>
        </p:txBody>
      </p:sp>
    </p:spTree>
    <p:extLst>
      <p:ext uri="{BB962C8B-B14F-4D97-AF65-F5344CB8AC3E}">
        <p14:creationId xmlns:p14="http://schemas.microsoft.com/office/powerpoint/2010/main" val="154471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6750" y="698500"/>
            <a:ext cx="7886700" cy="863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66750" y="1600200"/>
            <a:ext cx="7886700" cy="4576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72610" y="6281617"/>
            <a:ext cx="7943850" cy="365125"/>
          </a:xfrm>
          <a:prstGeom prst="rect">
            <a:avLst/>
          </a:prstGeom>
        </p:spPr>
        <p:txBody>
          <a:bodyPr vert="horz" lIns="91440" tIns="45720" rIns="91440" bIns="45720" rtlCol="0" anchor="ctr"/>
          <a:lstStyle>
            <a:lvl1pPr algn="l">
              <a:defRPr sz="1500">
                <a:solidFill>
                  <a:schemeClr val="bg1"/>
                </a:solidFill>
                <a:latin typeface="Meta Offc Pro Book" panose="020B0604030101020102" pitchFamily="34" charset="0"/>
              </a:defRPr>
            </a:lvl1pPr>
          </a:lstStyle>
          <a:p>
            <a:fld id="{A4BB81C1-5A79-461C-BE57-EF468344EB2F}" type="slidenum">
              <a:rPr lang="en-US" smtClean="0"/>
              <a:pPr/>
              <a:t>‹#›</a:t>
            </a:fld>
            <a:endParaRPr lang="en-US" dirty="0"/>
          </a:p>
        </p:txBody>
      </p:sp>
    </p:spTree>
    <p:extLst>
      <p:ext uri="{BB962C8B-B14F-4D97-AF65-F5344CB8AC3E}">
        <p14:creationId xmlns:p14="http://schemas.microsoft.com/office/powerpoint/2010/main" val="3210054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l" defTabSz="914400" rtl="0" eaLnBrk="1" latinLnBrk="0" hangingPunct="1">
        <a:lnSpc>
          <a:spcPct val="90000"/>
        </a:lnSpc>
        <a:spcBef>
          <a:spcPct val="0"/>
        </a:spcBef>
        <a:buNone/>
        <a:defRPr sz="2800" kern="1200">
          <a:solidFill>
            <a:schemeClr val="tx1"/>
          </a:solidFill>
          <a:latin typeface="Meta Offc Pro" panose="020B0804030101020102"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eta Offc Pro Book" panose="020B0604030101020102"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eta Offc Pro Book" panose="020B0604030101020102"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eta Offc Pro Book" panose="020B0604030101020102"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eta Offc Pro Book" panose="020B0604030101020102"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eta Offc Pro Book" panose="020B06040301010201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587" y="1597981"/>
            <a:ext cx="7896596" cy="1404992"/>
          </a:xfrm>
        </p:spPr>
        <p:txBody>
          <a:bodyPr>
            <a:normAutofit/>
          </a:bodyPr>
          <a:lstStyle/>
          <a:p>
            <a:pPr algn="ctr"/>
            <a:r>
              <a:rPr lang="en-US" dirty="0"/>
              <a:t>What are Russia’s strategic ambitions towards Europe and how Russia uses information measures to achieve its goals</a:t>
            </a:r>
          </a:p>
        </p:txBody>
      </p:sp>
      <p:sp>
        <p:nvSpPr>
          <p:cNvPr id="3" name="Subtitle 2"/>
          <p:cNvSpPr>
            <a:spLocks noGrp="1"/>
          </p:cNvSpPr>
          <p:nvPr>
            <p:ph type="subTitle" idx="1"/>
          </p:nvPr>
        </p:nvSpPr>
        <p:spPr>
          <a:xfrm>
            <a:off x="277587" y="3130062"/>
            <a:ext cx="6390640" cy="1066924"/>
          </a:xfrm>
        </p:spPr>
        <p:txBody>
          <a:bodyPr>
            <a:normAutofit fontScale="85000" lnSpcReduction="20000"/>
          </a:bodyPr>
          <a:lstStyle/>
          <a:p>
            <a:r>
              <a:rPr lang="en-US" dirty="0"/>
              <a:t>Jakub M. Godzimirski</a:t>
            </a:r>
          </a:p>
          <a:p>
            <a:r>
              <a:rPr lang="en-US" dirty="0"/>
              <a:t>Threat-</a:t>
            </a:r>
            <a:r>
              <a:rPr lang="en-US" dirty="0" err="1"/>
              <a:t>Defuser</a:t>
            </a:r>
            <a:r>
              <a:rPr lang="en-US" dirty="0"/>
              <a:t> Meeting</a:t>
            </a:r>
          </a:p>
          <a:p>
            <a:r>
              <a:rPr lang="en-US" dirty="0"/>
              <a:t>12 May 2021</a:t>
            </a:r>
          </a:p>
        </p:txBody>
      </p:sp>
    </p:spTree>
    <p:extLst>
      <p:ext uri="{BB962C8B-B14F-4D97-AF65-F5344CB8AC3E}">
        <p14:creationId xmlns:p14="http://schemas.microsoft.com/office/powerpoint/2010/main" val="1591903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06DB5-FF27-4744-A8F0-537FAE94EA81}"/>
              </a:ext>
            </a:extLst>
          </p:cNvPr>
          <p:cNvSpPr>
            <a:spLocks noGrp="1"/>
          </p:cNvSpPr>
          <p:nvPr>
            <p:ph type="title"/>
          </p:nvPr>
        </p:nvSpPr>
        <p:spPr>
          <a:xfrm>
            <a:off x="176645" y="407555"/>
            <a:ext cx="8769928" cy="901700"/>
          </a:xfrm>
        </p:spPr>
        <p:txBody>
          <a:bodyPr>
            <a:noAutofit/>
          </a:bodyPr>
          <a:lstStyle/>
          <a:p>
            <a:pPr algn="ctr"/>
            <a:r>
              <a:rPr lang="en-US" sz="3600" b="1" dirty="0"/>
              <a:t>Information measures in foreign policy</a:t>
            </a:r>
            <a:br>
              <a:rPr lang="en-US" sz="3600" b="1" dirty="0"/>
            </a:br>
            <a:r>
              <a:rPr lang="en-US" sz="2400" b="1" dirty="0"/>
              <a:t>2016 Foreign Policy Concept of the Russian Federation</a:t>
            </a:r>
            <a:endParaRPr lang="nb-NO" sz="2400" b="1" dirty="0"/>
          </a:p>
        </p:txBody>
      </p:sp>
      <p:sp>
        <p:nvSpPr>
          <p:cNvPr id="3" name="Content Placeholder 2">
            <a:extLst>
              <a:ext uri="{FF2B5EF4-FFF2-40B4-BE49-F238E27FC236}">
                <a16:creationId xmlns:a16="http://schemas.microsoft.com/office/drawing/2014/main" id="{F90E8E2C-328D-4AE4-B7D0-8A4AE9372752}"/>
              </a:ext>
            </a:extLst>
          </p:cNvPr>
          <p:cNvSpPr>
            <a:spLocks noGrp="1"/>
          </p:cNvSpPr>
          <p:nvPr>
            <p:ph idx="1"/>
          </p:nvPr>
        </p:nvSpPr>
        <p:spPr>
          <a:xfrm>
            <a:off x="4104409" y="1600200"/>
            <a:ext cx="4449040" cy="3293918"/>
          </a:xfrm>
        </p:spPr>
        <p:txBody>
          <a:bodyPr>
            <a:normAutofit lnSpcReduction="10000"/>
          </a:bodyPr>
          <a:lstStyle/>
          <a:p>
            <a:r>
              <a:rPr lang="en-US" dirty="0"/>
              <a:t>the State’s foreign policy activities shall be aimed at … bolster[</a:t>
            </a:r>
            <a:r>
              <a:rPr lang="en-US" dirty="0" err="1"/>
              <a:t>ing</a:t>
            </a:r>
            <a:r>
              <a:rPr lang="en-US" dirty="0"/>
              <a:t>] the standing of Russian mass media and communication tools in the global information space and convey[</a:t>
            </a:r>
            <a:r>
              <a:rPr lang="en-US" dirty="0" err="1"/>
              <a:t>ing</a:t>
            </a:r>
            <a:r>
              <a:rPr lang="en-US" dirty="0"/>
              <a:t>] Russia’s perspectives on international process to a wider international community </a:t>
            </a:r>
            <a:endParaRPr lang="nb-NO" dirty="0"/>
          </a:p>
        </p:txBody>
      </p:sp>
      <p:pic>
        <p:nvPicPr>
          <p:cNvPr id="4" name="Picture 3">
            <a:extLst>
              <a:ext uri="{FF2B5EF4-FFF2-40B4-BE49-F238E27FC236}">
                <a16:creationId xmlns:a16="http://schemas.microsoft.com/office/drawing/2014/main" id="{EA33A856-DBFD-4568-AB6A-9059B6B52FBA}"/>
              </a:ext>
            </a:extLst>
          </p:cNvPr>
          <p:cNvPicPr>
            <a:picLocks noChangeAspect="1"/>
          </p:cNvPicPr>
          <p:nvPr/>
        </p:nvPicPr>
        <p:blipFill rotWithShape="1">
          <a:blip r:embed="rId2"/>
          <a:srcRect l="14486" r="28179"/>
          <a:stretch/>
        </p:blipFill>
        <p:spPr>
          <a:xfrm>
            <a:off x="394855" y="1600200"/>
            <a:ext cx="3096492" cy="3042858"/>
          </a:xfrm>
          <a:prstGeom prst="rect">
            <a:avLst/>
          </a:prstGeom>
        </p:spPr>
      </p:pic>
    </p:spTree>
    <p:extLst>
      <p:ext uri="{BB962C8B-B14F-4D97-AF65-F5344CB8AC3E}">
        <p14:creationId xmlns:p14="http://schemas.microsoft.com/office/powerpoint/2010/main" val="327183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DF24AC-A22E-40DE-84FA-54A217E2030A}"/>
              </a:ext>
            </a:extLst>
          </p:cNvPr>
          <p:cNvSpPr>
            <a:spLocks noGrp="1"/>
          </p:cNvSpPr>
          <p:nvPr>
            <p:ph type="title"/>
          </p:nvPr>
        </p:nvSpPr>
        <p:spPr>
          <a:xfrm>
            <a:off x="666750" y="261620"/>
            <a:ext cx="7886700" cy="901700"/>
          </a:xfrm>
        </p:spPr>
        <p:txBody>
          <a:bodyPr>
            <a:normAutofit fontScale="90000"/>
          </a:bodyPr>
          <a:lstStyle/>
          <a:p>
            <a:pPr algn="ctr"/>
            <a:r>
              <a:rPr lang="nb-NO" sz="4000" b="1" dirty="0"/>
              <a:t>How Do </a:t>
            </a:r>
            <a:r>
              <a:rPr lang="nb-NO" sz="4000" b="1" dirty="0" err="1"/>
              <a:t>They</a:t>
            </a:r>
            <a:r>
              <a:rPr lang="nb-NO" sz="4000" b="1" dirty="0"/>
              <a:t> Do It?</a:t>
            </a:r>
            <a:br>
              <a:rPr lang="nb-NO" sz="4000" b="1" dirty="0"/>
            </a:br>
            <a:r>
              <a:rPr lang="nb-NO" b="1" dirty="0"/>
              <a:t>Communicative instruments</a:t>
            </a:r>
            <a:endParaRPr lang="pl-PL" dirty="0"/>
          </a:p>
        </p:txBody>
      </p:sp>
      <p:sp>
        <p:nvSpPr>
          <p:cNvPr id="4" name="Content Placeholder 3">
            <a:extLst>
              <a:ext uri="{FF2B5EF4-FFF2-40B4-BE49-F238E27FC236}">
                <a16:creationId xmlns:a16="http://schemas.microsoft.com/office/drawing/2014/main" id="{6553A05C-14B4-446A-8FEE-36DC2217DA58}"/>
              </a:ext>
            </a:extLst>
          </p:cNvPr>
          <p:cNvSpPr>
            <a:spLocks noGrp="1"/>
          </p:cNvSpPr>
          <p:nvPr>
            <p:ph idx="1"/>
          </p:nvPr>
        </p:nvSpPr>
        <p:spPr>
          <a:xfrm>
            <a:off x="2550159" y="1600200"/>
            <a:ext cx="6302895" cy="4576763"/>
          </a:xfrm>
        </p:spPr>
        <p:txBody>
          <a:bodyPr>
            <a:normAutofit fontScale="92500" lnSpcReduction="20000"/>
          </a:bodyPr>
          <a:lstStyle/>
          <a:p>
            <a:r>
              <a:rPr lang="nb-NO" sz="3600" dirty="0"/>
              <a:t>T</a:t>
            </a:r>
            <a:r>
              <a:rPr lang="en-US" sz="3600" dirty="0" err="1"/>
              <a:t>ransfer</a:t>
            </a:r>
            <a:r>
              <a:rPr lang="en-US" sz="3600" dirty="0"/>
              <a:t> of knowledge for the purpose of </a:t>
            </a:r>
            <a:r>
              <a:rPr lang="en-US" sz="3600" b="1" dirty="0"/>
              <a:t>informing, persuading, convincing or tempting</a:t>
            </a:r>
            <a:r>
              <a:rPr lang="en-US" sz="3600" dirty="0"/>
              <a:t>. </a:t>
            </a:r>
          </a:p>
          <a:p>
            <a:r>
              <a:rPr lang="en-US" sz="3600" dirty="0"/>
              <a:t>The main goal is to create </a:t>
            </a:r>
            <a:r>
              <a:rPr lang="en-US" sz="3600" b="1" dirty="0"/>
              <a:t>social support </a:t>
            </a:r>
            <a:r>
              <a:rPr lang="en-US" sz="3600" dirty="0"/>
              <a:t>or </a:t>
            </a:r>
            <a:r>
              <a:rPr lang="en-US" sz="3600" b="1" dirty="0"/>
              <a:t>opposition</a:t>
            </a:r>
            <a:r>
              <a:rPr lang="en-US" sz="3600" dirty="0"/>
              <a:t>, increase </a:t>
            </a:r>
            <a:r>
              <a:rPr lang="en-US" sz="3600" b="1" dirty="0"/>
              <a:t>awareness</a:t>
            </a:r>
            <a:r>
              <a:rPr lang="en-US" sz="3600" dirty="0"/>
              <a:t> or </a:t>
            </a:r>
            <a:r>
              <a:rPr lang="en-US" sz="3600" b="1" dirty="0"/>
              <a:t>distort perceptions to</a:t>
            </a:r>
            <a:r>
              <a:rPr lang="en-GB" sz="3600" dirty="0"/>
              <a:t> weaken the enemy, to undermine its institutions, and damage its system of national governance.</a:t>
            </a:r>
          </a:p>
          <a:p>
            <a:endParaRPr lang="pl-PL" sz="3600" b="1" dirty="0"/>
          </a:p>
        </p:txBody>
      </p:sp>
      <p:pic>
        <p:nvPicPr>
          <p:cNvPr id="5" name="Picture 4">
            <a:extLst>
              <a:ext uri="{FF2B5EF4-FFF2-40B4-BE49-F238E27FC236}">
                <a16:creationId xmlns:a16="http://schemas.microsoft.com/office/drawing/2014/main" id="{85043A0A-31AF-42A6-BF54-D45324DD9E6E}"/>
              </a:ext>
            </a:extLst>
          </p:cNvPr>
          <p:cNvPicPr>
            <a:picLocks noChangeAspect="1"/>
          </p:cNvPicPr>
          <p:nvPr/>
        </p:nvPicPr>
        <p:blipFill>
          <a:blip r:embed="rId2"/>
          <a:stretch>
            <a:fillRect/>
          </a:stretch>
        </p:blipFill>
        <p:spPr>
          <a:xfrm>
            <a:off x="387996" y="561606"/>
            <a:ext cx="1409631" cy="2053274"/>
          </a:xfrm>
          <a:prstGeom prst="rect">
            <a:avLst/>
          </a:prstGeom>
        </p:spPr>
      </p:pic>
      <p:pic>
        <p:nvPicPr>
          <p:cNvPr id="6" name="Picture 5">
            <a:extLst>
              <a:ext uri="{FF2B5EF4-FFF2-40B4-BE49-F238E27FC236}">
                <a16:creationId xmlns:a16="http://schemas.microsoft.com/office/drawing/2014/main" id="{DCA8A77F-DF1B-4038-AF18-D01991795B1D}"/>
              </a:ext>
            </a:extLst>
          </p:cNvPr>
          <p:cNvPicPr>
            <a:picLocks noChangeAspect="1"/>
          </p:cNvPicPr>
          <p:nvPr/>
        </p:nvPicPr>
        <p:blipFill>
          <a:blip r:embed="rId3"/>
          <a:stretch>
            <a:fillRect/>
          </a:stretch>
        </p:blipFill>
        <p:spPr>
          <a:xfrm>
            <a:off x="778220" y="1932021"/>
            <a:ext cx="1441680" cy="1965690"/>
          </a:xfrm>
          <a:prstGeom prst="rect">
            <a:avLst/>
          </a:prstGeom>
        </p:spPr>
      </p:pic>
      <p:pic>
        <p:nvPicPr>
          <p:cNvPr id="8" name="Picture 7">
            <a:extLst>
              <a:ext uri="{FF2B5EF4-FFF2-40B4-BE49-F238E27FC236}">
                <a16:creationId xmlns:a16="http://schemas.microsoft.com/office/drawing/2014/main" id="{6EDBFDB1-6380-4A04-AB5D-ED38C20CE8B6}"/>
              </a:ext>
            </a:extLst>
          </p:cNvPr>
          <p:cNvPicPr>
            <a:picLocks noChangeAspect="1"/>
          </p:cNvPicPr>
          <p:nvPr/>
        </p:nvPicPr>
        <p:blipFill>
          <a:blip r:embed="rId4"/>
          <a:stretch>
            <a:fillRect/>
          </a:stretch>
        </p:blipFill>
        <p:spPr>
          <a:xfrm>
            <a:off x="133831" y="3897711"/>
            <a:ext cx="1446600" cy="1965690"/>
          </a:xfrm>
          <a:prstGeom prst="rect">
            <a:avLst/>
          </a:prstGeom>
        </p:spPr>
      </p:pic>
    </p:spTree>
    <p:extLst>
      <p:ext uri="{BB962C8B-B14F-4D97-AF65-F5344CB8AC3E}">
        <p14:creationId xmlns:p14="http://schemas.microsoft.com/office/powerpoint/2010/main" val="282251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F4157-DC8B-4E64-AA57-0106BB2D821A}"/>
              </a:ext>
            </a:extLst>
          </p:cNvPr>
          <p:cNvSpPr>
            <a:spLocks noGrp="1"/>
          </p:cNvSpPr>
          <p:nvPr>
            <p:ph type="title"/>
          </p:nvPr>
        </p:nvSpPr>
        <p:spPr>
          <a:xfrm>
            <a:off x="628650" y="32906"/>
            <a:ext cx="7886700" cy="901700"/>
          </a:xfrm>
        </p:spPr>
        <p:txBody>
          <a:bodyPr>
            <a:normAutofit fontScale="90000"/>
          </a:bodyPr>
          <a:lstStyle/>
          <a:p>
            <a:pPr algn="ctr"/>
            <a:r>
              <a:rPr lang="en-US" sz="3600" b="1" dirty="0"/>
              <a:t>How Do They Do IT?</a:t>
            </a:r>
            <a:br>
              <a:rPr lang="en-US" sz="3600" b="1" dirty="0"/>
            </a:br>
            <a:r>
              <a:rPr lang="en-US" dirty="0"/>
              <a:t>Strategic narratives</a:t>
            </a:r>
            <a:endParaRPr lang="nb-NO" dirty="0"/>
          </a:p>
        </p:txBody>
      </p:sp>
      <p:graphicFrame>
        <p:nvGraphicFramePr>
          <p:cNvPr id="4" name="Content Placeholder 3">
            <a:extLst>
              <a:ext uri="{FF2B5EF4-FFF2-40B4-BE49-F238E27FC236}">
                <a16:creationId xmlns:a16="http://schemas.microsoft.com/office/drawing/2014/main" id="{AFD83213-F8E8-4EF4-96FE-7BC36A863BCB}"/>
              </a:ext>
            </a:extLst>
          </p:cNvPr>
          <p:cNvGraphicFramePr>
            <a:graphicFrameLocks noGrp="1"/>
          </p:cNvGraphicFramePr>
          <p:nvPr>
            <p:ph idx="1"/>
            <p:extLst>
              <p:ext uri="{D42A27DB-BD31-4B8C-83A1-F6EECF244321}">
                <p14:modId xmlns:p14="http://schemas.microsoft.com/office/powerpoint/2010/main" val="3869286258"/>
              </p:ext>
            </p:extLst>
          </p:nvPr>
        </p:nvGraphicFramePr>
        <p:xfrm>
          <a:off x="322117" y="934606"/>
          <a:ext cx="8499765" cy="5623348"/>
        </p:xfrm>
        <a:graphic>
          <a:graphicData uri="http://schemas.openxmlformats.org/drawingml/2006/table">
            <a:tbl>
              <a:tblPr firstRow="1" firstCol="1" bandRow="1">
                <a:tableStyleId>{5C22544A-7EE6-4342-B048-85BDC9FD1C3A}</a:tableStyleId>
              </a:tblPr>
              <a:tblGrid>
                <a:gridCol w="487852">
                  <a:extLst>
                    <a:ext uri="{9D8B030D-6E8A-4147-A177-3AD203B41FA5}">
                      <a16:colId xmlns:a16="http://schemas.microsoft.com/office/drawing/2014/main" val="1137904963"/>
                    </a:ext>
                  </a:extLst>
                </a:gridCol>
                <a:gridCol w="2062677">
                  <a:extLst>
                    <a:ext uri="{9D8B030D-6E8A-4147-A177-3AD203B41FA5}">
                      <a16:colId xmlns:a16="http://schemas.microsoft.com/office/drawing/2014/main" val="4188688767"/>
                    </a:ext>
                  </a:extLst>
                </a:gridCol>
                <a:gridCol w="727500">
                  <a:extLst>
                    <a:ext uri="{9D8B030D-6E8A-4147-A177-3AD203B41FA5}">
                      <a16:colId xmlns:a16="http://schemas.microsoft.com/office/drawing/2014/main" val="1972422146"/>
                    </a:ext>
                  </a:extLst>
                </a:gridCol>
                <a:gridCol w="727500">
                  <a:extLst>
                    <a:ext uri="{9D8B030D-6E8A-4147-A177-3AD203B41FA5}">
                      <a16:colId xmlns:a16="http://schemas.microsoft.com/office/drawing/2014/main" val="4021466514"/>
                    </a:ext>
                  </a:extLst>
                </a:gridCol>
                <a:gridCol w="487852">
                  <a:extLst>
                    <a:ext uri="{9D8B030D-6E8A-4147-A177-3AD203B41FA5}">
                      <a16:colId xmlns:a16="http://schemas.microsoft.com/office/drawing/2014/main" val="2652360800"/>
                    </a:ext>
                  </a:extLst>
                </a:gridCol>
                <a:gridCol w="728356">
                  <a:extLst>
                    <a:ext uri="{9D8B030D-6E8A-4147-A177-3AD203B41FA5}">
                      <a16:colId xmlns:a16="http://schemas.microsoft.com/office/drawing/2014/main" val="1920142588"/>
                    </a:ext>
                  </a:extLst>
                </a:gridCol>
                <a:gridCol w="728356">
                  <a:extLst>
                    <a:ext uri="{9D8B030D-6E8A-4147-A177-3AD203B41FA5}">
                      <a16:colId xmlns:a16="http://schemas.microsoft.com/office/drawing/2014/main" val="3507872948"/>
                    </a:ext>
                  </a:extLst>
                </a:gridCol>
                <a:gridCol w="487852">
                  <a:extLst>
                    <a:ext uri="{9D8B030D-6E8A-4147-A177-3AD203B41FA5}">
                      <a16:colId xmlns:a16="http://schemas.microsoft.com/office/drawing/2014/main" val="3510599420"/>
                    </a:ext>
                  </a:extLst>
                </a:gridCol>
                <a:gridCol w="727500">
                  <a:extLst>
                    <a:ext uri="{9D8B030D-6E8A-4147-A177-3AD203B41FA5}">
                      <a16:colId xmlns:a16="http://schemas.microsoft.com/office/drawing/2014/main" val="4285163712"/>
                    </a:ext>
                  </a:extLst>
                </a:gridCol>
                <a:gridCol w="727500">
                  <a:extLst>
                    <a:ext uri="{9D8B030D-6E8A-4147-A177-3AD203B41FA5}">
                      <a16:colId xmlns:a16="http://schemas.microsoft.com/office/drawing/2014/main" val="4053845139"/>
                    </a:ext>
                  </a:extLst>
                </a:gridCol>
                <a:gridCol w="606820">
                  <a:extLst>
                    <a:ext uri="{9D8B030D-6E8A-4147-A177-3AD203B41FA5}">
                      <a16:colId xmlns:a16="http://schemas.microsoft.com/office/drawing/2014/main" val="1300324018"/>
                    </a:ext>
                  </a:extLst>
                </a:gridCol>
              </a:tblGrid>
              <a:tr h="831630">
                <a:tc rowSpan="2" gridSpan="2">
                  <a:txBody>
                    <a:bodyPr/>
                    <a:lstStyle/>
                    <a:p>
                      <a:pPr algn="ctr"/>
                      <a:r>
                        <a:rPr lang="en-GB" sz="1400" dirty="0">
                          <a:effectLst/>
                        </a:rPr>
                        <a:t>Narrative</a:t>
                      </a:r>
                      <a:endParaRPr lang="nb-NO" sz="1400" dirty="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nchor="ctr"/>
                </a:tc>
                <a:tc rowSpan="2" hMerge="1">
                  <a:txBody>
                    <a:bodyPr/>
                    <a:lstStyle/>
                    <a:p>
                      <a:endParaRPr lang="nb-NO"/>
                    </a:p>
                  </a:txBody>
                  <a:tcPr/>
                </a:tc>
                <a:tc gridSpan="3">
                  <a:txBody>
                    <a:bodyPr/>
                    <a:lstStyle/>
                    <a:p>
                      <a:pPr algn="ctr"/>
                      <a:r>
                        <a:rPr lang="en-GB" sz="1400" dirty="0">
                          <a:effectLst/>
                        </a:rPr>
                        <a:t>Event 1: </a:t>
                      </a:r>
                      <a:endParaRPr lang="nb-NO" sz="1400" dirty="0">
                        <a:effectLst/>
                      </a:endParaRPr>
                    </a:p>
                    <a:p>
                      <a:pPr algn="ctr"/>
                      <a:r>
                        <a:rPr lang="en-GB" sz="1400" dirty="0">
                          <a:effectLst/>
                        </a:rPr>
                        <a:t>NATO Summit in Warsaw 8 July 2016</a:t>
                      </a:r>
                      <a:endParaRPr lang="nb-NO" sz="1400" dirty="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hMerge="1">
                  <a:txBody>
                    <a:bodyPr/>
                    <a:lstStyle/>
                    <a:p>
                      <a:endParaRPr lang="nb-NO"/>
                    </a:p>
                  </a:txBody>
                  <a:tcPr/>
                </a:tc>
                <a:tc hMerge="1">
                  <a:txBody>
                    <a:bodyPr/>
                    <a:lstStyle/>
                    <a:p>
                      <a:endParaRPr lang="nb-NO"/>
                    </a:p>
                  </a:txBody>
                  <a:tcPr/>
                </a:tc>
                <a:tc gridSpan="3">
                  <a:txBody>
                    <a:bodyPr/>
                    <a:lstStyle/>
                    <a:p>
                      <a:pPr algn="ctr"/>
                      <a:r>
                        <a:rPr lang="en-GB" sz="1400" dirty="0">
                          <a:effectLst/>
                        </a:rPr>
                        <a:t>Event 2: </a:t>
                      </a:r>
                      <a:endParaRPr lang="nb-NO" sz="1400" dirty="0">
                        <a:effectLst/>
                      </a:endParaRPr>
                    </a:p>
                    <a:p>
                      <a:pPr algn="ctr"/>
                      <a:r>
                        <a:rPr lang="en-GB" sz="1400" dirty="0">
                          <a:effectLst/>
                        </a:rPr>
                        <a:t>Decision to station US troops in Norway announced</a:t>
                      </a:r>
                      <a:endParaRPr lang="nb-NO" sz="1400" dirty="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hMerge="1">
                  <a:txBody>
                    <a:bodyPr/>
                    <a:lstStyle/>
                    <a:p>
                      <a:endParaRPr lang="nb-NO"/>
                    </a:p>
                  </a:txBody>
                  <a:tcPr/>
                </a:tc>
                <a:tc hMerge="1">
                  <a:txBody>
                    <a:bodyPr/>
                    <a:lstStyle/>
                    <a:p>
                      <a:endParaRPr lang="nb-NO"/>
                    </a:p>
                  </a:txBody>
                  <a:tcPr/>
                </a:tc>
                <a:tc gridSpan="3">
                  <a:txBody>
                    <a:bodyPr/>
                    <a:lstStyle/>
                    <a:p>
                      <a:pPr algn="ctr"/>
                      <a:r>
                        <a:rPr lang="en-GB" sz="1400">
                          <a:effectLst/>
                        </a:rPr>
                        <a:t>Event 3:</a:t>
                      </a:r>
                      <a:endParaRPr lang="nb-NO" sz="1400">
                        <a:effectLst/>
                      </a:endParaRPr>
                    </a:p>
                    <a:p>
                      <a:pPr algn="ctr"/>
                      <a:r>
                        <a:rPr lang="en-GB" sz="1400">
                          <a:effectLst/>
                        </a:rPr>
                        <a:t>Brexit referendum</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1324033477"/>
                  </a:ext>
                </a:extLst>
              </a:tr>
              <a:tr h="473943">
                <a:tc gridSpan="2" vMerge="1">
                  <a:txBody>
                    <a:bodyPr/>
                    <a:lstStyle/>
                    <a:p>
                      <a:endParaRPr lang="nb-NO"/>
                    </a:p>
                  </a:txBody>
                  <a:tcPr/>
                </a:tc>
                <a:tc hMerge="1" vMerge="1">
                  <a:txBody>
                    <a:bodyPr/>
                    <a:lstStyle/>
                    <a:p>
                      <a:endParaRPr lang="nb-NO"/>
                    </a:p>
                  </a:txBody>
                  <a:tcPr/>
                </a:tc>
                <a:tc>
                  <a:txBody>
                    <a:bodyPr/>
                    <a:lstStyle/>
                    <a:p>
                      <a:r>
                        <a:rPr lang="en-GB" sz="1400">
                          <a:effectLst/>
                        </a:rPr>
                        <a:t>RT</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r>
                        <a:rPr lang="en-GB" sz="1400">
                          <a:effectLst/>
                        </a:rPr>
                        <a:t>Sputnik</a:t>
                      </a:r>
                      <a:endParaRPr lang="nb-NO" sz="1400">
                        <a:effectLst/>
                      </a:endParaRPr>
                    </a:p>
                    <a:p>
                      <a:r>
                        <a:rPr lang="en-GB" sz="1400">
                          <a:effectLst/>
                        </a:rPr>
                        <a:t>News</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r>
                        <a:rPr lang="en-GB" sz="1400" dirty="0">
                          <a:effectLst/>
                        </a:rPr>
                        <a:t>RG</a:t>
                      </a:r>
                      <a:endParaRPr lang="nb-NO" sz="1400" dirty="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r>
                        <a:rPr lang="en-GB" sz="1400" dirty="0">
                          <a:effectLst/>
                        </a:rPr>
                        <a:t>RT</a:t>
                      </a:r>
                      <a:endParaRPr lang="nb-NO" sz="1400" dirty="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r>
                        <a:rPr lang="en-GB" sz="1400">
                          <a:effectLst/>
                        </a:rPr>
                        <a:t>Sputnik News</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r>
                        <a:rPr lang="en-GB" sz="1400">
                          <a:effectLst/>
                        </a:rPr>
                        <a:t>RG</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r>
                        <a:rPr lang="en-GB" sz="1400">
                          <a:effectLst/>
                        </a:rPr>
                        <a:t>RT </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r>
                        <a:rPr lang="en-GB" sz="1400">
                          <a:effectLst/>
                        </a:rPr>
                        <a:t>Sputnik News</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r>
                        <a:rPr lang="en-GB" sz="1400">
                          <a:effectLst/>
                        </a:rPr>
                        <a:t>RG</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182134505"/>
                  </a:ext>
                </a:extLst>
              </a:tr>
              <a:tr h="473943">
                <a:tc>
                  <a:txBody>
                    <a:bodyPr/>
                    <a:lstStyle/>
                    <a:p>
                      <a:r>
                        <a:rPr lang="en-GB" sz="1400">
                          <a:effectLst/>
                        </a:rPr>
                        <a:t>1</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r>
                        <a:rPr lang="en-GB" sz="1400" dirty="0">
                          <a:effectLst/>
                        </a:rPr>
                        <a:t>The West is irresponsible and aggressive</a:t>
                      </a:r>
                      <a:endParaRPr lang="nb-NO" sz="1400" dirty="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x</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x</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x</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dirty="0">
                          <a:effectLst/>
                        </a:rPr>
                        <a:t>x</a:t>
                      </a:r>
                      <a:endParaRPr lang="nb-NO" sz="1400" dirty="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dirty="0">
                          <a:effectLst/>
                        </a:rPr>
                        <a:t>x</a:t>
                      </a:r>
                      <a:endParaRPr lang="nb-NO" sz="1400" dirty="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dirty="0">
                          <a:effectLst/>
                        </a:rPr>
                        <a:t>x</a:t>
                      </a:r>
                      <a:endParaRPr lang="nb-NO" sz="1400" dirty="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 </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 </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 </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36869685"/>
                  </a:ext>
                </a:extLst>
              </a:tr>
              <a:tr h="266593">
                <a:tc>
                  <a:txBody>
                    <a:bodyPr/>
                    <a:lstStyle/>
                    <a:p>
                      <a:r>
                        <a:rPr lang="en-GB" sz="1400">
                          <a:effectLst/>
                        </a:rPr>
                        <a:t>2</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r>
                        <a:rPr lang="en-GB" sz="1400" dirty="0">
                          <a:effectLst/>
                        </a:rPr>
                        <a:t>Historical break</a:t>
                      </a:r>
                      <a:endParaRPr lang="nb-NO" sz="1400" dirty="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x</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x</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 </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x</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x</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dirty="0">
                          <a:effectLst/>
                        </a:rPr>
                        <a:t>x</a:t>
                      </a:r>
                      <a:endParaRPr lang="nb-NO" sz="1400" dirty="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dirty="0">
                          <a:effectLst/>
                        </a:rPr>
                        <a:t> </a:t>
                      </a:r>
                      <a:endParaRPr lang="nb-NO" sz="1400" dirty="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 </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x</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089944994"/>
                  </a:ext>
                </a:extLst>
              </a:tr>
              <a:tr h="415815">
                <a:tc>
                  <a:txBody>
                    <a:bodyPr/>
                    <a:lstStyle/>
                    <a:p>
                      <a:r>
                        <a:rPr lang="en-GB" sz="1400">
                          <a:effectLst/>
                        </a:rPr>
                        <a:t>3</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r>
                        <a:rPr lang="en-GB" sz="1400" dirty="0">
                          <a:effectLst/>
                        </a:rPr>
                        <a:t>NATO and EU are not united</a:t>
                      </a:r>
                      <a:endParaRPr lang="nb-NO" sz="1400" dirty="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 </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x</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x</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 </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 </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 </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dirty="0">
                          <a:effectLst/>
                        </a:rPr>
                        <a:t>x</a:t>
                      </a:r>
                      <a:endParaRPr lang="nb-NO" sz="1400" dirty="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 </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 </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559940884"/>
                  </a:ext>
                </a:extLst>
              </a:tr>
              <a:tr h="473943">
                <a:tc>
                  <a:txBody>
                    <a:bodyPr/>
                    <a:lstStyle/>
                    <a:p>
                      <a:r>
                        <a:rPr lang="en-GB" sz="1400">
                          <a:effectLst/>
                        </a:rPr>
                        <a:t>4</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r>
                        <a:rPr lang="en-GB" sz="1400" dirty="0">
                          <a:effectLst/>
                        </a:rPr>
                        <a:t>Domestic political discord within NATO countries</a:t>
                      </a:r>
                      <a:endParaRPr lang="nb-NO" sz="1400" dirty="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x</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x</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 </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x</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x</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x</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dirty="0">
                          <a:effectLst/>
                        </a:rPr>
                        <a:t> </a:t>
                      </a:r>
                      <a:endParaRPr lang="nb-NO" sz="1400" dirty="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dirty="0">
                          <a:effectLst/>
                        </a:rPr>
                        <a:t> </a:t>
                      </a:r>
                      <a:endParaRPr lang="nb-NO" sz="1400" dirty="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 </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471662669"/>
                  </a:ext>
                </a:extLst>
              </a:tr>
              <a:tr h="473943">
                <a:tc>
                  <a:txBody>
                    <a:bodyPr/>
                    <a:lstStyle/>
                    <a:p>
                      <a:r>
                        <a:rPr lang="en-GB" sz="1400">
                          <a:effectLst/>
                        </a:rPr>
                        <a:t>5</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r>
                        <a:rPr lang="en-GB" sz="1400" dirty="0">
                          <a:effectLst/>
                        </a:rPr>
                        <a:t>The USA is dictating European countries</a:t>
                      </a:r>
                      <a:endParaRPr lang="nb-NO" sz="1400" dirty="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x</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x</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x</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x</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x</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x</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 </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dirty="0">
                          <a:effectLst/>
                        </a:rPr>
                        <a:t> </a:t>
                      </a:r>
                      <a:endParaRPr lang="nb-NO" sz="1400" dirty="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 </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891644738"/>
                  </a:ext>
                </a:extLst>
              </a:tr>
              <a:tr h="623723">
                <a:tc>
                  <a:txBody>
                    <a:bodyPr/>
                    <a:lstStyle/>
                    <a:p>
                      <a:r>
                        <a:rPr lang="en-GB" sz="1400">
                          <a:effectLst/>
                        </a:rPr>
                        <a:t>6</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r>
                        <a:rPr lang="en-GB" sz="1400" dirty="0">
                          <a:effectLst/>
                        </a:rPr>
                        <a:t>Brexit is a part of a transnational people’s uprising against elites</a:t>
                      </a:r>
                      <a:endParaRPr lang="nb-NO" sz="1400" dirty="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 </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 </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 </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 </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 </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 </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x</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dirty="0">
                          <a:effectLst/>
                        </a:rPr>
                        <a:t>x</a:t>
                      </a:r>
                      <a:endParaRPr lang="nb-NO" sz="1400" dirty="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dirty="0">
                          <a:effectLst/>
                        </a:rPr>
                        <a:t>x</a:t>
                      </a:r>
                      <a:endParaRPr lang="nb-NO" sz="1400" dirty="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663585478"/>
                  </a:ext>
                </a:extLst>
              </a:tr>
              <a:tr h="415815">
                <a:tc>
                  <a:txBody>
                    <a:bodyPr/>
                    <a:lstStyle/>
                    <a:p>
                      <a:r>
                        <a:rPr lang="en-GB" sz="1400">
                          <a:effectLst/>
                        </a:rPr>
                        <a:t>7</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r>
                        <a:rPr lang="en-GB" sz="1400" dirty="0">
                          <a:effectLst/>
                        </a:rPr>
                        <a:t>The UK is in political turmoil</a:t>
                      </a:r>
                      <a:endParaRPr lang="nb-NO" sz="1400" dirty="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 </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 </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 </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 </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 </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 </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x</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x</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dirty="0">
                          <a:effectLst/>
                        </a:rPr>
                        <a:t>x</a:t>
                      </a:r>
                      <a:endParaRPr lang="nb-NO" sz="1400" dirty="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758092670"/>
                  </a:ext>
                </a:extLst>
              </a:tr>
              <a:tr h="623723">
                <a:tc>
                  <a:txBody>
                    <a:bodyPr/>
                    <a:lstStyle/>
                    <a:p>
                      <a:r>
                        <a:rPr lang="en-GB" sz="1400">
                          <a:effectLst/>
                        </a:rPr>
                        <a:t>8</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r>
                        <a:rPr lang="en-GB" sz="1400" dirty="0">
                          <a:effectLst/>
                        </a:rPr>
                        <a:t>The UK is losing its power and position in international affairs</a:t>
                      </a:r>
                      <a:endParaRPr lang="nb-NO" sz="1400" dirty="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 </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 </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 </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 </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 </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 </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x</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x</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dirty="0">
                          <a:effectLst/>
                        </a:rPr>
                        <a:t> </a:t>
                      </a:r>
                      <a:endParaRPr lang="nb-NO" sz="1400" dirty="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244947404"/>
                  </a:ext>
                </a:extLst>
              </a:tr>
              <a:tr h="473943">
                <a:tc>
                  <a:txBody>
                    <a:bodyPr/>
                    <a:lstStyle/>
                    <a:p>
                      <a:r>
                        <a:rPr lang="en-GB" sz="1400">
                          <a:effectLst/>
                        </a:rPr>
                        <a:t>9</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r>
                        <a:rPr lang="en-GB" sz="1400" dirty="0">
                          <a:effectLst/>
                        </a:rPr>
                        <a:t>Brexit is a danger to the global economy</a:t>
                      </a:r>
                      <a:endParaRPr lang="nb-NO" sz="1400" dirty="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 </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 </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dirty="0">
                          <a:effectLst/>
                        </a:rPr>
                        <a:t> </a:t>
                      </a:r>
                      <a:endParaRPr lang="nb-NO" sz="1400" dirty="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 </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 </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 </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 </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a:effectLst/>
                        </a:rPr>
                        <a:t> </a:t>
                      </a:r>
                      <a:endParaRPr lang="nb-NO" sz="140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400" dirty="0">
                          <a:effectLst/>
                        </a:rPr>
                        <a:t>x</a:t>
                      </a:r>
                      <a:endParaRPr lang="nb-NO" sz="1400" dirty="0">
                        <a:effectLst/>
                        <a:latin typeface="Meta Serif Offc Pro" panose="02010504050101020102"/>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532144965"/>
                  </a:ext>
                </a:extLst>
              </a:tr>
            </a:tbl>
          </a:graphicData>
        </a:graphic>
      </p:graphicFrame>
    </p:spTree>
    <p:extLst>
      <p:ext uri="{BB962C8B-B14F-4D97-AF65-F5344CB8AC3E}">
        <p14:creationId xmlns:p14="http://schemas.microsoft.com/office/powerpoint/2010/main" val="71861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0BC1E5C-41A6-4E34-8389-167E75177E58}"/>
              </a:ext>
            </a:extLst>
          </p:cNvPr>
          <p:cNvGraphicFramePr>
            <a:graphicFrameLocks noGrp="1"/>
          </p:cNvGraphicFramePr>
          <p:nvPr>
            <p:ph idx="1"/>
            <p:extLst>
              <p:ext uri="{D42A27DB-BD31-4B8C-83A1-F6EECF244321}">
                <p14:modId xmlns:p14="http://schemas.microsoft.com/office/powerpoint/2010/main" val="3999108559"/>
              </p:ext>
            </p:extLst>
          </p:nvPr>
        </p:nvGraphicFramePr>
        <p:xfrm>
          <a:off x="114300" y="207819"/>
          <a:ext cx="8936184" cy="6515110"/>
        </p:xfrm>
        <a:graphic>
          <a:graphicData uri="http://schemas.openxmlformats.org/drawingml/2006/table">
            <a:tbl>
              <a:tblPr firstRow="1" firstCol="1" bandRow="1">
                <a:tableStyleId>{5C22544A-7EE6-4342-B048-85BDC9FD1C3A}</a:tableStyleId>
              </a:tblPr>
              <a:tblGrid>
                <a:gridCol w="462019">
                  <a:extLst>
                    <a:ext uri="{9D8B030D-6E8A-4147-A177-3AD203B41FA5}">
                      <a16:colId xmlns:a16="http://schemas.microsoft.com/office/drawing/2014/main" val="2967545151"/>
                    </a:ext>
                  </a:extLst>
                </a:gridCol>
                <a:gridCol w="1525542">
                  <a:extLst>
                    <a:ext uri="{9D8B030D-6E8A-4147-A177-3AD203B41FA5}">
                      <a16:colId xmlns:a16="http://schemas.microsoft.com/office/drawing/2014/main" val="3025122531"/>
                    </a:ext>
                  </a:extLst>
                </a:gridCol>
                <a:gridCol w="462697">
                  <a:extLst>
                    <a:ext uri="{9D8B030D-6E8A-4147-A177-3AD203B41FA5}">
                      <a16:colId xmlns:a16="http://schemas.microsoft.com/office/drawing/2014/main" val="3806515967"/>
                    </a:ext>
                  </a:extLst>
                </a:gridCol>
                <a:gridCol w="462697">
                  <a:extLst>
                    <a:ext uri="{9D8B030D-6E8A-4147-A177-3AD203B41FA5}">
                      <a16:colId xmlns:a16="http://schemas.microsoft.com/office/drawing/2014/main" val="488981899"/>
                    </a:ext>
                  </a:extLst>
                </a:gridCol>
                <a:gridCol w="462697">
                  <a:extLst>
                    <a:ext uri="{9D8B030D-6E8A-4147-A177-3AD203B41FA5}">
                      <a16:colId xmlns:a16="http://schemas.microsoft.com/office/drawing/2014/main" val="2805823301"/>
                    </a:ext>
                  </a:extLst>
                </a:gridCol>
                <a:gridCol w="462697">
                  <a:extLst>
                    <a:ext uri="{9D8B030D-6E8A-4147-A177-3AD203B41FA5}">
                      <a16:colId xmlns:a16="http://schemas.microsoft.com/office/drawing/2014/main" val="3490537902"/>
                    </a:ext>
                  </a:extLst>
                </a:gridCol>
                <a:gridCol w="462697">
                  <a:extLst>
                    <a:ext uri="{9D8B030D-6E8A-4147-A177-3AD203B41FA5}">
                      <a16:colId xmlns:a16="http://schemas.microsoft.com/office/drawing/2014/main" val="4078967596"/>
                    </a:ext>
                  </a:extLst>
                </a:gridCol>
                <a:gridCol w="462697">
                  <a:extLst>
                    <a:ext uri="{9D8B030D-6E8A-4147-A177-3AD203B41FA5}">
                      <a16:colId xmlns:a16="http://schemas.microsoft.com/office/drawing/2014/main" val="4141083773"/>
                    </a:ext>
                  </a:extLst>
                </a:gridCol>
                <a:gridCol w="462697">
                  <a:extLst>
                    <a:ext uri="{9D8B030D-6E8A-4147-A177-3AD203B41FA5}">
                      <a16:colId xmlns:a16="http://schemas.microsoft.com/office/drawing/2014/main" val="422732122"/>
                    </a:ext>
                  </a:extLst>
                </a:gridCol>
                <a:gridCol w="464058">
                  <a:extLst>
                    <a:ext uri="{9D8B030D-6E8A-4147-A177-3AD203B41FA5}">
                      <a16:colId xmlns:a16="http://schemas.microsoft.com/office/drawing/2014/main" val="3388270396"/>
                    </a:ext>
                  </a:extLst>
                </a:gridCol>
                <a:gridCol w="464058">
                  <a:extLst>
                    <a:ext uri="{9D8B030D-6E8A-4147-A177-3AD203B41FA5}">
                      <a16:colId xmlns:a16="http://schemas.microsoft.com/office/drawing/2014/main" val="3503423290"/>
                    </a:ext>
                  </a:extLst>
                </a:gridCol>
                <a:gridCol w="462697">
                  <a:extLst>
                    <a:ext uri="{9D8B030D-6E8A-4147-A177-3AD203B41FA5}">
                      <a16:colId xmlns:a16="http://schemas.microsoft.com/office/drawing/2014/main" val="2750700533"/>
                    </a:ext>
                  </a:extLst>
                </a:gridCol>
                <a:gridCol w="462697">
                  <a:extLst>
                    <a:ext uri="{9D8B030D-6E8A-4147-A177-3AD203B41FA5}">
                      <a16:colId xmlns:a16="http://schemas.microsoft.com/office/drawing/2014/main" val="2802226851"/>
                    </a:ext>
                  </a:extLst>
                </a:gridCol>
                <a:gridCol w="462697">
                  <a:extLst>
                    <a:ext uri="{9D8B030D-6E8A-4147-A177-3AD203B41FA5}">
                      <a16:colId xmlns:a16="http://schemas.microsoft.com/office/drawing/2014/main" val="3691673025"/>
                    </a:ext>
                  </a:extLst>
                </a:gridCol>
                <a:gridCol w="462697">
                  <a:extLst>
                    <a:ext uri="{9D8B030D-6E8A-4147-A177-3AD203B41FA5}">
                      <a16:colId xmlns:a16="http://schemas.microsoft.com/office/drawing/2014/main" val="4022267635"/>
                    </a:ext>
                  </a:extLst>
                </a:gridCol>
                <a:gridCol w="465420">
                  <a:extLst>
                    <a:ext uri="{9D8B030D-6E8A-4147-A177-3AD203B41FA5}">
                      <a16:colId xmlns:a16="http://schemas.microsoft.com/office/drawing/2014/main" val="4090872936"/>
                    </a:ext>
                  </a:extLst>
                </a:gridCol>
                <a:gridCol w="465420">
                  <a:extLst>
                    <a:ext uri="{9D8B030D-6E8A-4147-A177-3AD203B41FA5}">
                      <a16:colId xmlns:a16="http://schemas.microsoft.com/office/drawing/2014/main" val="2229775754"/>
                    </a:ext>
                  </a:extLst>
                </a:gridCol>
              </a:tblGrid>
              <a:tr h="237568">
                <a:tc rowSpan="2" gridSpan="2">
                  <a:txBody>
                    <a:bodyPr/>
                    <a:lstStyle/>
                    <a:p>
                      <a:pPr algn="ctr"/>
                      <a:r>
                        <a:rPr lang="en-GB" sz="1200" b="1">
                          <a:effectLst/>
                        </a:rPr>
                        <a:t>Narratives/Interests</a:t>
                      </a:r>
                      <a:endParaRPr lang="nb-NO" sz="1200" b="1">
                        <a:effectLst/>
                      </a:endParaRPr>
                    </a:p>
                    <a:p>
                      <a:pPr marL="228600" algn="l"/>
                      <a:r>
                        <a:rPr lang="en-GB" sz="1200" b="1">
                          <a:effectLst/>
                        </a:rPr>
                        <a:t> </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rowSpan="2" hMerge="1">
                  <a:txBody>
                    <a:bodyPr/>
                    <a:lstStyle/>
                    <a:p>
                      <a:endParaRPr lang="nb-NO"/>
                    </a:p>
                  </a:txBody>
                  <a:tcPr/>
                </a:tc>
                <a:tc gridSpan="4">
                  <a:txBody>
                    <a:bodyPr/>
                    <a:lstStyle/>
                    <a:p>
                      <a:pPr algn="ctr"/>
                      <a:r>
                        <a:rPr lang="en-US" sz="1200" b="1">
                          <a:effectLst/>
                        </a:rPr>
                        <a:t>Black 1962</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hMerge="1">
                  <a:txBody>
                    <a:bodyPr/>
                    <a:lstStyle/>
                    <a:p>
                      <a:endParaRPr lang="nb-NO"/>
                    </a:p>
                  </a:txBody>
                  <a:tcPr/>
                </a:tc>
                <a:tc hMerge="1">
                  <a:txBody>
                    <a:bodyPr/>
                    <a:lstStyle/>
                    <a:p>
                      <a:endParaRPr lang="nb-NO"/>
                    </a:p>
                  </a:txBody>
                  <a:tcPr/>
                </a:tc>
                <a:tc hMerge="1">
                  <a:txBody>
                    <a:bodyPr/>
                    <a:lstStyle/>
                    <a:p>
                      <a:endParaRPr lang="nb-NO"/>
                    </a:p>
                  </a:txBody>
                  <a:tcPr/>
                </a:tc>
                <a:tc gridSpan="6">
                  <a:txBody>
                    <a:bodyPr/>
                    <a:lstStyle/>
                    <a:p>
                      <a:pPr algn="ctr"/>
                      <a:r>
                        <a:rPr lang="en-GB" sz="1200" b="1">
                          <a:effectLst/>
                        </a:rPr>
                        <a:t>Light 2015</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gridSpan="5">
                  <a:txBody>
                    <a:bodyPr/>
                    <a:lstStyle/>
                    <a:p>
                      <a:pPr algn="ctr"/>
                      <a:r>
                        <a:rPr lang="en-GB" sz="1200" b="1">
                          <a:effectLst/>
                        </a:rPr>
                        <a:t>Radin and Reach 2017</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263437637"/>
                  </a:ext>
                </a:extLst>
              </a:tr>
              <a:tr h="2073131">
                <a:tc gridSpan="2" vMerge="1">
                  <a:txBody>
                    <a:bodyPr/>
                    <a:lstStyle/>
                    <a:p>
                      <a:endParaRPr lang="nb-NO"/>
                    </a:p>
                  </a:txBody>
                  <a:tcPr/>
                </a:tc>
                <a:tc hMerge="1" vMerge="1">
                  <a:txBody>
                    <a:bodyPr/>
                    <a:lstStyle/>
                    <a:p>
                      <a:endParaRPr lang="nb-NO"/>
                    </a:p>
                  </a:txBody>
                  <a:tcPr/>
                </a:tc>
                <a:tc>
                  <a:txBody>
                    <a:bodyPr/>
                    <a:lstStyle/>
                    <a:p>
                      <a:pPr algn="ctr">
                        <a:lnSpc>
                          <a:spcPct val="100000"/>
                        </a:lnSpc>
                      </a:pPr>
                      <a:r>
                        <a:rPr lang="en-GB" sz="1200" b="1" dirty="0">
                          <a:effectLst/>
                        </a:rPr>
                        <a:t>Stabilization of frontiers</a:t>
                      </a:r>
                      <a:endParaRPr lang="nb-NO" sz="1200" b="1" dirty="0">
                        <a:effectLst/>
                        <a:latin typeface="Meta Serif Offc Pro"/>
                        <a:ea typeface="SimSun" panose="02010600030101010101" pitchFamily="2" charset="-122"/>
                        <a:cs typeface="Times New Roman" panose="02020603050405020304" pitchFamily="18" charset="0"/>
                      </a:endParaRPr>
                    </a:p>
                  </a:txBody>
                  <a:tcPr marL="59006" marR="59006" marT="0" marB="0" vert="vert270" anchor="ctr"/>
                </a:tc>
                <a:tc>
                  <a:txBody>
                    <a:bodyPr/>
                    <a:lstStyle/>
                    <a:p>
                      <a:pPr algn="ctr">
                        <a:lnSpc>
                          <a:spcPct val="100000"/>
                        </a:lnSpc>
                      </a:pPr>
                      <a:r>
                        <a:rPr lang="en-GB" sz="1200" b="1" dirty="0">
                          <a:effectLst/>
                        </a:rPr>
                        <a:t>Assurance of favourable conditions for economic growth</a:t>
                      </a:r>
                      <a:endParaRPr lang="nb-NO" sz="1200" b="1" dirty="0">
                        <a:effectLst/>
                        <a:latin typeface="Meta Serif Offc Pro"/>
                        <a:ea typeface="SimSun" panose="02010600030101010101" pitchFamily="2" charset="-122"/>
                        <a:cs typeface="Times New Roman" panose="02020603050405020304" pitchFamily="18" charset="0"/>
                      </a:endParaRPr>
                    </a:p>
                  </a:txBody>
                  <a:tcPr marL="59006" marR="59006" marT="0" marB="0" vert="vert270" anchor="ctr"/>
                </a:tc>
                <a:tc>
                  <a:txBody>
                    <a:bodyPr/>
                    <a:lstStyle/>
                    <a:p>
                      <a:pPr algn="ctr">
                        <a:lnSpc>
                          <a:spcPct val="100000"/>
                        </a:lnSpc>
                      </a:pPr>
                      <a:r>
                        <a:rPr lang="en-US" sz="1200" b="1" dirty="0">
                          <a:effectLst/>
                        </a:rPr>
                        <a:t>Unification of Russian territories</a:t>
                      </a:r>
                      <a:endParaRPr lang="nb-NO" sz="1200" b="1" dirty="0">
                        <a:effectLst/>
                        <a:latin typeface="Meta Serif Offc Pro"/>
                        <a:ea typeface="SimSun" panose="02010600030101010101" pitchFamily="2" charset="-122"/>
                        <a:cs typeface="Times New Roman" panose="02020603050405020304" pitchFamily="18" charset="0"/>
                      </a:endParaRPr>
                    </a:p>
                  </a:txBody>
                  <a:tcPr marL="59006" marR="59006" marT="0" marB="0" vert="vert270" anchor="ctr"/>
                </a:tc>
                <a:tc>
                  <a:txBody>
                    <a:bodyPr/>
                    <a:lstStyle/>
                    <a:p>
                      <a:pPr algn="ctr">
                        <a:lnSpc>
                          <a:spcPct val="100000"/>
                        </a:lnSpc>
                      </a:pPr>
                      <a:r>
                        <a:rPr lang="en-US" sz="1200" b="1" dirty="0">
                          <a:effectLst/>
                        </a:rPr>
                        <a:t>Participation in alliance systems and international institutions</a:t>
                      </a:r>
                      <a:endParaRPr lang="nb-NO" sz="1200" b="1" dirty="0">
                        <a:effectLst/>
                        <a:latin typeface="Meta Serif Offc Pro"/>
                        <a:ea typeface="SimSun" panose="02010600030101010101" pitchFamily="2" charset="-122"/>
                        <a:cs typeface="Times New Roman" panose="02020603050405020304" pitchFamily="18" charset="0"/>
                      </a:endParaRPr>
                    </a:p>
                  </a:txBody>
                  <a:tcPr marL="59006" marR="59006" marT="0" marB="0" vert="vert270" anchor="ctr"/>
                </a:tc>
                <a:tc>
                  <a:txBody>
                    <a:bodyPr/>
                    <a:lstStyle/>
                    <a:p>
                      <a:pPr algn="ctr">
                        <a:lnSpc>
                          <a:spcPct val="100000"/>
                        </a:lnSpc>
                      </a:pPr>
                      <a:r>
                        <a:rPr lang="en-GB" sz="1200" b="1" dirty="0">
                          <a:effectLst/>
                        </a:rPr>
                        <a:t>Priority for relations with the CIS as a buffer zone</a:t>
                      </a:r>
                      <a:endParaRPr lang="nb-NO" sz="1200" b="1" dirty="0">
                        <a:effectLst/>
                        <a:latin typeface="Meta Serif Offc Pro"/>
                        <a:ea typeface="SimSun" panose="02010600030101010101" pitchFamily="2" charset="-122"/>
                        <a:cs typeface="Times New Roman" panose="02020603050405020304" pitchFamily="18" charset="0"/>
                      </a:endParaRPr>
                    </a:p>
                  </a:txBody>
                  <a:tcPr marL="59006" marR="59006" marT="0" marB="0" vert="vert270" anchor="ctr"/>
                </a:tc>
                <a:tc>
                  <a:txBody>
                    <a:bodyPr/>
                    <a:lstStyle/>
                    <a:p>
                      <a:pPr algn="ctr">
                        <a:lnSpc>
                          <a:spcPct val="100000"/>
                        </a:lnSpc>
                      </a:pPr>
                      <a:r>
                        <a:rPr lang="en-GB" sz="1200" b="1" dirty="0">
                          <a:effectLst/>
                        </a:rPr>
                        <a:t>Opposition to NATO eastward expansion</a:t>
                      </a:r>
                      <a:endParaRPr lang="nb-NO" sz="1200" b="1" dirty="0">
                        <a:effectLst/>
                        <a:latin typeface="Meta Serif Offc Pro"/>
                        <a:ea typeface="SimSun" panose="02010600030101010101" pitchFamily="2" charset="-122"/>
                        <a:cs typeface="Times New Roman" panose="02020603050405020304" pitchFamily="18" charset="0"/>
                      </a:endParaRPr>
                    </a:p>
                  </a:txBody>
                  <a:tcPr marL="59006" marR="59006" marT="0" marB="0" vert="vert270" anchor="ctr"/>
                </a:tc>
                <a:tc>
                  <a:txBody>
                    <a:bodyPr/>
                    <a:lstStyle/>
                    <a:p>
                      <a:pPr algn="ctr">
                        <a:lnSpc>
                          <a:spcPct val="100000"/>
                        </a:lnSpc>
                      </a:pPr>
                      <a:r>
                        <a:rPr lang="en-GB" sz="1200" b="1" dirty="0">
                          <a:effectLst/>
                        </a:rPr>
                        <a:t>Defence of sovereignty, territorial integrity</a:t>
                      </a:r>
                      <a:endParaRPr lang="nb-NO" sz="1200" b="1" dirty="0">
                        <a:effectLst/>
                        <a:latin typeface="Meta Serif Offc Pro"/>
                        <a:ea typeface="SimSun" panose="02010600030101010101" pitchFamily="2" charset="-122"/>
                        <a:cs typeface="Times New Roman" panose="02020603050405020304" pitchFamily="18" charset="0"/>
                      </a:endParaRPr>
                    </a:p>
                  </a:txBody>
                  <a:tcPr marL="59006" marR="59006" marT="0" marB="0" vert="vert270" anchor="ctr"/>
                </a:tc>
                <a:tc>
                  <a:txBody>
                    <a:bodyPr/>
                    <a:lstStyle/>
                    <a:p>
                      <a:pPr algn="ctr">
                        <a:lnSpc>
                          <a:spcPct val="100000"/>
                        </a:lnSpc>
                      </a:pPr>
                      <a:r>
                        <a:rPr lang="en-GB" sz="1200" b="1" dirty="0">
                          <a:effectLst/>
                        </a:rPr>
                        <a:t>No to Western deployment of ballistic missile defence</a:t>
                      </a:r>
                      <a:endParaRPr lang="nb-NO" sz="1200" b="1" dirty="0">
                        <a:effectLst/>
                        <a:latin typeface="Meta Serif Offc Pro"/>
                        <a:ea typeface="SimSun" panose="02010600030101010101" pitchFamily="2" charset="-122"/>
                        <a:cs typeface="Times New Roman" panose="02020603050405020304" pitchFamily="18" charset="0"/>
                      </a:endParaRPr>
                    </a:p>
                  </a:txBody>
                  <a:tcPr marL="59006" marR="59006" marT="0" marB="0" vert="vert270" anchor="ctr"/>
                </a:tc>
                <a:tc>
                  <a:txBody>
                    <a:bodyPr/>
                    <a:lstStyle/>
                    <a:p>
                      <a:pPr algn="ctr">
                        <a:lnSpc>
                          <a:spcPct val="100000"/>
                        </a:lnSpc>
                      </a:pPr>
                      <a:r>
                        <a:rPr lang="en-GB" sz="1200" b="1" dirty="0">
                          <a:effectLst/>
                        </a:rPr>
                        <a:t>Support for a multipolar international system</a:t>
                      </a:r>
                      <a:endParaRPr lang="nb-NO" sz="1200" b="1" dirty="0">
                        <a:effectLst/>
                        <a:latin typeface="Meta Serif Offc Pro"/>
                        <a:ea typeface="SimSun" panose="02010600030101010101" pitchFamily="2" charset="-122"/>
                        <a:cs typeface="Times New Roman" panose="02020603050405020304" pitchFamily="18" charset="0"/>
                      </a:endParaRPr>
                    </a:p>
                  </a:txBody>
                  <a:tcPr marL="59006" marR="59006" marT="0" marB="0" vert="vert270" anchor="ctr"/>
                </a:tc>
                <a:tc>
                  <a:txBody>
                    <a:bodyPr/>
                    <a:lstStyle/>
                    <a:p>
                      <a:pPr algn="ctr">
                        <a:lnSpc>
                          <a:spcPct val="100000"/>
                        </a:lnSpc>
                      </a:pPr>
                      <a:r>
                        <a:rPr lang="en-GB" sz="1200" b="1" dirty="0">
                          <a:effectLst/>
                        </a:rPr>
                        <a:t>Russia recognized as a great power</a:t>
                      </a:r>
                      <a:endParaRPr lang="nb-NO" sz="1200" b="1" dirty="0">
                        <a:effectLst/>
                        <a:latin typeface="Meta Serif Offc Pro"/>
                        <a:ea typeface="SimSun" panose="02010600030101010101" pitchFamily="2" charset="-122"/>
                        <a:cs typeface="Times New Roman" panose="02020603050405020304" pitchFamily="18" charset="0"/>
                      </a:endParaRPr>
                    </a:p>
                  </a:txBody>
                  <a:tcPr marL="59006" marR="59006" marT="0" marB="0" vert="vert270" anchor="ctr"/>
                </a:tc>
                <a:tc>
                  <a:txBody>
                    <a:bodyPr/>
                    <a:lstStyle/>
                    <a:p>
                      <a:pPr algn="ctr">
                        <a:lnSpc>
                          <a:spcPct val="100000"/>
                        </a:lnSpc>
                      </a:pPr>
                      <a:r>
                        <a:rPr lang="en-GB" sz="1200" b="1" dirty="0">
                          <a:effectLst/>
                        </a:rPr>
                        <a:t>Defence of the nation and the regime</a:t>
                      </a:r>
                      <a:endParaRPr lang="nb-NO" sz="1200" b="1" dirty="0">
                        <a:effectLst/>
                        <a:latin typeface="Meta Serif Offc Pro"/>
                        <a:ea typeface="SimSun" panose="02010600030101010101" pitchFamily="2" charset="-122"/>
                        <a:cs typeface="Times New Roman" panose="02020603050405020304" pitchFamily="18" charset="0"/>
                      </a:endParaRPr>
                    </a:p>
                  </a:txBody>
                  <a:tcPr marL="59006" marR="59006" marT="0" marB="0" vert="vert270" anchor="ctr"/>
                </a:tc>
                <a:tc>
                  <a:txBody>
                    <a:bodyPr/>
                    <a:lstStyle/>
                    <a:p>
                      <a:pPr algn="ctr">
                        <a:lnSpc>
                          <a:spcPct val="100000"/>
                        </a:lnSpc>
                      </a:pPr>
                      <a:r>
                        <a:rPr lang="en-GB" sz="1200" b="1" dirty="0">
                          <a:effectLst/>
                        </a:rPr>
                        <a:t>Influence in the near abroad</a:t>
                      </a:r>
                      <a:endParaRPr lang="nb-NO" sz="1200" b="1" dirty="0">
                        <a:effectLst/>
                        <a:latin typeface="Meta Serif Offc Pro"/>
                        <a:ea typeface="SimSun" panose="02010600030101010101" pitchFamily="2" charset="-122"/>
                        <a:cs typeface="Times New Roman" panose="02020603050405020304" pitchFamily="18" charset="0"/>
                      </a:endParaRPr>
                    </a:p>
                  </a:txBody>
                  <a:tcPr marL="59006" marR="59006" marT="0" marB="0" vert="vert270" anchor="ctr"/>
                </a:tc>
                <a:tc>
                  <a:txBody>
                    <a:bodyPr/>
                    <a:lstStyle/>
                    <a:p>
                      <a:pPr algn="ctr">
                        <a:lnSpc>
                          <a:spcPct val="100000"/>
                        </a:lnSpc>
                      </a:pPr>
                      <a:r>
                        <a:rPr lang="en-GB" sz="1200" b="1" dirty="0">
                          <a:effectLst/>
                        </a:rPr>
                        <a:t>Non-interference in domestic affairs</a:t>
                      </a:r>
                      <a:endParaRPr lang="nb-NO" sz="1200" b="1" dirty="0">
                        <a:effectLst/>
                        <a:latin typeface="Meta Serif Offc Pro"/>
                        <a:ea typeface="SimSun" panose="02010600030101010101" pitchFamily="2" charset="-122"/>
                        <a:cs typeface="Times New Roman" panose="02020603050405020304" pitchFamily="18" charset="0"/>
                      </a:endParaRPr>
                    </a:p>
                  </a:txBody>
                  <a:tcPr marL="59006" marR="59006" marT="0" marB="0" vert="vert270" anchor="ctr"/>
                </a:tc>
                <a:tc>
                  <a:txBody>
                    <a:bodyPr/>
                    <a:lstStyle/>
                    <a:p>
                      <a:pPr algn="ctr">
                        <a:lnSpc>
                          <a:spcPct val="100000"/>
                        </a:lnSpc>
                      </a:pPr>
                      <a:r>
                        <a:rPr lang="en-GB" sz="1200" b="1" dirty="0">
                          <a:effectLst/>
                        </a:rPr>
                        <a:t>Vision of Russia as a great power</a:t>
                      </a:r>
                      <a:endParaRPr lang="nb-NO" sz="1200" b="1" dirty="0">
                        <a:effectLst/>
                        <a:latin typeface="Meta Serif Offc Pro"/>
                        <a:ea typeface="SimSun" panose="02010600030101010101" pitchFamily="2" charset="-122"/>
                        <a:cs typeface="Times New Roman" panose="02020603050405020304" pitchFamily="18" charset="0"/>
                      </a:endParaRPr>
                    </a:p>
                  </a:txBody>
                  <a:tcPr marL="59006" marR="59006" marT="0" marB="0" vert="vert270" anchor="ctr"/>
                </a:tc>
                <a:tc>
                  <a:txBody>
                    <a:bodyPr/>
                    <a:lstStyle/>
                    <a:p>
                      <a:pPr algn="ctr">
                        <a:lnSpc>
                          <a:spcPct val="100000"/>
                        </a:lnSpc>
                      </a:pPr>
                      <a:r>
                        <a:rPr lang="en-US" sz="1200" b="1" dirty="0">
                          <a:effectLst/>
                        </a:rPr>
                        <a:t>Political and economic cooperation as a partner equal to other great powers</a:t>
                      </a:r>
                      <a:endParaRPr lang="nb-NO" sz="1200" b="1" dirty="0">
                        <a:effectLst/>
                        <a:latin typeface="Meta Serif Offc Pro"/>
                        <a:ea typeface="SimSun" panose="02010600030101010101" pitchFamily="2" charset="-122"/>
                        <a:cs typeface="Times New Roman" panose="02020603050405020304" pitchFamily="18" charset="0"/>
                      </a:endParaRPr>
                    </a:p>
                  </a:txBody>
                  <a:tcPr marL="59006" marR="59006" marT="0" marB="0" vert="vert270" anchor="ctr"/>
                </a:tc>
                <a:extLst>
                  <a:ext uri="{0D108BD9-81ED-4DB2-BD59-A6C34878D82A}">
                    <a16:rowId xmlns:a16="http://schemas.microsoft.com/office/drawing/2014/main" val="823827908"/>
                  </a:ext>
                </a:extLst>
              </a:tr>
              <a:tr h="573329">
                <a:tc>
                  <a:txBody>
                    <a:bodyPr/>
                    <a:lstStyle/>
                    <a:p>
                      <a:pPr algn="l"/>
                      <a:r>
                        <a:rPr lang="en-GB" sz="1200" b="1">
                          <a:effectLst/>
                        </a:rPr>
                        <a:t>1</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tc>
                <a:tc>
                  <a:txBody>
                    <a:bodyPr/>
                    <a:lstStyle/>
                    <a:p>
                      <a:pPr algn="l"/>
                      <a:r>
                        <a:rPr lang="en-GB" sz="1200" b="1" dirty="0">
                          <a:effectLst/>
                        </a:rPr>
                        <a:t>The West is irresponsible and aggressive</a:t>
                      </a:r>
                      <a:endParaRPr lang="nb-NO" sz="1200" b="1" dirty="0">
                        <a:effectLst/>
                        <a:latin typeface="Meta Serif Offc Pro"/>
                        <a:ea typeface="SimSun" panose="02010600030101010101" pitchFamily="2" charset="-122"/>
                        <a:cs typeface="Times New Roman" panose="02020603050405020304" pitchFamily="18" charset="0"/>
                      </a:endParaRPr>
                    </a:p>
                  </a:txBody>
                  <a:tcPr marL="59006" marR="59006" marT="0" marB="0"/>
                </a:tc>
                <a:tc>
                  <a:txBody>
                    <a:bodyPr/>
                    <a:lstStyle/>
                    <a:p>
                      <a:pPr algn="ctr"/>
                      <a:r>
                        <a:rPr lang="en-GB" sz="1200" b="1">
                          <a:effectLst/>
                        </a:rPr>
                        <a:t>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 </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extLst>
                  <a:ext uri="{0D108BD9-81ED-4DB2-BD59-A6C34878D82A}">
                    <a16:rowId xmlns:a16="http://schemas.microsoft.com/office/drawing/2014/main" val="1583970134"/>
                  </a:ext>
                </a:extLst>
              </a:tr>
              <a:tr h="191110">
                <a:tc>
                  <a:txBody>
                    <a:bodyPr/>
                    <a:lstStyle/>
                    <a:p>
                      <a:pPr algn="l"/>
                      <a:r>
                        <a:rPr lang="en-GB" sz="1200" b="1">
                          <a:effectLst/>
                        </a:rPr>
                        <a:t>2</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tc>
                <a:tc>
                  <a:txBody>
                    <a:bodyPr/>
                    <a:lstStyle/>
                    <a:p>
                      <a:pPr algn="l"/>
                      <a:r>
                        <a:rPr lang="en-GB" sz="1200" b="1" dirty="0">
                          <a:effectLst/>
                        </a:rPr>
                        <a:t>Historical break</a:t>
                      </a:r>
                      <a:endParaRPr lang="nb-NO" sz="1200" b="1" dirty="0">
                        <a:effectLst/>
                        <a:latin typeface="Meta Serif Offc Pro"/>
                        <a:ea typeface="SimSun" panose="02010600030101010101" pitchFamily="2" charset="-122"/>
                        <a:cs typeface="Times New Roman" panose="02020603050405020304" pitchFamily="18" charset="0"/>
                      </a:endParaRPr>
                    </a:p>
                  </a:txBody>
                  <a:tcPr marL="59006" marR="59006" marT="0" marB="0"/>
                </a:tc>
                <a:tc>
                  <a:txBody>
                    <a:bodyPr/>
                    <a:lstStyle/>
                    <a:p>
                      <a:pPr algn="ctr"/>
                      <a:r>
                        <a:rPr lang="en-GB" sz="1200" b="1">
                          <a:effectLst/>
                        </a:rPr>
                        <a:t>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 </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extLst>
                  <a:ext uri="{0D108BD9-81ED-4DB2-BD59-A6C34878D82A}">
                    <a16:rowId xmlns:a16="http://schemas.microsoft.com/office/drawing/2014/main" val="774562260"/>
                  </a:ext>
                </a:extLst>
              </a:tr>
              <a:tr h="382219">
                <a:tc>
                  <a:txBody>
                    <a:bodyPr/>
                    <a:lstStyle/>
                    <a:p>
                      <a:pPr algn="l"/>
                      <a:r>
                        <a:rPr lang="en-GB" sz="1200" b="1">
                          <a:effectLst/>
                        </a:rPr>
                        <a:t>3</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tc>
                <a:tc>
                  <a:txBody>
                    <a:bodyPr/>
                    <a:lstStyle/>
                    <a:p>
                      <a:pPr algn="l"/>
                      <a:r>
                        <a:rPr lang="en-GB" sz="1200" b="1" dirty="0">
                          <a:effectLst/>
                        </a:rPr>
                        <a:t>NATO and EU are not united</a:t>
                      </a:r>
                      <a:endParaRPr lang="nb-NO" sz="1200" b="1" dirty="0">
                        <a:effectLst/>
                        <a:latin typeface="Meta Serif Offc Pro"/>
                        <a:ea typeface="SimSun" panose="02010600030101010101" pitchFamily="2" charset="-122"/>
                        <a:cs typeface="Times New Roman" panose="02020603050405020304" pitchFamily="18" charset="0"/>
                      </a:endParaRPr>
                    </a:p>
                  </a:txBody>
                  <a:tcPr marL="59006" marR="59006" marT="0" marB="0"/>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 </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extLst>
                  <a:ext uri="{0D108BD9-81ED-4DB2-BD59-A6C34878D82A}">
                    <a16:rowId xmlns:a16="http://schemas.microsoft.com/office/drawing/2014/main" val="2969838309"/>
                  </a:ext>
                </a:extLst>
              </a:tr>
              <a:tr h="573329">
                <a:tc>
                  <a:txBody>
                    <a:bodyPr/>
                    <a:lstStyle/>
                    <a:p>
                      <a:pPr algn="l"/>
                      <a:r>
                        <a:rPr lang="en-GB" sz="1200" b="1">
                          <a:effectLst/>
                        </a:rPr>
                        <a:t>4</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tc>
                <a:tc>
                  <a:txBody>
                    <a:bodyPr/>
                    <a:lstStyle/>
                    <a:p>
                      <a:pPr algn="l"/>
                      <a:r>
                        <a:rPr lang="en-GB" sz="1200" b="1" dirty="0">
                          <a:effectLst/>
                        </a:rPr>
                        <a:t>Domestic political discord within NATO countries</a:t>
                      </a:r>
                      <a:endParaRPr lang="nb-NO" sz="1200" b="1" dirty="0">
                        <a:effectLst/>
                        <a:latin typeface="Meta Serif Offc Pro"/>
                        <a:ea typeface="SimSun" panose="02010600030101010101" pitchFamily="2" charset="-122"/>
                        <a:cs typeface="Times New Roman" panose="02020603050405020304" pitchFamily="18" charset="0"/>
                      </a:endParaRPr>
                    </a:p>
                  </a:txBody>
                  <a:tcPr marL="59006" marR="59006" marT="0" marB="0"/>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 </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extLst>
                  <a:ext uri="{0D108BD9-81ED-4DB2-BD59-A6C34878D82A}">
                    <a16:rowId xmlns:a16="http://schemas.microsoft.com/office/drawing/2014/main" val="3305534141"/>
                  </a:ext>
                </a:extLst>
              </a:tr>
              <a:tr h="382219">
                <a:tc>
                  <a:txBody>
                    <a:bodyPr/>
                    <a:lstStyle/>
                    <a:p>
                      <a:pPr algn="l"/>
                      <a:r>
                        <a:rPr lang="en-GB" sz="1200" b="1">
                          <a:effectLst/>
                        </a:rPr>
                        <a:t>5</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tc>
                <a:tc>
                  <a:txBody>
                    <a:bodyPr/>
                    <a:lstStyle/>
                    <a:p>
                      <a:pPr algn="l"/>
                      <a:r>
                        <a:rPr lang="en-GB" sz="1200" b="1" dirty="0">
                          <a:effectLst/>
                        </a:rPr>
                        <a:t>The USA is dictating European countries</a:t>
                      </a:r>
                      <a:endParaRPr lang="nb-NO" sz="1200" b="1" dirty="0">
                        <a:effectLst/>
                        <a:latin typeface="Meta Serif Offc Pro"/>
                        <a:ea typeface="SimSun" panose="02010600030101010101" pitchFamily="2" charset="-122"/>
                        <a:cs typeface="Times New Roman" panose="02020603050405020304" pitchFamily="18" charset="0"/>
                      </a:endParaRPr>
                    </a:p>
                  </a:txBody>
                  <a:tcPr marL="59006" marR="59006" marT="0" marB="0"/>
                </a:tc>
                <a:tc>
                  <a:txBody>
                    <a:bodyPr/>
                    <a:lstStyle/>
                    <a:p>
                      <a:pPr algn="ctr"/>
                      <a:r>
                        <a:rPr lang="en-GB" sz="1200" b="1">
                          <a:effectLst/>
                        </a:rPr>
                        <a:t>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 </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 </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extLst>
                  <a:ext uri="{0D108BD9-81ED-4DB2-BD59-A6C34878D82A}">
                    <a16:rowId xmlns:a16="http://schemas.microsoft.com/office/drawing/2014/main" val="980558586"/>
                  </a:ext>
                </a:extLst>
              </a:tr>
              <a:tr h="764438">
                <a:tc>
                  <a:txBody>
                    <a:bodyPr/>
                    <a:lstStyle/>
                    <a:p>
                      <a:pPr algn="l"/>
                      <a:r>
                        <a:rPr lang="en-GB" sz="1200" b="1">
                          <a:effectLst/>
                        </a:rPr>
                        <a:t>6</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tc>
                <a:tc>
                  <a:txBody>
                    <a:bodyPr/>
                    <a:lstStyle/>
                    <a:p>
                      <a:pPr algn="l"/>
                      <a:r>
                        <a:rPr lang="en-GB" sz="1200" b="1" dirty="0">
                          <a:effectLst/>
                        </a:rPr>
                        <a:t>Brexit is a part of a transnational people’s uprising against elites</a:t>
                      </a:r>
                      <a:endParaRPr lang="nb-NO" sz="1200" b="1" dirty="0">
                        <a:effectLst/>
                        <a:latin typeface="Meta Serif Offc Pro"/>
                        <a:ea typeface="SimSun" panose="02010600030101010101" pitchFamily="2" charset="-122"/>
                        <a:cs typeface="Times New Roman" panose="02020603050405020304" pitchFamily="18" charset="0"/>
                      </a:endParaRPr>
                    </a:p>
                  </a:txBody>
                  <a:tcPr marL="59006" marR="59006" marT="0" marB="0"/>
                </a:tc>
                <a:tc>
                  <a:txBody>
                    <a:bodyPr/>
                    <a:lstStyle/>
                    <a:p>
                      <a:pPr algn="ctr"/>
                      <a:r>
                        <a:rPr lang="en-GB" sz="1200" b="1">
                          <a:effectLst/>
                        </a:rPr>
                        <a:t> </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 </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 </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 </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 </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extLst>
                  <a:ext uri="{0D108BD9-81ED-4DB2-BD59-A6C34878D82A}">
                    <a16:rowId xmlns:a16="http://schemas.microsoft.com/office/drawing/2014/main" val="408620311"/>
                  </a:ext>
                </a:extLst>
              </a:tr>
              <a:tr h="382219">
                <a:tc>
                  <a:txBody>
                    <a:bodyPr/>
                    <a:lstStyle/>
                    <a:p>
                      <a:pPr algn="l"/>
                      <a:r>
                        <a:rPr lang="en-GB" sz="1200" b="1">
                          <a:effectLst/>
                        </a:rPr>
                        <a:t>7</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tc>
                <a:tc>
                  <a:txBody>
                    <a:bodyPr/>
                    <a:lstStyle/>
                    <a:p>
                      <a:pPr algn="l"/>
                      <a:r>
                        <a:rPr lang="en-GB" sz="1200" b="1" dirty="0">
                          <a:effectLst/>
                        </a:rPr>
                        <a:t>The UK is in political turmoil</a:t>
                      </a:r>
                      <a:endParaRPr lang="nb-NO" sz="1200" b="1" dirty="0">
                        <a:effectLst/>
                        <a:latin typeface="Meta Serif Offc Pro"/>
                        <a:ea typeface="SimSun" panose="02010600030101010101" pitchFamily="2" charset="-122"/>
                        <a:cs typeface="Times New Roman" panose="02020603050405020304" pitchFamily="18" charset="0"/>
                      </a:endParaRPr>
                    </a:p>
                  </a:txBody>
                  <a:tcPr marL="59006" marR="59006" marT="0" marB="0"/>
                </a:tc>
                <a:tc>
                  <a:txBody>
                    <a:bodyPr/>
                    <a:lstStyle/>
                    <a:p>
                      <a:pPr algn="ctr"/>
                      <a:r>
                        <a:rPr lang="en-GB" sz="1200" b="1">
                          <a:effectLst/>
                        </a:rPr>
                        <a:t> </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 </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 </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 </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extLst>
                  <a:ext uri="{0D108BD9-81ED-4DB2-BD59-A6C34878D82A}">
                    <a16:rowId xmlns:a16="http://schemas.microsoft.com/office/drawing/2014/main" val="3487944755"/>
                  </a:ext>
                </a:extLst>
              </a:tr>
              <a:tr h="573329">
                <a:tc>
                  <a:txBody>
                    <a:bodyPr/>
                    <a:lstStyle/>
                    <a:p>
                      <a:pPr algn="l"/>
                      <a:r>
                        <a:rPr lang="en-GB" sz="1200" b="1">
                          <a:effectLst/>
                        </a:rPr>
                        <a:t>8</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tc>
                <a:tc>
                  <a:txBody>
                    <a:bodyPr/>
                    <a:lstStyle/>
                    <a:p>
                      <a:pPr algn="l"/>
                      <a:r>
                        <a:rPr lang="en-GB" sz="1200" b="1" dirty="0">
                          <a:effectLst/>
                        </a:rPr>
                        <a:t>The UK is losing its power and position in international affairs</a:t>
                      </a:r>
                      <a:endParaRPr lang="nb-NO" sz="1200" b="1" dirty="0">
                        <a:effectLst/>
                        <a:latin typeface="Meta Serif Offc Pro"/>
                        <a:ea typeface="SimSun" panose="02010600030101010101" pitchFamily="2" charset="-122"/>
                        <a:cs typeface="Times New Roman" panose="02020603050405020304" pitchFamily="18" charset="0"/>
                      </a:endParaRPr>
                    </a:p>
                  </a:txBody>
                  <a:tcPr marL="59006" marR="59006" marT="0" marB="0"/>
                </a:tc>
                <a:tc>
                  <a:txBody>
                    <a:bodyPr/>
                    <a:lstStyle/>
                    <a:p>
                      <a:pPr algn="ctr"/>
                      <a:r>
                        <a:rPr lang="en-GB" sz="1200" b="1">
                          <a:effectLst/>
                        </a:rPr>
                        <a:t> </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 </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 </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 </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 </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extLst>
                  <a:ext uri="{0D108BD9-81ED-4DB2-BD59-A6C34878D82A}">
                    <a16:rowId xmlns:a16="http://schemas.microsoft.com/office/drawing/2014/main" val="3976776773"/>
                  </a:ext>
                </a:extLst>
              </a:tr>
              <a:tr h="382219">
                <a:tc>
                  <a:txBody>
                    <a:bodyPr/>
                    <a:lstStyle/>
                    <a:p>
                      <a:pPr algn="l"/>
                      <a:r>
                        <a:rPr lang="en-GB" sz="1200" b="1">
                          <a:effectLst/>
                        </a:rPr>
                        <a:t>9</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tc>
                <a:tc>
                  <a:txBody>
                    <a:bodyPr/>
                    <a:lstStyle/>
                    <a:p>
                      <a:pPr algn="l"/>
                      <a:r>
                        <a:rPr lang="en-GB" sz="1200" b="1" dirty="0">
                          <a:effectLst/>
                        </a:rPr>
                        <a:t>Brexit is a danger to the global economy</a:t>
                      </a:r>
                      <a:endParaRPr lang="nb-NO" sz="1200" b="1" dirty="0">
                        <a:effectLst/>
                        <a:latin typeface="Meta Serif Offc Pro"/>
                        <a:ea typeface="SimSun" panose="02010600030101010101" pitchFamily="2" charset="-122"/>
                        <a:cs typeface="Times New Roman" panose="02020603050405020304" pitchFamily="18" charset="0"/>
                      </a:endParaRPr>
                    </a:p>
                  </a:txBody>
                  <a:tcPr marL="59006" marR="59006" marT="0" marB="0"/>
                </a:tc>
                <a:tc>
                  <a:txBody>
                    <a:bodyPr/>
                    <a:lstStyle/>
                    <a:p>
                      <a:pPr algn="ctr"/>
                      <a:r>
                        <a:rPr lang="en-GB" sz="1200" b="1">
                          <a:effectLst/>
                        </a:rPr>
                        <a:t> </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 </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 </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 </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 </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 </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 </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 </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 </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a:effectLst/>
                        </a:rPr>
                        <a:t>xxx</a:t>
                      </a:r>
                      <a:endParaRPr lang="nb-NO" sz="1200" b="1">
                        <a:effectLst/>
                        <a:latin typeface="Meta Serif Offc Pro"/>
                        <a:ea typeface="SimSun" panose="02010600030101010101" pitchFamily="2" charset="-122"/>
                        <a:cs typeface="Times New Roman" panose="02020603050405020304" pitchFamily="18" charset="0"/>
                      </a:endParaRPr>
                    </a:p>
                  </a:txBody>
                  <a:tcPr marL="59006" marR="59006" marT="0" marB="0" anchor="ctr"/>
                </a:tc>
                <a:tc>
                  <a:txBody>
                    <a:bodyPr/>
                    <a:lstStyle/>
                    <a:p>
                      <a:pPr algn="ctr"/>
                      <a:r>
                        <a:rPr lang="en-GB" sz="1200" b="1" dirty="0">
                          <a:effectLst/>
                        </a:rPr>
                        <a:t>xx</a:t>
                      </a:r>
                      <a:endParaRPr lang="nb-NO" sz="1200" b="1" dirty="0">
                        <a:effectLst/>
                        <a:latin typeface="Meta Serif Offc Pro"/>
                        <a:ea typeface="SimSun" panose="02010600030101010101" pitchFamily="2" charset="-122"/>
                        <a:cs typeface="Times New Roman" panose="02020603050405020304" pitchFamily="18" charset="0"/>
                      </a:endParaRPr>
                    </a:p>
                  </a:txBody>
                  <a:tcPr marL="59006" marR="59006" marT="0" marB="0" anchor="ctr"/>
                </a:tc>
                <a:extLst>
                  <a:ext uri="{0D108BD9-81ED-4DB2-BD59-A6C34878D82A}">
                    <a16:rowId xmlns:a16="http://schemas.microsoft.com/office/drawing/2014/main" val="4063790028"/>
                  </a:ext>
                </a:extLst>
              </a:tr>
            </a:tbl>
          </a:graphicData>
        </a:graphic>
      </p:graphicFrame>
    </p:spTree>
    <p:extLst>
      <p:ext uri="{BB962C8B-B14F-4D97-AF65-F5344CB8AC3E}">
        <p14:creationId xmlns:p14="http://schemas.microsoft.com/office/powerpoint/2010/main" val="2631663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78603" y="4180797"/>
            <a:ext cx="3523608" cy="1678513"/>
          </a:xfrm>
          <a:prstGeom prst="rect">
            <a:avLst/>
          </a:prstGeom>
        </p:spPr>
      </p:pic>
      <p:sp>
        <p:nvSpPr>
          <p:cNvPr id="3" name="Title 2"/>
          <p:cNvSpPr>
            <a:spLocks noGrp="1"/>
          </p:cNvSpPr>
          <p:nvPr>
            <p:ph type="title"/>
          </p:nvPr>
        </p:nvSpPr>
        <p:spPr>
          <a:xfrm>
            <a:off x="284480" y="184986"/>
            <a:ext cx="8216061" cy="901700"/>
          </a:xfrm>
        </p:spPr>
        <p:txBody>
          <a:bodyPr>
            <a:normAutofit fontScale="90000"/>
          </a:bodyPr>
          <a:lstStyle/>
          <a:p>
            <a:pPr algn="ctr"/>
            <a:r>
              <a:rPr lang="nb-NO" sz="4000" b="1" dirty="0"/>
              <a:t>How Do </a:t>
            </a:r>
            <a:r>
              <a:rPr lang="nb-NO" sz="4000" b="1" dirty="0" err="1"/>
              <a:t>They</a:t>
            </a:r>
            <a:r>
              <a:rPr lang="nb-NO" sz="4000" b="1" dirty="0"/>
              <a:t> Do It?</a:t>
            </a:r>
            <a:br>
              <a:rPr lang="nb-NO" sz="4000" b="1" dirty="0"/>
            </a:br>
            <a:r>
              <a:rPr lang="nb-NO" dirty="0"/>
              <a:t>Key </a:t>
            </a:r>
            <a:r>
              <a:rPr lang="nb-NO" dirty="0" err="1"/>
              <a:t>channels</a:t>
            </a:r>
            <a:r>
              <a:rPr lang="nb-NO" dirty="0"/>
              <a:t> in Russian </a:t>
            </a:r>
            <a:r>
              <a:rPr lang="nb-NO" dirty="0" err="1"/>
              <a:t>communicative</a:t>
            </a:r>
            <a:r>
              <a:rPr lang="nb-NO" dirty="0"/>
              <a:t> </a:t>
            </a:r>
            <a:r>
              <a:rPr lang="nb-NO" dirty="0" err="1"/>
              <a:t>strategy</a:t>
            </a:r>
            <a:r>
              <a:rPr lang="nb-NO" dirty="0"/>
              <a:t> </a:t>
            </a:r>
            <a:r>
              <a:rPr lang="nb-NO" dirty="0" err="1"/>
              <a:t>towards</a:t>
            </a:r>
            <a:r>
              <a:rPr lang="nb-NO" dirty="0"/>
              <a:t> Norway</a:t>
            </a:r>
            <a:br>
              <a:rPr lang="nb-NO" dirty="0"/>
            </a:br>
            <a:endParaRPr lang="pl-PL" sz="1600" dirty="0"/>
          </a:p>
        </p:txBody>
      </p:sp>
      <p:pic>
        <p:nvPicPr>
          <p:cNvPr id="4" name="Picture 3">
            <a:extLst>
              <a:ext uri="{FF2B5EF4-FFF2-40B4-BE49-F238E27FC236}">
                <a16:creationId xmlns:a16="http://schemas.microsoft.com/office/drawing/2014/main" id="{C6DEB95F-F78D-425A-ADD0-3363F6C451C6}"/>
              </a:ext>
            </a:extLst>
          </p:cNvPr>
          <p:cNvPicPr>
            <a:picLocks noChangeAspect="1"/>
          </p:cNvPicPr>
          <p:nvPr/>
        </p:nvPicPr>
        <p:blipFill>
          <a:blip r:embed="rId3"/>
          <a:stretch>
            <a:fillRect/>
          </a:stretch>
        </p:blipFill>
        <p:spPr>
          <a:xfrm>
            <a:off x="7123758" y="2415434"/>
            <a:ext cx="1590143" cy="1439636"/>
          </a:xfrm>
          <a:prstGeom prst="rect">
            <a:avLst/>
          </a:prstGeom>
        </p:spPr>
      </p:pic>
      <p:pic>
        <p:nvPicPr>
          <p:cNvPr id="5" name="Picture 4">
            <a:extLst>
              <a:ext uri="{FF2B5EF4-FFF2-40B4-BE49-F238E27FC236}">
                <a16:creationId xmlns:a16="http://schemas.microsoft.com/office/drawing/2014/main" id="{E12FD917-712D-4A4B-AEAB-EAB8842EAAC5}"/>
              </a:ext>
            </a:extLst>
          </p:cNvPr>
          <p:cNvPicPr>
            <a:picLocks noChangeAspect="1"/>
          </p:cNvPicPr>
          <p:nvPr/>
        </p:nvPicPr>
        <p:blipFill>
          <a:blip r:embed="rId4"/>
          <a:stretch>
            <a:fillRect/>
          </a:stretch>
        </p:blipFill>
        <p:spPr>
          <a:xfrm>
            <a:off x="4078093" y="2199506"/>
            <a:ext cx="3044518" cy="583470"/>
          </a:xfrm>
          <a:prstGeom prst="rect">
            <a:avLst/>
          </a:prstGeom>
        </p:spPr>
      </p:pic>
      <p:pic>
        <p:nvPicPr>
          <p:cNvPr id="6" name="Picture 5">
            <a:extLst>
              <a:ext uri="{FF2B5EF4-FFF2-40B4-BE49-F238E27FC236}">
                <a16:creationId xmlns:a16="http://schemas.microsoft.com/office/drawing/2014/main" id="{38C8C533-0D66-4249-B2C5-A78857B3398A}"/>
              </a:ext>
            </a:extLst>
          </p:cNvPr>
          <p:cNvPicPr>
            <a:picLocks noChangeAspect="1"/>
          </p:cNvPicPr>
          <p:nvPr/>
        </p:nvPicPr>
        <p:blipFill>
          <a:blip r:embed="rId5"/>
          <a:stretch>
            <a:fillRect/>
          </a:stretch>
        </p:blipFill>
        <p:spPr>
          <a:xfrm>
            <a:off x="3827467" y="2882630"/>
            <a:ext cx="3295718" cy="599221"/>
          </a:xfrm>
          <a:prstGeom prst="rect">
            <a:avLst/>
          </a:prstGeom>
        </p:spPr>
      </p:pic>
      <p:pic>
        <p:nvPicPr>
          <p:cNvPr id="8" name="Picture 7">
            <a:extLst>
              <a:ext uri="{FF2B5EF4-FFF2-40B4-BE49-F238E27FC236}">
                <a16:creationId xmlns:a16="http://schemas.microsoft.com/office/drawing/2014/main" id="{C43700D8-F8B1-4F4A-AE85-3B8C2100D295}"/>
              </a:ext>
            </a:extLst>
          </p:cNvPr>
          <p:cNvPicPr>
            <a:picLocks noChangeAspect="1"/>
          </p:cNvPicPr>
          <p:nvPr/>
        </p:nvPicPr>
        <p:blipFill>
          <a:blip r:embed="rId6"/>
          <a:stretch>
            <a:fillRect/>
          </a:stretch>
        </p:blipFill>
        <p:spPr>
          <a:xfrm>
            <a:off x="524329" y="1779348"/>
            <a:ext cx="1182660" cy="674227"/>
          </a:xfrm>
          <a:prstGeom prst="rect">
            <a:avLst/>
          </a:prstGeom>
        </p:spPr>
      </p:pic>
      <p:sp>
        <p:nvSpPr>
          <p:cNvPr id="9" name="TextBox 8">
            <a:extLst>
              <a:ext uri="{FF2B5EF4-FFF2-40B4-BE49-F238E27FC236}">
                <a16:creationId xmlns:a16="http://schemas.microsoft.com/office/drawing/2014/main" id="{48DFD408-63A8-4135-99A5-42071AFBB2E6}"/>
              </a:ext>
            </a:extLst>
          </p:cNvPr>
          <p:cNvSpPr txBox="1"/>
          <p:nvPr/>
        </p:nvSpPr>
        <p:spPr>
          <a:xfrm>
            <a:off x="473529" y="1400805"/>
            <a:ext cx="2628900" cy="369332"/>
          </a:xfrm>
          <a:prstGeom prst="rect">
            <a:avLst/>
          </a:prstGeom>
          <a:noFill/>
        </p:spPr>
        <p:txBody>
          <a:bodyPr wrap="square" rtlCol="0">
            <a:spAutoFit/>
          </a:bodyPr>
          <a:lstStyle/>
          <a:p>
            <a:r>
              <a:rPr lang="en-GB" b="1" dirty="0"/>
              <a:t>Norwegian channels</a:t>
            </a:r>
            <a:endParaRPr lang="pl-PL" b="1" dirty="0"/>
          </a:p>
        </p:txBody>
      </p:sp>
      <p:sp>
        <p:nvSpPr>
          <p:cNvPr id="10" name="TextBox 9">
            <a:extLst>
              <a:ext uri="{FF2B5EF4-FFF2-40B4-BE49-F238E27FC236}">
                <a16:creationId xmlns:a16="http://schemas.microsoft.com/office/drawing/2014/main" id="{1C6BD32A-5D0B-4424-9B03-2BABD09C9218}"/>
              </a:ext>
            </a:extLst>
          </p:cNvPr>
          <p:cNvSpPr txBox="1"/>
          <p:nvPr/>
        </p:nvSpPr>
        <p:spPr>
          <a:xfrm>
            <a:off x="5289929" y="1410016"/>
            <a:ext cx="2628900" cy="369332"/>
          </a:xfrm>
          <a:prstGeom prst="rect">
            <a:avLst/>
          </a:prstGeom>
          <a:noFill/>
        </p:spPr>
        <p:txBody>
          <a:bodyPr wrap="square" rtlCol="0">
            <a:spAutoFit/>
          </a:bodyPr>
          <a:lstStyle/>
          <a:p>
            <a:r>
              <a:rPr lang="en-GB" b="1" dirty="0"/>
              <a:t>Russian channels</a:t>
            </a:r>
            <a:endParaRPr lang="pl-PL" b="1" dirty="0"/>
          </a:p>
        </p:txBody>
      </p:sp>
      <p:pic>
        <p:nvPicPr>
          <p:cNvPr id="7" name="Picture 6">
            <a:extLst>
              <a:ext uri="{FF2B5EF4-FFF2-40B4-BE49-F238E27FC236}">
                <a16:creationId xmlns:a16="http://schemas.microsoft.com/office/drawing/2014/main" id="{C41EA8F7-441B-4228-A271-A60D89423553}"/>
              </a:ext>
            </a:extLst>
          </p:cNvPr>
          <p:cNvPicPr>
            <a:picLocks noChangeAspect="1"/>
          </p:cNvPicPr>
          <p:nvPr/>
        </p:nvPicPr>
        <p:blipFill>
          <a:blip r:embed="rId7"/>
          <a:stretch>
            <a:fillRect/>
          </a:stretch>
        </p:blipFill>
        <p:spPr>
          <a:xfrm>
            <a:off x="138249" y="2588205"/>
            <a:ext cx="1426391" cy="827659"/>
          </a:xfrm>
          <a:prstGeom prst="rect">
            <a:avLst/>
          </a:prstGeom>
        </p:spPr>
      </p:pic>
      <p:pic>
        <p:nvPicPr>
          <p:cNvPr id="11" name="Picture 10">
            <a:extLst>
              <a:ext uri="{FF2B5EF4-FFF2-40B4-BE49-F238E27FC236}">
                <a16:creationId xmlns:a16="http://schemas.microsoft.com/office/drawing/2014/main" id="{6D5BA22E-9198-4516-AA75-1462C35B8277}"/>
              </a:ext>
            </a:extLst>
          </p:cNvPr>
          <p:cNvPicPr>
            <a:picLocks noChangeAspect="1"/>
          </p:cNvPicPr>
          <p:nvPr/>
        </p:nvPicPr>
        <p:blipFill>
          <a:blip r:embed="rId8"/>
          <a:stretch>
            <a:fillRect/>
          </a:stretch>
        </p:blipFill>
        <p:spPr>
          <a:xfrm>
            <a:off x="0" y="3472640"/>
            <a:ext cx="4947920" cy="598261"/>
          </a:xfrm>
          <a:prstGeom prst="rect">
            <a:avLst/>
          </a:prstGeom>
        </p:spPr>
      </p:pic>
      <p:pic>
        <p:nvPicPr>
          <p:cNvPr id="12" name="Picture 11">
            <a:extLst>
              <a:ext uri="{FF2B5EF4-FFF2-40B4-BE49-F238E27FC236}">
                <a16:creationId xmlns:a16="http://schemas.microsoft.com/office/drawing/2014/main" id="{CB2EEB3E-9028-4C28-9EC6-DF5D8CF98959}"/>
              </a:ext>
            </a:extLst>
          </p:cNvPr>
          <p:cNvPicPr>
            <a:picLocks noChangeAspect="1"/>
          </p:cNvPicPr>
          <p:nvPr/>
        </p:nvPicPr>
        <p:blipFill>
          <a:blip r:embed="rId9"/>
          <a:stretch>
            <a:fillRect/>
          </a:stretch>
        </p:blipFill>
        <p:spPr>
          <a:xfrm>
            <a:off x="54429" y="4198357"/>
            <a:ext cx="4868091" cy="541044"/>
          </a:xfrm>
          <a:prstGeom prst="rect">
            <a:avLst/>
          </a:prstGeom>
        </p:spPr>
      </p:pic>
      <p:pic>
        <p:nvPicPr>
          <p:cNvPr id="13" name="Picture 12">
            <a:extLst>
              <a:ext uri="{FF2B5EF4-FFF2-40B4-BE49-F238E27FC236}">
                <a16:creationId xmlns:a16="http://schemas.microsoft.com/office/drawing/2014/main" id="{4CC645AF-108F-4098-916F-E0A0C76EBD05}"/>
              </a:ext>
            </a:extLst>
          </p:cNvPr>
          <p:cNvPicPr>
            <a:picLocks noChangeAspect="1"/>
          </p:cNvPicPr>
          <p:nvPr/>
        </p:nvPicPr>
        <p:blipFill>
          <a:blip r:embed="rId10"/>
          <a:stretch>
            <a:fillRect/>
          </a:stretch>
        </p:blipFill>
        <p:spPr>
          <a:xfrm>
            <a:off x="164327" y="4781928"/>
            <a:ext cx="1524000" cy="476250"/>
          </a:xfrm>
          <a:prstGeom prst="rect">
            <a:avLst/>
          </a:prstGeom>
        </p:spPr>
      </p:pic>
      <p:pic>
        <p:nvPicPr>
          <p:cNvPr id="14" name="Picture 13">
            <a:extLst>
              <a:ext uri="{FF2B5EF4-FFF2-40B4-BE49-F238E27FC236}">
                <a16:creationId xmlns:a16="http://schemas.microsoft.com/office/drawing/2014/main" id="{6D59D361-7568-47DD-A249-03229848F62A}"/>
              </a:ext>
            </a:extLst>
          </p:cNvPr>
          <p:cNvPicPr>
            <a:picLocks noChangeAspect="1"/>
          </p:cNvPicPr>
          <p:nvPr/>
        </p:nvPicPr>
        <p:blipFill>
          <a:blip r:embed="rId11"/>
          <a:stretch>
            <a:fillRect/>
          </a:stretch>
        </p:blipFill>
        <p:spPr>
          <a:xfrm>
            <a:off x="138249" y="5386062"/>
            <a:ext cx="4617720" cy="774683"/>
          </a:xfrm>
          <a:prstGeom prst="rect">
            <a:avLst/>
          </a:prstGeom>
        </p:spPr>
      </p:pic>
    </p:spTree>
    <p:extLst>
      <p:ext uri="{BB962C8B-B14F-4D97-AF65-F5344CB8AC3E}">
        <p14:creationId xmlns:p14="http://schemas.microsoft.com/office/powerpoint/2010/main" val="43050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a:extLst>
              <a:ext uri="{FF2B5EF4-FFF2-40B4-BE49-F238E27FC236}">
                <a16:creationId xmlns:a16="http://schemas.microsoft.com/office/drawing/2014/main" id="{DF858E4B-45D9-4A8C-8B43-CDBDAFE519F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175" y="1341438"/>
            <a:ext cx="4537075" cy="518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7" name="Picture 5">
            <a:extLst>
              <a:ext uri="{FF2B5EF4-FFF2-40B4-BE49-F238E27FC236}">
                <a16:creationId xmlns:a16="http://schemas.microsoft.com/office/drawing/2014/main" id="{24557FE9-4858-47A4-B00F-37415BEE1A3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425" y="836613"/>
            <a:ext cx="301307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6">
            <a:extLst>
              <a:ext uri="{FF2B5EF4-FFF2-40B4-BE49-F238E27FC236}">
                <a16:creationId xmlns:a16="http://schemas.microsoft.com/office/drawing/2014/main" id="{9D5912D3-A18B-4ECE-9A56-47602BF0CE2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850" y="4724400"/>
            <a:ext cx="3074988"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7">
            <a:extLst>
              <a:ext uri="{FF2B5EF4-FFF2-40B4-BE49-F238E27FC236}">
                <a16:creationId xmlns:a16="http://schemas.microsoft.com/office/drawing/2014/main" id="{2B13E7F3-DC9C-453C-9152-FBD03E48D4B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850" y="2671763"/>
            <a:ext cx="304165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0" name="Title 8">
            <a:extLst>
              <a:ext uri="{FF2B5EF4-FFF2-40B4-BE49-F238E27FC236}">
                <a16:creationId xmlns:a16="http://schemas.microsoft.com/office/drawing/2014/main" id="{EDA777AD-E161-4EEC-A5C5-01D760BB9115}"/>
              </a:ext>
            </a:extLst>
          </p:cNvPr>
          <p:cNvSpPr>
            <a:spLocks noGrp="1"/>
          </p:cNvSpPr>
          <p:nvPr>
            <p:ph type="title"/>
          </p:nvPr>
        </p:nvSpPr>
        <p:spPr>
          <a:xfrm>
            <a:off x="3563937" y="177800"/>
            <a:ext cx="5543550" cy="658813"/>
          </a:xfrm>
        </p:spPr>
        <p:txBody>
          <a:bodyPr>
            <a:normAutofit fontScale="90000"/>
          </a:bodyPr>
          <a:lstStyle/>
          <a:p>
            <a:pPr algn="ctr"/>
            <a:r>
              <a:rPr lang="nb-NO" altLang="pl-PL" sz="4000" b="1" dirty="0"/>
              <a:t>How Do </a:t>
            </a:r>
            <a:r>
              <a:rPr lang="nb-NO" altLang="pl-PL" sz="4000" b="1" dirty="0" err="1"/>
              <a:t>They</a:t>
            </a:r>
            <a:r>
              <a:rPr lang="nb-NO" altLang="pl-PL" sz="4000" b="1" dirty="0"/>
              <a:t> Do It?</a:t>
            </a:r>
            <a:br>
              <a:rPr lang="nb-NO" altLang="pl-PL" sz="4000" b="1" dirty="0"/>
            </a:br>
            <a:r>
              <a:rPr lang="nb-NO" altLang="pl-PL" dirty="0"/>
              <a:t>2017 </a:t>
            </a:r>
            <a:r>
              <a:rPr lang="nb-NO" altLang="pl-PL" dirty="0" err="1"/>
              <a:t>Infocampaign</a:t>
            </a:r>
            <a:r>
              <a:rPr lang="nb-NO" altLang="pl-PL" dirty="0"/>
              <a:t> </a:t>
            </a:r>
            <a:r>
              <a:rPr lang="nb-NO" altLang="pl-PL" dirty="0" err="1"/>
              <a:t>against</a:t>
            </a:r>
            <a:r>
              <a:rPr lang="nb-NO" altLang="pl-PL" dirty="0"/>
              <a:t> Norway</a:t>
            </a:r>
            <a:endParaRPr lang="pl-PL" altLang="pl-PL" dirty="0"/>
          </a:p>
        </p:txBody>
      </p:sp>
    </p:spTree>
    <p:extLst>
      <p:ext uri="{BB962C8B-B14F-4D97-AF65-F5344CB8AC3E}">
        <p14:creationId xmlns:p14="http://schemas.microsoft.com/office/powerpoint/2010/main" val="5617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A368B3-93BE-4EFA-8A1C-3A26F51E134D}"/>
              </a:ext>
            </a:extLst>
          </p:cNvPr>
          <p:cNvPicPr>
            <a:picLocks noChangeAspect="1"/>
          </p:cNvPicPr>
          <p:nvPr/>
        </p:nvPicPr>
        <p:blipFill>
          <a:blip r:embed="rId2"/>
          <a:stretch>
            <a:fillRect/>
          </a:stretch>
        </p:blipFill>
        <p:spPr>
          <a:xfrm>
            <a:off x="145236" y="0"/>
            <a:ext cx="3435163" cy="3485469"/>
          </a:xfrm>
          <a:prstGeom prst="rect">
            <a:avLst/>
          </a:prstGeom>
        </p:spPr>
      </p:pic>
      <p:pic>
        <p:nvPicPr>
          <p:cNvPr id="3" name="Picture 2">
            <a:extLst>
              <a:ext uri="{FF2B5EF4-FFF2-40B4-BE49-F238E27FC236}">
                <a16:creationId xmlns:a16="http://schemas.microsoft.com/office/drawing/2014/main" id="{9CB46FC5-707D-4197-8C94-F370F9348996}"/>
              </a:ext>
            </a:extLst>
          </p:cNvPr>
          <p:cNvPicPr>
            <a:picLocks noChangeAspect="1"/>
          </p:cNvPicPr>
          <p:nvPr/>
        </p:nvPicPr>
        <p:blipFill>
          <a:blip r:embed="rId3"/>
          <a:stretch>
            <a:fillRect/>
          </a:stretch>
        </p:blipFill>
        <p:spPr>
          <a:xfrm>
            <a:off x="0" y="3579201"/>
            <a:ext cx="3035754" cy="2084638"/>
          </a:xfrm>
          <a:prstGeom prst="rect">
            <a:avLst/>
          </a:prstGeom>
        </p:spPr>
      </p:pic>
      <p:pic>
        <p:nvPicPr>
          <p:cNvPr id="5" name="Picture 4">
            <a:extLst>
              <a:ext uri="{FF2B5EF4-FFF2-40B4-BE49-F238E27FC236}">
                <a16:creationId xmlns:a16="http://schemas.microsoft.com/office/drawing/2014/main" id="{EE43C0C8-7855-4BC6-BC3F-9B1205F4BC1E}"/>
              </a:ext>
            </a:extLst>
          </p:cNvPr>
          <p:cNvPicPr>
            <a:picLocks noChangeAspect="1"/>
          </p:cNvPicPr>
          <p:nvPr/>
        </p:nvPicPr>
        <p:blipFill>
          <a:blip r:embed="rId4"/>
          <a:stretch>
            <a:fillRect/>
          </a:stretch>
        </p:blipFill>
        <p:spPr>
          <a:xfrm>
            <a:off x="1032348" y="3979406"/>
            <a:ext cx="3157875" cy="2227133"/>
          </a:xfrm>
          <a:prstGeom prst="rect">
            <a:avLst/>
          </a:prstGeom>
        </p:spPr>
      </p:pic>
      <p:pic>
        <p:nvPicPr>
          <p:cNvPr id="10" name="Picture 9">
            <a:extLst>
              <a:ext uri="{FF2B5EF4-FFF2-40B4-BE49-F238E27FC236}">
                <a16:creationId xmlns:a16="http://schemas.microsoft.com/office/drawing/2014/main" id="{4469A1CF-4DBB-43DC-9E33-A2AC420CFA9A}"/>
              </a:ext>
            </a:extLst>
          </p:cNvPr>
          <p:cNvPicPr>
            <a:picLocks noChangeAspect="1"/>
          </p:cNvPicPr>
          <p:nvPr/>
        </p:nvPicPr>
        <p:blipFill>
          <a:blip r:embed="rId5"/>
          <a:stretch>
            <a:fillRect/>
          </a:stretch>
        </p:blipFill>
        <p:spPr>
          <a:xfrm>
            <a:off x="4332463" y="1415143"/>
            <a:ext cx="4486275" cy="3876675"/>
          </a:xfrm>
          <a:prstGeom prst="rect">
            <a:avLst/>
          </a:prstGeom>
        </p:spPr>
      </p:pic>
      <p:pic>
        <p:nvPicPr>
          <p:cNvPr id="8" name="Picture 7">
            <a:extLst>
              <a:ext uri="{FF2B5EF4-FFF2-40B4-BE49-F238E27FC236}">
                <a16:creationId xmlns:a16="http://schemas.microsoft.com/office/drawing/2014/main" id="{5281A81A-6079-4F05-AFC6-123F879C2667}"/>
              </a:ext>
            </a:extLst>
          </p:cNvPr>
          <p:cNvPicPr>
            <a:picLocks noChangeAspect="1"/>
          </p:cNvPicPr>
          <p:nvPr/>
        </p:nvPicPr>
        <p:blipFill>
          <a:blip r:embed="rId6"/>
          <a:stretch>
            <a:fillRect/>
          </a:stretch>
        </p:blipFill>
        <p:spPr>
          <a:xfrm>
            <a:off x="530125" y="1742734"/>
            <a:ext cx="3153984" cy="1738312"/>
          </a:xfrm>
          <a:prstGeom prst="rect">
            <a:avLst/>
          </a:prstGeom>
        </p:spPr>
      </p:pic>
      <p:sp>
        <p:nvSpPr>
          <p:cNvPr id="9" name="Title 8">
            <a:extLst>
              <a:ext uri="{FF2B5EF4-FFF2-40B4-BE49-F238E27FC236}">
                <a16:creationId xmlns:a16="http://schemas.microsoft.com/office/drawing/2014/main" id="{4B9739D8-F352-4715-84C1-D4C5BB8DEA7B}"/>
              </a:ext>
            </a:extLst>
          </p:cNvPr>
          <p:cNvSpPr txBox="1">
            <a:spLocks/>
          </p:cNvSpPr>
          <p:nvPr/>
        </p:nvSpPr>
        <p:spPr>
          <a:xfrm>
            <a:off x="3563937" y="177800"/>
            <a:ext cx="5543550" cy="830118"/>
          </a:xfrm>
          <a:prstGeom prst="rect">
            <a:avLst/>
          </a:prstGeom>
        </p:spPr>
        <p:txBody>
          <a:bodyPr>
            <a:normAutofit fontScale="82500" lnSpcReduction="20000"/>
          </a:bodyPr>
          <a:lstStyle>
            <a:lvl1pPr algn="l" defTabSz="914400" rtl="0" eaLnBrk="1" latinLnBrk="0" hangingPunct="1">
              <a:lnSpc>
                <a:spcPct val="90000"/>
              </a:lnSpc>
              <a:spcBef>
                <a:spcPct val="0"/>
              </a:spcBef>
              <a:buNone/>
              <a:defRPr sz="2800" kern="1200">
                <a:solidFill>
                  <a:schemeClr val="tx1"/>
                </a:solidFill>
                <a:latin typeface="Meta Offc Pro" panose="020B0804030101020102" pitchFamily="34" charset="0"/>
                <a:ea typeface="+mj-ea"/>
                <a:cs typeface="+mj-cs"/>
              </a:defRPr>
            </a:lvl1pPr>
          </a:lstStyle>
          <a:p>
            <a:pPr algn="ctr"/>
            <a:r>
              <a:rPr lang="nb-NO" altLang="pl-PL" sz="4800" b="1" dirty="0"/>
              <a:t>How Do </a:t>
            </a:r>
            <a:r>
              <a:rPr lang="nb-NO" altLang="pl-PL" sz="4800" b="1" dirty="0" err="1"/>
              <a:t>They</a:t>
            </a:r>
            <a:r>
              <a:rPr lang="nb-NO" altLang="pl-PL" sz="4800" b="1" dirty="0"/>
              <a:t> Do It?</a:t>
            </a:r>
            <a:br>
              <a:rPr lang="nb-NO" altLang="pl-PL" sz="4800" b="1" dirty="0"/>
            </a:br>
            <a:r>
              <a:rPr lang="nb-NO" altLang="pl-PL" dirty="0"/>
              <a:t>2017 </a:t>
            </a:r>
            <a:r>
              <a:rPr lang="nb-NO" altLang="pl-PL" dirty="0" err="1"/>
              <a:t>Infocampaign</a:t>
            </a:r>
            <a:r>
              <a:rPr lang="nb-NO" altLang="pl-PL" dirty="0"/>
              <a:t> </a:t>
            </a:r>
            <a:r>
              <a:rPr lang="nb-NO" altLang="pl-PL" dirty="0" err="1"/>
              <a:t>against</a:t>
            </a:r>
            <a:r>
              <a:rPr lang="nb-NO" altLang="pl-PL" dirty="0"/>
              <a:t> US Deployment</a:t>
            </a:r>
            <a:endParaRPr lang="pl-PL" altLang="pl-PL" dirty="0"/>
          </a:p>
        </p:txBody>
      </p:sp>
    </p:spTree>
    <p:extLst>
      <p:ext uri="{BB962C8B-B14F-4D97-AF65-F5344CB8AC3E}">
        <p14:creationId xmlns:p14="http://schemas.microsoft.com/office/powerpoint/2010/main" val="852081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BF13-3511-400F-A4D8-AD1F2E7E5655}"/>
              </a:ext>
            </a:extLst>
          </p:cNvPr>
          <p:cNvSpPr>
            <a:spLocks noGrp="1"/>
          </p:cNvSpPr>
          <p:nvPr>
            <p:ph type="title"/>
          </p:nvPr>
        </p:nvSpPr>
        <p:spPr>
          <a:xfrm>
            <a:off x="666750" y="290286"/>
            <a:ext cx="7886700" cy="656770"/>
          </a:xfrm>
        </p:spPr>
        <p:txBody>
          <a:bodyPr/>
          <a:lstStyle/>
          <a:p>
            <a:r>
              <a:rPr lang="en-GB" dirty="0"/>
              <a:t>Who is Christian </a:t>
            </a:r>
            <a:r>
              <a:rPr lang="en-GB" dirty="0" err="1"/>
              <a:t>Tybring</a:t>
            </a:r>
            <a:r>
              <a:rPr lang="en-GB" dirty="0"/>
              <a:t>-Pike?</a:t>
            </a:r>
            <a:endParaRPr lang="pl-PL" dirty="0"/>
          </a:p>
        </p:txBody>
      </p:sp>
      <p:pic>
        <p:nvPicPr>
          <p:cNvPr id="5" name="Picture 4">
            <a:extLst>
              <a:ext uri="{FF2B5EF4-FFF2-40B4-BE49-F238E27FC236}">
                <a16:creationId xmlns:a16="http://schemas.microsoft.com/office/drawing/2014/main" id="{66DE86C7-0A95-4E4F-B295-62445ED31489}"/>
              </a:ext>
            </a:extLst>
          </p:cNvPr>
          <p:cNvPicPr>
            <a:picLocks noChangeAspect="1"/>
          </p:cNvPicPr>
          <p:nvPr/>
        </p:nvPicPr>
        <p:blipFill>
          <a:blip r:embed="rId2"/>
          <a:stretch>
            <a:fillRect/>
          </a:stretch>
        </p:blipFill>
        <p:spPr>
          <a:xfrm>
            <a:off x="666751" y="947057"/>
            <a:ext cx="3350078" cy="2554553"/>
          </a:xfrm>
          <a:prstGeom prst="rect">
            <a:avLst/>
          </a:prstGeom>
        </p:spPr>
      </p:pic>
      <p:pic>
        <p:nvPicPr>
          <p:cNvPr id="6" name="Picture 5">
            <a:extLst>
              <a:ext uri="{FF2B5EF4-FFF2-40B4-BE49-F238E27FC236}">
                <a16:creationId xmlns:a16="http://schemas.microsoft.com/office/drawing/2014/main" id="{3E80013F-8E9B-49B6-9A04-487553BB88EB}"/>
              </a:ext>
            </a:extLst>
          </p:cNvPr>
          <p:cNvPicPr>
            <a:picLocks noChangeAspect="1"/>
          </p:cNvPicPr>
          <p:nvPr/>
        </p:nvPicPr>
        <p:blipFill>
          <a:blip r:embed="rId3"/>
          <a:stretch>
            <a:fillRect/>
          </a:stretch>
        </p:blipFill>
        <p:spPr>
          <a:xfrm>
            <a:off x="411617" y="3501611"/>
            <a:ext cx="5760583" cy="1707204"/>
          </a:xfrm>
          <a:prstGeom prst="rect">
            <a:avLst/>
          </a:prstGeom>
        </p:spPr>
      </p:pic>
      <p:pic>
        <p:nvPicPr>
          <p:cNvPr id="7" name="Picture 6">
            <a:extLst>
              <a:ext uri="{FF2B5EF4-FFF2-40B4-BE49-F238E27FC236}">
                <a16:creationId xmlns:a16="http://schemas.microsoft.com/office/drawing/2014/main" id="{174FD592-C57B-4EB1-B32A-699A33309E28}"/>
              </a:ext>
            </a:extLst>
          </p:cNvPr>
          <p:cNvPicPr>
            <a:picLocks noChangeAspect="1"/>
          </p:cNvPicPr>
          <p:nvPr/>
        </p:nvPicPr>
        <p:blipFill>
          <a:blip r:embed="rId4"/>
          <a:stretch>
            <a:fillRect/>
          </a:stretch>
        </p:blipFill>
        <p:spPr>
          <a:xfrm>
            <a:off x="119063" y="5208815"/>
            <a:ext cx="8982075" cy="828675"/>
          </a:xfrm>
          <a:prstGeom prst="rect">
            <a:avLst/>
          </a:prstGeom>
        </p:spPr>
      </p:pic>
      <p:pic>
        <p:nvPicPr>
          <p:cNvPr id="3" name="Picture 2">
            <a:extLst>
              <a:ext uri="{FF2B5EF4-FFF2-40B4-BE49-F238E27FC236}">
                <a16:creationId xmlns:a16="http://schemas.microsoft.com/office/drawing/2014/main" id="{6D891F90-B701-48FF-BA53-BD4FAB47CD43}"/>
              </a:ext>
            </a:extLst>
          </p:cNvPr>
          <p:cNvPicPr>
            <a:picLocks noChangeAspect="1"/>
          </p:cNvPicPr>
          <p:nvPr/>
        </p:nvPicPr>
        <p:blipFill>
          <a:blip r:embed="rId5"/>
          <a:stretch>
            <a:fillRect/>
          </a:stretch>
        </p:blipFill>
        <p:spPr>
          <a:xfrm>
            <a:off x="4382589" y="2459539"/>
            <a:ext cx="4353742" cy="879588"/>
          </a:xfrm>
          <a:prstGeom prst="rect">
            <a:avLst/>
          </a:prstGeom>
        </p:spPr>
      </p:pic>
      <p:pic>
        <p:nvPicPr>
          <p:cNvPr id="4" name="Picture 3">
            <a:extLst>
              <a:ext uri="{FF2B5EF4-FFF2-40B4-BE49-F238E27FC236}">
                <a16:creationId xmlns:a16="http://schemas.microsoft.com/office/drawing/2014/main" id="{AFAAA22C-DB89-4FD3-87B0-940197114527}"/>
              </a:ext>
            </a:extLst>
          </p:cNvPr>
          <p:cNvPicPr>
            <a:picLocks noChangeAspect="1"/>
          </p:cNvPicPr>
          <p:nvPr/>
        </p:nvPicPr>
        <p:blipFill>
          <a:blip r:embed="rId6"/>
          <a:stretch>
            <a:fillRect/>
          </a:stretch>
        </p:blipFill>
        <p:spPr>
          <a:xfrm>
            <a:off x="4271963" y="885737"/>
            <a:ext cx="1195842" cy="1573802"/>
          </a:xfrm>
          <a:prstGeom prst="rect">
            <a:avLst/>
          </a:prstGeom>
        </p:spPr>
      </p:pic>
      <p:pic>
        <p:nvPicPr>
          <p:cNvPr id="8" name="Picture 7">
            <a:extLst>
              <a:ext uri="{FF2B5EF4-FFF2-40B4-BE49-F238E27FC236}">
                <a16:creationId xmlns:a16="http://schemas.microsoft.com/office/drawing/2014/main" id="{3C7C0BB8-D055-4650-9991-7F1143A9A4F6}"/>
              </a:ext>
            </a:extLst>
          </p:cNvPr>
          <p:cNvPicPr>
            <a:picLocks noChangeAspect="1"/>
          </p:cNvPicPr>
          <p:nvPr/>
        </p:nvPicPr>
        <p:blipFill>
          <a:blip r:embed="rId7"/>
          <a:stretch>
            <a:fillRect/>
          </a:stretch>
        </p:blipFill>
        <p:spPr>
          <a:xfrm>
            <a:off x="5616893" y="697133"/>
            <a:ext cx="3456125" cy="1335422"/>
          </a:xfrm>
          <a:prstGeom prst="rect">
            <a:avLst/>
          </a:prstGeom>
        </p:spPr>
      </p:pic>
    </p:spTree>
    <p:extLst>
      <p:ext uri="{BB962C8B-B14F-4D97-AF65-F5344CB8AC3E}">
        <p14:creationId xmlns:p14="http://schemas.microsoft.com/office/powerpoint/2010/main" val="289451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96273-A41C-44A5-A445-3481E0E474EB}"/>
              </a:ext>
            </a:extLst>
          </p:cNvPr>
          <p:cNvSpPr>
            <a:spLocks noGrp="1"/>
          </p:cNvSpPr>
          <p:nvPr>
            <p:ph type="title"/>
          </p:nvPr>
        </p:nvSpPr>
        <p:spPr>
          <a:xfrm>
            <a:off x="628650" y="230187"/>
            <a:ext cx="7886700" cy="901700"/>
          </a:xfrm>
        </p:spPr>
        <p:txBody>
          <a:bodyPr>
            <a:normAutofit fontScale="90000"/>
          </a:bodyPr>
          <a:lstStyle/>
          <a:p>
            <a:pPr algn="ctr"/>
            <a:r>
              <a:rPr lang="en-US" sz="3600" b="1" dirty="0"/>
              <a:t>How Do they Do it? </a:t>
            </a:r>
            <a:br>
              <a:rPr lang="en-US" dirty="0"/>
            </a:br>
            <a:r>
              <a:rPr lang="en-US" dirty="0"/>
              <a:t>RT’s half-truths and complete lies</a:t>
            </a:r>
            <a:endParaRPr lang="nb-NO" dirty="0"/>
          </a:p>
        </p:txBody>
      </p:sp>
      <p:sp>
        <p:nvSpPr>
          <p:cNvPr id="3" name="Content Placeholder 2">
            <a:extLst>
              <a:ext uri="{FF2B5EF4-FFF2-40B4-BE49-F238E27FC236}">
                <a16:creationId xmlns:a16="http://schemas.microsoft.com/office/drawing/2014/main" id="{4CA78214-7BBD-44DA-8676-2512C3D10E6A}"/>
              </a:ext>
            </a:extLst>
          </p:cNvPr>
          <p:cNvSpPr>
            <a:spLocks noGrp="1"/>
          </p:cNvSpPr>
          <p:nvPr>
            <p:ph idx="1"/>
          </p:nvPr>
        </p:nvSpPr>
        <p:spPr>
          <a:xfrm>
            <a:off x="4249882" y="1319646"/>
            <a:ext cx="4303568" cy="4857318"/>
          </a:xfrm>
        </p:spPr>
        <p:txBody>
          <a:bodyPr/>
          <a:lstStyle/>
          <a:p>
            <a:r>
              <a:rPr lang="en-US" dirty="0"/>
              <a:t>On 10 October 2016 RT indicated that the base was located at </a:t>
            </a:r>
            <a:r>
              <a:rPr lang="en-US" dirty="0" err="1"/>
              <a:t>Værnes</a:t>
            </a:r>
            <a:r>
              <a:rPr lang="en-US" dirty="0"/>
              <a:t> which was according to RT located 970 km from the Russian border</a:t>
            </a:r>
          </a:p>
          <a:p>
            <a:r>
              <a:rPr lang="en-US" dirty="0"/>
              <a:t>On 19 October 2016 RT reported that the base was only 100 km from Russian borders </a:t>
            </a:r>
          </a:p>
          <a:p>
            <a:r>
              <a:rPr lang="en-US" dirty="0"/>
              <a:t>In fact, </a:t>
            </a:r>
            <a:r>
              <a:rPr lang="en-US" dirty="0" err="1"/>
              <a:t>Værnes</a:t>
            </a:r>
            <a:r>
              <a:rPr lang="en-US" dirty="0"/>
              <a:t> is located some 1800 km from the Norwegian–Russian border</a:t>
            </a:r>
            <a:endParaRPr lang="nb-NO" dirty="0"/>
          </a:p>
        </p:txBody>
      </p:sp>
      <p:pic>
        <p:nvPicPr>
          <p:cNvPr id="5" name="Picture 4">
            <a:extLst>
              <a:ext uri="{FF2B5EF4-FFF2-40B4-BE49-F238E27FC236}">
                <a16:creationId xmlns:a16="http://schemas.microsoft.com/office/drawing/2014/main" id="{A25AB07D-B766-48D2-B49B-9EACC914ECD3}"/>
              </a:ext>
            </a:extLst>
          </p:cNvPr>
          <p:cNvPicPr>
            <a:picLocks noChangeAspect="1"/>
          </p:cNvPicPr>
          <p:nvPr/>
        </p:nvPicPr>
        <p:blipFill rotWithShape="1">
          <a:blip r:embed="rId2"/>
          <a:srcRect l="16924"/>
          <a:stretch/>
        </p:blipFill>
        <p:spPr>
          <a:xfrm>
            <a:off x="257065" y="1402773"/>
            <a:ext cx="3805780" cy="4576763"/>
          </a:xfrm>
          <a:prstGeom prst="rect">
            <a:avLst/>
          </a:prstGeom>
        </p:spPr>
      </p:pic>
    </p:spTree>
    <p:extLst>
      <p:ext uri="{BB962C8B-B14F-4D97-AF65-F5344CB8AC3E}">
        <p14:creationId xmlns:p14="http://schemas.microsoft.com/office/powerpoint/2010/main" val="361849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308038"/>
            <a:ext cx="7886700" cy="990826"/>
          </a:xfrm>
        </p:spPr>
        <p:txBody>
          <a:bodyPr/>
          <a:lstStyle/>
          <a:p>
            <a:pPr algn="ctr"/>
            <a:r>
              <a:rPr lang="en-US" sz="3600" b="1" dirty="0"/>
              <a:t>How Do they Do it?</a:t>
            </a:r>
            <a:br>
              <a:rPr lang="nb-NO" sz="3600" dirty="0"/>
            </a:br>
            <a:r>
              <a:rPr lang="nb-NO" dirty="0"/>
              <a:t>Who is Robert Pattern?</a:t>
            </a:r>
            <a:endParaRPr lang="pl-PL" dirty="0"/>
          </a:p>
        </p:txBody>
      </p:sp>
      <p:pic>
        <p:nvPicPr>
          <p:cNvPr id="3" name="Picture 2"/>
          <p:cNvPicPr>
            <a:picLocks noChangeAspect="1"/>
          </p:cNvPicPr>
          <p:nvPr/>
        </p:nvPicPr>
        <p:blipFill>
          <a:blip r:embed="rId2"/>
          <a:stretch>
            <a:fillRect/>
          </a:stretch>
        </p:blipFill>
        <p:spPr>
          <a:xfrm>
            <a:off x="4210286" y="1686757"/>
            <a:ext cx="4588039" cy="3559206"/>
          </a:xfrm>
          <a:prstGeom prst="rect">
            <a:avLst/>
          </a:prstGeom>
        </p:spPr>
      </p:pic>
      <p:pic>
        <p:nvPicPr>
          <p:cNvPr id="4" name="Picture 3"/>
          <p:cNvPicPr>
            <a:picLocks noChangeAspect="1"/>
          </p:cNvPicPr>
          <p:nvPr/>
        </p:nvPicPr>
        <p:blipFill>
          <a:blip r:embed="rId3"/>
          <a:stretch>
            <a:fillRect/>
          </a:stretch>
        </p:blipFill>
        <p:spPr>
          <a:xfrm>
            <a:off x="144356" y="4074850"/>
            <a:ext cx="4100461" cy="1292162"/>
          </a:xfrm>
          <a:prstGeom prst="rect">
            <a:avLst/>
          </a:prstGeom>
        </p:spPr>
        <p:style>
          <a:lnRef idx="2">
            <a:schemeClr val="dk1"/>
          </a:lnRef>
          <a:fillRef idx="1">
            <a:schemeClr val="lt1"/>
          </a:fillRef>
          <a:effectRef idx="0">
            <a:schemeClr val="dk1"/>
          </a:effectRef>
          <a:fontRef idx="minor">
            <a:schemeClr val="dk1"/>
          </a:fontRef>
        </p:style>
      </p:pic>
      <p:pic>
        <p:nvPicPr>
          <p:cNvPr id="5" name="Picture 4"/>
          <p:cNvPicPr>
            <a:picLocks noChangeAspect="1"/>
          </p:cNvPicPr>
          <p:nvPr/>
        </p:nvPicPr>
        <p:blipFill>
          <a:blip r:embed="rId4"/>
          <a:stretch>
            <a:fillRect/>
          </a:stretch>
        </p:blipFill>
        <p:spPr>
          <a:xfrm>
            <a:off x="144356" y="1600200"/>
            <a:ext cx="4026078" cy="1412659"/>
          </a:xfrm>
          <a:prstGeom prst="rect">
            <a:avLst/>
          </a:prstGeom>
        </p:spPr>
      </p:pic>
    </p:spTree>
    <p:extLst>
      <p:ext uri="{BB962C8B-B14F-4D97-AF65-F5344CB8AC3E}">
        <p14:creationId xmlns:p14="http://schemas.microsoft.com/office/powerpoint/2010/main" val="306771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EB4341A2-341D-4372-BF7A-F7746DB57C0A}"/>
              </a:ext>
            </a:extLst>
          </p:cNvPr>
          <p:cNvSpPr>
            <a:spLocks noGrp="1"/>
          </p:cNvSpPr>
          <p:nvPr>
            <p:ph type="title"/>
          </p:nvPr>
        </p:nvSpPr>
        <p:spPr>
          <a:xfrm>
            <a:off x="979488" y="404812"/>
            <a:ext cx="7658100" cy="1184997"/>
          </a:xfrm>
        </p:spPr>
        <p:txBody>
          <a:bodyPr>
            <a:normAutofit fontScale="90000"/>
          </a:bodyPr>
          <a:lstStyle/>
          <a:p>
            <a:pPr algn="ctr"/>
            <a:r>
              <a:rPr lang="en-GB" altLang="en-US" sz="4000" b="1" dirty="0"/>
              <a:t>Russia and Europe</a:t>
            </a:r>
            <a:br>
              <a:rPr lang="en-GB" altLang="en-US" dirty="0"/>
            </a:br>
            <a:r>
              <a:rPr lang="en-GB" altLang="en-US" dirty="0"/>
              <a:t>Goals, means and measures </a:t>
            </a:r>
            <a:br>
              <a:rPr lang="en-GB" altLang="en-US" dirty="0"/>
            </a:br>
            <a:endParaRPr lang="en-GB" altLang="en-US" dirty="0"/>
          </a:p>
        </p:txBody>
      </p:sp>
      <p:sp>
        <p:nvSpPr>
          <p:cNvPr id="35843" name="Rectangle 3">
            <a:extLst>
              <a:ext uri="{FF2B5EF4-FFF2-40B4-BE49-F238E27FC236}">
                <a16:creationId xmlns:a16="http://schemas.microsoft.com/office/drawing/2014/main" id="{C3ECB59A-CAE7-4600-A6FA-10FB5EA5073E}"/>
              </a:ext>
            </a:extLst>
          </p:cNvPr>
          <p:cNvSpPr>
            <a:spLocks noGrp="1"/>
          </p:cNvSpPr>
          <p:nvPr>
            <p:ph type="body" idx="1"/>
          </p:nvPr>
        </p:nvSpPr>
        <p:spPr>
          <a:xfrm>
            <a:off x="2670464" y="1589809"/>
            <a:ext cx="6199448" cy="4499264"/>
          </a:xfrm>
        </p:spPr>
        <p:txBody>
          <a:bodyPr>
            <a:normAutofit fontScale="92500" lnSpcReduction="10000"/>
          </a:bodyPr>
          <a:lstStyle/>
          <a:p>
            <a:pPr>
              <a:lnSpc>
                <a:spcPct val="90000"/>
              </a:lnSpc>
              <a:buClrTx/>
            </a:pPr>
            <a:endParaRPr lang="en-GB" altLang="en-US" sz="3200" dirty="0">
              <a:solidFill>
                <a:srgbClr val="191919"/>
              </a:solidFill>
            </a:endParaRPr>
          </a:p>
          <a:p>
            <a:pPr lvl="2"/>
            <a:r>
              <a:rPr lang="en-GB" altLang="en-US" sz="3200" dirty="0"/>
              <a:t>What Does Russia Want?</a:t>
            </a:r>
          </a:p>
          <a:p>
            <a:pPr lvl="2"/>
            <a:r>
              <a:rPr lang="en-GB" altLang="en-US" sz="3200" dirty="0"/>
              <a:t>What Does Russia See?  </a:t>
            </a:r>
          </a:p>
          <a:p>
            <a:pPr lvl="2">
              <a:lnSpc>
                <a:spcPct val="90000"/>
              </a:lnSpc>
              <a:buClrTx/>
            </a:pPr>
            <a:r>
              <a:rPr lang="en-GB" altLang="en-US" sz="3200" dirty="0">
                <a:solidFill>
                  <a:schemeClr val="tx1"/>
                </a:solidFill>
              </a:rPr>
              <a:t>How Do They Do It?</a:t>
            </a:r>
          </a:p>
          <a:p>
            <a:pPr lvl="3"/>
            <a:r>
              <a:rPr lang="en-GB" altLang="en-US" sz="3200" dirty="0">
                <a:solidFill>
                  <a:schemeClr val="tx1"/>
                </a:solidFill>
              </a:rPr>
              <a:t>Information/communication measures </a:t>
            </a:r>
          </a:p>
          <a:p>
            <a:pPr lvl="4"/>
            <a:r>
              <a:rPr lang="en-GB" altLang="en-US" sz="3200" dirty="0"/>
              <a:t>Three cases</a:t>
            </a:r>
          </a:p>
          <a:p>
            <a:pPr lvl="5"/>
            <a:r>
              <a:rPr lang="en-GB" altLang="en-US" sz="2400" dirty="0">
                <a:solidFill>
                  <a:schemeClr val="tx1"/>
                </a:solidFill>
              </a:rPr>
              <a:t>2016 Brexit</a:t>
            </a:r>
          </a:p>
          <a:p>
            <a:pPr lvl="5"/>
            <a:r>
              <a:rPr lang="en-GB" altLang="en-US" sz="2400" dirty="0"/>
              <a:t>2016 Warsaw NATO Summit</a:t>
            </a:r>
          </a:p>
          <a:p>
            <a:pPr lvl="5"/>
            <a:r>
              <a:rPr lang="en-GB" altLang="en-US" sz="2400" dirty="0">
                <a:solidFill>
                  <a:schemeClr val="tx1"/>
                </a:solidFill>
              </a:rPr>
              <a:t>2017 US deployment to Norway</a:t>
            </a:r>
          </a:p>
          <a:p>
            <a:pPr>
              <a:lnSpc>
                <a:spcPct val="90000"/>
              </a:lnSpc>
              <a:buClrTx/>
            </a:pPr>
            <a:endParaRPr lang="en-GB" altLang="en-US" sz="3200" dirty="0">
              <a:solidFill>
                <a:srgbClr val="191919"/>
              </a:solidFill>
            </a:endParaRPr>
          </a:p>
        </p:txBody>
      </p:sp>
      <p:pic>
        <p:nvPicPr>
          <p:cNvPr id="2" name="Picture 1">
            <a:extLst>
              <a:ext uri="{FF2B5EF4-FFF2-40B4-BE49-F238E27FC236}">
                <a16:creationId xmlns:a16="http://schemas.microsoft.com/office/drawing/2014/main" id="{BE065434-6036-49A6-B2F6-D6FD8AECF854}"/>
              </a:ext>
            </a:extLst>
          </p:cNvPr>
          <p:cNvPicPr>
            <a:picLocks noChangeAspect="1"/>
          </p:cNvPicPr>
          <p:nvPr/>
        </p:nvPicPr>
        <p:blipFill>
          <a:blip r:embed="rId2"/>
          <a:stretch>
            <a:fillRect/>
          </a:stretch>
        </p:blipFill>
        <p:spPr>
          <a:xfrm>
            <a:off x="374073" y="1724891"/>
            <a:ext cx="2841335" cy="2273068"/>
          </a:xfrm>
          <a:prstGeom prst="rect">
            <a:avLst/>
          </a:prstGeom>
        </p:spPr>
      </p:pic>
    </p:spTree>
    <p:extLst>
      <p:ext uri="{BB962C8B-B14F-4D97-AF65-F5344CB8AC3E}">
        <p14:creationId xmlns:p14="http://schemas.microsoft.com/office/powerpoint/2010/main" val="28420659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6D982-0676-45AB-93B2-B2F5E87E0879}"/>
              </a:ext>
            </a:extLst>
          </p:cNvPr>
          <p:cNvSpPr>
            <a:spLocks noGrp="1"/>
          </p:cNvSpPr>
          <p:nvPr>
            <p:ph type="title"/>
          </p:nvPr>
        </p:nvSpPr>
        <p:spPr>
          <a:xfrm>
            <a:off x="355600" y="129540"/>
            <a:ext cx="8402320" cy="520700"/>
          </a:xfrm>
        </p:spPr>
        <p:txBody>
          <a:bodyPr/>
          <a:lstStyle/>
          <a:p>
            <a:r>
              <a:rPr lang="nb-NO" dirty="0"/>
              <a:t>Logic </a:t>
            </a:r>
            <a:r>
              <a:rPr lang="nb-NO" dirty="0" err="1"/>
              <a:t>of</a:t>
            </a:r>
            <a:r>
              <a:rPr lang="nb-NO" dirty="0"/>
              <a:t> </a:t>
            </a:r>
            <a:r>
              <a:rPr lang="nb-NO" dirty="0" err="1"/>
              <a:t>unintended</a:t>
            </a:r>
            <a:r>
              <a:rPr lang="nb-NO" dirty="0"/>
              <a:t> </a:t>
            </a:r>
            <a:r>
              <a:rPr lang="nb-NO" dirty="0" err="1"/>
              <a:t>communicative</a:t>
            </a:r>
            <a:r>
              <a:rPr lang="nb-NO" dirty="0"/>
              <a:t> </a:t>
            </a:r>
            <a:r>
              <a:rPr lang="nb-NO" dirty="0" err="1"/>
              <a:t>consequences</a:t>
            </a:r>
            <a:r>
              <a:rPr lang="nb-NO" dirty="0"/>
              <a:t>? </a:t>
            </a:r>
            <a:endParaRPr lang="pl-PL" dirty="0"/>
          </a:p>
        </p:txBody>
      </p:sp>
      <p:graphicFrame>
        <p:nvGraphicFramePr>
          <p:cNvPr id="4" name="Content Placeholder 3">
            <a:extLst>
              <a:ext uri="{FF2B5EF4-FFF2-40B4-BE49-F238E27FC236}">
                <a16:creationId xmlns:a16="http://schemas.microsoft.com/office/drawing/2014/main" id="{57C99E6B-F644-49F9-859C-833F5F0C42D2}"/>
              </a:ext>
            </a:extLst>
          </p:cNvPr>
          <p:cNvGraphicFramePr>
            <a:graphicFrameLocks noGrp="1"/>
          </p:cNvGraphicFramePr>
          <p:nvPr>
            <p:ph idx="1"/>
            <p:extLst>
              <p:ext uri="{D42A27DB-BD31-4B8C-83A1-F6EECF244321}">
                <p14:modId xmlns:p14="http://schemas.microsoft.com/office/powerpoint/2010/main" val="481938872"/>
              </p:ext>
            </p:extLst>
          </p:nvPr>
        </p:nvGraphicFramePr>
        <p:xfrm>
          <a:off x="284480" y="650240"/>
          <a:ext cx="8605519" cy="5407661"/>
        </p:xfrm>
        <a:graphic>
          <a:graphicData uri="http://schemas.openxmlformats.org/drawingml/2006/table">
            <a:tbl>
              <a:tblPr firstRow="1" bandRow="1">
                <a:tableStyleId>{5C22544A-7EE6-4342-B048-85BDC9FD1C3A}</a:tableStyleId>
              </a:tblPr>
              <a:tblGrid>
                <a:gridCol w="7415469">
                  <a:extLst>
                    <a:ext uri="{9D8B030D-6E8A-4147-A177-3AD203B41FA5}">
                      <a16:colId xmlns:a16="http://schemas.microsoft.com/office/drawing/2014/main" val="2267939317"/>
                    </a:ext>
                  </a:extLst>
                </a:gridCol>
                <a:gridCol w="595025">
                  <a:extLst>
                    <a:ext uri="{9D8B030D-6E8A-4147-A177-3AD203B41FA5}">
                      <a16:colId xmlns:a16="http://schemas.microsoft.com/office/drawing/2014/main" val="2312494529"/>
                    </a:ext>
                  </a:extLst>
                </a:gridCol>
                <a:gridCol w="595025">
                  <a:extLst>
                    <a:ext uri="{9D8B030D-6E8A-4147-A177-3AD203B41FA5}">
                      <a16:colId xmlns:a16="http://schemas.microsoft.com/office/drawing/2014/main" val="3194985400"/>
                    </a:ext>
                  </a:extLst>
                </a:gridCol>
              </a:tblGrid>
              <a:tr h="771591">
                <a:tc>
                  <a:txBody>
                    <a:bodyPr/>
                    <a:lstStyle/>
                    <a:p>
                      <a:r>
                        <a:rPr lang="nb-NO" dirty="0"/>
                        <a:t>Has the use of Russian communicative towards Europe helped Russia to… </a:t>
                      </a:r>
                      <a:endParaRPr lang="pl-PL" dirty="0"/>
                    </a:p>
                  </a:txBody>
                  <a:tcPr/>
                </a:tc>
                <a:tc>
                  <a:txBody>
                    <a:bodyPr/>
                    <a:lstStyle/>
                    <a:p>
                      <a:r>
                        <a:rPr lang="nb-NO" dirty="0" err="1"/>
                        <a:t>Yes</a:t>
                      </a:r>
                      <a:endParaRPr lang="pl-PL" dirty="0"/>
                    </a:p>
                  </a:txBody>
                  <a:tcPr/>
                </a:tc>
                <a:tc>
                  <a:txBody>
                    <a:bodyPr/>
                    <a:lstStyle/>
                    <a:p>
                      <a:r>
                        <a:rPr lang="nb-NO" dirty="0"/>
                        <a:t>No</a:t>
                      </a:r>
                      <a:endParaRPr lang="pl-PL" dirty="0"/>
                    </a:p>
                  </a:txBody>
                  <a:tcPr/>
                </a:tc>
                <a:extLst>
                  <a:ext uri="{0D108BD9-81ED-4DB2-BD59-A6C34878D82A}">
                    <a16:rowId xmlns:a16="http://schemas.microsoft.com/office/drawing/2014/main" val="696851676"/>
                  </a:ext>
                </a:extLst>
              </a:tr>
              <a:tr h="496722">
                <a:tc>
                  <a:txBody>
                    <a:bodyPr/>
                    <a:lstStyle/>
                    <a:p>
                      <a:r>
                        <a:rPr lang="nb-NO" dirty="0"/>
                        <a:t>… </a:t>
                      </a:r>
                      <a:r>
                        <a:rPr lang="nb-NO" dirty="0" err="1"/>
                        <a:t>set</a:t>
                      </a:r>
                      <a:r>
                        <a:rPr lang="nb-NO" dirty="0"/>
                        <a:t> the global and regional media agenda?</a:t>
                      </a:r>
                      <a:endParaRPr lang="pl-PL" dirty="0"/>
                    </a:p>
                  </a:txBody>
                  <a:tcPr/>
                </a:tc>
                <a:tc>
                  <a:txBody>
                    <a:bodyPr/>
                    <a:lstStyle/>
                    <a:p>
                      <a:pPr marL="0" indent="0">
                        <a:buFontTx/>
                        <a:buNone/>
                      </a:pPr>
                      <a:r>
                        <a:rPr lang="pl-PL" sz="2400" b="1" dirty="0">
                          <a:solidFill>
                            <a:schemeClr val="accent6">
                              <a:lumMod val="50000"/>
                            </a:schemeClr>
                          </a:solidFill>
                          <a:sym typeface="Wingdings" panose="05000000000000000000" pitchFamily="2" charset="2"/>
                        </a:rPr>
                        <a:t></a:t>
                      </a:r>
                      <a:endParaRPr lang="pl-PL" sz="2400" b="1" dirty="0">
                        <a:solidFill>
                          <a:schemeClr val="accent6">
                            <a:lumMod val="50000"/>
                          </a:schemeClr>
                        </a:solidFill>
                      </a:endParaRPr>
                    </a:p>
                  </a:txBody>
                  <a:tcPr/>
                </a:tc>
                <a:tc>
                  <a:txBody>
                    <a:bodyPr/>
                    <a:lstStyle/>
                    <a:p>
                      <a:pPr>
                        <a:buFontTx/>
                        <a:buNone/>
                      </a:pPr>
                      <a:endParaRPr lang="pl-PL" dirty="0"/>
                    </a:p>
                  </a:txBody>
                  <a:tcPr/>
                </a:tc>
                <a:extLst>
                  <a:ext uri="{0D108BD9-81ED-4DB2-BD59-A6C34878D82A}">
                    <a16:rowId xmlns:a16="http://schemas.microsoft.com/office/drawing/2014/main" val="541690307"/>
                  </a:ext>
                </a:extLst>
              </a:tr>
              <a:tr h="496722">
                <a:tc>
                  <a:txBody>
                    <a:bodyPr/>
                    <a:lstStyle/>
                    <a:p>
                      <a:r>
                        <a:rPr lang="nb-NO" dirty="0"/>
                        <a:t>… increase support or understanding for its policy in Europe?</a:t>
                      </a:r>
                      <a:endParaRPr lang="pl-P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400" b="1" i="0" u="none" strike="noStrike" kern="1200" cap="none" spc="0" normalizeH="0" baseline="0" noProof="0" dirty="0">
                          <a:ln>
                            <a:noFill/>
                          </a:ln>
                          <a:solidFill>
                            <a:srgbClr val="70AD47">
                              <a:lumMod val="50000"/>
                            </a:srgbClr>
                          </a:solidFill>
                          <a:effectLst/>
                          <a:uLnTx/>
                          <a:uFillTx/>
                          <a:latin typeface="+mn-lt"/>
                          <a:ea typeface="+mn-ea"/>
                          <a:cs typeface="+mn-cs"/>
                          <a:sym typeface="Wingdings" panose="05000000000000000000" pitchFamily="2" charset="2"/>
                        </a:rPr>
                        <a:t></a:t>
                      </a:r>
                      <a:endParaRPr lang="pl-PL" sz="2400" b="1" dirty="0">
                        <a:solidFill>
                          <a:schemeClr val="accent6">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000" b="1" dirty="0">
                          <a:solidFill>
                            <a:srgbClr val="FF0000"/>
                          </a:solidFill>
                          <a:sym typeface="Wingdings" panose="05000000000000000000" pitchFamily="2" charset="2"/>
                        </a:rPr>
                        <a:t></a:t>
                      </a:r>
                      <a:endParaRPr lang="pl-PL" sz="2000" b="1" dirty="0">
                        <a:solidFill>
                          <a:srgbClr val="FF0000"/>
                        </a:solidFill>
                      </a:endParaRPr>
                    </a:p>
                  </a:txBody>
                  <a:tcPr/>
                </a:tc>
                <a:extLst>
                  <a:ext uri="{0D108BD9-81ED-4DB2-BD59-A6C34878D82A}">
                    <a16:rowId xmlns:a16="http://schemas.microsoft.com/office/drawing/2014/main" val="3168016515"/>
                  </a:ext>
                </a:extLst>
              </a:tr>
              <a:tr h="4967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t>… weaken the trust among key allies? </a:t>
                      </a:r>
                      <a:endParaRPr lang="pl-PL" dirty="0"/>
                    </a:p>
                  </a:txBody>
                  <a:tcPr/>
                </a:tc>
                <a:tc>
                  <a:txBody>
                    <a:bodyPr/>
                    <a:lstStyle/>
                    <a:p>
                      <a:pPr marL="0" indent="0">
                        <a:buFontTx/>
                        <a:buNone/>
                      </a:pPr>
                      <a:endParaRPr lang="pl-PL" sz="2400" b="1" dirty="0">
                        <a:solidFill>
                          <a:schemeClr val="accent6">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000" b="1" dirty="0">
                          <a:solidFill>
                            <a:srgbClr val="FF0000"/>
                          </a:solidFill>
                          <a:sym typeface="Wingdings" panose="05000000000000000000" pitchFamily="2" charset="2"/>
                        </a:rPr>
                        <a:t></a:t>
                      </a:r>
                      <a:endParaRPr lang="pl-PL" sz="2000" b="1" dirty="0">
                        <a:solidFill>
                          <a:srgbClr val="FF0000"/>
                        </a:solidFill>
                      </a:endParaRPr>
                    </a:p>
                  </a:txBody>
                  <a:tcPr/>
                </a:tc>
                <a:extLst>
                  <a:ext uri="{0D108BD9-81ED-4DB2-BD59-A6C34878D82A}">
                    <a16:rowId xmlns:a16="http://schemas.microsoft.com/office/drawing/2014/main" val="3636001470"/>
                  </a:ext>
                </a:extLst>
              </a:tr>
              <a:tr h="496722">
                <a:tc>
                  <a:txBody>
                    <a:bodyPr/>
                    <a:lstStyle/>
                    <a:p>
                      <a:r>
                        <a:rPr lang="nb-NO" dirty="0"/>
                        <a:t>… weaken Europe’s resilience, defence or deterrence potential?</a:t>
                      </a:r>
                      <a:endParaRPr lang="pl-PL" dirty="0"/>
                    </a:p>
                  </a:txBody>
                  <a:tcPr/>
                </a:tc>
                <a:tc>
                  <a:txBody>
                    <a:bodyPr/>
                    <a:lstStyle/>
                    <a:p>
                      <a:pPr marL="0" indent="0">
                        <a:buFontTx/>
                        <a:buNone/>
                      </a:pPr>
                      <a:endParaRPr lang="pl-PL" sz="2400" b="1" dirty="0">
                        <a:solidFill>
                          <a:schemeClr val="accent6">
                            <a:lumMod val="50000"/>
                          </a:schemeClr>
                        </a:solidFill>
                      </a:endParaRPr>
                    </a:p>
                  </a:txBody>
                  <a:tcPr/>
                </a:tc>
                <a:tc>
                  <a:txBody>
                    <a:bodyPr/>
                    <a:lstStyle/>
                    <a:p>
                      <a:pPr>
                        <a:buFontTx/>
                        <a:buNone/>
                      </a:pPr>
                      <a:r>
                        <a:rPr lang="pl-PL" sz="2000" b="1" dirty="0">
                          <a:solidFill>
                            <a:srgbClr val="FF0000"/>
                          </a:solidFill>
                          <a:sym typeface="Wingdings" panose="05000000000000000000" pitchFamily="2" charset="2"/>
                        </a:rPr>
                        <a:t></a:t>
                      </a:r>
                      <a:endParaRPr lang="pl-PL" sz="2000" b="1" dirty="0">
                        <a:solidFill>
                          <a:srgbClr val="FF0000"/>
                        </a:solidFill>
                      </a:endParaRPr>
                    </a:p>
                  </a:txBody>
                  <a:tcPr/>
                </a:tc>
                <a:extLst>
                  <a:ext uri="{0D108BD9-81ED-4DB2-BD59-A6C34878D82A}">
                    <a16:rowId xmlns:a16="http://schemas.microsoft.com/office/drawing/2014/main" val="227035741"/>
                  </a:ext>
                </a:extLst>
              </a:tr>
              <a:tr h="4967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 change perception of Russia as a great power in Europe and in the world?</a:t>
                      </a:r>
                      <a:endParaRPr lang="pl-PL" dirty="0"/>
                    </a:p>
                  </a:txBody>
                  <a:tcPr/>
                </a:tc>
                <a:tc>
                  <a:txBody>
                    <a:bodyPr/>
                    <a:lstStyle/>
                    <a:p>
                      <a:pPr marL="0" indent="0">
                        <a:buFontTx/>
                        <a:buNone/>
                      </a:pPr>
                      <a:r>
                        <a:rPr lang="pl-PL" sz="2400" b="1" dirty="0">
                          <a:solidFill>
                            <a:schemeClr val="accent6">
                              <a:lumMod val="50000"/>
                            </a:schemeClr>
                          </a:solidFill>
                          <a:sym typeface="Wingdings" panose="05000000000000000000" pitchFamily="2" charset="2"/>
                        </a:rPr>
                        <a:t></a:t>
                      </a:r>
                      <a:endParaRPr lang="pl-PL" sz="2400" b="1" dirty="0">
                        <a:solidFill>
                          <a:schemeClr val="accent6">
                            <a:lumMod val="50000"/>
                          </a:schemeClr>
                        </a:solidFill>
                      </a:endParaRPr>
                    </a:p>
                  </a:txBody>
                  <a:tcPr/>
                </a:tc>
                <a:tc>
                  <a:txBody>
                    <a:bodyPr/>
                    <a:lstStyle/>
                    <a:p>
                      <a:pPr>
                        <a:buFontTx/>
                        <a:buNone/>
                      </a:pPr>
                      <a:endParaRPr lang="pl-PL" sz="2000" b="1" dirty="0">
                        <a:solidFill>
                          <a:srgbClr val="FF0000"/>
                        </a:solidFill>
                      </a:endParaRPr>
                    </a:p>
                  </a:txBody>
                  <a:tcPr/>
                </a:tc>
                <a:extLst>
                  <a:ext uri="{0D108BD9-81ED-4DB2-BD59-A6C34878D82A}">
                    <a16:rowId xmlns:a16="http://schemas.microsoft.com/office/drawing/2014/main" val="262790774"/>
                  </a:ext>
                </a:extLst>
              </a:tr>
              <a:tr h="430492">
                <a:tc>
                  <a:txBody>
                    <a:bodyPr/>
                    <a:lstStyle/>
                    <a:p>
                      <a:r>
                        <a:rPr lang="nb-NO" dirty="0"/>
                        <a:t>… change the rules of cooperation among allies?</a:t>
                      </a:r>
                      <a:endParaRPr lang="pl-PL" dirty="0"/>
                    </a:p>
                  </a:txBody>
                  <a:tcPr/>
                </a:tc>
                <a:tc>
                  <a:txBody>
                    <a:bodyPr/>
                    <a:lstStyle/>
                    <a:p>
                      <a:pPr marL="0" indent="0">
                        <a:buFontTx/>
                        <a:buNone/>
                      </a:pPr>
                      <a:endParaRPr lang="pl-PL" dirty="0"/>
                    </a:p>
                  </a:txBody>
                  <a:tcPr/>
                </a:tc>
                <a:tc>
                  <a:txBody>
                    <a:bodyPr/>
                    <a:lstStyle/>
                    <a:p>
                      <a:pPr>
                        <a:buFontTx/>
                        <a:buNone/>
                      </a:pPr>
                      <a:r>
                        <a:rPr lang="pl-PL" sz="2000" b="1" dirty="0">
                          <a:solidFill>
                            <a:srgbClr val="FF0000"/>
                          </a:solidFill>
                          <a:sym typeface="Wingdings" panose="05000000000000000000" pitchFamily="2" charset="2"/>
                        </a:rPr>
                        <a:t></a:t>
                      </a:r>
                      <a:endParaRPr lang="pl-PL" sz="2000" b="1" dirty="0">
                        <a:solidFill>
                          <a:srgbClr val="FF0000"/>
                        </a:solidFill>
                      </a:endParaRPr>
                    </a:p>
                  </a:txBody>
                  <a:tcPr/>
                </a:tc>
                <a:extLst>
                  <a:ext uri="{0D108BD9-81ED-4DB2-BD59-A6C34878D82A}">
                    <a16:rowId xmlns:a16="http://schemas.microsoft.com/office/drawing/2014/main" val="694674998"/>
                  </a:ext>
                </a:extLst>
              </a:tr>
              <a:tr h="430492">
                <a:tc>
                  <a:txBody>
                    <a:bodyPr/>
                    <a:lstStyle/>
                    <a:p>
                      <a:r>
                        <a:rPr lang="nb-NO" dirty="0"/>
                        <a:t>… undermine trust between people and political elite in Europe? </a:t>
                      </a:r>
                      <a:endParaRPr lang="pl-P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b="1" dirty="0">
                          <a:solidFill>
                            <a:schemeClr val="accent6">
                              <a:lumMod val="50000"/>
                            </a:schemeClr>
                          </a:solidFill>
                          <a:sym typeface="Wingdings" panose="05000000000000000000" pitchFamily="2" charset="2"/>
                        </a:rPr>
                        <a:t></a:t>
                      </a:r>
                      <a:endParaRPr lang="pl-PL" dirty="0"/>
                    </a:p>
                  </a:txBody>
                  <a:tcPr/>
                </a:tc>
                <a:tc>
                  <a:txBody>
                    <a:bodyPr/>
                    <a:lstStyle/>
                    <a:p>
                      <a:pPr>
                        <a:buFontTx/>
                        <a:buNone/>
                      </a:pPr>
                      <a:r>
                        <a:rPr lang="pl-PL" sz="2000" b="1" dirty="0">
                          <a:solidFill>
                            <a:srgbClr val="FF0000"/>
                          </a:solidFill>
                          <a:sym typeface="Wingdings" panose="05000000000000000000" pitchFamily="2" charset="2"/>
                        </a:rPr>
                        <a:t></a:t>
                      </a:r>
                      <a:endParaRPr lang="pl-PL" sz="2000" b="1" dirty="0">
                        <a:solidFill>
                          <a:srgbClr val="FF0000"/>
                        </a:solidFill>
                      </a:endParaRPr>
                    </a:p>
                  </a:txBody>
                  <a:tcPr/>
                </a:tc>
                <a:extLst>
                  <a:ext uri="{0D108BD9-81ED-4DB2-BD59-A6C34878D82A}">
                    <a16:rowId xmlns:a16="http://schemas.microsoft.com/office/drawing/2014/main" val="173569966"/>
                  </a:ext>
                </a:extLst>
              </a:tr>
              <a:tr h="430492">
                <a:tc>
                  <a:txBody>
                    <a:bodyPr/>
                    <a:lstStyle/>
                    <a:p>
                      <a:r>
                        <a:rPr lang="nb-NO" dirty="0"/>
                        <a:t>... undermine the cohesion of Western institutions? </a:t>
                      </a:r>
                      <a:endParaRPr lang="pl-PL" dirty="0"/>
                    </a:p>
                  </a:txBody>
                  <a:tcPr/>
                </a:tc>
                <a:tc>
                  <a:txBody>
                    <a:bodyPr/>
                    <a:lstStyle/>
                    <a:p>
                      <a:pPr marL="0" indent="0">
                        <a:buFontTx/>
                        <a:buNone/>
                      </a:pPr>
                      <a:endParaRPr lang="pl-PL" dirty="0"/>
                    </a:p>
                  </a:txBody>
                  <a:tcPr/>
                </a:tc>
                <a:tc>
                  <a:txBody>
                    <a:bodyPr/>
                    <a:lstStyle/>
                    <a:p>
                      <a:pPr>
                        <a:buFontTx/>
                        <a:buNone/>
                      </a:pPr>
                      <a:r>
                        <a:rPr lang="pl-PL" sz="2000" b="1" dirty="0">
                          <a:solidFill>
                            <a:srgbClr val="FF0000"/>
                          </a:solidFill>
                          <a:sym typeface="Wingdings" panose="05000000000000000000" pitchFamily="2" charset="2"/>
                        </a:rPr>
                        <a:t></a:t>
                      </a:r>
                      <a:endParaRPr lang="pl-PL" sz="2000" b="1" dirty="0">
                        <a:solidFill>
                          <a:srgbClr val="FF0000"/>
                        </a:solidFill>
                      </a:endParaRPr>
                    </a:p>
                  </a:txBody>
                  <a:tcPr/>
                </a:tc>
                <a:extLst>
                  <a:ext uri="{0D108BD9-81ED-4DB2-BD59-A6C34878D82A}">
                    <a16:rowId xmlns:a16="http://schemas.microsoft.com/office/drawing/2014/main" val="3460760151"/>
                  </a:ext>
                </a:extLst>
              </a:tr>
              <a:tr h="430492">
                <a:tc>
                  <a:txBody>
                    <a:bodyPr/>
                    <a:lstStyle/>
                    <a:p>
                      <a:r>
                        <a:rPr lang="nb-NO" dirty="0"/>
                        <a:t>… improve conditions for economic cooperation between Russia and Europe?</a:t>
                      </a:r>
                      <a:endParaRPr lang="pl-PL" dirty="0"/>
                    </a:p>
                  </a:txBody>
                  <a:tcPr/>
                </a:tc>
                <a:tc>
                  <a:txBody>
                    <a:bodyPr/>
                    <a:lstStyle/>
                    <a:p>
                      <a:pPr marL="0" indent="0">
                        <a:buFontTx/>
                        <a:buNone/>
                      </a:pPr>
                      <a:endParaRPr lang="pl-PL" dirty="0"/>
                    </a:p>
                  </a:txBody>
                  <a:tcPr/>
                </a:tc>
                <a:tc>
                  <a:txBody>
                    <a:bodyPr/>
                    <a:lstStyle/>
                    <a:p>
                      <a:pPr>
                        <a:buFontTx/>
                        <a:buNone/>
                      </a:pPr>
                      <a:r>
                        <a:rPr lang="pl-PL" sz="2000" b="1" dirty="0">
                          <a:solidFill>
                            <a:srgbClr val="FF0000"/>
                          </a:solidFill>
                          <a:sym typeface="Wingdings" panose="05000000000000000000" pitchFamily="2" charset="2"/>
                        </a:rPr>
                        <a:t></a:t>
                      </a:r>
                      <a:endParaRPr lang="pl-PL" sz="2000" b="1" dirty="0">
                        <a:solidFill>
                          <a:srgbClr val="FF0000"/>
                        </a:solidFill>
                      </a:endParaRPr>
                    </a:p>
                  </a:txBody>
                  <a:tcPr/>
                </a:tc>
                <a:extLst>
                  <a:ext uri="{0D108BD9-81ED-4DB2-BD59-A6C34878D82A}">
                    <a16:rowId xmlns:a16="http://schemas.microsoft.com/office/drawing/2014/main" val="4198239491"/>
                  </a:ext>
                </a:extLst>
              </a:tr>
              <a:tr h="430492">
                <a:tc>
                  <a:txBody>
                    <a:bodyPr/>
                    <a:lstStyle/>
                    <a:p>
                      <a:r>
                        <a:rPr lang="nb-NO" dirty="0"/>
                        <a:t>… improve conditions for political cooperation between Russia and Europe?</a:t>
                      </a:r>
                      <a:endParaRPr lang="pl-PL" dirty="0"/>
                    </a:p>
                  </a:txBody>
                  <a:tcPr/>
                </a:tc>
                <a:tc>
                  <a:txBody>
                    <a:bodyPr/>
                    <a:lstStyle/>
                    <a:p>
                      <a:pPr marL="0" indent="0">
                        <a:buFontTx/>
                        <a:buNone/>
                      </a:pPr>
                      <a:endParaRPr lang="pl-PL" dirty="0"/>
                    </a:p>
                  </a:txBody>
                  <a:tcPr/>
                </a:tc>
                <a:tc>
                  <a:txBody>
                    <a:bodyPr/>
                    <a:lstStyle/>
                    <a:p>
                      <a:pPr>
                        <a:buFontTx/>
                        <a:buNone/>
                      </a:pPr>
                      <a:r>
                        <a:rPr lang="pl-PL" sz="2000" b="1" dirty="0">
                          <a:solidFill>
                            <a:srgbClr val="FF0000"/>
                          </a:solidFill>
                          <a:sym typeface="Wingdings" panose="05000000000000000000" pitchFamily="2" charset="2"/>
                        </a:rPr>
                        <a:t></a:t>
                      </a:r>
                      <a:endParaRPr lang="pl-PL" sz="2000" b="1" dirty="0">
                        <a:solidFill>
                          <a:srgbClr val="FF0000"/>
                        </a:solidFill>
                      </a:endParaRPr>
                    </a:p>
                  </a:txBody>
                  <a:tcPr/>
                </a:tc>
                <a:extLst>
                  <a:ext uri="{0D108BD9-81ED-4DB2-BD59-A6C34878D82A}">
                    <a16:rowId xmlns:a16="http://schemas.microsoft.com/office/drawing/2014/main" val="1357698601"/>
                  </a:ext>
                </a:extLst>
              </a:tr>
            </a:tbl>
          </a:graphicData>
        </a:graphic>
      </p:graphicFrame>
    </p:spTree>
    <p:extLst>
      <p:ext uri="{BB962C8B-B14F-4D97-AF65-F5344CB8AC3E}">
        <p14:creationId xmlns:p14="http://schemas.microsoft.com/office/powerpoint/2010/main" val="2850087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098EF-4B8F-4A38-9335-53BE1C83CE4E}"/>
              </a:ext>
            </a:extLst>
          </p:cNvPr>
          <p:cNvSpPr>
            <a:spLocks noGrp="1"/>
          </p:cNvSpPr>
          <p:nvPr>
            <p:ph type="title"/>
          </p:nvPr>
        </p:nvSpPr>
        <p:spPr>
          <a:xfrm>
            <a:off x="179614" y="259235"/>
            <a:ext cx="8373836" cy="686338"/>
          </a:xfrm>
        </p:spPr>
        <p:txBody>
          <a:bodyPr>
            <a:normAutofit/>
          </a:bodyPr>
          <a:lstStyle/>
          <a:p>
            <a:pPr algn="ctr"/>
            <a:r>
              <a:rPr lang="en-GB" sz="3600" b="1" dirty="0"/>
              <a:t>Various models of communication </a:t>
            </a:r>
            <a:endParaRPr lang="pl-PL" sz="3600" b="1" dirty="0"/>
          </a:p>
        </p:txBody>
      </p:sp>
      <p:pic>
        <p:nvPicPr>
          <p:cNvPr id="8" name="Picture 7">
            <a:extLst>
              <a:ext uri="{FF2B5EF4-FFF2-40B4-BE49-F238E27FC236}">
                <a16:creationId xmlns:a16="http://schemas.microsoft.com/office/drawing/2014/main" id="{8651C94B-4CAE-496F-B947-4FD143E204FC}"/>
              </a:ext>
            </a:extLst>
          </p:cNvPr>
          <p:cNvPicPr>
            <a:picLocks noChangeAspect="1"/>
          </p:cNvPicPr>
          <p:nvPr/>
        </p:nvPicPr>
        <p:blipFill>
          <a:blip r:embed="rId3"/>
          <a:stretch>
            <a:fillRect/>
          </a:stretch>
        </p:blipFill>
        <p:spPr>
          <a:xfrm>
            <a:off x="283896" y="1122221"/>
            <a:ext cx="4033536" cy="2300721"/>
          </a:xfrm>
          <a:prstGeom prst="rect">
            <a:avLst/>
          </a:prstGeom>
        </p:spPr>
      </p:pic>
      <p:pic>
        <p:nvPicPr>
          <p:cNvPr id="9" name="Picture 8">
            <a:extLst>
              <a:ext uri="{FF2B5EF4-FFF2-40B4-BE49-F238E27FC236}">
                <a16:creationId xmlns:a16="http://schemas.microsoft.com/office/drawing/2014/main" id="{EE32FF7F-E193-4333-BF55-F90E0F5230AA}"/>
              </a:ext>
            </a:extLst>
          </p:cNvPr>
          <p:cNvPicPr>
            <a:picLocks noChangeAspect="1"/>
          </p:cNvPicPr>
          <p:nvPr/>
        </p:nvPicPr>
        <p:blipFill>
          <a:blip r:embed="rId4"/>
          <a:stretch>
            <a:fillRect/>
          </a:stretch>
        </p:blipFill>
        <p:spPr>
          <a:xfrm>
            <a:off x="3210791" y="3770291"/>
            <a:ext cx="5810736" cy="2142135"/>
          </a:xfrm>
          <a:prstGeom prst="rect">
            <a:avLst/>
          </a:prstGeom>
        </p:spPr>
      </p:pic>
      <p:pic>
        <p:nvPicPr>
          <p:cNvPr id="3" name="Picture 2">
            <a:extLst>
              <a:ext uri="{FF2B5EF4-FFF2-40B4-BE49-F238E27FC236}">
                <a16:creationId xmlns:a16="http://schemas.microsoft.com/office/drawing/2014/main" id="{3E40E288-0AC4-456F-8C2A-F6A2ACA1FA26}"/>
              </a:ext>
            </a:extLst>
          </p:cNvPr>
          <p:cNvPicPr>
            <a:picLocks noChangeAspect="1"/>
          </p:cNvPicPr>
          <p:nvPr/>
        </p:nvPicPr>
        <p:blipFill>
          <a:blip r:embed="rId5"/>
          <a:stretch>
            <a:fillRect/>
          </a:stretch>
        </p:blipFill>
        <p:spPr>
          <a:xfrm>
            <a:off x="4572000" y="1091168"/>
            <a:ext cx="4438390" cy="2240263"/>
          </a:xfrm>
          <a:prstGeom prst="rect">
            <a:avLst/>
          </a:prstGeom>
        </p:spPr>
      </p:pic>
      <p:pic>
        <p:nvPicPr>
          <p:cNvPr id="4" name="Picture 3">
            <a:extLst>
              <a:ext uri="{FF2B5EF4-FFF2-40B4-BE49-F238E27FC236}">
                <a16:creationId xmlns:a16="http://schemas.microsoft.com/office/drawing/2014/main" id="{3DABDA0C-6118-4A8C-BCDB-E1FA62535614}"/>
              </a:ext>
            </a:extLst>
          </p:cNvPr>
          <p:cNvPicPr>
            <a:picLocks noChangeAspect="1"/>
          </p:cNvPicPr>
          <p:nvPr/>
        </p:nvPicPr>
        <p:blipFill>
          <a:blip r:embed="rId6"/>
          <a:stretch>
            <a:fillRect/>
          </a:stretch>
        </p:blipFill>
        <p:spPr>
          <a:xfrm>
            <a:off x="122473" y="3828246"/>
            <a:ext cx="2857500" cy="1600200"/>
          </a:xfrm>
          <a:prstGeom prst="rect">
            <a:avLst/>
          </a:prstGeom>
        </p:spPr>
      </p:pic>
    </p:spTree>
    <p:extLst>
      <p:ext uri="{BB962C8B-B14F-4D97-AF65-F5344CB8AC3E}">
        <p14:creationId xmlns:p14="http://schemas.microsoft.com/office/powerpoint/2010/main" val="2612868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CA60381-9507-4D55-BB28-D65F9253F0F4}"/>
              </a:ext>
            </a:extLst>
          </p:cNvPr>
          <p:cNvGraphicFramePr>
            <a:graphicFrameLocks noGrp="1"/>
          </p:cNvGraphicFramePr>
          <p:nvPr>
            <p:extLst>
              <p:ext uri="{D42A27DB-BD31-4B8C-83A1-F6EECF244321}">
                <p14:modId xmlns:p14="http://schemas.microsoft.com/office/powerpoint/2010/main" val="1408249013"/>
              </p:ext>
            </p:extLst>
          </p:nvPr>
        </p:nvGraphicFramePr>
        <p:xfrm>
          <a:off x="264161" y="1012745"/>
          <a:ext cx="8768079" cy="5577840"/>
        </p:xfrm>
        <a:graphic>
          <a:graphicData uri="http://schemas.openxmlformats.org/drawingml/2006/table">
            <a:tbl>
              <a:tblPr firstRow="1" firstCol="1" bandRow="1">
                <a:tableStyleId>{7E9639D4-E3E2-4D34-9284-5A2195B3D0D7}</a:tableStyleId>
              </a:tblPr>
              <a:tblGrid>
                <a:gridCol w="2240835">
                  <a:extLst>
                    <a:ext uri="{9D8B030D-6E8A-4147-A177-3AD203B41FA5}">
                      <a16:colId xmlns:a16="http://schemas.microsoft.com/office/drawing/2014/main" val="4238405707"/>
                    </a:ext>
                  </a:extLst>
                </a:gridCol>
                <a:gridCol w="3263622">
                  <a:extLst>
                    <a:ext uri="{9D8B030D-6E8A-4147-A177-3AD203B41FA5}">
                      <a16:colId xmlns:a16="http://schemas.microsoft.com/office/drawing/2014/main" val="182173169"/>
                    </a:ext>
                  </a:extLst>
                </a:gridCol>
                <a:gridCol w="3263622">
                  <a:extLst>
                    <a:ext uri="{9D8B030D-6E8A-4147-A177-3AD203B41FA5}">
                      <a16:colId xmlns:a16="http://schemas.microsoft.com/office/drawing/2014/main" val="1336473276"/>
                    </a:ext>
                  </a:extLst>
                </a:gridCol>
              </a:tblGrid>
              <a:tr h="356823">
                <a:tc>
                  <a:txBody>
                    <a:bodyPr/>
                    <a:lstStyle/>
                    <a:p>
                      <a:pPr algn="ctr">
                        <a:spcAft>
                          <a:spcPts val="0"/>
                        </a:spcAft>
                      </a:pPr>
                      <a:r>
                        <a:rPr lang="nb-NO" sz="1200" dirty="0">
                          <a:effectLst/>
                        </a:rPr>
                        <a:t>Black 1962</a:t>
                      </a:r>
                    </a:p>
                    <a:p>
                      <a:pPr algn="ctr">
                        <a:spcAft>
                          <a:spcPts val="0"/>
                        </a:spcAft>
                      </a:pPr>
                      <a:r>
                        <a:rPr lang="nb-NO" sz="1200" dirty="0">
                          <a:effectLst/>
                        </a:rPr>
                        <a:t>Long-term </a:t>
                      </a:r>
                      <a:r>
                        <a:rPr lang="nb-NO" sz="1200" dirty="0" err="1">
                          <a:effectLst/>
                        </a:rPr>
                        <a:t>pattern</a:t>
                      </a:r>
                      <a:endParaRPr lang="pl-PL" sz="1200" dirty="0">
                        <a:effectLst/>
                        <a:latin typeface="Meta Serif Offc Pro" panose="02010504050101020102" pitchFamily="2" charset="0"/>
                        <a:ea typeface="SimSun" panose="02010600030101010101" pitchFamily="2" charset="-122"/>
                        <a:cs typeface="Times New Roman" panose="02020603050405020304" pitchFamily="18" charset="0"/>
                      </a:endParaRPr>
                    </a:p>
                  </a:txBody>
                  <a:tcPr marL="54199" marR="54199" marT="0" marB="0" anchor="ctr"/>
                </a:tc>
                <a:tc>
                  <a:txBody>
                    <a:bodyPr/>
                    <a:lstStyle/>
                    <a:p>
                      <a:pPr algn="ctr">
                        <a:spcAft>
                          <a:spcPts val="0"/>
                        </a:spcAft>
                      </a:pPr>
                      <a:r>
                        <a:rPr lang="nb-NO" sz="1100" dirty="0">
                          <a:effectLst/>
                        </a:rPr>
                        <a:t>Rand 2017</a:t>
                      </a:r>
                    </a:p>
                    <a:p>
                      <a:pPr algn="ctr">
                        <a:spcAft>
                          <a:spcPts val="0"/>
                        </a:spcAft>
                      </a:pPr>
                      <a:r>
                        <a:rPr lang="nb-NO" sz="1100" dirty="0">
                          <a:effectLst/>
                        </a:rPr>
                        <a:t>Post-</a:t>
                      </a:r>
                      <a:r>
                        <a:rPr lang="nb-NO" sz="1100" dirty="0" err="1">
                          <a:effectLst/>
                        </a:rPr>
                        <a:t>Ukraine</a:t>
                      </a:r>
                      <a:endParaRPr lang="pl-PL" sz="900" dirty="0">
                        <a:effectLst/>
                        <a:latin typeface="Meta Serif Offc Pro" panose="02010504050101020102" pitchFamily="2" charset="0"/>
                        <a:ea typeface="SimSun" panose="02010600030101010101" pitchFamily="2" charset="-122"/>
                        <a:cs typeface="Times New Roman" panose="02020603050405020304" pitchFamily="18" charset="0"/>
                      </a:endParaRPr>
                    </a:p>
                  </a:txBody>
                  <a:tcPr marL="54199" marR="54199" marT="0" marB="0" anchor="ctr"/>
                </a:tc>
                <a:tc>
                  <a:txBody>
                    <a:bodyPr/>
                    <a:lstStyle/>
                    <a:p>
                      <a:pPr algn="ctr">
                        <a:spcAft>
                          <a:spcPts val="0"/>
                        </a:spcAft>
                      </a:pPr>
                      <a:r>
                        <a:rPr lang="nb-NO" sz="1100" dirty="0" err="1">
                          <a:effectLst/>
                        </a:rPr>
                        <a:t>Liik</a:t>
                      </a:r>
                      <a:r>
                        <a:rPr lang="nb-NO" sz="1100" dirty="0">
                          <a:effectLst/>
                        </a:rPr>
                        <a:t> 2017</a:t>
                      </a:r>
                    </a:p>
                    <a:p>
                      <a:pPr algn="ctr">
                        <a:spcAft>
                          <a:spcPts val="0"/>
                        </a:spcAft>
                      </a:pPr>
                      <a:r>
                        <a:rPr lang="nb-NO" sz="1100" dirty="0">
                          <a:effectLst/>
                        </a:rPr>
                        <a:t>Post-</a:t>
                      </a:r>
                      <a:r>
                        <a:rPr lang="nb-NO" sz="1100" dirty="0" err="1">
                          <a:effectLst/>
                        </a:rPr>
                        <a:t>Ukraine</a:t>
                      </a:r>
                      <a:endParaRPr lang="pl-PL" sz="900" dirty="0">
                        <a:effectLst/>
                        <a:latin typeface="Meta Serif Offc Pro" panose="02010504050101020102" pitchFamily="2" charset="0"/>
                        <a:ea typeface="SimSun" panose="02010600030101010101" pitchFamily="2" charset="-122"/>
                        <a:cs typeface="Times New Roman" panose="02020603050405020304" pitchFamily="18" charset="0"/>
                      </a:endParaRPr>
                    </a:p>
                  </a:txBody>
                  <a:tcPr marL="54199" marR="54199" marT="0" marB="0" anchor="ctr"/>
                </a:tc>
                <a:extLst>
                  <a:ext uri="{0D108BD9-81ED-4DB2-BD59-A6C34878D82A}">
                    <a16:rowId xmlns:a16="http://schemas.microsoft.com/office/drawing/2014/main" val="1975128399"/>
                  </a:ext>
                </a:extLst>
              </a:tr>
              <a:tr h="0">
                <a:tc>
                  <a:txBody>
                    <a:bodyPr/>
                    <a:lstStyle/>
                    <a:p>
                      <a:pPr algn="ctr">
                        <a:spcAft>
                          <a:spcPts val="0"/>
                        </a:spcAft>
                      </a:pPr>
                      <a:r>
                        <a:rPr lang="en-GB" sz="1800" dirty="0">
                          <a:effectLst/>
                        </a:rPr>
                        <a:t>Stabilization of frontiers</a:t>
                      </a:r>
                      <a:endParaRPr lang="pl-PL" sz="1800" dirty="0">
                        <a:effectLst/>
                        <a:latin typeface="Meta Serif Offc Pro" panose="02010504050101020102" pitchFamily="2" charset="0"/>
                        <a:ea typeface="SimSun" panose="02010600030101010101" pitchFamily="2" charset="-122"/>
                        <a:cs typeface="Times New Roman" panose="02020603050405020304" pitchFamily="18" charset="0"/>
                      </a:endParaRPr>
                    </a:p>
                  </a:txBody>
                  <a:tcPr marL="54199" marR="54199" marT="0" marB="0" anchor="ctr">
                    <a:solidFill>
                      <a:schemeClr val="bg1"/>
                    </a:solidFill>
                  </a:tcPr>
                </a:tc>
                <a:tc>
                  <a:txBody>
                    <a:bodyPr/>
                    <a:lstStyle/>
                    <a:p>
                      <a:pPr marL="0" lvl="0" indent="0" algn="ctr">
                        <a:spcAft>
                          <a:spcPts val="0"/>
                        </a:spcAft>
                        <a:buFontTx/>
                        <a:buNone/>
                      </a:pPr>
                      <a:r>
                        <a:rPr lang="en-US" sz="1600" b="1" dirty="0">
                          <a:effectLst/>
                        </a:rPr>
                        <a:t>Defense of the country and the regime</a:t>
                      </a:r>
                      <a:endParaRPr lang="pl-PL" sz="1600" b="1" dirty="0">
                        <a:effectLst/>
                      </a:endParaRPr>
                    </a:p>
                    <a:p>
                      <a:pPr marL="0" lvl="0" indent="0" algn="ctr">
                        <a:spcAft>
                          <a:spcPts val="0"/>
                        </a:spcAft>
                        <a:buFontTx/>
                        <a:buNone/>
                      </a:pPr>
                      <a:r>
                        <a:rPr lang="en-US" sz="1600" b="1" dirty="0">
                          <a:effectLst/>
                        </a:rPr>
                        <a:t>Influence in the near abroad</a:t>
                      </a:r>
                      <a:endParaRPr lang="pl-PL" sz="1600" b="1" dirty="0">
                        <a:effectLst/>
                      </a:endParaRPr>
                    </a:p>
                    <a:p>
                      <a:pPr marL="0" lvl="0" indent="0" algn="ctr">
                        <a:spcAft>
                          <a:spcPts val="0"/>
                        </a:spcAft>
                        <a:buFontTx/>
                        <a:buNone/>
                      </a:pPr>
                      <a:r>
                        <a:rPr lang="en-US" sz="1600" b="1" dirty="0">
                          <a:effectLst/>
                        </a:rPr>
                        <a:t>Non-interference in domestic affairs</a:t>
                      </a:r>
                      <a:endParaRPr lang="pl-PL" sz="1600" b="1" dirty="0">
                        <a:effectLst/>
                        <a:latin typeface="Meta Serif Offc Pro" panose="02010504050101020102" pitchFamily="2" charset="0"/>
                        <a:ea typeface="SimSun" panose="02010600030101010101" pitchFamily="2" charset="-122"/>
                        <a:cs typeface="Times New Roman" panose="02020603050405020304" pitchFamily="18" charset="0"/>
                      </a:endParaRPr>
                    </a:p>
                  </a:txBody>
                  <a:tcPr marL="54199" marR="54199" marT="0" marB="0" anchor="ctr">
                    <a:solidFill>
                      <a:schemeClr val="bg1"/>
                    </a:solidFill>
                  </a:tcPr>
                </a:tc>
                <a:tc>
                  <a:txBody>
                    <a:bodyPr/>
                    <a:lstStyle/>
                    <a:p>
                      <a:pPr marL="0" lvl="0" indent="0" algn="ctr">
                        <a:spcAft>
                          <a:spcPts val="0"/>
                        </a:spcAft>
                        <a:buFontTx/>
                        <a:buNone/>
                      </a:pPr>
                      <a:r>
                        <a:rPr lang="en-US" sz="1600" b="1" dirty="0">
                          <a:effectLst/>
                        </a:rPr>
                        <a:t>Establishment of a sphere of control in its </a:t>
                      </a:r>
                      <a:r>
                        <a:rPr lang="en-US" sz="1600" b="1" dirty="0" err="1">
                          <a:effectLst/>
                        </a:rPr>
                        <a:t>neighbourhood</a:t>
                      </a:r>
                      <a:r>
                        <a:rPr lang="en-US" sz="1600" b="1" dirty="0">
                          <a:effectLst/>
                        </a:rPr>
                        <a:t> to prevent the expansion of Western </a:t>
                      </a:r>
                      <a:r>
                        <a:rPr lang="en-US" sz="1600" b="1" dirty="0" err="1">
                          <a:effectLst/>
                        </a:rPr>
                        <a:t>organisations</a:t>
                      </a:r>
                      <a:endParaRPr lang="pl-PL" sz="1600" b="1" dirty="0">
                        <a:effectLst/>
                        <a:latin typeface="Meta Serif Offc Pro" panose="02010504050101020102" pitchFamily="2" charset="0"/>
                        <a:ea typeface="SimSun" panose="02010600030101010101" pitchFamily="2" charset="-122"/>
                        <a:cs typeface="Times New Roman" panose="02020603050405020304" pitchFamily="18" charset="0"/>
                      </a:endParaRPr>
                    </a:p>
                  </a:txBody>
                  <a:tcPr marL="54199" marR="54199" marT="0" marB="0" anchor="ctr">
                    <a:solidFill>
                      <a:schemeClr val="bg1"/>
                    </a:solidFill>
                  </a:tcPr>
                </a:tc>
                <a:extLst>
                  <a:ext uri="{0D108BD9-81ED-4DB2-BD59-A6C34878D82A}">
                    <a16:rowId xmlns:a16="http://schemas.microsoft.com/office/drawing/2014/main" val="1135967587"/>
                  </a:ext>
                </a:extLst>
              </a:tr>
              <a:tr h="0">
                <a:tc>
                  <a:txBody>
                    <a:bodyPr/>
                    <a:lstStyle/>
                    <a:p>
                      <a:pPr algn="ctr">
                        <a:spcAft>
                          <a:spcPts val="0"/>
                        </a:spcAft>
                      </a:pPr>
                      <a:r>
                        <a:rPr lang="en-GB" sz="1800" dirty="0">
                          <a:effectLst/>
                        </a:rPr>
                        <a:t>Assurance of favourable conditions for economic growth</a:t>
                      </a:r>
                      <a:endParaRPr lang="pl-PL" sz="1800" dirty="0">
                        <a:effectLst/>
                        <a:latin typeface="Meta Serif Offc Pro" panose="02010504050101020102" pitchFamily="2" charset="0"/>
                        <a:ea typeface="SimSun" panose="02010600030101010101" pitchFamily="2" charset="-122"/>
                        <a:cs typeface="Times New Roman" panose="02020603050405020304" pitchFamily="18" charset="0"/>
                      </a:endParaRPr>
                    </a:p>
                  </a:txBody>
                  <a:tcPr marL="54199" marR="54199" marT="0" marB="0" anchor="ctr">
                    <a:solidFill>
                      <a:schemeClr val="bg1"/>
                    </a:solidFill>
                  </a:tcPr>
                </a:tc>
                <a:tc>
                  <a:txBody>
                    <a:bodyPr/>
                    <a:lstStyle/>
                    <a:p>
                      <a:pPr marL="0" lvl="0" indent="0" algn="ctr">
                        <a:spcAft>
                          <a:spcPts val="0"/>
                        </a:spcAft>
                        <a:buFont typeface="Arial" panose="020B0604020202020204" pitchFamily="34" charset="0"/>
                        <a:buNone/>
                      </a:pPr>
                      <a:r>
                        <a:rPr lang="en-US" sz="1600" b="1" dirty="0">
                          <a:effectLst/>
                        </a:rPr>
                        <a:t>Political and economic cooperation as a partner equal to other great powers</a:t>
                      </a:r>
                      <a:endParaRPr lang="pl-PL" sz="1600" b="1" dirty="0">
                        <a:effectLst/>
                        <a:latin typeface="Meta Serif Offc Pro" panose="02010504050101020102" pitchFamily="2" charset="0"/>
                        <a:ea typeface="SimSun" panose="02010600030101010101" pitchFamily="2" charset="-122"/>
                        <a:cs typeface="Times New Roman" panose="02020603050405020304" pitchFamily="18" charset="0"/>
                      </a:endParaRPr>
                    </a:p>
                  </a:txBody>
                  <a:tcPr marL="54199" marR="54199" marT="0" marB="0" anchor="ctr">
                    <a:solidFill>
                      <a:schemeClr val="bg1"/>
                    </a:solidFill>
                  </a:tcPr>
                </a:tc>
                <a:tc>
                  <a:txBody>
                    <a:bodyPr/>
                    <a:lstStyle/>
                    <a:p>
                      <a:pPr marL="0" lvl="0" indent="0" algn="ctr">
                        <a:spcAft>
                          <a:spcPts val="0"/>
                        </a:spcAft>
                        <a:buFont typeface="Arial" panose="020B0604020202020204" pitchFamily="34" charset="0"/>
                        <a:buNone/>
                      </a:pPr>
                      <a:r>
                        <a:rPr lang="en-US" sz="1600" b="1" dirty="0">
                          <a:effectLst/>
                        </a:rPr>
                        <a:t> </a:t>
                      </a:r>
                      <a:endParaRPr lang="pl-PL" sz="1600" b="1" dirty="0">
                        <a:effectLst/>
                        <a:latin typeface="Meta Serif Offc Pro" panose="02010504050101020102" pitchFamily="2" charset="0"/>
                        <a:ea typeface="SimSun" panose="02010600030101010101" pitchFamily="2" charset="-122"/>
                        <a:cs typeface="Times New Roman" panose="02020603050405020304" pitchFamily="18" charset="0"/>
                      </a:endParaRPr>
                    </a:p>
                  </a:txBody>
                  <a:tcPr marL="54199" marR="54199" marT="0" marB="0" anchor="ctr">
                    <a:solidFill>
                      <a:schemeClr val="bg1"/>
                    </a:solidFill>
                  </a:tcPr>
                </a:tc>
                <a:extLst>
                  <a:ext uri="{0D108BD9-81ED-4DB2-BD59-A6C34878D82A}">
                    <a16:rowId xmlns:a16="http://schemas.microsoft.com/office/drawing/2014/main" val="1791624047"/>
                  </a:ext>
                </a:extLst>
              </a:tr>
              <a:tr h="0">
                <a:tc>
                  <a:txBody>
                    <a:bodyPr/>
                    <a:lstStyle/>
                    <a:p>
                      <a:pPr algn="ctr">
                        <a:spcAft>
                          <a:spcPts val="0"/>
                        </a:spcAft>
                      </a:pPr>
                      <a:r>
                        <a:rPr lang="en-US" sz="1800" dirty="0">
                          <a:effectLst/>
                        </a:rPr>
                        <a:t>Unification of Russian territories</a:t>
                      </a:r>
                      <a:endParaRPr lang="pl-PL" sz="1800" dirty="0">
                        <a:effectLst/>
                        <a:latin typeface="Meta Serif Offc Pro" panose="02010504050101020102" pitchFamily="2" charset="0"/>
                        <a:ea typeface="SimSun" panose="02010600030101010101" pitchFamily="2" charset="-122"/>
                        <a:cs typeface="Times New Roman" panose="02020603050405020304" pitchFamily="18" charset="0"/>
                      </a:endParaRPr>
                    </a:p>
                  </a:txBody>
                  <a:tcPr marL="54199" marR="54199" marT="0" marB="0" anchor="ctr">
                    <a:solidFill>
                      <a:schemeClr val="bg1"/>
                    </a:solidFill>
                  </a:tcPr>
                </a:tc>
                <a:tc>
                  <a:txBody>
                    <a:bodyPr/>
                    <a:lstStyle/>
                    <a:p>
                      <a:pPr marL="0" lvl="0" indent="0" algn="ctr">
                        <a:spcAft>
                          <a:spcPts val="0"/>
                        </a:spcAft>
                        <a:buFont typeface="Arial" panose="020B0604020202020204" pitchFamily="34" charset="0"/>
                        <a:buNone/>
                      </a:pPr>
                      <a:r>
                        <a:rPr lang="en-US" sz="1600" b="1" dirty="0">
                          <a:effectLst/>
                        </a:rPr>
                        <a:t> </a:t>
                      </a:r>
                      <a:endParaRPr lang="pl-PL" sz="1600" b="1" dirty="0">
                        <a:effectLst/>
                        <a:latin typeface="Meta Serif Offc Pro" panose="02010504050101020102" pitchFamily="2" charset="0"/>
                        <a:ea typeface="SimSun" panose="02010600030101010101" pitchFamily="2" charset="-122"/>
                        <a:cs typeface="Times New Roman" panose="02020603050405020304" pitchFamily="18" charset="0"/>
                      </a:endParaRPr>
                    </a:p>
                  </a:txBody>
                  <a:tcPr marL="54199" marR="54199" marT="0" marB="0" anchor="ctr">
                    <a:solidFill>
                      <a:schemeClr val="bg1"/>
                    </a:solidFill>
                  </a:tcPr>
                </a:tc>
                <a:tc>
                  <a:txBody>
                    <a:bodyPr/>
                    <a:lstStyle/>
                    <a:p>
                      <a:pPr marL="0" lvl="0" indent="0" algn="ctr">
                        <a:spcAft>
                          <a:spcPts val="0"/>
                        </a:spcAft>
                        <a:buFont typeface="Arial" panose="020B0604020202020204" pitchFamily="34" charset="0"/>
                        <a:buNone/>
                      </a:pPr>
                      <a:r>
                        <a:rPr lang="en-US" sz="1600" b="1" dirty="0">
                          <a:effectLst/>
                        </a:rPr>
                        <a:t>Russia does not want the restoration of the Soviet Union or even the gathering of Russian territories – or the territories populated by ethnic Russians</a:t>
                      </a:r>
                      <a:endParaRPr lang="pl-PL" sz="1600" b="1" dirty="0">
                        <a:effectLst/>
                        <a:latin typeface="Meta Serif Offc Pro" panose="02010504050101020102" pitchFamily="2" charset="0"/>
                        <a:ea typeface="SimSun" panose="02010600030101010101" pitchFamily="2" charset="-122"/>
                        <a:cs typeface="Times New Roman" panose="02020603050405020304" pitchFamily="18" charset="0"/>
                      </a:endParaRPr>
                    </a:p>
                  </a:txBody>
                  <a:tcPr marL="54199" marR="54199" marT="0" marB="0" anchor="ctr">
                    <a:solidFill>
                      <a:schemeClr val="bg1"/>
                    </a:solidFill>
                  </a:tcPr>
                </a:tc>
                <a:extLst>
                  <a:ext uri="{0D108BD9-81ED-4DB2-BD59-A6C34878D82A}">
                    <a16:rowId xmlns:a16="http://schemas.microsoft.com/office/drawing/2014/main" val="2615043349"/>
                  </a:ext>
                </a:extLst>
              </a:tr>
              <a:tr h="0">
                <a:tc>
                  <a:txBody>
                    <a:bodyPr/>
                    <a:lstStyle/>
                    <a:p>
                      <a:pPr algn="ctr">
                        <a:spcAft>
                          <a:spcPts val="0"/>
                        </a:spcAft>
                      </a:pPr>
                      <a:r>
                        <a:rPr lang="en-US" sz="1800" dirty="0">
                          <a:effectLst/>
                        </a:rPr>
                        <a:t>Participation in alliance systems and international institutions</a:t>
                      </a:r>
                      <a:endParaRPr lang="pl-PL" sz="1800" dirty="0">
                        <a:effectLst/>
                        <a:latin typeface="Meta Serif Offc Pro" panose="02010504050101020102" pitchFamily="2" charset="0"/>
                        <a:ea typeface="SimSun" panose="02010600030101010101" pitchFamily="2" charset="-122"/>
                        <a:cs typeface="Times New Roman" panose="02020603050405020304" pitchFamily="18" charset="0"/>
                      </a:endParaRPr>
                    </a:p>
                  </a:txBody>
                  <a:tcPr marL="54199" marR="54199" marT="0" marB="0" anchor="ctr">
                    <a:solidFill>
                      <a:schemeClr val="bg1"/>
                    </a:solidFill>
                  </a:tcPr>
                </a:tc>
                <a:tc>
                  <a:txBody>
                    <a:bodyPr/>
                    <a:lstStyle/>
                    <a:p>
                      <a:pPr marL="0" lvl="0" indent="0" algn="ctr">
                        <a:spcAft>
                          <a:spcPts val="0"/>
                        </a:spcAft>
                        <a:buFont typeface="Arial" panose="020B0604020202020204" pitchFamily="34" charset="0"/>
                        <a:buNone/>
                      </a:pPr>
                      <a:r>
                        <a:rPr lang="en-US" sz="1600" b="1" dirty="0">
                          <a:effectLst/>
                        </a:rPr>
                        <a:t>Political and economic cooperation as a partner equal to other great powers</a:t>
                      </a:r>
                      <a:endParaRPr lang="pl-PL" sz="1600" b="1" dirty="0">
                        <a:effectLst/>
                      </a:endParaRPr>
                    </a:p>
                    <a:p>
                      <a:pPr marL="0" lvl="0" indent="0" algn="ctr">
                        <a:spcAft>
                          <a:spcPts val="0"/>
                        </a:spcAft>
                        <a:buFont typeface="Arial" panose="020B0604020202020204" pitchFamily="34" charset="0"/>
                        <a:buNone/>
                      </a:pPr>
                      <a:endParaRPr lang="en-US" sz="1600" b="1" dirty="0">
                        <a:effectLst/>
                      </a:endParaRPr>
                    </a:p>
                    <a:p>
                      <a:pPr marL="0" lvl="0" indent="0" algn="ctr">
                        <a:spcAft>
                          <a:spcPts val="0"/>
                        </a:spcAft>
                        <a:buFont typeface="Arial" panose="020B0604020202020204" pitchFamily="34" charset="0"/>
                        <a:buNone/>
                      </a:pPr>
                      <a:r>
                        <a:rPr lang="en-US" sz="1600" b="1" dirty="0">
                          <a:effectLst/>
                        </a:rPr>
                        <a:t>A vision of Russia as a great power</a:t>
                      </a:r>
                      <a:endParaRPr lang="pl-PL" sz="1600" b="1" dirty="0">
                        <a:effectLst/>
                        <a:latin typeface="Meta Serif Offc Pro" panose="02010504050101020102" pitchFamily="2" charset="0"/>
                        <a:ea typeface="SimSun" panose="02010600030101010101" pitchFamily="2" charset="-122"/>
                        <a:cs typeface="Times New Roman" panose="02020603050405020304" pitchFamily="18" charset="0"/>
                      </a:endParaRPr>
                    </a:p>
                  </a:txBody>
                  <a:tcPr marL="54199" marR="54199" marT="0" marB="0" anchor="ctr">
                    <a:solidFill>
                      <a:schemeClr val="bg1"/>
                    </a:solidFill>
                  </a:tcPr>
                </a:tc>
                <a:tc>
                  <a:txBody>
                    <a:bodyPr/>
                    <a:lstStyle/>
                    <a:p>
                      <a:pPr marL="0" lvl="0" indent="0" algn="ctr">
                        <a:spcAft>
                          <a:spcPts val="0"/>
                        </a:spcAft>
                        <a:buFont typeface="Arial" panose="020B0604020202020204" pitchFamily="34" charset="0"/>
                        <a:buNone/>
                      </a:pPr>
                      <a:r>
                        <a:rPr lang="en-US" sz="1600" b="1" dirty="0">
                          <a:effectLst/>
                        </a:rPr>
                        <a:t>To establish a new international order, and new rules of the international game</a:t>
                      </a:r>
                    </a:p>
                    <a:p>
                      <a:pPr marL="0" lvl="0" indent="0" algn="ctr">
                        <a:spcAft>
                          <a:spcPts val="0"/>
                        </a:spcAft>
                        <a:buFont typeface="Arial" panose="020B0604020202020204" pitchFamily="34" charset="0"/>
                        <a:buNone/>
                      </a:pPr>
                      <a:endParaRPr lang="en-US" sz="1600" b="1" dirty="0">
                        <a:effectLst/>
                      </a:endParaRPr>
                    </a:p>
                    <a:p>
                      <a:pPr marL="0" lvl="0" indent="0" algn="ctr">
                        <a:spcAft>
                          <a:spcPts val="0"/>
                        </a:spcAft>
                        <a:buFont typeface="Arial" panose="020B0604020202020204" pitchFamily="34" charset="0"/>
                        <a:buNone/>
                      </a:pPr>
                      <a:r>
                        <a:rPr lang="en-US" sz="1600" b="1" dirty="0">
                          <a:effectLst/>
                        </a:rPr>
                        <a:t>No longer a rule-taker but a rule-maker and implementer</a:t>
                      </a:r>
                      <a:endParaRPr lang="pl-PL" sz="1600" b="1" dirty="0">
                        <a:effectLst/>
                      </a:endParaRPr>
                    </a:p>
                    <a:p>
                      <a:pPr marL="0" lvl="0" indent="0" algn="ctr">
                        <a:spcAft>
                          <a:spcPts val="0"/>
                        </a:spcAft>
                        <a:buFont typeface="Arial" panose="020B0604020202020204" pitchFamily="34" charset="0"/>
                        <a:buNone/>
                      </a:pPr>
                      <a:endParaRPr lang="en-US" sz="1600" b="1" dirty="0">
                        <a:effectLst/>
                      </a:endParaRPr>
                    </a:p>
                    <a:p>
                      <a:pPr marL="0" lvl="0" indent="0" algn="ctr">
                        <a:spcAft>
                          <a:spcPts val="0"/>
                        </a:spcAft>
                        <a:buFont typeface="Arial" panose="020B0604020202020204" pitchFamily="34" charset="0"/>
                        <a:buNone/>
                      </a:pPr>
                      <a:r>
                        <a:rPr lang="en-US" sz="1600" b="1" dirty="0">
                          <a:effectLst/>
                        </a:rPr>
                        <a:t>To be a great power among great powers</a:t>
                      </a:r>
                      <a:endParaRPr lang="pl-PL" sz="1600" b="1" dirty="0">
                        <a:effectLst/>
                        <a:latin typeface="Meta Serif Offc Pro" panose="02010504050101020102" pitchFamily="2" charset="0"/>
                        <a:ea typeface="SimSun" panose="02010600030101010101" pitchFamily="2" charset="-122"/>
                        <a:cs typeface="Times New Roman" panose="02020603050405020304" pitchFamily="18" charset="0"/>
                      </a:endParaRPr>
                    </a:p>
                  </a:txBody>
                  <a:tcPr marL="54199" marR="54199" marT="0" marB="0" anchor="ctr">
                    <a:solidFill>
                      <a:schemeClr val="bg1"/>
                    </a:solidFill>
                  </a:tcPr>
                </a:tc>
                <a:extLst>
                  <a:ext uri="{0D108BD9-81ED-4DB2-BD59-A6C34878D82A}">
                    <a16:rowId xmlns:a16="http://schemas.microsoft.com/office/drawing/2014/main" val="3542618231"/>
                  </a:ext>
                </a:extLst>
              </a:tr>
            </a:tbl>
          </a:graphicData>
        </a:graphic>
      </p:graphicFrame>
      <p:sp>
        <p:nvSpPr>
          <p:cNvPr id="3" name="Title 2">
            <a:extLst>
              <a:ext uri="{FF2B5EF4-FFF2-40B4-BE49-F238E27FC236}">
                <a16:creationId xmlns:a16="http://schemas.microsoft.com/office/drawing/2014/main" id="{2E373F8E-3819-4621-A0B0-C517C4509851}"/>
              </a:ext>
            </a:extLst>
          </p:cNvPr>
          <p:cNvSpPr>
            <a:spLocks noGrp="1"/>
          </p:cNvSpPr>
          <p:nvPr>
            <p:ph type="title"/>
          </p:nvPr>
        </p:nvSpPr>
        <p:spPr>
          <a:xfrm>
            <a:off x="264161" y="124691"/>
            <a:ext cx="8849360" cy="758536"/>
          </a:xfrm>
        </p:spPr>
        <p:txBody>
          <a:bodyPr>
            <a:normAutofit fontScale="90000"/>
          </a:bodyPr>
          <a:lstStyle/>
          <a:p>
            <a:pPr algn="ctr"/>
            <a:r>
              <a:rPr lang="nb-NO" sz="4000" b="1" dirty="0" err="1"/>
              <a:t>What</a:t>
            </a:r>
            <a:r>
              <a:rPr lang="nb-NO" sz="4000" b="1" dirty="0"/>
              <a:t> </a:t>
            </a:r>
            <a:r>
              <a:rPr lang="nb-NO" sz="4000" b="1" dirty="0" err="1"/>
              <a:t>Does</a:t>
            </a:r>
            <a:r>
              <a:rPr lang="nb-NO" sz="4000" b="1" dirty="0"/>
              <a:t> </a:t>
            </a:r>
            <a:r>
              <a:rPr lang="nb-NO" sz="4000" b="1" dirty="0" err="1"/>
              <a:t>Russia</a:t>
            </a:r>
            <a:r>
              <a:rPr lang="nb-NO" sz="4000" b="1" dirty="0"/>
              <a:t> </a:t>
            </a:r>
            <a:r>
              <a:rPr lang="nb-NO" sz="4000" b="1" dirty="0" err="1"/>
              <a:t>Want</a:t>
            </a:r>
            <a:r>
              <a:rPr lang="nb-NO" sz="4000" b="1" dirty="0"/>
              <a:t>?</a:t>
            </a:r>
            <a:br>
              <a:rPr lang="nb-NO" sz="4000" b="1" dirty="0"/>
            </a:br>
            <a:r>
              <a:rPr lang="nb-NO" sz="2400" dirty="0"/>
              <a:t>Genealogy of Russian strategic objectives: from long-lines to 2021</a:t>
            </a:r>
            <a:endParaRPr lang="pl-PL" sz="2400" dirty="0"/>
          </a:p>
        </p:txBody>
      </p:sp>
    </p:spTree>
    <p:extLst>
      <p:ext uri="{BB962C8B-B14F-4D97-AF65-F5344CB8AC3E}">
        <p14:creationId xmlns:p14="http://schemas.microsoft.com/office/powerpoint/2010/main" val="273602885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E173E-4461-441D-A3C7-0098588849CE}"/>
              </a:ext>
            </a:extLst>
          </p:cNvPr>
          <p:cNvSpPr>
            <a:spLocks noGrp="1"/>
          </p:cNvSpPr>
          <p:nvPr>
            <p:ph type="title"/>
          </p:nvPr>
        </p:nvSpPr>
        <p:spPr>
          <a:xfrm>
            <a:off x="628650" y="0"/>
            <a:ext cx="7886700" cy="901700"/>
          </a:xfrm>
        </p:spPr>
        <p:txBody>
          <a:bodyPr>
            <a:normAutofit fontScale="90000"/>
          </a:bodyPr>
          <a:lstStyle/>
          <a:p>
            <a:pPr algn="ctr"/>
            <a:r>
              <a:rPr lang="en-US" sz="3600" b="1" dirty="0"/>
              <a:t>What Does Russia Want?</a:t>
            </a:r>
            <a:br>
              <a:rPr lang="en-US" sz="3600" b="1" dirty="0"/>
            </a:br>
            <a:r>
              <a:rPr lang="en-US" dirty="0"/>
              <a:t>2015 National Security Concept on strategic objectives</a:t>
            </a:r>
            <a:endParaRPr lang="nb-NO" dirty="0"/>
          </a:p>
        </p:txBody>
      </p:sp>
      <p:sp>
        <p:nvSpPr>
          <p:cNvPr id="3" name="Content Placeholder 2">
            <a:extLst>
              <a:ext uri="{FF2B5EF4-FFF2-40B4-BE49-F238E27FC236}">
                <a16:creationId xmlns:a16="http://schemas.microsoft.com/office/drawing/2014/main" id="{B5AA11A3-4C78-42CE-8646-00177893F8BF}"/>
              </a:ext>
            </a:extLst>
          </p:cNvPr>
          <p:cNvSpPr>
            <a:spLocks noGrp="1"/>
          </p:cNvSpPr>
          <p:nvPr>
            <p:ph idx="1"/>
          </p:nvPr>
        </p:nvSpPr>
        <p:spPr>
          <a:xfrm>
            <a:off x="666749" y="1080655"/>
            <a:ext cx="8082395" cy="5174671"/>
          </a:xfrm>
        </p:spPr>
        <p:txBody>
          <a:bodyPr>
            <a:normAutofit fontScale="92500" lnSpcReduction="10000"/>
          </a:bodyPr>
          <a:lstStyle/>
          <a:p>
            <a:r>
              <a:rPr lang="en-US" b="1" dirty="0"/>
              <a:t>strengthening the country's </a:t>
            </a:r>
            <a:r>
              <a:rPr lang="en-US" b="1" dirty="0" err="1"/>
              <a:t>defence</a:t>
            </a:r>
            <a:r>
              <a:rPr lang="en-US" b="1" dirty="0"/>
              <a:t>, ensuring the constitutional order, sovereignty, independence, and national and territorial integrity and inviolability of the Russian Federation; </a:t>
            </a:r>
          </a:p>
          <a:p>
            <a:r>
              <a:rPr lang="en-US" dirty="0"/>
              <a:t>strengthening </a:t>
            </a:r>
            <a:r>
              <a:rPr lang="en-US" b="1" dirty="0"/>
              <a:t>national accord, political and social stability</a:t>
            </a:r>
            <a:r>
              <a:rPr lang="en-US" dirty="0"/>
              <a:t>, developing democratic institutions, and refining the mechanisms for cooperation between the state and civil society; </a:t>
            </a:r>
          </a:p>
          <a:p>
            <a:r>
              <a:rPr lang="en-US" dirty="0"/>
              <a:t>raising living standards, improving the population's health, and ensuring stable demographic development; </a:t>
            </a:r>
          </a:p>
          <a:p>
            <a:r>
              <a:rPr lang="en-US" dirty="0"/>
              <a:t>preserving and developing </a:t>
            </a:r>
            <a:r>
              <a:rPr lang="en-US" b="1" dirty="0"/>
              <a:t>culture and traditional Russian spiritual and moral values</a:t>
            </a:r>
            <a:r>
              <a:rPr lang="en-US" dirty="0"/>
              <a:t>; </a:t>
            </a:r>
          </a:p>
          <a:p>
            <a:r>
              <a:rPr lang="en-US" b="1" dirty="0"/>
              <a:t>making the national economy more competitive; </a:t>
            </a:r>
          </a:p>
          <a:p>
            <a:r>
              <a:rPr lang="en-US" b="1" dirty="0"/>
              <a:t>consolidating the status of the Russian Federation as a leading world power, whose actions are aimed at maintaining strategic stability and mutually advantageous partnerships in a polycentric world.</a:t>
            </a:r>
            <a:endParaRPr lang="nb-NO" b="1" dirty="0"/>
          </a:p>
        </p:txBody>
      </p:sp>
    </p:spTree>
    <p:extLst>
      <p:ext uri="{BB962C8B-B14F-4D97-AF65-F5344CB8AC3E}">
        <p14:creationId xmlns:p14="http://schemas.microsoft.com/office/powerpoint/2010/main" val="338486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175986"/>
            <a:ext cx="7886700" cy="901700"/>
          </a:xfrm>
        </p:spPr>
        <p:txBody>
          <a:bodyPr>
            <a:normAutofit fontScale="90000"/>
          </a:bodyPr>
          <a:lstStyle/>
          <a:p>
            <a:pPr algn="ctr"/>
            <a:r>
              <a:rPr lang="en-GB" sz="3600" b="1" dirty="0"/>
              <a:t>What Does Russia Want?</a:t>
            </a:r>
            <a:br>
              <a:rPr lang="en-GB" b="1" dirty="0"/>
            </a:br>
            <a:r>
              <a:rPr lang="en-GB" b="1" dirty="0"/>
              <a:t>Operational and tactical objectives 2021</a:t>
            </a:r>
            <a:br>
              <a:rPr lang="en-GB" b="1" dirty="0"/>
            </a:br>
            <a:endParaRPr lang="en-GB" dirty="0"/>
          </a:p>
        </p:txBody>
      </p:sp>
      <p:sp>
        <p:nvSpPr>
          <p:cNvPr id="3" name="Content Placeholder 2"/>
          <p:cNvSpPr>
            <a:spLocks noGrp="1"/>
          </p:cNvSpPr>
          <p:nvPr>
            <p:ph idx="1"/>
          </p:nvPr>
        </p:nvSpPr>
        <p:spPr>
          <a:xfrm>
            <a:off x="666750" y="1191986"/>
            <a:ext cx="8183336" cy="5061857"/>
          </a:xfrm>
        </p:spPr>
        <p:txBody>
          <a:bodyPr>
            <a:normAutofit/>
          </a:bodyPr>
          <a:lstStyle/>
          <a:p>
            <a:pPr lvl="1"/>
            <a:endParaRPr lang="nb-NO" dirty="0"/>
          </a:p>
          <a:p>
            <a:pPr lvl="1"/>
            <a:r>
              <a:rPr lang="nb-NO" sz="2800" dirty="0"/>
              <a:t>To </a:t>
            </a:r>
            <a:r>
              <a:rPr lang="nb-NO" sz="2800" dirty="0" err="1"/>
              <a:t>challenge</a:t>
            </a:r>
            <a:r>
              <a:rPr lang="nb-NO" sz="2800" dirty="0"/>
              <a:t> the Western </a:t>
            </a:r>
            <a:r>
              <a:rPr lang="nb-NO" sz="2800" dirty="0" err="1"/>
              <a:t>definition</a:t>
            </a:r>
            <a:r>
              <a:rPr lang="nb-NO" sz="2800" dirty="0"/>
              <a:t> </a:t>
            </a:r>
            <a:r>
              <a:rPr lang="nb-NO" sz="2800" dirty="0" err="1"/>
              <a:t>power</a:t>
            </a:r>
            <a:r>
              <a:rPr lang="nb-NO" sz="2800" dirty="0"/>
              <a:t> in global media</a:t>
            </a:r>
          </a:p>
          <a:p>
            <a:pPr lvl="1"/>
            <a:endParaRPr lang="nb-NO" sz="2800" dirty="0"/>
          </a:p>
          <a:p>
            <a:pPr lvl="1"/>
            <a:r>
              <a:rPr lang="nb-NO" sz="2800" dirty="0"/>
              <a:t>To </a:t>
            </a:r>
            <a:r>
              <a:rPr lang="nb-NO" sz="2800" dirty="0" err="1"/>
              <a:t>weaken</a:t>
            </a:r>
            <a:r>
              <a:rPr lang="nb-NO" sz="2800" dirty="0"/>
              <a:t> trust </a:t>
            </a:r>
            <a:r>
              <a:rPr lang="nb-NO" sz="2800" dirty="0" err="1"/>
              <a:t>among</a:t>
            </a:r>
            <a:r>
              <a:rPr lang="nb-NO" sz="2800" dirty="0"/>
              <a:t> </a:t>
            </a:r>
            <a:r>
              <a:rPr lang="nb-NO" sz="2800" dirty="0" err="1"/>
              <a:t>members</a:t>
            </a:r>
            <a:r>
              <a:rPr lang="nb-NO" sz="2800" dirty="0"/>
              <a:t> </a:t>
            </a:r>
            <a:r>
              <a:rPr lang="nb-NO" sz="2800" dirty="0" err="1"/>
              <a:t>of</a:t>
            </a:r>
            <a:r>
              <a:rPr lang="nb-NO" sz="2800" dirty="0"/>
              <a:t> the Western </a:t>
            </a:r>
            <a:r>
              <a:rPr lang="nb-NO" sz="2800" dirty="0" err="1"/>
              <a:t>community</a:t>
            </a:r>
            <a:r>
              <a:rPr lang="nb-NO" sz="2800" dirty="0"/>
              <a:t> </a:t>
            </a:r>
          </a:p>
          <a:p>
            <a:pPr lvl="1"/>
            <a:endParaRPr lang="nb-NO" sz="2800" dirty="0"/>
          </a:p>
          <a:p>
            <a:pPr lvl="1"/>
            <a:r>
              <a:rPr lang="nb-NO" sz="2800" dirty="0"/>
              <a:t>To </a:t>
            </a:r>
            <a:r>
              <a:rPr lang="nb-NO" sz="2800" dirty="0" err="1"/>
              <a:t>undermine</a:t>
            </a:r>
            <a:r>
              <a:rPr lang="nb-NO" sz="2800" dirty="0"/>
              <a:t> trust </a:t>
            </a:r>
            <a:r>
              <a:rPr lang="nb-NO" sz="2800" dirty="0" err="1"/>
              <a:t>between</a:t>
            </a:r>
            <a:r>
              <a:rPr lang="nb-NO" sz="2800" dirty="0"/>
              <a:t> </a:t>
            </a:r>
            <a:r>
              <a:rPr lang="nb-NO" sz="2800" dirty="0" err="1"/>
              <a:t>people</a:t>
            </a:r>
            <a:r>
              <a:rPr lang="nb-NO" sz="2800" dirty="0"/>
              <a:t> and </a:t>
            </a:r>
            <a:r>
              <a:rPr lang="nb-NO" sz="2800" dirty="0" err="1"/>
              <a:t>political</a:t>
            </a:r>
            <a:r>
              <a:rPr lang="nb-NO" sz="2800" dirty="0"/>
              <a:t> elite in Western </a:t>
            </a:r>
            <a:r>
              <a:rPr lang="nb-NO" sz="2800" dirty="0" err="1"/>
              <a:t>societies</a:t>
            </a:r>
            <a:endParaRPr lang="en-GB" sz="2800" dirty="0"/>
          </a:p>
          <a:p>
            <a:endParaRPr lang="en-GB" dirty="0"/>
          </a:p>
        </p:txBody>
      </p:sp>
    </p:spTree>
    <p:extLst>
      <p:ext uri="{BB962C8B-B14F-4D97-AF65-F5344CB8AC3E}">
        <p14:creationId xmlns:p14="http://schemas.microsoft.com/office/powerpoint/2010/main" val="27352465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a:extLst>
              <a:ext uri="{FF2B5EF4-FFF2-40B4-BE49-F238E27FC236}">
                <a16:creationId xmlns:a16="http://schemas.microsoft.com/office/drawing/2014/main" id="{5B322A71-4BAC-4D32-8A16-0F5B05F45A8E}"/>
              </a:ext>
            </a:extLst>
          </p:cNvPr>
          <p:cNvSpPr>
            <a:spLocks noGrp="1"/>
          </p:cNvSpPr>
          <p:nvPr>
            <p:ph type="title"/>
          </p:nvPr>
        </p:nvSpPr>
        <p:spPr>
          <a:xfrm>
            <a:off x="907040" y="109249"/>
            <a:ext cx="7658100" cy="975858"/>
          </a:xfrm>
        </p:spPr>
        <p:txBody>
          <a:bodyPr/>
          <a:lstStyle/>
          <a:p>
            <a:pPr algn="ctr"/>
            <a:r>
              <a:rPr lang="nb-NO" altLang="en-US" sz="3600" b="1" dirty="0" err="1"/>
              <a:t>What</a:t>
            </a:r>
            <a:r>
              <a:rPr lang="nb-NO" altLang="en-US" sz="3600" b="1" dirty="0"/>
              <a:t> </a:t>
            </a:r>
            <a:r>
              <a:rPr lang="nb-NO" altLang="en-US" sz="3600" b="1" dirty="0" err="1"/>
              <a:t>Does</a:t>
            </a:r>
            <a:r>
              <a:rPr lang="nb-NO" altLang="en-US" sz="3600" b="1" dirty="0"/>
              <a:t> </a:t>
            </a:r>
            <a:r>
              <a:rPr lang="nb-NO" altLang="en-US" sz="3600" b="1" dirty="0" err="1"/>
              <a:t>Russia</a:t>
            </a:r>
            <a:r>
              <a:rPr lang="nb-NO" altLang="en-US" sz="3600" b="1" dirty="0"/>
              <a:t> See?</a:t>
            </a:r>
            <a:br>
              <a:rPr lang="nb-NO" altLang="en-US" sz="3600" b="1" dirty="0"/>
            </a:br>
            <a:r>
              <a:rPr lang="nb-NO" altLang="en-US" sz="2400" dirty="0"/>
              <a:t>Strategic Perceptions of Europe</a:t>
            </a:r>
          </a:p>
        </p:txBody>
      </p:sp>
      <p:pic>
        <p:nvPicPr>
          <p:cNvPr id="2" name="Picture 1">
            <a:extLst>
              <a:ext uri="{FF2B5EF4-FFF2-40B4-BE49-F238E27FC236}">
                <a16:creationId xmlns:a16="http://schemas.microsoft.com/office/drawing/2014/main" id="{1485BFB5-FBE0-4791-A13F-E31FAD9E91B4}"/>
              </a:ext>
            </a:extLst>
          </p:cNvPr>
          <p:cNvPicPr>
            <a:picLocks noChangeAspect="1"/>
          </p:cNvPicPr>
          <p:nvPr/>
        </p:nvPicPr>
        <p:blipFill>
          <a:blip r:embed="rId2"/>
          <a:stretch>
            <a:fillRect/>
          </a:stretch>
        </p:blipFill>
        <p:spPr>
          <a:xfrm>
            <a:off x="1454727" y="965467"/>
            <a:ext cx="7197883" cy="5040479"/>
          </a:xfrm>
          <a:prstGeom prst="rect">
            <a:avLst/>
          </a:prstGeom>
        </p:spPr>
      </p:pic>
    </p:spTree>
    <p:extLst>
      <p:ext uri="{BB962C8B-B14F-4D97-AF65-F5344CB8AC3E}">
        <p14:creationId xmlns:p14="http://schemas.microsoft.com/office/powerpoint/2010/main" val="30210881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a:extLst>
              <a:ext uri="{FF2B5EF4-FFF2-40B4-BE49-F238E27FC236}">
                <a16:creationId xmlns:a16="http://schemas.microsoft.com/office/drawing/2014/main" id="{5B322A71-4BAC-4D32-8A16-0F5B05F45A8E}"/>
              </a:ext>
            </a:extLst>
          </p:cNvPr>
          <p:cNvSpPr>
            <a:spLocks noGrp="1"/>
          </p:cNvSpPr>
          <p:nvPr>
            <p:ph type="title"/>
          </p:nvPr>
        </p:nvSpPr>
        <p:spPr>
          <a:xfrm>
            <a:off x="938213" y="379413"/>
            <a:ext cx="7658100" cy="975858"/>
          </a:xfrm>
        </p:spPr>
        <p:txBody>
          <a:bodyPr/>
          <a:lstStyle/>
          <a:p>
            <a:pPr algn="ctr"/>
            <a:r>
              <a:rPr lang="nb-NO" altLang="en-US" sz="3600" b="1" dirty="0" err="1"/>
              <a:t>What</a:t>
            </a:r>
            <a:r>
              <a:rPr lang="nb-NO" altLang="en-US" sz="3600" b="1" dirty="0"/>
              <a:t> </a:t>
            </a:r>
            <a:r>
              <a:rPr lang="nb-NO" altLang="en-US" sz="3600" b="1" dirty="0" err="1"/>
              <a:t>Does</a:t>
            </a:r>
            <a:r>
              <a:rPr lang="nb-NO" altLang="en-US" sz="3600" b="1" dirty="0"/>
              <a:t> </a:t>
            </a:r>
            <a:r>
              <a:rPr lang="nb-NO" altLang="en-US" sz="3600" b="1" dirty="0" err="1"/>
              <a:t>Russia</a:t>
            </a:r>
            <a:r>
              <a:rPr lang="nb-NO" altLang="en-US" sz="3600" b="1" dirty="0"/>
              <a:t> See?</a:t>
            </a:r>
            <a:br>
              <a:rPr lang="nb-NO" altLang="en-US" sz="3600" b="1" dirty="0"/>
            </a:br>
            <a:r>
              <a:rPr lang="nb-NO" altLang="en-US" sz="2400" dirty="0"/>
              <a:t>Strategic Perceptions of Norway</a:t>
            </a:r>
          </a:p>
        </p:txBody>
      </p:sp>
      <p:sp>
        <p:nvSpPr>
          <p:cNvPr id="47107" name="Rectangle 5">
            <a:extLst>
              <a:ext uri="{FF2B5EF4-FFF2-40B4-BE49-F238E27FC236}">
                <a16:creationId xmlns:a16="http://schemas.microsoft.com/office/drawing/2014/main" id="{55FC1196-13A5-4D75-86E3-CFCF399649E6}"/>
              </a:ext>
            </a:extLst>
          </p:cNvPr>
          <p:cNvSpPr>
            <a:spLocks noGrp="1"/>
          </p:cNvSpPr>
          <p:nvPr>
            <p:ph type="body" sz="half" idx="1"/>
          </p:nvPr>
        </p:nvSpPr>
        <p:spPr>
          <a:xfrm>
            <a:off x="3065317" y="1355271"/>
            <a:ext cx="5948797" cy="5026479"/>
          </a:xfrm>
        </p:spPr>
        <p:txBody>
          <a:bodyPr>
            <a:normAutofit fontScale="92500" lnSpcReduction="10000"/>
          </a:bodyPr>
          <a:lstStyle/>
          <a:p>
            <a:pPr lvl="1">
              <a:lnSpc>
                <a:spcPct val="90000"/>
              </a:lnSpc>
            </a:pPr>
            <a:endParaRPr lang="nb-NO" altLang="en-US" sz="1500" dirty="0"/>
          </a:p>
          <a:p>
            <a:pPr lvl="1">
              <a:lnSpc>
                <a:spcPct val="90000"/>
              </a:lnSpc>
            </a:pPr>
            <a:r>
              <a:rPr lang="nb-NO" altLang="en-US" sz="2800" b="1" dirty="0"/>
              <a:t>S</a:t>
            </a:r>
            <a:r>
              <a:rPr altLang="en-US" sz="2800" b="1" dirty="0"/>
              <a:t>mall </a:t>
            </a:r>
            <a:r>
              <a:rPr altLang="en-US" sz="2800" b="1" dirty="0" err="1"/>
              <a:t>neighbour</a:t>
            </a:r>
            <a:r>
              <a:rPr lang="nb-NO" altLang="en-US" sz="2800" b="1" dirty="0"/>
              <a:t> </a:t>
            </a:r>
            <a:r>
              <a:rPr lang="nb-NO" altLang="en-US" sz="2800" b="1" dirty="0">
                <a:sym typeface="Wingdings" panose="05000000000000000000" pitchFamily="2" charset="2"/>
              </a:rPr>
              <a:t> </a:t>
            </a:r>
            <a:r>
              <a:rPr lang="nb-NO" altLang="en-US" sz="2800" b="1" dirty="0" err="1">
                <a:sym typeface="Wingdings" panose="05000000000000000000" pitchFamily="2" charset="2"/>
              </a:rPr>
              <a:t>disparity</a:t>
            </a:r>
            <a:r>
              <a:rPr lang="nb-NO" altLang="en-US" sz="2800" b="1" dirty="0">
                <a:sym typeface="Wingdings" panose="05000000000000000000" pitchFamily="2" charset="2"/>
              </a:rPr>
              <a:t> </a:t>
            </a:r>
            <a:r>
              <a:rPr lang="nb-NO" altLang="en-US" sz="2800" b="1" dirty="0" err="1">
                <a:sym typeface="Wingdings" panose="05000000000000000000" pitchFamily="2" charset="2"/>
              </a:rPr>
              <a:t>of</a:t>
            </a:r>
            <a:r>
              <a:rPr lang="nb-NO" altLang="en-US" sz="2800" b="1" dirty="0">
                <a:sym typeface="Wingdings" panose="05000000000000000000" pitchFamily="2" charset="2"/>
              </a:rPr>
              <a:t> </a:t>
            </a:r>
            <a:r>
              <a:rPr lang="nb-NO" altLang="en-US" sz="2800" b="1" dirty="0" err="1">
                <a:sym typeface="Wingdings" panose="05000000000000000000" pitchFamily="2" charset="2"/>
              </a:rPr>
              <a:t>potentials</a:t>
            </a:r>
            <a:r>
              <a:rPr lang="nb-NO" altLang="en-US" sz="2800" b="1" dirty="0">
                <a:sym typeface="Wingdings" panose="05000000000000000000" pitchFamily="2" charset="2"/>
              </a:rPr>
              <a:t>  </a:t>
            </a:r>
            <a:r>
              <a:rPr lang="nb-NO" altLang="en-US" sz="2800" b="1" dirty="0" err="1">
                <a:sym typeface="Wingdings" panose="05000000000000000000" pitchFamily="2" charset="2"/>
              </a:rPr>
              <a:t>vulnerability</a:t>
            </a:r>
            <a:endParaRPr altLang="en-US" sz="2800" b="1" dirty="0"/>
          </a:p>
          <a:p>
            <a:pPr lvl="1">
              <a:lnSpc>
                <a:spcPct val="90000"/>
              </a:lnSpc>
            </a:pPr>
            <a:r>
              <a:rPr lang="nb-NO" altLang="en-US" sz="2800" b="1" dirty="0"/>
              <a:t>W</a:t>
            </a:r>
            <a:r>
              <a:rPr altLang="en-US" sz="2800" b="1" dirty="0" err="1"/>
              <a:t>est</a:t>
            </a:r>
            <a:r>
              <a:rPr altLang="en-US" sz="2800" b="1" dirty="0"/>
              <a:t> / NATO member, US ally</a:t>
            </a:r>
            <a:r>
              <a:rPr lang="nb-NO" altLang="en-US" sz="2800" b="1" dirty="0"/>
              <a:t> </a:t>
            </a:r>
            <a:r>
              <a:rPr lang="nb-NO" altLang="en-US" sz="2800" b="1" dirty="0">
                <a:sym typeface="Wingdings" panose="05000000000000000000" pitchFamily="2" charset="2"/>
              </a:rPr>
              <a:t> </a:t>
            </a:r>
            <a:r>
              <a:rPr lang="nb-NO" altLang="en-US" sz="2800" b="1" dirty="0" err="1">
                <a:sym typeface="Wingdings" panose="05000000000000000000" pitchFamily="2" charset="2"/>
              </a:rPr>
              <a:t>possible</a:t>
            </a:r>
            <a:r>
              <a:rPr lang="nb-NO" altLang="en-US" sz="2800" b="1" dirty="0">
                <a:sym typeface="Wingdings" panose="05000000000000000000" pitchFamily="2" charset="2"/>
              </a:rPr>
              <a:t> </a:t>
            </a:r>
            <a:r>
              <a:rPr lang="nb-NO" altLang="en-US" sz="2800" b="1" dirty="0" err="1">
                <a:sym typeface="Wingdings" panose="05000000000000000000" pitchFamily="2" charset="2"/>
              </a:rPr>
              <a:t>source</a:t>
            </a:r>
            <a:r>
              <a:rPr lang="nb-NO" altLang="en-US" sz="2800" b="1" dirty="0">
                <a:sym typeface="Wingdings" panose="05000000000000000000" pitchFamily="2" charset="2"/>
              </a:rPr>
              <a:t> </a:t>
            </a:r>
            <a:r>
              <a:rPr lang="nb-NO" altLang="en-US" sz="2800" b="1" dirty="0" err="1">
                <a:sym typeface="Wingdings" panose="05000000000000000000" pitchFamily="2" charset="2"/>
              </a:rPr>
              <a:t>of</a:t>
            </a:r>
            <a:r>
              <a:rPr lang="nb-NO" altLang="en-US" sz="2800" b="1" dirty="0">
                <a:sym typeface="Wingdings" panose="05000000000000000000" pitchFamily="2" charset="2"/>
              </a:rPr>
              <a:t> </a:t>
            </a:r>
            <a:r>
              <a:rPr lang="nb-NO" altLang="en-US" sz="2800" b="1" dirty="0" err="1">
                <a:sym typeface="Wingdings" panose="05000000000000000000" pitchFamily="2" charset="2"/>
              </a:rPr>
              <a:t>threat</a:t>
            </a:r>
            <a:r>
              <a:rPr lang="nb-NO" altLang="en-US" sz="2800" b="1" dirty="0">
                <a:sym typeface="Wingdings" panose="05000000000000000000" pitchFamily="2" charset="2"/>
              </a:rPr>
              <a:t> to </a:t>
            </a:r>
            <a:r>
              <a:rPr lang="nb-NO" altLang="en-US" sz="2800" b="1" dirty="0" err="1">
                <a:sym typeface="Wingdings" panose="05000000000000000000" pitchFamily="2" charset="2"/>
              </a:rPr>
              <a:t>Russia’s</a:t>
            </a:r>
            <a:r>
              <a:rPr lang="nb-NO" altLang="en-US" sz="2800" b="1" dirty="0">
                <a:sym typeface="Wingdings" panose="05000000000000000000" pitchFamily="2" charset="2"/>
              </a:rPr>
              <a:t> </a:t>
            </a:r>
            <a:r>
              <a:rPr lang="nb-NO" altLang="en-US" sz="2800" b="1" dirty="0" err="1">
                <a:sym typeface="Wingdings" panose="05000000000000000000" pitchFamily="2" charset="2"/>
              </a:rPr>
              <a:t>strategic</a:t>
            </a:r>
            <a:r>
              <a:rPr lang="nb-NO" altLang="en-US" sz="2800" b="1" dirty="0">
                <a:sym typeface="Wingdings" panose="05000000000000000000" pitchFamily="2" charset="2"/>
              </a:rPr>
              <a:t> </a:t>
            </a:r>
            <a:r>
              <a:rPr lang="nb-NO" altLang="en-US" sz="2800" b="1" dirty="0" err="1">
                <a:sym typeface="Wingdings" panose="05000000000000000000" pitchFamily="2" charset="2"/>
              </a:rPr>
              <a:t>assets</a:t>
            </a:r>
            <a:r>
              <a:rPr lang="nb-NO" altLang="en-US" sz="2800" b="1" dirty="0">
                <a:sym typeface="Wingdings" panose="05000000000000000000" pitchFamily="2" charset="2"/>
              </a:rPr>
              <a:t> in the Northern Bastion</a:t>
            </a:r>
            <a:endParaRPr altLang="en-US" sz="2800" b="1" dirty="0"/>
          </a:p>
          <a:p>
            <a:pPr lvl="1">
              <a:lnSpc>
                <a:spcPct val="90000"/>
              </a:lnSpc>
            </a:pPr>
            <a:r>
              <a:rPr lang="nb-NO" altLang="en-US" sz="2800" b="1" dirty="0"/>
              <a:t>Active </a:t>
            </a:r>
            <a:r>
              <a:rPr altLang="en-US" sz="2800" b="1" dirty="0"/>
              <a:t>in the </a:t>
            </a:r>
            <a:r>
              <a:rPr lang="nb-NO" altLang="en-US" sz="2800" b="1" dirty="0"/>
              <a:t>High North  </a:t>
            </a:r>
            <a:r>
              <a:rPr lang="nb-NO" altLang="en-US" sz="2800" b="1" dirty="0">
                <a:sym typeface="Wingdings" panose="05000000000000000000" pitchFamily="2" charset="2"/>
              </a:rPr>
              <a:t> </a:t>
            </a:r>
            <a:r>
              <a:rPr lang="nb-NO" altLang="en-US" sz="2800" b="1" dirty="0" err="1">
                <a:sym typeface="Wingdings" panose="05000000000000000000" pitchFamily="2" charset="2"/>
              </a:rPr>
              <a:t>common</a:t>
            </a:r>
            <a:r>
              <a:rPr lang="nb-NO" altLang="en-US" sz="2800" b="1" dirty="0">
                <a:sym typeface="Wingdings" panose="05000000000000000000" pitchFamily="2" charset="2"/>
              </a:rPr>
              <a:t> and </a:t>
            </a:r>
            <a:r>
              <a:rPr lang="nb-NO" altLang="en-US" sz="2800" b="1" dirty="0" err="1">
                <a:sym typeface="Wingdings" panose="05000000000000000000" pitchFamily="2" charset="2"/>
              </a:rPr>
              <a:t>contradicting</a:t>
            </a:r>
            <a:r>
              <a:rPr lang="nb-NO" altLang="en-US" sz="2800" b="1" dirty="0">
                <a:sym typeface="Wingdings" panose="05000000000000000000" pitchFamily="2" charset="2"/>
              </a:rPr>
              <a:t> Arctic </a:t>
            </a:r>
            <a:r>
              <a:rPr lang="nb-NO" altLang="en-US" sz="2800" b="1" dirty="0" err="1">
                <a:sym typeface="Wingdings" panose="05000000000000000000" pitchFamily="2" charset="2"/>
              </a:rPr>
              <a:t>interests</a:t>
            </a:r>
            <a:endParaRPr altLang="en-US" sz="2800" b="1" dirty="0"/>
          </a:p>
          <a:p>
            <a:pPr lvl="1">
              <a:lnSpc>
                <a:spcPct val="90000"/>
              </a:lnSpc>
            </a:pPr>
            <a:r>
              <a:rPr altLang="en-US" sz="2800" b="1" dirty="0"/>
              <a:t>Oil and gas producer</a:t>
            </a:r>
            <a:r>
              <a:rPr lang="nb-NO" altLang="en-US" sz="2800" b="1" dirty="0"/>
              <a:t> </a:t>
            </a:r>
            <a:r>
              <a:rPr lang="nb-NO" altLang="en-US" sz="2800" b="1" dirty="0">
                <a:sym typeface="Wingdings" panose="05000000000000000000" pitchFamily="2" charset="2"/>
              </a:rPr>
              <a:t> </a:t>
            </a:r>
            <a:r>
              <a:rPr lang="nb-NO" altLang="en-US" sz="2800" b="1" dirty="0" err="1">
                <a:sym typeface="Wingdings" panose="05000000000000000000" pitchFamily="2" charset="2"/>
              </a:rPr>
              <a:t>energy</a:t>
            </a:r>
            <a:r>
              <a:rPr lang="nb-NO" altLang="en-US" sz="2800" b="1" dirty="0">
                <a:sym typeface="Wingdings" panose="05000000000000000000" pitchFamily="2" charset="2"/>
              </a:rPr>
              <a:t> </a:t>
            </a:r>
            <a:r>
              <a:rPr lang="nb-NO" altLang="en-US" sz="2800" b="1" dirty="0" err="1">
                <a:sym typeface="Wingdings" panose="05000000000000000000" pitchFamily="2" charset="2"/>
              </a:rPr>
              <a:t>competitor</a:t>
            </a:r>
            <a:r>
              <a:rPr lang="nb-NO" altLang="en-US" sz="2800" b="1" dirty="0">
                <a:sym typeface="Wingdings" panose="05000000000000000000" pitchFamily="2" charset="2"/>
              </a:rPr>
              <a:t> </a:t>
            </a:r>
            <a:r>
              <a:rPr lang="nb-NO" altLang="en-US" sz="2800" b="1" dirty="0" err="1">
                <a:sym typeface="Wingdings" panose="05000000000000000000" pitchFamily="2" charset="2"/>
              </a:rPr>
              <a:t>on</a:t>
            </a:r>
            <a:r>
              <a:rPr lang="nb-NO" altLang="en-US" sz="2800" b="1" dirty="0">
                <a:sym typeface="Wingdings" panose="05000000000000000000" pitchFamily="2" charset="2"/>
              </a:rPr>
              <a:t> the European </a:t>
            </a:r>
            <a:r>
              <a:rPr lang="nb-NO" altLang="en-US" sz="2800" b="1" dirty="0" err="1">
                <a:sym typeface="Wingdings" panose="05000000000000000000" pitchFamily="2" charset="2"/>
              </a:rPr>
              <a:t>energy</a:t>
            </a:r>
            <a:r>
              <a:rPr lang="nb-NO" altLang="en-US" sz="2800" b="1" dirty="0">
                <a:sym typeface="Wingdings" panose="05000000000000000000" pitchFamily="2" charset="2"/>
              </a:rPr>
              <a:t> </a:t>
            </a:r>
            <a:r>
              <a:rPr lang="nb-NO" altLang="en-US" sz="2800" b="1" dirty="0" err="1">
                <a:sym typeface="Wingdings" panose="05000000000000000000" pitchFamily="2" charset="2"/>
              </a:rPr>
              <a:t>market</a:t>
            </a:r>
            <a:endParaRPr lang="nb-NO" altLang="en-US" sz="2800" b="1" dirty="0">
              <a:sym typeface="Wingdings" panose="05000000000000000000" pitchFamily="2" charset="2"/>
            </a:endParaRPr>
          </a:p>
          <a:p>
            <a:pPr lvl="1">
              <a:lnSpc>
                <a:spcPct val="90000"/>
              </a:lnSpc>
            </a:pPr>
            <a:r>
              <a:rPr lang="nb-NO" altLang="en-US" sz="2800" b="1" dirty="0">
                <a:sym typeface="Wingdings" panose="05000000000000000000" pitchFamily="2" charset="2"/>
              </a:rPr>
              <a:t>Russian </a:t>
            </a:r>
            <a:r>
              <a:rPr lang="nb-NO" altLang="en-US" sz="2800" b="1" dirty="0" err="1">
                <a:sym typeface="Wingdings" panose="05000000000000000000" pitchFamily="2" charset="2"/>
              </a:rPr>
              <a:t>community</a:t>
            </a:r>
            <a:r>
              <a:rPr lang="nb-NO" altLang="en-US" sz="2800" b="1" dirty="0">
                <a:sym typeface="Wingdings" panose="05000000000000000000" pitchFamily="2" charset="2"/>
              </a:rPr>
              <a:t>  </a:t>
            </a:r>
            <a:r>
              <a:rPr lang="nb-NO" altLang="en-US" sz="2800" b="1" dirty="0" err="1">
                <a:sym typeface="Wingdings" panose="05000000000000000000" pitchFamily="2" charset="2"/>
              </a:rPr>
              <a:t>strategic</a:t>
            </a:r>
            <a:r>
              <a:rPr lang="nb-NO" altLang="en-US" sz="2800" b="1" dirty="0">
                <a:sym typeface="Wingdings" panose="05000000000000000000" pitchFamily="2" charset="2"/>
              </a:rPr>
              <a:t> </a:t>
            </a:r>
            <a:r>
              <a:rPr lang="nb-NO" altLang="en-US" sz="2800" b="1" dirty="0" err="1">
                <a:sym typeface="Wingdings" panose="05000000000000000000" pitchFamily="2" charset="2"/>
              </a:rPr>
              <a:t>asset</a:t>
            </a:r>
            <a:r>
              <a:rPr lang="nb-NO" altLang="en-US" sz="2800" b="1" dirty="0">
                <a:sym typeface="Wingdings" panose="05000000000000000000" pitchFamily="2" charset="2"/>
              </a:rPr>
              <a:t> </a:t>
            </a:r>
            <a:r>
              <a:rPr lang="nb-NO" altLang="en-US" sz="2800" b="1" dirty="0" err="1">
                <a:sym typeface="Wingdings" panose="05000000000000000000" pitchFamily="2" charset="2"/>
              </a:rPr>
              <a:t>receptive</a:t>
            </a:r>
            <a:r>
              <a:rPr lang="nb-NO" altLang="en-US" sz="2800" b="1" dirty="0">
                <a:sym typeface="Wingdings" panose="05000000000000000000" pitchFamily="2" charset="2"/>
              </a:rPr>
              <a:t> for Russian </a:t>
            </a:r>
            <a:r>
              <a:rPr lang="nb-NO" altLang="en-US" sz="2800" b="1" dirty="0" err="1">
                <a:sym typeface="Wingdings" panose="05000000000000000000" pitchFamily="2" charset="2"/>
              </a:rPr>
              <a:t>communication</a:t>
            </a:r>
            <a:r>
              <a:rPr lang="nb-NO" altLang="en-US" sz="2800" b="1" dirty="0">
                <a:sym typeface="Wingdings" panose="05000000000000000000" pitchFamily="2" charset="2"/>
              </a:rPr>
              <a:t>?</a:t>
            </a:r>
            <a:endParaRPr altLang="en-US" sz="2800" b="1" dirty="0"/>
          </a:p>
          <a:p>
            <a:pPr lvl="1">
              <a:lnSpc>
                <a:spcPct val="90000"/>
              </a:lnSpc>
            </a:pPr>
            <a:endParaRPr lang="nb-NO" altLang="en-US" sz="1500" dirty="0"/>
          </a:p>
          <a:p>
            <a:pPr lvl="2">
              <a:lnSpc>
                <a:spcPct val="90000"/>
              </a:lnSpc>
              <a:buFont typeface="Arial" panose="020B0604020202020204" pitchFamily="34" charset="0"/>
              <a:buNone/>
            </a:pPr>
            <a:endParaRPr altLang="en-US" sz="1100" dirty="0"/>
          </a:p>
        </p:txBody>
      </p:sp>
      <p:pic>
        <p:nvPicPr>
          <p:cNvPr id="2" name="Picture 1">
            <a:extLst>
              <a:ext uri="{FF2B5EF4-FFF2-40B4-BE49-F238E27FC236}">
                <a16:creationId xmlns:a16="http://schemas.microsoft.com/office/drawing/2014/main" id="{8B386878-F0CC-4AAD-96CE-BD5902B9DD1F}"/>
              </a:ext>
            </a:extLst>
          </p:cNvPr>
          <p:cNvPicPr>
            <a:picLocks noChangeAspect="1"/>
          </p:cNvPicPr>
          <p:nvPr/>
        </p:nvPicPr>
        <p:blipFill>
          <a:blip r:embed="rId2"/>
          <a:stretch>
            <a:fillRect/>
          </a:stretch>
        </p:blipFill>
        <p:spPr>
          <a:xfrm>
            <a:off x="129886" y="2138378"/>
            <a:ext cx="3226556" cy="2581244"/>
          </a:xfrm>
          <a:prstGeom prst="rect">
            <a:avLst/>
          </a:prstGeom>
        </p:spPr>
      </p:pic>
    </p:spTree>
    <p:extLst>
      <p:ext uri="{BB962C8B-B14F-4D97-AF65-F5344CB8AC3E}">
        <p14:creationId xmlns:p14="http://schemas.microsoft.com/office/powerpoint/2010/main" val="1770200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AED68-A66F-4266-A374-22751084ECCF}"/>
              </a:ext>
            </a:extLst>
          </p:cNvPr>
          <p:cNvSpPr>
            <a:spLocks noGrp="1"/>
          </p:cNvSpPr>
          <p:nvPr>
            <p:ph type="title"/>
          </p:nvPr>
        </p:nvSpPr>
        <p:spPr>
          <a:xfrm>
            <a:off x="666750" y="109220"/>
            <a:ext cx="7886700" cy="901700"/>
          </a:xfrm>
        </p:spPr>
        <p:txBody>
          <a:bodyPr>
            <a:normAutofit fontScale="90000"/>
          </a:bodyPr>
          <a:lstStyle/>
          <a:p>
            <a:pPr algn="ctr"/>
            <a:r>
              <a:rPr lang="nb-NO" sz="3600" b="1" dirty="0"/>
              <a:t>How Do </a:t>
            </a:r>
            <a:r>
              <a:rPr lang="nb-NO" sz="3600" b="1" dirty="0" err="1"/>
              <a:t>They</a:t>
            </a:r>
            <a:r>
              <a:rPr lang="nb-NO" sz="3600" b="1" dirty="0"/>
              <a:t> Do It?</a:t>
            </a:r>
            <a:br>
              <a:rPr lang="nb-NO" b="1" dirty="0"/>
            </a:br>
            <a:r>
              <a:rPr lang="nb-NO" dirty="0"/>
              <a:t>Russian Objectives and Means</a:t>
            </a:r>
            <a:endParaRPr lang="pl-PL" dirty="0"/>
          </a:p>
        </p:txBody>
      </p:sp>
      <p:graphicFrame>
        <p:nvGraphicFramePr>
          <p:cNvPr id="4" name="Table 3">
            <a:extLst>
              <a:ext uri="{FF2B5EF4-FFF2-40B4-BE49-F238E27FC236}">
                <a16:creationId xmlns:a16="http://schemas.microsoft.com/office/drawing/2014/main" id="{725383F9-5590-495F-A34B-34F6A95EF438}"/>
              </a:ext>
            </a:extLst>
          </p:cNvPr>
          <p:cNvGraphicFramePr>
            <a:graphicFrameLocks noGrp="1"/>
          </p:cNvGraphicFramePr>
          <p:nvPr>
            <p:extLst>
              <p:ext uri="{D42A27DB-BD31-4B8C-83A1-F6EECF244321}">
                <p14:modId xmlns:p14="http://schemas.microsoft.com/office/powerpoint/2010/main" val="2883540876"/>
              </p:ext>
            </p:extLst>
          </p:nvPr>
        </p:nvGraphicFramePr>
        <p:xfrm>
          <a:off x="384464" y="1010920"/>
          <a:ext cx="8395855" cy="5511958"/>
        </p:xfrm>
        <a:graphic>
          <a:graphicData uri="http://schemas.openxmlformats.org/drawingml/2006/table">
            <a:tbl>
              <a:tblPr firstRow="1" firstCol="1" bandRow="1">
                <a:effectLst>
                  <a:outerShdw blurRad="50800" dist="38100" dir="5400000" algn="t" rotWithShape="0">
                    <a:prstClr val="black">
                      <a:alpha val="40000"/>
                    </a:prstClr>
                  </a:outerShdw>
                </a:effectLst>
                <a:tableStyleId>{073A0DAA-6AF3-43AB-8588-CEC1D06C72B9}</a:tableStyleId>
              </a:tblPr>
              <a:tblGrid>
                <a:gridCol w="2518048">
                  <a:extLst>
                    <a:ext uri="{9D8B030D-6E8A-4147-A177-3AD203B41FA5}">
                      <a16:colId xmlns:a16="http://schemas.microsoft.com/office/drawing/2014/main" val="3946062922"/>
                    </a:ext>
                  </a:extLst>
                </a:gridCol>
                <a:gridCol w="1471448">
                  <a:extLst>
                    <a:ext uri="{9D8B030D-6E8A-4147-A177-3AD203B41FA5}">
                      <a16:colId xmlns:a16="http://schemas.microsoft.com/office/drawing/2014/main" val="2618281534"/>
                    </a:ext>
                  </a:extLst>
                </a:gridCol>
                <a:gridCol w="1471448">
                  <a:extLst>
                    <a:ext uri="{9D8B030D-6E8A-4147-A177-3AD203B41FA5}">
                      <a16:colId xmlns:a16="http://schemas.microsoft.com/office/drawing/2014/main" val="3030627430"/>
                    </a:ext>
                  </a:extLst>
                </a:gridCol>
                <a:gridCol w="1471448">
                  <a:extLst>
                    <a:ext uri="{9D8B030D-6E8A-4147-A177-3AD203B41FA5}">
                      <a16:colId xmlns:a16="http://schemas.microsoft.com/office/drawing/2014/main" val="198089113"/>
                    </a:ext>
                  </a:extLst>
                </a:gridCol>
                <a:gridCol w="1463463">
                  <a:extLst>
                    <a:ext uri="{9D8B030D-6E8A-4147-A177-3AD203B41FA5}">
                      <a16:colId xmlns:a16="http://schemas.microsoft.com/office/drawing/2014/main" val="1642925466"/>
                    </a:ext>
                  </a:extLst>
                </a:gridCol>
              </a:tblGrid>
              <a:tr h="413734">
                <a:tc rowSpan="2">
                  <a:txBody>
                    <a:bodyPr/>
                    <a:lstStyle/>
                    <a:p>
                      <a:pPr algn="ctr">
                        <a:spcAft>
                          <a:spcPts val="0"/>
                        </a:spcAft>
                      </a:pPr>
                      <a:r>
                        <a:rPr lang="nb-NO" sz="1400" dirty="0">
                          <a:effectLst/>
                        </a:rPr>
                        <a:t>OBJECTIVES</a:t>
                      </a:r>
                      <a:endParaRPr lang="pl-PL" sz="900" dirty="0">
                        <a:effectLst/>
                        <a:latin typeface="Meta Serif Offc Pro" panose="02010504050101020102" pitchFamily="2" charset="0"/>
                        <a:ea typeface="SimSun" panose="02010600030101010101" pitchFamily="2" charset="-122"/>
                        <a:cs typeface="Times New Roman" panose="02020603050405020304" pitchFamily="18" charset="0"/>
                      </a:endParaRPr>
                    </a:p>
                  </a:txBody>
                  <a:tcPr marL="54240" marR="54240" marT="0" marB="0" anchor="ctr">
                    <a:cell3D prstMaterial="dkEdge">
                      <a:bevel/>
                      <a:lightRig rig="flood" dir="t"/>
                    </a:cell3D>
                  </a:tcPr>
                </a:tc>
                <a:tc gridSpan="4">
                  <a:txBody>
                    <a:bodyPr/>
                    <a:lstStyle/>
                    <a:p>
                      <a:pPr algn="ctr">
                        <a:spcAft>
                          <a:spcPts val="0"/>
                        </a:spcAft>
                      </a:pPr>
                      <a:r>
                        <a:rPr lang="nb-NO" sz="1400" dirty="0">
                          <a:effectLst/>
                        </a:rPr>
                        <a:t>INSTRUMENTS</a:t>
                      </a:r>
                      <a:endParaRPr lang="pl-PL" sz="900" dirty="0">
                        <a:effectLst/>
                        <a:latin typeface="Meta Serif Offc Pro" panose="02010504050101020102" pitchFamily="2" charset="0"/>
                        <a:ea typeface="SimSun" panose="02010600030101010101" pitchFamily="2" charset="-122"/>
                        <a:cs typeface="Times New Roman" panose="02020603050405020304" pitchFamily="18" charset="0"/>
                      </a:endParaRPr>
                    </a:p>
                  </a:txBody>
                  <a:tcPr marL="54240" marR="54240" marT="0" marB="0">
                    <a:cell3D prstMaterial="dkEdge">
                      <a:bevel w="25400" h="25400" prst="angle"/>
                      <a:lightRig rig="flood" dir="t"/>
                    </a:cell3D>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858068033"/>
                  </a:ext>
                </a:extLst>
              </a:tr>
              <a:tr h="1599101">
                <a:tc vMerge="1">
                  <a:txBody>
                    <a:bodyPr/>
                    <a:lstStyle/>
                    <a:p>
                      <a:endParaRPr lang="pl-PL"/>
                    </a:p>
                  </a:txBody>
                  <a:tcPr/>
                </a:tc>
                <a:tc>
                  <a:txBody>
                    <a:bodyPr/>
                    <a:lstStyle/>
                    <a:p>
                      <a:pPr marL="71755" marR="71755" algn="ctr">
                        <a:spcAft>
                          <a:spcPts val="0"/>
                        </a:spcAft>
                      </a:pPr>
                      <a:r>
                        <a:rPr lang="nb-NO" sz="1600" b="1" dirty="0">
                          <a:effectLst>
                            <a:outerShdw blurRad="38100" dist="38100" dir="2700000" algn="tl">
                              <a:srgbClr val="000000">
                                <a:alpha val="43137"/>
                              </a:srgbClr>
                            </a:outerShdw>
                          </a:effectLst>
                        </a:rPr>
                        <a:t>Legal</a:t>
                      </a:r>
                      <a:endParaRPr lang="pl-PL" sz="1600" b="1" dirty="0">
                        <a:effectLst>
                          <a:outerShdw blurRad="38100" dist="38100" dir="2700000" algn="tl">
                            <a:srgbClr val="000000">
                              <a:alpha val="43137"/>
                            </a:srgbClr>
                          </a:outerShdw>
                        </a:effectLst>
                        <a:latin typeface="Meta Serif Offc Pro" panose="02010504050101020102" pitchFamily="2" charset="0"/>
                        <a:ea typeface="SimSun" panose="02010600030101010101" pitchFamily="2" charset="-122"/>
                        <a:cs typeface="Times New Roman" panose="02020603050405020304" pitchFamily="18" charset="0"/>
                      </a:endParaRPr>
                    </a:p>
                  </a:txBody>
                  <a:tcPr marL="54240" marR="54240" marT="0" marB="0" vert="vert270" anchor="ctr">
                    <a:cell3D prstMaterial="dkEdge">
                      <a:bevel/>
                      <a:lightRig rig="flood" dir="t"/>
                    </a:cell3D>
                  </a:tcPr>
                </a:tc>
                <a:tc>
                  <a:txBody>
                    <a:bodyPr/>
                    <a:lstStyle/>
                    <a:p>
                      <a:pPr marL="71755" marR="71755" algn="ctr">
                        <a:spcAft>
                          <a:spcPts val="0"/>
                        </a:spcAft>
                      </a:pPr>
                      <a:r>
                        <a:rPr lang="nb-NO" sz="1600" b="1" dirty="0" err="1">
                          <a:effectLst>
                            <a:outerShdw blurRad="38100" dist="38100" dir="2700000" algn="tl">
                              <a:srgbClr val="000000">
                                <a:alpha val="43137"/>
                              </a:srgbClr>
                            </a:outerShdw>
                          </a:effectLst>
                        </a:rPr>
                        <a:t>Economic</a:t>
                      </a:r>
                      <a:endParaRPr lang="pl-PL" sz="1600" b="1" dirty="0">
                        <a:effectLst>
                          <a:outerShdw blurRad="38100" dist="38100" dir="2700000" algn="tl">
                            <a:srgbClr val="000000">
                              <a:alpha val="43137"/>
                            </a:srgbClr>
                          </a:outerShdw>
                        </a:effectLst>
                        <a:latin typeface="Meta Serif Offc Pro" panose="02010504050101020102" pitchFamily="2" charset="0"/>
                        <a:ea typeface="SimSun" panose="02010600030101010101" pitchFamily="2" charset="-122"/>
                        <a:cs typeface="Times New Roman" panose="02020603050405020304" pitchFamily="18" charset="0"/>
                      </a:endParaRPr>
                    </a:p>
                  </a:txBody>
                  <a:tcPr marL="54240" marR="54240" marT="0" marB="0" vert="vert270" anchor="ctr">
                    <a:cell3D prstMaterial="dkEdge">
                      <a:bevel/>
                      <a:lightRig rig="flood" dir="t"/>
                    </a:cell3D>
                  </a:tcPr>
                </a:tc>
                <a:tc>
                  <a:txBody>
                    <a:bodyPr/>
                    <a:lstStyle/>
                    <a:p>
                      <a:pPr marL="71755" marR="71755" algn="ctr">
                        <a:spcAft>
                          <a:spcPts val="0"/>
                        </a:spcAft>
                      </a:pPr>
                      <a:r>
                        <a:rPr lang="nb-NO" sz="1600" b="1" dirty="0">
                          <a:effectLst>
                            <a:outerShdw blurRad="38100" dist="38100" dir="2700000" algn="tl">
                              <a:srgbClr val="000000">
                                <a:alpha val="43137"/>
                              </a:srgbClr>
                            </a:outerShdw>
                          </a:effectLst>
                        </a:rPr>
                        <a:t>Communicative</a:t>
                      </a:r>
                      <a:endParaRPr lang="pl-PL" sz="1600" b="1" dirty="0">
                        <a:effectLst>
                          <a:outerShdw blurRad="38100" dist="38100" dir="2700000" algn="tl">
                            <a:srgbClr val="000000">
                              <a:alpha val="43137"/>
                            </a:srgbClr>
                          </a:outerShdw>
                        </a:effectLst>
                        <a:latin typeface="Meta Serif Offc Pro" panose="02010504050101020102" pitchFamily="2" charset="0"/>
                        <a:ea typeface="SimSun" panose="02010600030101010101" pitchFamily="2" charset="-122"/>
                        <a:cs typeface="Times New Roman" panose="02020603050405020304" pitchFamily="18" charset="0"/>
                      </a:endParaRPr>
                    </a:p>
                  </a:txBody>
                  <a:tcPr marL="54240" marR="54240" marT="0" marB="0" vert="vert270" anchor="ctr">
                    <a:cell3D prstMaterial="dkEdge">
                      <a:bevel/>
                      <a:lightRig rig="flood" dir="t"/>
                    </a:cell3D>
                  </a:tcPr>
                </a:tc>
                <a:tc>
                  <a:txBody>
                    <a:bodyPr/>
                    <a:lstStyle/>
                    <a:p>
                      <a:pPr marL="71755" marR="71755" algn="ctr">
                        <a:spcAft>
                          <a:spcPts val="0"/>
                        </a:spcAft>
                      </a:pPr>
                      <a:r>
                        <a:rPr lang="nb-NO" sz="1600" b="1" dirty="0" err="1">
                          <a:effectLst>
                            <a:outerShdw blurRad="38100" dist="38100" dir="2700000" algn="tl">
                              <a:srgbClr val="000000">
                                <a:alpha val="43137"/>
                              </a:srgbClr>
                            </a:outerShdw>
                          </a:effectLst>
                        </a:rPr>
                        <a:t>Infrastructural</a:t>
                      </a:r>
                      <a:endParaRPr lang="pl-PL" sz="1600" b="1" dirty="0">
                        <a:effectLst>
                          <a:outerShdw blurRad="38100" dist="38100" dir="2700000" algn="tl">
                            <a:srgbClr val="000000">
                              <a:alpha val="43137"/>
                            </a:srgbClr>
                          </a:outerShdw>
                        </a:effectLst>
                        <a:latin typeface="Meta Serif Offc Pro" panose="02010504050101020102" pitchFamily="2" charset="0"/>
                        <a:ea typeface="SimSun" panose="02010600030101010101" pitchFamily="2" charset="-122"/>
                        <a:cs typeface="Times New Roman" panose="02020603050405020304" pitchFamily="18" charset="0"/>
                      </a:endParaRPr>
                    </a:p>
                  </a:txBody>
                  <a:tcPr marL="54240" marR="54240" marT="0" marB="0" vert="vert270" anchor="ctr">
                    <a:cell3D prstMaterial="dkEdge">
                      <a:bevel/>
                      <a:lightRig rig="flood" dir="t"/>
                    </a:cell3D>
                  </a:tcPr>
                </a:tc>
                <a:extLst>
                  <a:ext uri="{0D108BD9-81ED-4DB2-BD59-A6C34878D82A}">
                    <a16:rowId xmlns:a16="http://schemas.microsoft.com/office/drawing/2014/main" val="651760146"/>
                  </a:ext>
                </a:extLst>
              </a:tr>
              <a:tr h="785394">
                <a:tc>
                  <a:txBody>
                    <a:bodyPr/>
                    <a:lstStyle/>
                    <a:p>
                      <a:pPr algn="ctr">
                        <a:spcAft>
                          <a:spcPts val="0"/>
                        </a:spcAft>
                      </a:pPr>
                      <a:r>
                        <a:rPr lang="en-US" sz="1400" dirty="0">
                          <a:effectLst>
                            <a:outerShdw blurRad="50800" dist="38100" dir="5400000" algn="t" rotWithShape="0">
                              <a:prstClr val="black">
                                <a:alpha val="40000"/>
                              </a:prstClr>
                            </a:outerShdw>
                          </a:effectLst>
                        </a:rPr>
                        <a:t>Defense of the country and the regime</a:t>
                      </a:r>
                      <a:endParaRPr lang="pl-PL" sz="1400" dirty="0">
                        <a:effectLst>
                          <a:outerShdw blurRad="50800" dist="38100" dir="5400000" algn="t" rotWithShape="0">
                            <a:prstClr val="black">
                              <a:alpha val="40000"/>
                            </a:prstClr>
                          </a:outerShdw>
                        </a:effectLst>
                        <a:latin typeface="Meta Serif Offc Pro" panose="02010504050101020102" pitchFamily="2" charset="0"/>
                        <a:ea typeface="SimSun" panose="02010600030101010101" pitchFamily="2" charset="-122"/>
                        <a:cs typeface="Times New Roman" panose="02020603050405020304" pitchFamily="18" charset="0"/>
                      </a:endParaRPr>
                    </a:p>
                  </a:txBody>
                  <a:tcPr marL="54240" marR="54240" marT="0" marB="0" anchor="ctr">
                    <a:cell3D prstMaterial="dkEdge">
                      <a:bevel/>
                      <a:lightRig rig="flood" dir="t"/>
                    </a:cell3D>
                  </a:tcPr>
                </a:tc>
                <a:tc>
                  <a:txBody>
                    <a:bodyPr/>
                    <a:lstStyle/>
                    <a:p>
                      <a:pPr algn="ctr">
                        <a:spcAft>
                          <a:spcPts val="0"/>
                        </a:spcAft>
                      </a:pPr>
                      <a:r>
                        <a:rPr lang="en-US" sz="1400" dirty="0">
                          <a:effectLst/>
                        </a:rPr>
                        <a:t> </a:t>
                      </a:r>
                      <a:endParaRPr lang="pl-PL" sz="900" dirty="0">
                        <a:effectLst/>
                        <a:latin typeface="Meta Serif Offc Pro" panose="02010504050101020102" pitchFamily="2" charset="0"/>
                        <a:ea typeface="SimSun" panose="02010600030101010101" pitchFamily="2" charset="-122"/>
                        <a:cs typeface="Times New Roman" panose="02020603050405020304" pitchFamily="18" charset="0"/>
                      </a:endParaRPr>
                    </a:p>
                  </a:txBody>
                  <a:tcPr marL="54240" marR="54240" marT="0" marB="0">
                    <a:cell3D prstMaterial="dkEdge">
                      <a:bevel h="50800" prst="divot"/>
                      <a:lightRig rig="flood" dir="t"/>
                    </a:cell3D>
                  </a:tcPr>
                </a:tc>
                <a:tc>
                  <a:txBody>
                    <a:bodyPr/>
                    <a:lstStyle/>
                    <a:p>
                      <a:pPr algn="ctr">
                        <a:spcAft>
                          <a:spcPts val="0"/>
                        </a:spcAft>
                      </a:pPr>
                      <a:r>
                        <a:rPr lang="en-US" sz="1400" dirty="0">
                          <a:effectLst/>
                        </a:rPr>
                        <a:t> </a:t>
                      </a:r>
                      <a:endParaRPr lang="pl-PL" sz="900" dirty="0">
                        <a:effectLst/>
                        <a:latin typeface="Meta Serif Offc Pro" panose="02010504050101020102" pitchFamily="2" charset="0"/>
                        <a:ea typeface="SimSun" panose="02010600030101010101" pitchFamily="2" charset="-122"/>
                        <a:cs typeface="Times New Roman" panose="02020603050405020304" pitchFamily="18" charset="0"/>
                      </a:endParaRPr>
                    </a:p>
                  </a:txBody>
                  <a:tcPr marL="54240" marR="54240" marT="0" marB="0">
                    <a:cell3D prstMaterial="dkEdge">
                      <a:bevel h="50800" prst="divot"/>
                      <a:lightRig rig="flood" dir="t"/>
                    </a:cell3D>
                  </a:tcPr>
                </a:tc>
                <a:tc>
                  <a:txBody>
                    <a:bodyPr/>
                    <a:lstStyle/>
                    <a:p>
                      <a:pPr algn="ctr">
                        <a:spcAft>
                          <a:spcPts val="0"/>
                        </a:spcAft>
                      </a:pPr>
                      <a:r>
                        <a:rPr lang="en-US" sz="4000" dirty="0">
                          <a:effectLst/>
                        </a:rPr>
                        <a:t>x </a:t>
                      </a:r>
                      <a:endParaRPr lang="pl-PL" sz="4000" dirty="0">
                        <a:effectLst/>
                        <a:latin typeface="Meta Serif Offc Pro" panose="02010504050101020102" pitchFamily="2" charset="0"/>
                        <a:ea typeface="SimSun" panose="02010600030101010101" pitchFamily="2" charset="-122"/>
                        <a:cs typeface="Times New Roman" panose="02020603050405020304" pitchFamily="18" charset="0"/>
                      </a:endParaRPr>
                    </a:p>
                  </a:txBody>
                  <a:tcPr marL="54240" marR="54240" marT="0" marB="0">
                    <a:cell3D prstMaterial="dkEdge">
                      <a:bevel h="50800" prst="divot"/>
                      <a:lightRig rig="flood" dir="t"/>
                    </a:cell3D>
                  </a:tcPr>
                </a:tc>
                <a:tc>
                  <a:txBody>
                    <a:bodyPr/>
                    <a:lstStyle/>
                    <a:p>
                      <a:pPr algn="ctr">
                        <a:spcAft>
                          <a:spcPts val="0"/>
                        </a:spcAft>
                      </a:pPr>
                      <a:r>
                        <a:rPr lang="en-US" sz="1400">
                          <a:effectLst/>
                        </a:rPr>
                        <a:t> </a:t>
                      </a:r>
                      <a:endParaRPr lang="pl-PL" sz="900">
                        <a:effectLst/>
                        <a:latin typeface="Meta Serif Offc Pro" panose="02010504050101020102" pitchFamily="2" charset="0"/>
                        <a:ea typeface="SimSun" panose="02010600030101010101" pitchFamily="2" charset="-122"/>
                        <a:cs typeface="Times New Roman" panose="02020603050405020304" pitchFamily="18" charset="0"/>
                      </a:endParaRPr>
                    </a:p>
                  </a:txBody>
                  <a:tcPr marL="54240" marR="54240" marT="0" marB="0">
                    <a:cell3D prstMaterial="dkEdge">
                      <a:bevel h="50800" prst="divot"/>
                      <a:lightRig rig="flood" dir="t"/>
                    </a:cell3D>
                  </a:tcPr>
                </a:tc>
                <a:extLst>
                  <a:ext uri="{0D108BD9-81ED-4DB2-BD59-A6C34878D82A}">
                    <a16:rowId xmlns:a16="http://schemas.microsoft.com/office/drawing/2014/main" val="2256845464"/>
                  </a:ext>
                </a:extLst>
              </a:tr>
              <a:tr h="589047">
                <a:tc>
                  <a:txBody>
                    <a:bodyPr/>
                    <a:lstStyle/>
                    <a:p>
                      <a:pPr algn="ctr">
                        <a:spcAft>
                          <a:spcPts val="0"/>
                        </a:spcAft>
                      </a:pPr>
                      <a:r>
                        <a:rPr lang="en-US" sz="1400" dirty="0">
                          <a:effectLst>
                            <a:outerShdw blurRad="50800" dist="38100" dir="5400000" algn="t" rotWithShape="0">
                              <a:prstClr val="black">
                                <a:alpha val="40000"/>
                              </a:prstClr>
                            </a:outerShdw>
                          </a:effectLst>
                        </a:rPr>
                        <a:t>Influence in the near abroad </a:t>
                      </a:r>
                      <a:endParaRPr lang="pl-PL" sz="1400" dirty="0">
                        <a:effectLst>
                          <a:outerShdw blurRad="50800" dist="38100" dir="5400000" algn="t" rotWithShape="0">
                            <a:prstClr val="black">
                              <a:alpha val="40000"/>
                            </a:prstClr>
                          </a:outerShdw>
                        </a:effectLst>
                        <a:latin typeface="Meta Serif Offc Pro" panose="02010504050101020102" pitchFamily="2" charset="0"/>
                        <a:ea typeface="SimSun" panose="02010600030101010101" pitchFamily="2" charset="-122"/>
                        <a:cs typeface="Times New Roman" panose="02020603050405020304" pitchFamily="18" charset="0"/>
                      </a:endParaRPr>
                    </a:p>
                  </a:txBody>
                  <a:tcPr marL="54240" marR="54240" marT="0" marB="0" anchor="ctr">
                    <a:cell3D prstMaterial="dkEdge">
                      <a:bevel/>
                      <a:lightRig rig="flood" dir="t"/>
                    </a:cell3D>
                  </a:tcPr>
                </a:tc>
                <a:tc>
                  <a:txBody>
                    <a:bodyPr/>
                    <a:lstStyle/>
                    <a:p>
                      <a:pPr algn="ctr">
                        <a:spcAft>
                          <a:spcPts val="0"/>
                        </a:spcAft>
                      </a:pPr>
                      <a:r>
                        <a:rPr lang="en-US" sz="1400">
                          <a:effectLst/>
                        </a:rPr>
                        <a:t> </a:t>
                      </a:r>
                      <a:endParaRPr lang="pl-PL" sz="900">
                        <a:effectLst/>
                        <a:latin typeface="Meta Serif Offc Pro" panose="02010504050101020102" pitchFamily="2" charset="0"/>
                        <a:ea typeface="SimSun" panose="02010600030101010101" pitchFamily="2" charset="-122"/>
                        <a:cs typeface="Times New Roman" panose="02020603050405020304" pitchFamily="18" charset="0"/>
                      </a:endParaRPr>
                    </a:p>
                  </a:txBody>
                  <a:tcPr marL="54240" marR="54240" marT="0" marB="0">
                    <a:cell3D prstMaterial="dkEdge">
                      <a:bevel h="50800" prst="divot"/>
                      <a:lightRig rig="flood" dir="t"/>
                    </a:cell3D>
                  </a:tcPr>
                </a:tc>
                <a:tc>
                  <a:txBody>
                    <a:bodyPr/>
                    <a:lstStyle/>
                    <a:p>
                      <a:pPr algn="ctr">
                        <a:spcAft>
                          <a:spcPts val="0"/>
                        </a:spcAft>
                      </a:pPr>
                      <a:r>
                        <a:rPr lang="en-US" sz="1400" dirty="0">
                          <a:effectLst/>
                        </a:rPr>
                        <a:t> </a:t>
                      </a:r>
                      <a:endParaRPr lang="pl-PL" sz="900" dirty="0">
                        <a:effectLst/>
                        <a:latin typeface="Meta Serif Offc Pro" panose="02010504050101020102" pitchFamily="2" charset="0"/>
                        <a:ea typeface="SimSun" panose="02010600030101010101" pitchFamily="2" charset="-122"/>
                        <a:cs typeface="Times New Roman" panose="02020603050405020304" pitchFamily="18" charset="0"/>
                      </a:endParaRPr>
                    </a:p>
                  </a:txBody>
                  <a:tcPr marL="54240" marR="54240" marT="0" marB="0">
                    <a:cell3D prstMaterial="dkEdge">
                      <a:bevel h="50800" prst="divot"/>
                      <a:lightRig rig="flood" dir="t"/>
                    </a:cell3D>
                  </a:tcPr>
                </a:tc>
                <a:tc>
                  <a:txBody>
                    <a:bodyPr/>
                    <a:lstStyle/>
                    <a:p>
                      <a:pPr algn="ctr">
                        <a:spcAft>
                          <a:spcPts val="0"/>
                        </a:spcAft>
                      </a:pPr>
                      <a:r>
                        <a:rPr lang="en-US" sz="4000" dirty="0">
                          <a:effectLst/>
                        </a:rPr>
                        <a:t>x</a:t>
                      </a:r>
                      <a:endParaRPr lang="pl-PL" sz="4000" dirty="0">
                        <a:effectLst/>
                        <a:latin typeface="Meta Serif Offc Pro" panose="02010504050101020102" pitchFamily="2" charset="0"/>
                        <a:ea typeface="SimSun" panose="02010600030101010101" pitchFamily="2" charset="-122"/>
                        <a:cs typeface="Times New Roman" panose="02020603050405020304" pitchFamily="18" charset="0"/>
                      </a:endParaRPr>
                    </a:p>
                  </a:txBody>
                  <a:tcPr marL="54240" marR="54240" marT="0" marB="0">
                    <a:cell3D prstMaterial="dkEdge">
                      <a:bevel h="50800" prst="divot"/>
                      <a:lightRig rig="flood" dir="t"/>
                    </a:cell3D>
                  </a:tcPr>
                </a:tc>
                <a:tc>
                  <a:txBody>
                    <a:bodyPr/>
                    <a:lstStyle/>
                    <a:p>
                      <a:pPr algn="ctr">
                        <a:spcAft>
                          <a:spcPts val="0"/>
                        </a:spcAft>
                      </a:pPr>
                      <a:r>
                        <a:rPr lang="en-US" sz="1400">
                          <a:effectLst/>
                        </a:rPr>
                        <a:t> </a:t>
                      </a:r>
                      <a:endParaRPr lang="pl-PL" sz="900">
                        <a:effectLst/>
                        <a:latin typeface="Meta Serif Offc Pro" panose="02010504050101020102" pitchFamily="2" charset="0"/>
                        <a:ea typeface="SimSun" panose="02010600030101010101" pitchFamily="2" charset="-122"/>
                        <a:cs typeface="Times New Roman" panose="02020603050405020304" pitchFamily="18" charset="0"/>
                      </a:endParaRPr>
                    </a:p>
                  </a:txBody>
                  <a:tcPr marL="54240" marR="54240" marT="0" marB="0">
                    <a:cell3D prstMaterial="dkEdge">
                      <a:bevel h="50800" prst="divot"/>
                      <a:lightRig rig="flood" dir="t"/>
                    </a:cell3D>
                  </a:tcPr>
                </a:tc>
                <a:extLst>
                  <a:ext uri="{0D108BD9-81ED-4DB2-BD59-A6C34878D82A}">
                    <a16:rowId xmlns:a16="http://schemas.microsoft.com/office/drawing/2014/main" val="842333475"/>
                  </a:ext>
                </a:extLst>
              </a:tr>
              <a:tr h="589047">
                <a:tc>
                  <a:txBody>
                    <a:bodyPr/>
                    <a:lstStyle/>
                    <a:p>
                      <a:pPr algn="ctr">
                        <a:spcAft>
                          <a:spcPts val="0"/>
                        </a:spcAft>
                      </a:pPr>
                      <a:r>
                        <a:rPr lang="en-US" sz="1400" dirty="0">
                          <a:effectLst>
                            <a:outerShdw blurRad="50800" dist="38100" dir="5400000" algn="t" rotWithShape="0">
                              <a:prstClr val="black">
                                <a:alpha val="40000"/>
                              </a:prstClr>
                            </a:outerShdw>
                          </a:effectLst>
                        </a:rPr>
                        <a:t>Non-interference in domestic affairs </a:t>
                      </a:r>
                      <a:endParaRPr lang="pl-PL" sz="1400" dirty="0">
                        <a:effectLst>
                          <a:outerShdw blurRad="50800" dist="38100" dir="5400000" algn="t" rotWithShape="0">
                            <a:prstClr val="black">
                              <a:alpha val="40000"/>
                            </a:prstClr>
                          </a:outerShdw>
                        </a:effectLst>
                        <a:latin typeface="Meta Serif Offc Pro" panose="02010504050101020102" pitchFamily="2" charset="0"/>
                        <a:ea typeface="SimSun" panose="02010600030101010101" pitchFamily="2" charset="-122"/>
                        <a:cs typeface="Times New Roman" panose="02020603050405020304" pitchFamily="18" charset="0"/>
                      </a:endParaRPr>
                    </a:p>
                  </a:txBody>
                  <a:tcPr marL="54240" marR="54240" marT="0" marB="0" anchor="ctr">
                    <a:cell3D prstMaterial="dkEdge">
                      <a:bevel/>
                      <a:lightRig rig="flood" dir="t"/>
                    </a:cell3D>
                  </a:tcPr>
                </a:tc>
                <a:tc>
                  <a:txBody>
                    <a:bodyPr/>
                    <a:lstStyle/>
                    <a:p>
                      <a:pPr algn="ctr">
                        <a:spcAft>
                          <a:spcPts val="0"/>
                        </a:spcAft>
                      </a:pPr>
                      <a:r>
                        <a:rPr lang="en-US" sz="1400">
                          <a:effectLst/>
                        </a:rPr>
                        <a:t> </a:t>
                      </a:r>
                      <a:endParaRPr lang="pl-PL" sz="900">
                        <a:effectLst/>
                        <a:latin typeface="Meta Serif Offc Pro" panose="02010504050101020102" pitchFamily="2" charset="0"/>
                        <a:ea typeface="SimSun" panose="02010600030101010101" pitchFamily="2" charset="-122"/>
                        <a:cs typeface="Times New Roman" panose="02020603050405020304" pitchFamily="18" charset="0"/>
                      </a:endParaRPr>
                    </a:p>
                  </a:txBody>
                  <a:tcPr marL="54240" marR="54240" marT="0" marB="0">
                    <a:cell3D prstMaterial="dkEdge">
                      <a:bevel h="50800" prst="divot"/>
                      <a:lightRig rig="flood" dir="t"/>
                    </a:cell3D>
                  </a:tcPr>
                </a:tc>
                <a:tc>
                  <a:txBody>
                    <a:bodyPr/>
                    <a:lstStyle/>
                    <a:p>
                      <a:pPr algn="ctr">
                        <a:spcAft>
                          <a:spcPts val="0"/>
                        </a:spcAft>
                      </a:pPr>
                      <a:r>
                        <a:rPr lang="en-US" sz="1400">
                          <a:effectLst/>
                        </a:rPr>
                        <a:t> </a:t>
                      </a:r>
                      <a:endParaRPr lang="pl-PL" sz="900">
                        <a:effectLst/>
                        <a:latin typeface="Meta Serif Offc Pro" panose="02010504050101020102" pitchFamily="2" charset="0"/>
                        <a:ea typeface="SimSun" panose="02010600030101010101" pitchFamily="2" charset="-122"/>
                        <a:cs typeface="Times New Roman" panose="02020603050405020304" pitchFamily="18" charset="0"/>
                      </a:endParaRPr>
                    </a:p>
                  </a:txBody>
                  <a:tcPr marL="54240" marR="54240" marT="0" marB="0">
                    <a:cell3D prstMaterial="dkEdge">
                      <a:bevel h="50800" prst="divot"/>
                      <a:lightRig rig="flood" dir="t"/>
                    </a:cell3D>
                  </a:tcPr>
                </a:tc>
                <a:tc>
                  <a:txBody>
                    <a:bodyPr/>
                    <a:lstStyle/>
                    <a:p>
                      <a:pPr algn="ctr">
                        <a:spcAft>
                          <a:spcPts val="0"/>
                        </a:spcAft>
                      </a:pPr>
                      <a:r>
                        <a:rPr lang="en-US" sz="4000" dirty="0">
                          <a:effectLst/>
                        </a:rPr>
                        <a:t>x </a:t>
                      </a:r>
                      <a:endParaRPr lang="pl-PL" sz="4000" dirty="0">
                        <a:effectLst/>
                        <a:latin typeface="Meta Serif Offc Pro" panose="02010504050101020102" pitchFamily="2" charset="0"/>
                        <a:ea typeface="SimSun" panose="02010600030101010101" pitchFamily="2" charset="-122"/>
                        <a:cs typeface="Times New Roman" panose="02020603050405020304" pitchFamily="18" charset="0"/>
                      </a:endParaRPr>
                    </a:p>
                  </a:txBody>
                  <a:tcPr marL="54240" marR="54240" marT="0" marB="0">
                    <a:cell3D prstMaterial="dkEdge">
                      <a:bevel h="50800" prst="divot"/>
                      <a:lightRig rig="flood" dir="t"/>
                    </a:cell3D>
                  </a:tcPr>
                </a:tc>
                <a:tc>
                  <a:txBody>
                    <a:bodyPr/>
                    <a:lstStyle/>
                    <a:p>
                      <a:pPr algn="ctr">
                        <a:spcAft>
                          <a:spcPts val="0"/>
                        </a:spcAft>
                      </a:pPr>
                      <a:r>
                        <a:rPr lang="en-US" sz="1400" dirty="0">
                          <a:effectLst/>
                        </a:rPr>
                        <a:t> </a:t>
                      </a:r>
                      <a:endParaRPr lang="pl-PL" sz="900" dirty="0">
                        <a:effectLst/>
                        <a:latin typeface="Meta Serif Offc Pro" panose="02010504050101020102" pitchFamily="2" charset="0"/>
                        <a:ea typeface="SimSun" panose="02010600030101010101" pitchFamily="2" charset="-122"/>
                        <a:cs typeface="Times New Roman" panose="02020603050405020304" pitchFamily="18" charset="0"/>
                      </a:endParaRPr>
                    </a:p>
                  </a:txBody>
                  <a:tcPr marL="54240" marR="54240" marT="0" marB="0">
                    <a:cell3D prstMaterial="dkEdge">
                      <a:bevel h="50800" prst="divot"/>
                      <a:lightRig rig="flood" dir="t"/>
                    </a:cell3D>
                  </a:tcPr>
                </a:tc>
                <a:extLst>
                  <a:ext uri="{0D108BD9-81ED-4DB2-BD59-A6C34878D82A}">
                    <a16:rowId xmlns:a16="http://schemas.microsoft.com/office/drawing/2014/main" val="2155965810"/>
                  </a:ext>
                </a:extLst>
              </a:tr>
              <a:tr h="884929">
                <a:tc>
                  <a:txBody>
                    <a:bodyPr/>
                    <a:lstStyle/>
                    <a:p>
                      <a:pPr algn="ctr">
                        <a:spcAft>
                          <a:spcPts val="0"/>
                        </a:spcAft>
                      </a:pPr>
                      <a:r>
                        <a:rPr lang="en-US" sz="1400" dirty="0">
                          <a:effectLst>
                            <a:outerShdw blurRad="50800" dist="38100" dir="5400000" algn="t" rotWithShape="0">
                              <a:prstClr val="black">
                                <a:alpha val="40000"/>
                              </a:prstClr>
                            </a:outerShdw>
                          </a:effectLst>
                        </a:rPr>
                        <a:t>Political and economic cooperation as a partner equal to other great powers</a:t>
                      </a:r>
                      <a:endParaRPr lang="pl-PL" sz="1400" dirty="0">
                        <a:effectLst>
                          <a:outerShdw blurRad="50800" dist="38100" dir="5400000" algn="t" rotWithShape="0">
                            <a:prstClr val="black">
                              <a:alpha val="40000"/>
                            </a:prstClr>
                          </a:outerShdw>
                        </a:effectLst>
                        <a:latin typeface="Meta Serif Offc Pro" panose="02010504050101020102" pitchFamily="2" charset="0"/>
                        <a:ea typeface="SimSun" panose="02010600030101010101" pitchFamily="2" charset="-122"/>
                        <a:cs typeface="Times New Roman" panose="02020603050405020304" pitchFamily="18" charset="0"/>
                      </a:endParaRPr>
                    </a:p>
                  </a:txBody>
                  <a:tcPr marL="54240" marR="54240" marT="0" marB="0" anchor="ctr">
                    <a:cell3D prstMaterial="dkEdge">
                      <a:bevel/>
                      <a:lightRig rig="flood" dir="t"/>
                    </a:cell3D>
                  </a:tcPr>
                </a:tc>
                <a:tc>
                  <a:txBody>
                    <a:bodyPr/>
                    <a:lstStyle/>
                    <a:p>
                      <a:pPr algn="ctr">
                        <a:spcAft>
                          <a:spcPts val="0"/>
                        </a:spcAft>
                      </a:pPr>
                      <a:r>
                        <a:rPr lang="en-US" sz="1400">
                          <a:effectLst/>
                        </a:rPr>
                        <a:t> </a:t>
                      </a:r>
                      <a:endParaRPr lang="pl-PL" sz="900">
                        <a:effectLst/>
                        <a:latin typeface="Meta Serif Offc Pro" panose="02010504050101020102" pitchFamily="2" charset="0"/>
                        <a:ea typeface="SimSun" panose="02010600030101010101" pitchFamily="2" charset="-122"/>
                        <a:cs typeface="Times New Roman" panose="02020603050405020304" pitchFamily="18" charset="0"/>
                      </a:endParaRPr>
                    </a:p>
                  </a:txBody>
                  <a:tcPr marL="54240" marR="54240" marT="0" marB="0">
                    <a:cell3D prstMaterial="dkEdge">
                      <a:bevel h="50800" prst="divot"/>
                      <a:lightRig rig="flood" dir="t"/>
                    </a:cell3D>
                  </a:tcPr>
                </a:tc>
                <a:tc>
                  <a:txBody>
                    <a:bodyPr/>
                    <a:lstStyle/>
                    <a:p>
                      <a:pPr algn="ctr">
                        <a:spcAft>
                          <a:spcPts val="0"/>
                        </a:spcAft>
                      </a:pPr>
                      <a:r>
                        <a:rPr lang="en-US" sz="1400">
                          <a:effectLst/>
                        </a:rPr>
                        <a:t> </a:t>
                      </a:r>
                      <a:endParaRPr lang="pl-PL" sz="900">
                        <a:effectLst/>
                        <a:latin typeface="Meta Serif Offc Pro" panose="02010504050101020102" pitchFamily="2" charset="0"/>
                        <a:ea typeface="SimSun" panose="02010600030101010101" pitchFamily="2" charset="-122"/>
                        <a:cs typeface="Times New Roman" panose="02020603050405020304" pitchFamily="18" charset="0"/>
                      </a:endParaRPr>
                    </a:p>
                  </a:txBody>
                  <a:tcPr marL="54240" marR="54240" marT="0" marB="0">
                    <a:cell3D prstMaterial="dkEdge">
                      <a:bevel h="50800" prst="divot"/>
                      <a:lightRig rig="flood" dir="t"/>
                    </a:cell3D>
                  </a:tcPr>
                </a:tc>
                <a:tc>
                  <a:txBody>
                    <a:bodyPr/>
                    <a:lstStyle/>
                    <a:p>
                      <a:pPr algn="ctr">
                        <a:spcAft>
                          <a:spcPts val="0"/>
                        </a:spcAft>
                      </a:pPr>
                      <a:r>
                        <a:rPr lang="en-US" sz="4000" dirty="0">
                          <a:effectLst/>
                        </a:rPr>
                        <a:t>x </a:t>
                      </a:r>
                      <a:endParaRPr lang="pl-PL" sz="4000" dirty="0">
                        <a:effectLst/>
                        <a:latin typeface="Meta Serif Offc Pro" panose="02010504050101020102" pitchFamily="2" charset="0"/>
                        <a:ea typeface="SimSun" panose="02010600030101010101" pitchFamily="2" charset="-122"/>
                        <a:cs typeface="Times New Roman" panose="02020603050405020304" pitchFamily="18" charset="0"/>
                      </a:endParaRPr>
                    </a:p>
                  </a:txBody>
                  <a:tcPr marL="54240" marR="54240" marT="0" marB="0">
                    <a:cell3D prstMaterial="dkEdge">
                      <a:bevel h="50800" prst="divot"/>
                      <a:lightRig rig="flood" dir="t"/>
                    </a:cell3D>
                  </a:tcPr>
                </a:tc>
                <a:tc>
                  <a:txBody>
                    <a:bodyPr/>
                    <a:lstStyle/>
                    <a:p>
                      <a:pPr algn="ctr">
                        <a:spcAft>
                          <a:spcPts val="0"/>
                        </a:spcAft>
                      </a:pPr>
                      <a:r>
                        <a:rPr lang="en-US" sz="1400" dirty="0">
                          <a:effectLst/>
                        </a:rPr>
                        <a:t> </a:t>
                      </a:r>
                      <a:endParaRPr lang="pl-PL" sz="900" dirty="0">
                        <a:effectLst/>
                        <a:latin typeface="Meta Serif Offc Pro" panose="02010504050101020102" pitchFamily="2" charset="0"/>
                        <a:ea typeface="SimSun" panose="02010600030101010101" pitchFamily="2" charset="-122"/>
                        <a:cs typeface="Times New Roman" panose="02020603050405020304" pitchFamily="18" charset="0"/>
                      </a:endParaRPr>
                    </a:p>
                  </a:txBody>
                  <a:tcPr marL="54240" marR="54240" marT="0" marB="0">
                    <a:cell3D prstMaterial="dkEdge">
                      <a:bevel h="50800" prst="divot"/>
                      <a:lightRig rig="flood" dir="t"/>
                    </a:cell3D>
                  </a:tcPr>
                </a:tc>
                <a:extLst>
                  <a:ext uri="{0D108BD9-81ED-4DB2-BD59-A6C34878D82A}">
                    <a16:rowId xmlns:a16="http://schemas.microsoft.com/office/drawing/2014/main" val="2957575170"/>
                  </a:ext>
                </a:extLst>
              </a:tr>
              <a:tr h="589047">
                <a:tc>
                  <a:txBody>
                    <a:bodyPr/>
                    <a:lstStyle/>
                    <a:p>
                      <a:pPr algn="ctr">
                        <a:spcAft>
                          <a:spcPts val="0"/>
                        </a:spcAft>
                      </a:pPr>
                      <a:r>
                        <a:rPr lang="en-US" sz="1400" dirty="0">
                          <a:effectLst>
                            <a:outerShdw blurRad="50800" dist="38100" dir="5400000" algn="t" rotWithShape="0">
                              <a:prstClr val="black">
                                <a:alpha val="40000"/>
                              </a:prstClr>
                            </a:outerShdw>
                          </a:effectLst>
                        </a:rPr>
                        <a:t>A vision of Russia as a great power </a:t>
                      </a:r>
                      <a:endParaRPr lang="pl-PL" sz="1400" dirty="0">
                        <a:effectLst>
                          <a:outerShdw blurRad="50800" dist="38100" dir="5400000" algn="t" rotWithShape="0">
                            <a:prstClr val="black">
                              <a:alpha val="40000"/>
                            </a:prstClr>
                          </a:outerShdw>
                        </a:effectLst>
                        <a:latin typeface="Meta Serif Offc Pro" panose="02010504050101020102" pitchFamily="2" charset="0"/>
                        <a:ea typeface="SimSun" panose="02010600030101010101" pitchFamily="2" charset="-122"/>
                        <a:cs typeface="Times New Roman" panose="02020603050405020304" pitchFamily="18" charset="0"/>
                      </a:endParaRPr>
                    </a:p>
                  </a:txBody>
                  <a:tcPr marL="54240" marR="54240" marT="0" marB="0" anchor="ctr">
                    <a:cell3D prstMaterial="dkEdge">
                      <a:bevel/>
                      <a:lightRig rig="flood" dir="t"/>
                    </a:cell3D>
                  </a:tcPr>
                </a:tc>
                <a:tc>
                  <a:txBody>
                    <a:bodyPr/>
                    <a:lstStyle/>
                    <a:p>
                      <a:pPr algn="ctr">
                        <a:spcAft>
                          <a:spcPts val="0"/>
                        </a:spcAft>
                      </a:pPr>
                      <a:r>
                        <a:rPr lang="en-US" sz="1400">
                          <a:effectLst/>
                        </a:rPr>
                        <a:t> </a:t>
                      </a:r>
                      <a:endParaRPr lang="pl-PL" sz="900">
                        <a:effectLst/>
                        <a:latin typeface="Meta Serif Offc Pro" panose="02010504050101020102" pitchFamily="2" charset="0"/>
                        <a:ea typeface="SimSun" panose="02010600030101010101" pitchFamily="2" charset="-122"/>
                        <a:cs typeface="Times New Roman" panose="02020603050405020304" pitchFamily="18" charset="0"/>
                      </a:endParaRPr>
                    </a:p>
                  </a:txBody>
                  <a:tcPr marL="54240" marR="54240" marT="0" marB="0">
                    <a:cell3D prstMaterial="dkEdge">
                      <a:bevel h="50800" prst="divot"/>
                      <a:lightRig rig="flood" dir="t"/>
                    </a:cell3D>
                  </a:tcPr>
                </a:tc>
                <a:tc>
                  <a:txBody>
                    <a:bodyPr/>
                    <a:lstStyle/>
                    <a:p>
                      <a:pPr algn="ctr">
                        <a:spcAft>
                          <a:spcPts val="0"/>
                        </a:spcAft>
                      </a:pPr>
                      <a:r>
                        <a:rPr lang="en-US" sz="1400">
                          <a:effectLst/>
                        </a:rPr>
                        <a:t> </a:t>
                      </a:r>
                      <a:endParaRPr lang="pl-PL" sz="900">
                        <a:effectLst/>
                        <a:latin typeface="Meta Serif Offc Pro" panose="02010504050101020102" pitchFamily="2" charset="0"/>
                        <a:ea typeface="SimSun" panose="02010600030101010101" pitchFamily="2" charset="-122"/>
                        <a:cs typeface="Times New Roman" panose="02020603050405020304" pitchFamily="18" charset="0"/>
                      </a:endParaRPr>
                    </a:p>
                  </a:txBody>
                  <a:tcPr marL="54240" marR="54240" marT="0" marB="0">
                    <a:cell3D prstMaterial="dkEdge">
                      <a:bevel h="50800" prst="divot"/>
                      <a:lightRig rig="flood" dir="t"/>
                    </a:cell3D>
                  </a:tcPr>
                </a:tc>
                <a:tc>
                  <a:txBody>
                    <a:bodyPr/>
                    <a:lstStyle/>
                    <a:p>
                      <a:pPr algn="ctr">
                        <a:spcAft>
                          <a:spcPts val="0"/>
                        </a:spcAft>
                      </a:pPr>
                      <a:r>
                        <a:rPr lang="en-US" sz="4000" dirty="0">
                          <a:effectLst/>
                        </a:rPr>
                        <a:t>x </a:t>
                      </a:r>
                      <a:endParaRPr lang="pl-PL" sz="4000" dirty="0">
                        <a:effectLst/>
                        <a:latin typeface="Meta Serif Offc Pro" panose="02010504050101020102" pitchFamily="2" charset="0"/>
                        <a:ea typeface="SimSun" panose="02010600030101010101" pitchFamily="2" charset="-122"/>
                        <a:cs typeface="Times New Roman" panose="02020603050405020304" pitchFamily="18" charset="0"/>
                      </a:endParaRPr>
                    </a:p>
                  </a:txBody>
                  <a:tcPr marL="54240" marR="54240" marT="0" marB="0">
                    <a:cell3D prstMaterial="dkEdge">
                      <a:bevel h="50800" prst="divot"/>
                      <a:lightRig rig="flood" dir="t"/>
                    </a:cell3D>
                  </a:tcPr>
                </a:tc>
                <a:tc>
                  <a:txBody>
                    <a:bodyPr/>
                    <a:lstStyle/>
                    <a:p>
                      <a:pPr algn="ctr">
                        <a:spcAft>
                          <a:spcPts val="0"/>
                        </a:spcAft>
                      </a:pPr>
                      <a:r>
                        <a:rPr lang="en-US" sz="1400" dirty="0">
                          <a:effectLst/>
                        </a:rPr>
                        <a:t> </a:t>
                      </a:r>
                      <a:endParaRPr lang="pl-PL" sz="900" dirty="0">
                        <a:effectLst/>
                        <a:latin typeface="Meta Serif Offc Pro" panose="02010504050101020102" pitchFamily="2" charset="0"/>
                        <a:ea typeface="SimSun" panose="02010600030101010101" pitchFamily="2" charset="-122"/>
                        <a:cs typeface="Times New Roman" panose="02020603050405020304" pitchFamily="18" charset="0"/>
                      </a:endParaRPr>
                    </a:p>
                  </a:txBody>
                  <a:tcPr marL="54240" marR="54240" marT="0" marB="0">
                    <a:cell3D prstMaterial="dkEdge">
                      <a:bevel h="50800" prst="divot"/>
                      <a:lightRig rig="flood" dir="t"/>
                    </a:cell3D>
                  </a:tcPr>
                </a:tc>
                <a:extLst>
                  <a:ext uri="{0D108BD9-81ED-4DB2-BD59-A6C34878D82A}">
                    <a16:rowId xmlns:a16="http://schemas.microsoft.com/office/drawing/2014/main" val="3048356301"/>
                  </a:ext>
                </a:extLst>
              </a:tr>
            </a:tbl>
          </a:graphicData>
        </a:graphic>
      </p:graphicFrame>
    </p:spTree>
    <p:extLst>
      <p:ext uri="{BB962C8B-B14F-4D97-AF65-F5344CB8AC3E}">
        <p14:creationId xmlns:p14="http://schemas.microsoft.com/office/powerpoint/2010/main" val="5974791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F284B-3B8A-4C9A-B5A6-C08B079558F2}"/>
              </a:ext>
            </a:extLst>
          </p:cNvPr>
          <p:cNvSpPr>
            <a:spLocks noGrp="1"/>
          </p:cNvSpPr>
          <p:nvPr>
            <p:ph type="title"/>
          </p:nvPr>
        </p:nvSpPr>
        <p:spPr>
          <a:xfrm>
            <a:off x="353291" y="230187"/>
            <a:ext cx="8200159" cy="901700"/>
          </a:xfrm>
        </p:spPr>
        <p:txBody>
          <a:bodyPr>
            <a:normAutofit fontScale="90000"/>
          </a:bodyPr>
          <a:lstStyle/>
          <a:p>
            <a:pPr algn="ctr"/>
            <a:r>
              <a:rPr lang="en-US" sz="3600" b="1" dirty="0"/>
              <a:t>Russian understandings of information warfare</a:t>
            </a:r>
            <a:br>
              <a:rPr lang="en-US" sz="3600" b="1" dirty="0"/>
            </a:br>
            <a:r>
              <a:rPr lang="en-US" dirty="0"/>
              <a:t> </a:t>
            </a:r>
            <a:r>
              <a:rPr lang="en-US" sz="2200" dirty="0"/>
              <a:t>2016 </a:t>
            </a:r>
            <a:r>
              <a:rPr lang="en-GB" sz="2200" dirty="0">
                <a:effectLst/>
                <a:latin typeface="Times New Roman" panose="02020603050405020304" pitchFamily="18" charset="0"/>
                <a:ea typeface="SimSun" panose="02010600030101010101" pitchFamily="2" charset="-122"/>
              </a:rPr>
              <a:t>Doctrine for Information Security </a:t>
            </a:r>
            <a:endParaRPr lang="nb-NO" sz="2200" dirty="0"/>
          </a:p>
        </p:txBody>
      </p:sp>
      <p:sp>
        <p:nvSpPr>
          <p:cNvPr id="3" name="Content Placeholder 2">
            <a:extLst>
              <a:ext uri="{FF2B5EF4-FFF2-40B4-BE49-F238E27FC236}">
                <a16:creationId xmlns:a16="http://schemas.microsoft.com/office/drawing/2014/main" id="{8137BED0-9801-4420-BAC0-ED923AB31F93}"/>
              </a:ext>
            </a:extLst>
          </p:cNvPr>
          <p:cNvSpPr>
            <a:spLocks noGrp="1"/>
          </p:cNvSpPr>
          <p:nvPr>
            <p:ph idx="1"/>
          </p:nvPr>
        </p:nvSpPr>
        <p:spPr>
          <a:xfrm>
            <a:off x="666750" y="1257300"/>
            <a:ext cx="7886700" cy="4919663"/>
          </a:xfrm>
        </p:spPr>
        <p:txBody>
          <a:bodyPr>
            <a:normAutofit/>
          </a:bodyPr>
          <a:lstStyle/>
          <a:p>
            <a:r>
              <a:rPr lang="en-US" dirty="0"/>
              <a:t>1.	providing the Russian and international community with reliable information on the State policy of the Russian Federation and its official position on socially significant events in Russia and in the world, and applying information technologies to ensure the national security of the Russian Federation in the sphere of culture; </a:t>
            </a:r>
          </a:p>
          <a:p>
            <a:r>
              <a:rPr lang="en-US" dirty="0"/>
              <a:t>2.	facilitating the development of an international information security system aimed at countering threats of the use of information technologies to compromise the strategic stability, at strengthening equal strategic partnership in the sphere of information security, as well as protecting the information sovereignty of the Russian Federation.</a:t>
            </a:r>
          </a:p>
          <a:p>
            <a:endParaRPr lang="nb-NO" dirty="0"/>
          </a:p>
        </p:txBody>
      </p:sp>
    </p:spTree>
    <p:extLst>
      <p:ext uri="{BB962C8B-B14F-4D97-AF65-F5344CB8AC3E}">
        <p14:creationId xmlns:p14="http://schemas.microsoft.com/office/powerpoint/2010/main" val="2247268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ys_4_3_english">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ys_4_3" id="{FA1B3906-8594-4368-BCE1-B86DADD636E9}" vid="{5C48A111-B7BB-45E0-88CA-3A7929A275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87CF8B3B5875B44A8CE2EF379A217C8" ma:contentTypeVersion="9" ma:contentTypeDescription="Opprett et nytt dokument." ma:contentTypeScope="" ma:versionID="fc1fcdb7369c76aa2b4926d4b679dd28">
  <xsd:schema xmlns:xsd="http://www.w3.org/2001/XMLSchema" xmlns:xs="http://www.w3.org/2001/XMLSchema" xmlns:p="http://schemas.microsoft.com/office/2006/metadata/properties" xmlns:ns3="c50e7440-d595-4720-8777-993061f24ac8" targetNamespace="http://schemas.microsoft.com/office/2006/metadata/properties" ma:root="true" ma:fieldsID="66b3ed82c7a012d30badbdab9e94a3be" ns3:_="">
    <xsd:import namespace="c50e7440-d595-4720-8777-993061f24ac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0e7440-d595-4720-8777-993061f24ac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8225A1-2202-411E-87F3-C1A92BEBBB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0e7440-d595-4720-8777-993061f24a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46D696-904E-4FAF-B0DE-5882C41E3CA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45DA232-EA58-4871-9743-47DEC02EEE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lys_4_3_english</Template>
  <TotalTime>3202</TotalTime>
  <Words>1614</Words>
  <Application>Microsoft Office PowerPoint</Application>
  <PresentationFormat>On-screen Show (4:3)</PresentationFormat>
  <Paragraphs>438</Paragraphs>
  <Slides>21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Meta Offc Pro</vt:lpstr>
      <vt:lpstr>Meta Offc Pro Book</vt:lpstr>
      <vt:lpstr>Meta Serif Offc Pro</vt:lpstr>
      <vt:lpstr>Roboto</vt:lpstr>
      <vt:lpstr>Arial</vt:lpstr>
      <vt:lpstr>Calibri</vt:lpstr>
      <vt:lpstr>Times New Roman</vt:lpstr>
      <vt:lpstr>Wingdings</vt:lpstr>
      <vt:lpstr>lys_4_3_english</vt:lpstr>
      <vt:lpstr>What are Russia’s strategic ambitions towards Europe and how Russia uses information measures to achieve its goals</vt:lpstr>
      <vt:lpstr>Russia and Europe Goals, means and measures  </vt:lpstr>
      <vt:lpstr>What Does Russia Want? Genealogy of Russian strategic objectives: from long-lines to 2021</vt:lpstr>
      <vt:lpstr>What Does Russia Want? 2015 National Security Concept on strategic objectives</vt:lpstr>
      <vt:lpstr>What Does Russia Want? Operational and tactical objectives 2021 </vt:lpstr>
      <vt:lpstr>What Does Russia See? Strategic Perceptions of Europe</vt:lpstr>
      <vt:lpstr>What Does Russia See? Strategic Perceptions of Norway</vt:lpstr>
      <vt:lpstr>How Do They Do It? Russian Objectives and Means</vt:lpstr>
      <vt:lpstr>Russian understandings of information warfare  2016 Doctrine for Information Security </vt:lpstr>
      <vt:lpstr>Information measures in foreign policy 2016 Foreign Policy Concept of the Russian Federation</vt:lpstr>
      <vt:lpstr>How Do They Do It? Communicative instruments</vt:lpstr>
      <vt:lpstr>How Do They Do IT? Strategic narratives</vt:lpstr>
      <vt:lpstr>PowerPoint Presentation</vt:lpstr>
      <vt:lpstr>How Do They Do It? Key channels in Russian communicative strategy towards Norway </vt:lpstr>
      <vt:lpstr>How Do They Do It? 2017 Infocampaign against Norway</vt:lpstr>
      <vt:lpstr>PowerPoint Presentation</vt:lpstr>
      <vt:lpstr>Who is Christian Tybring-Pike?</vt:lpstr>
      <vt:lpstr>How Do they Do it?  RT’s half-truths and complete lies</vt:lpstr>
      <vt:lpstr>How Do they Do it? Who is Robert Pattern?</vt:lpstr>
      <vt:lpstr>Logic of unintended communicative consequences? </vt:lpstr>
      <vt:lpstr>Various models of communication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Jakub M Godzimirski</dc:creator>
  <cp:lastModifiedBy>Jakub M Godzimirski</cp:lastModifiedBy>
  <cp:revision>167</cp:revision>
  <cp:lastPrinted>2017-11-30T20:17:51Z</cp:lastPrinted>
  <dcterms:created xsi:type="dcterms:W3CDTF">2014-10-20T16:32:43Z</dcterms:created>
  <dcterms:modified xsi:type="dcterms:W3CDTF">2021-06-13T19:44:13Z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0x010100387CF8B3B5875B44A8CE2EF379A217C8</vt:lpwstr>
  </property>
</Properties>
</file>