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4"/>
  </p:sldMasterIdLst>
  <p:notesMasterIdLst>
    <p:notesMasterId r:id="rId9"/>
  </p:notesMasterIdLst>
  <p:handoutMasterIdLst>
    <p:handoutMasterId r:id="rId10"/>
  </p:handoutMasterIdLst>
  <p:sldIdLst>
    <p:sldId id="377" r:id="rId5"/>
    <p:sldId id="394" r:id="rId6"/>
    <p:sldId id="395" r:id="rId7"/>
    <p:sldId id="396" r:id="rId8"/>
  </p:sldIdLst>
  <p:sldSz cx="12192000" cy="6858000"/>
  <p:notesSz cx="6797675" cy="9926638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E756015-7018-467D-BC35-FC33C0D7942F}">
          <p14:sldIdLst>
            <p14:sldId id="377"/>
            <p14:sldId id="394"/>
            <p14:sldId id="395"/>
            <p14:sldId id="39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nderson , Turi (US - Seattle)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C82D"/>
    <a:srgbClr val="FFFFFD"/>
    <a:srgbClr val="FFAE1D"/>
    <a:srgbClr val="FFC901"/>
    <a:srgbClr val="000000"/>
    <a:srgbClr val="00EBDF"/>
    <a:srgbClr val="F7F5F3"/>
    <a:srgbClr val="EAE8E5"/>
    <a:srgbClr val="EFEDEA"/>
    <a:srgbClr val="00F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86390" autoAdjust="0"/>
  </p:normalViewPr>
  <p:slideViewPr>
    <p:cSldViewPr snapToGrid="0" snapToObjects="1" showGuides="1">
      <p:cViewPr varScale="1">
        <p:scale>
          <a:sx n="79" d="100"/>
          <a:sy n="79" d="100"/>
        </p:scale>
        <p:origin x="682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90" d="100"/>
        <a:sy n="190" d="100"/>
      </p:scale>
      <p:origin x="0" y="-3291"/>
    </p:cViewPr>
  </p:sorterViewPr>
  <p:notesViewPr>
    <p:cSldViewPr snapToGrid="0" snapToObjects="1">
      <p:cViewPr varScale="1">
        <p:scale>
          <a:sx n="65" d="100"/>
          <a:sy n="65" d="100"/>
        </p:scale>
        <p:origin x="2811" y="6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90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EEADE-084D-EF46-9E06-49157D51E4F3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5D719-9150-F743-805E-17E4DF1A3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5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03A04-0626-44D4-B6D6-43B9D98023F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34052-12FB-4B01-8A2E-D87AD7371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1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2" y="4965303"/>
            <a:ext cx="4407673" cy="897983"/>
          </a:xfrm>
        </p:spPr>
        <p:txBody>
          <a:bodyPr anchor="b" anchorCtr="0"/>
          <a:lstStyle>
            <a:lvl1pPr>
              <a:lnSpc>
                <a:spcPct val="85000"/>
              </a:lnSpc>
              <a:defRPr sz="2800" b="1" baseline="0">
                <a:latin typeface="+mn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2" y="5940663"/>
            <a:ext cx="4407673" cy="478209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 dirty="0"/>
            </a:lvl1pPr>
          </a:lstStyle>
          <a:p>
            <a:pPr marL="228600" lvl="0" indent="-228600">
              <a:lnSpc>
                <a:spcPct val="130000"/>
              </a:lnSpc>
            </a:pPr>
            <a:r>
              <a:rPr lang="en-US" dirty="0"/>
              <a:t>Click to edit Subtitle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2" y="4585210"/>
            <a:ext cx="4407673" cy="348286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ea typeface="Nexa Black" charset="0"/>
                <a:cs typeface="Nexa Black" charset="0"/>
              </a:defRPr>
            </a:lvl1pPr>
          </a:lstStyle>
          <a:p>
            <a:pPr marL="228600" lvl="0" indent="-228600"/>
            <a:r>
              <a:rPr lang="en-US" dirty="0"/>
              <a:t>Date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5322074" y="0"/>
            <a:ext cx="6869925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3212"/>
          <a:stretch/>
        </p:blipFill>
        <p:spPr>
          <a:xfrm>
            <a:off x="914400" y="762001"/>
            <a:ext cx="1788289" cy="38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11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4944"/>
            <a:ext cx="10363200" cy="594360"/>
          </a:xfrm>
        </p:spPr>
        <p:txBody>
          <a:bodyPr vert="horz" lIns="0" tIns="45720" rIns="0" bIns="0" rtlCol="0" anchor="b" anchorCtr="0">
            <a:noAutofit/>
          </a:bodyPr>
          <a:lstStyle>
            <a:lvl1pPr>
              <a:defRPr lang="en-US" sz="3600" b="0" spc="-75" dirty="0">
                <a:latin typeface="+mj-lt"/>
              </a:defRPr>
            </a:lvl1pPr>
          </a:lstStyle>
          <a:p>
            <a:pPr lvl="0" defTabSz="685800">
              <a:lnSpc>
                <a:spcPct val="85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914721" y="1353312"/>
            <a:ext cx="10362880" cy="47548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/>
            </a:lvl1pPr>
          </a:lstStyle>
          <a:p>
            <a:pPr marL="228600" lvl="0" indent="-228600">
              <a:lnSpc>
                <a:spcPct val="130000"/>
              </a:lnSpc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9911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 &amp; Breadcru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4944"/>
            <a:ext cx="10363200" cy="594360"/>
          </a:xfrm>
        </p:spPr>
        <p:txBody>
          <a:bodyPr vert="horz" lIns="0" tIns="45720" rIns="0" bIns="0" rtlCol="0" anchor="b" anchorCtr="0">
            <a:noAutofit/>
          </a:bodyPr>
          <a:lstStyle>
            <a:lvl1pPr>
              <a:defRPr lang="en-US" sz="3600" spc="-75" dirty="0">
                <a:latin typeface="+mj-lt"/>
              </a:defRPr>
            </a:lvl1pPr>
          </a:lstStyle>
          <a:p>
            <a:pPr lvl="0" defTabSz="685800">
              <a:lnSpc>
                <a:spcPct val="85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914721" y="1353312"/>
            <a:ext cx="10362880" cy="47548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/>
            </a:lvl1pPr>
          </a:lstStyle>
          <a:p>
            <a:pPr marL="228600" lvl="0" indent="-228600">
              <a:lnSpc>
                <a:spcPct val="130000"/>
              </a:lnSpc>
            </a:pPr>
            <a:r>
              <a:rPr lang="en-US" smtClean="0"/>
              <a:t>Edit Master text styles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971" y="466344"/>
            <a:ext cx="3355848" cy="2032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ea typeface="Nexa Black" charset="0"/>
                <a:cs typeface="Nexa Black" charset="0"/>
              </a:defRPr>
            </a:lvl1pPr>
          </a:lstStyle>
          <a:p>
            <a:pPr marL="228600" lvl="0" indent="-228600"/>
            <a:r>
              <a:rPr lang="en-US" dirty="0"/>
              <a:t>BREADCRUMBS</a:t>
            </a:r>
          </a:p>
        </p:txBody>
      </p:sp>
    </p:spTree>
    <p:extLst>
      <p:ext uri="{BB962C8B-B14F-4D97-AF65-F5344CB8AC3E}">
        <p14:creationId xmlns:p14="http://schemas.microsoft.com/office/powerpoint/2010/main" val="409242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04672"/>
            <a:ext cx="3347390" cy="1995802"/>
          </a:xfrm>
        </p:spPr>
        <p:txBody>
          <a:bodyPr vert="horz" lIns="0" tIns="45720" rIns="0" bIns="0" rtlCol="0" anchor="t" anchorCtr="0">
            <a:noAutofit/>
          </a:bodyPr>
          <a:lstStyle>
            <a:lvl1pPr>
              <a:defRPr lang="en-US" sz="3600" spc="-75" dirty="0">
                <a:latin typeface="+mj-lt"/>
              </a:defRPr>
            </a:lvl1pPr>
          </a:lstStyle>
          <a:p>
            <a:pPr lvl="0" defTabSz="685800">
              <a:lnSpc>
                <a:spcPct val="85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743200"/>
            <a:ext cx="3355975" cy="1169988"/>
          </a:xfrm>
        </p:spPr>
        <p:txBody>
          <a:bodyPr/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184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, Subhead &amp; Breadcru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04672"/>
            <a:ext cx="3352800" cy="1993390"/>
          </a:xfrm>
        </p:spPr>
        <p:txBody>
          <a:bodyPr vert="horz" lIns="0" tIns="45720" rIns="0" bIns="0" rtlCol="0" anchor="t" anchorCtr="0">
            <a:noAutofit/>
          </a:bodyPr>
          <a:lstStyle>
            <a:lvl1pPr>
              <a:defRPr lang="en-US" sz="3600" spc="-75" dirty="0">
                <a:latin typeface="+mj-lt"/>
              </a:defRPr>
            </a:lvl1pPr>
          </a:lstStyle>
          <a:p>
            <a:pPr lvl="0" defTabSz="685800">
              <a:lnSpc>
                <a:spcPct val="85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971" y="466344"/>
            <a:ext cx="3355848" cy="2032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ea typeface="Nexa Black" charset="0"/>
                <a:cs typeface="Nexa Black" charset="0"/>
              </a:defRPr>
            </a:lvl1pPr>
          </a:lstStyle>
          <a:p>
            <a:pPr marL="228600" lvl="0" indent="-228600"/>
            <a:r>
              <a:rPr lang="en-US" dirty="0"/>
              <a:t>BREADCRUMBS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743200"/>
            <a:ext cx="3355975" cy="1169988"/>
          </a:xfrm>
        </p:spPr>
        <p:txBody>
          <a:bodyPr/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10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69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91001" y="1961812"/>
            <a:ext cx="8001000" cy="2921731"/>
          </a:xfrm>
        </p:spPr>
        <p:txBody>
          <a:bodyPr anchor="b" anchorCtr="0"/>
          <a:lstStyle>
            <a:lvl1pPr>
              <a:lnSpc>
                <a:spcPct val="85000"/>
              </a:lnSpc>
              <a:defRPr sz="5400" b="1" baseline="0">
                <a:latin typeface="+mn-lt"/>
              </a:defRPr>
            </a:lvl1pPr>
          </a:lstStyle>
          <a:p>
            <a:r>
              <a:rPr lang="en-US" dirty="0"/>
              <a:t>Thank You </a:t>
            </a:r>
            <a:br>
              <a:rPr lang="en-US" dirty="0"/>
            </a:br>
            <a:r>
              <a:rPr lang="en-US" dirty="0"/>
              <a:t>Goes Here.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762001"/>
            <a:ext cx="1788289" cy="82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2831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ster Block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914400" y="1217629"/>
            <a:ext cx="103632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/>
              <a:t>Do not use this</a:t>
            </a:r>
            <a:r>
              <a:rPr lang="en-US" sz="11500" b="1" baseline="0" dirty="0"/>
              <a:t> layout</a:t>
            </a:r>
          </a:p>
          <a:p>
            <a:pPr algn="ctr"/>
            <a:endParaRPr lang="en-US" sz="3200" b="1" baseline="0" dirty="0"/>
          </a:p>
          <a:p>
            <a:pPr algn="ctr"/>
            <a:r>
              <a:rPr lang="en-US" sz="3200" b="0" baseline="0" dirty="0"/>
              <a:t>Delete any master slides that occur after this layout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335889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3200" cy="43462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912" y="718263"/>
            <a:ext cx="10362688" cy="879756"/>
          </a:xfrm>
          <a:prstGeom prst="rect">
            <a:avLst/>
          </a:prstGeom>
        </p:spPr>
        <p:txBody>
          <a:bodyPr vert="horz" lIns="0" tIns="45720" rIns="91440" bIns="0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Rectangle 2"/>
          <p:cNvSpPr>
            <a:spLocks/>
          </p:cNvSpPr>
          <p:nvPr userDrawn="1"/>
        </p:nvSpPr>
        <p:spPr bwMode="auto">
          <a:xfrm>
            <a:off x="914719" y="6444147"/>
            <a:ext cx="126477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C84F2FB2-4A16-1542-BD5E-F56870239E74}" type="slidenum">
              <a:rPr lang="en-US" sz="80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Open Sans" charset="0"/>
                <a:ea typeface="Open Sans" charset="0"/>
                <a:cs typeface="Open Sans" charset="0"/>
                <a:sym typeface="Frutiger Next Pro Light" charset="0"/>
              </a:rPr>
              <a:t>‹#›</a:t>
            </a:fld>
            <a:r>
              <a:rPr lang="en-US" sz="800" dirty="0">
                <a:solidFill>
                  <a:schemeClr val="accent5">
                    <a:lumMod val="60000"/>
                    <a:lumOff val="40000"/>
                  </a:schemeClr>
                </a:solidFill>
                <a:latin typeface="Open Sans" charset="0"/>
                <a:ea typeface="Open Sans" charset="0"/>
                <a:cs typeface="Open Sans" charset="0"/>
                <a:sym typeface="Frutiger Next Pro Light" charset="0"/>
              </a:rPr>
              <a:t>  |  </a:t>
            </a:r>
            <a:r>
              <a:rPr lang="en-US" sz="8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Open Sans" charset="0"/>
                <a:ea typeface="Open Sans" charset="0"/>
                <a:cs typeface="Open Sans" charset="0"/>
                <a:sym typeface="Frutiger Next Pro Light" charset="0"/>
              </a:rPr>
              <a:t>2018 Deloitte Digital</a:t>
            </a:r>
            <a:endParaRPr lang="en-US" sz="800" dirty="0">
              <a:solidFill>
                <a:schemeClr val="accent5">
                  <a:lumMod val="60000"/>
                  <a:lumOff val="40000"/>
                </a:schemeClr>
              </a:solidFill>
              <a:latin typeface="Open Sans" charset="0"/>
              <a:ea typeface="Open Sans" charset="0"/>
              <a:cs typeface="Open Sans" charset="0"/>
              <a:sym typeface="Frutiger Next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93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08" r:id="rId2"/>
    <p:sldLayoutId id="2147483810" r:id="rId3"/>
    <p:sldLayoutId id="2147483809" r:id="rId4"/>
    <p:sldLayoutId id="2147483828" r:id="rId5"/>
    <p:sldLayoutId id="2147483814" r:id="rId6"/>
    <p:sldLayoutId id="2147483815" r:id="rId7"/>
    <p:sldLayoutId id="2147483827" r:id="rId8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800" b="0" i="0" kern="1200" cap="none" spc="-100" baseline="0">
          <a:solidFill>
            <a:schemeClr val="tx1"/>
          </a:solidFill>
          <a:latin typeface="+mj-lt"/>
          <a:ea typeface="Bebas Neue" charset="0"/>
          <a:cs typeface="Chronicle Display Black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2000" kern="1200" spc="-30">
          <a:solidFill>
            <a:schemeClr val="tx1"/>
          </a:solidFill>
          <a:latin typeface="+mn-lt"/>
          <a:ea typeface="Open Sans" charset="0"/>
          <a:cs typeface="Open Sans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800" kern="1200" spc="-30">
          <a:solidFill>
            <a:schemeClr val="tx1"/>
          </a:solidFill>
          <a:latin typeface="+mn-lt"/>
          <a:ea typeface="Open Sans" charset="0"/>
          <a:cs typeface="Open Sans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600" kern="1200" spc="-30">
          <a:solidFill>
            <a:schemeClr val="tx1"/>
          </a:solidFill>
          <a:latin typeface="+mn-lt"/>
          <a:ea typeface="Open Sans" charset="0"/>
          <a:cs typeface="Open Sans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 spc="-30">
          <a:solidFill>
            <a:schemeClr val="tx1"/>
          </a:solidFill>
          <a:latin typeface="+mn-lt"/>
          <a:ea typeface="Open Sans" charset="0"/>
          <a:cs typeface="Open Sans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 spc="-30">
          <a:solidFill>
            <a:schemeClr val="tx1"/>
          </a:solidFill>
          <a:latin typeface="+mn-lt"/>
          <a:ea typeface="Open Sans" charset="0"/>
          <a:cs typeface="Open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576">
          <p15:clr>
            <a:srgbClr val="F26B43"/>
          </p15:clr>
        </p15:guide>
        <p15:guide id="4" pos="7104">
          <p15:clr>
            <a:srgbClr val="F26B43"/>
          </p15:clr>
        </p15:guide>
        <p15:guide id="5" pos="2976">
          <p15:clr>
            <a:srgbClr val="F26B43"/>
          </p15:clr>
        </p15:guide>
        <p15:guide id="6" orient="horz" pos="1152">
          <p15:clr>
            <a:srgbClr val="F26B43"/>
          </p15:clr>
        </p15:guide>
        <p15:guide id="7" pos="26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946387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latin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1" y="4965303"/>
            <a:ext cx="6102416" cy="897983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Fraud Detection in Credit Processes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Innovation application to automate manual process steps in the banking industry with ML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August, 2018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132" y="0"/>
            <a:ext cx="6858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38350" y="712269"/>
            <a:ext cx="1020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DRAFT</a:t>
            </a:r>
            <a:endParaRPr lang="de-D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638350" y="721894"/>
            <a:ext cx="102027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38350" y="1009048"/>
            <a:ext cx="102027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705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nature of credit 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raud can occur in each step of a credit process that involves documentation of credentials. Fraud detection makes manual process steps necessary. </a:t>
            </a:r>
            <a:br>
              <a:rPr lang="en-US" dirty="0" smtClean="0"/>
            </a:br>
            <a:r>
              <a:rPr lang="en-US" dirty="0" smtClean="0"/>
              <a:t>As an example: The verification of income statements is currently mostly done manually.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-2700000">
            <a:off x="4098478" y="3040951"/>
            <a:ext cx="165608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internal fraud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2700000">
            <a:off x="5508355" y="2984869"/>
            <a:ext cx="196088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external fraud</a:t>
            </a:r>
            <a:endParaRPr lang="en-US" sz="1200" b="1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053077" y="2534918"/>
            <a:ext cx="3221482" cy="3221482"/>
            <a:chOff x="4250203" y="2666999"/>
            <a:chExt cx="2902373" cy="2906522"/>
          </a:xfrm>
        </p:grpSpPr>
        <p:sp>
          <p:nvSpPr>
            <p:cNvPr id="7" name="Oval 6"/>
            <p:cNvSpPr/>
            <p:nvPr/>
          </p:nvSpPr>
          <p:spPr>
            <a:xfrm>
              <a:off x="4250986" y="2667782"/>
              <a:ext cx="2900813" cy="2904959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Chord 7"/>
            <p:cNvSpPr/>
            <p:nvPr/>
          </p:nvSpPr>
          <p:spPr>
            <a:xfrm rot="18606036">
              <a:off x="4248129" y="2669073"/>
              <a:ext cx="2906522" cy="2902373"/>
            </a:xfrm>
            <a:prstGeom prst="chord">
              <a:avLst>
                <a:gd name="adj1" fmla="val 2897084"/>
                <a:gd name="adj2" fmla="val 13850701"/>
              </a:avLst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4936277" y="3317023"/>
              <a:ext cx="1556974" cy="155697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strike="sngStrike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>
              <a:stCxn id="7" idx="0"/>
              <a:endCxn id="4" idx="0"/>
            </p:cNvCxnSpPr>
            <p:nvPr/>
          </p:nvCxnSpPr>
          <p:spPr>
            <a:xfrm>
              <a:off x="5701392" y="2667782"/>
              <a:ext cx="13372" cy="64924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4114505" y="2565471"/>
            <a:ext cx="722864" cy="187436"/>
          </a:xfrm>
          <a:custGeom>
            <a:avLst/>
            <a:gdLst>
              <a:gd name="connsiteX0" fmla="*/ 0 w 1008478"/>
              <a:gd name="connsiteY0" fmla="*/ 0 h 261494"/>
              <a:gd name="connsiteX1" fmla="*/ 871524 w 1008478"/>
              <a:gd name="connsiteY1" fmla="*/ 0 h 261494"/>
              <a:gd name="connsiteX2" fmla="*/ 1008478 w 1008478"/>
              <a:gd name="connsiteY2" fmla="*/ 261494 h 261494"/>
              <a:gd name="connsiteX3" fmla="*/ 1008478 w 1008478"/>
              <a:gd name="connsiteY3" fmla="*/ 261494 h 261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478" h="261494">
                <a:moveTo>
                  <a:pt x="0" y="0"/>
                </a:moveTo>
                <a:lnTo>
                  <a:pt x="871524" y="0"/>
                </a:lnTo>
                <a:lnTo>
                  <a:pt x="1008478" y="261494"/>
                </a:lnTo>
                <a:lnTo>
                  <a:pt x="1008478" y="261494"/>
                </a:lnTo>
              </a:path>
            </a:pathLst>
          </a:custGeom>
          <a:ln>
            <a:solidFill>
              <a:schemeClr val="tx1"/>
            </a:solidFill>
            <a:head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5C5C5C"/>
              </a:solidFill>
              <a:latin typeface="Frutiger Next Pro Light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3779935" y="3191026"/>
            <a:ext cx="528158" cy="68290"/>
          </a:xfrm>
          <a:custGeom>
            <a:avLst/>
            <a:gdLst>
              <a:gd name="connsiteX0" fmla="*/ 0 w 1008478"/>
              <a:gd name="connsiteY0" fmla="*/ 0 h 261494"/>
              <a:gd name="connsiteX1" fmla="*/ 871524 w 1008478"/>
              <a:gd name="connsiteY1" fmla="*/ 0 h 261494"/>
              <a:gd name="connsiteX2" fmla="*/ 1008478 w 1008478"/>
              <a:gd name="connsiteY2" fmla="*/ 261494 h 261494"/>
              <a:gd name="connsiteX3" fmla="*/ 1008478 w 1008478"/>
              <a:gd name="connsiteY3" fmla="*/ 261494 h 261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478" h="261494">
                <a:moveTo>
                  <a:pt x="0" y="0"/>
                </a:moveTo>
                <a:lnTo>
                  <a:pt x="871524" y="0"/>
                </a:lnTo>
                <a:lnTo>
                  <a:pt x="1008478" y="261494"/>
                </a:lnTo>
                <a:lnTo>
                  <a:pt x="1008478" y="261494"/>
                </a:lnTo>
              </a:path>
            </a:pathLst>
          </a:custGeom>
          <a:ln>
            <a:solidFill>
              <a:schemeClr val="tx1"/>
            </a:solidFill>
            <a:head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5C5C5C"/>
              </a:solidFill>
              <a:latin typeface="Frutiger Next Pro Light"/>
            </a:endParaRPr>
          </a:p>
        </p:txBody>
      </p:sp>
      <p:sp>
        <p:nvSpPr>
          <p:cNvPr id="17" name="Freeform 16"/>
          <p:cNvSpPr/>
          <p:nvPr/>
        </p:nvSpPr>
        <p:spPr>
          <a:xfrm flipH="1">
            <a:off x="7243311" y="3796186"/>
            <a:ext cx="396813" cy="19274"/>
          </a:xfrm>
          <a:custGeom>
            <a:avLst/>
            <a:gdLst>
              <a:gd name="connsiteX0" fmla="*/ 0 w 1008478"/>
              <a:gd name="connsiteY0" fmla="*/ 0 h 261494"/>
              <a:gd name="connsiteX1" fmla="*/ 871524 w 1008478"/>
              <a:gd name="connsiteY1" fmla="*/ 0 h 261494"/>
              <a:gd name="connsiteX2" fmla="*/ 1008478 w 1008478"/>
              <a:gd name="connsiteY2" fmla="*/ 261494 h 261494"/>
              <a:gd name="connsiteX3" fmla="*/ 1008478 w 1008478"/>
              <a:gd name="connsiteY3" fmla="*/ 261494 h 261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478" h="261494">
                <a:moveTo>
                  <a:pt x="0" y="0"/>
                </a:moveTo>
                <a:lnTo>
                  <a:pt x="871524" y="0"/>
                </a:lnTo>
                <a:lnTo>
                  <a:pt x="1008478" y="261494"/>
                </a:lnTo>
                <a:lnTo>
                  <a:pt x="1008478" y="261494"/>
                </a:lnTo>
              </a:path>
            </a:pathLst>
          </a:custGeom>
          <a:ln>
            <a:solidFill>
              <a:schemeClr val="tx1"/>
            </a:solidFill>
            <a:head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5C5C5C"/>
              </a:solidFill>
              <a:latin typeface="Frutiger Next Pro Light"/>
            </a:endParaRPr>
          </a:p>
        </p:txBody>
      </p:sp>
      <p:sp>
        <p:nvSpPr>
          <p:cNvPr id="19" name="Freeform 18"/>
          <p:cNvSpPr/>
          <p:nvPr/>
        </p:nvSpPr>
        <p:spPr>
          <a:xfrm flipH="1">
            <a:off x="6451965" y="2565471"/>
            <a:ext cx="722864" cy="187436"/>
          </a:xfrm>
          <a:custGeom>
            <a:avLst/>
            <a:gdLst>
              <a:gd name="connsiteX0" fmla="*/ 0 w 1008478"/>
              <a:gd name="connsiteY0" fmla="*/ 0 h 261494"/>
              <a:gd name="connsiteX1" fmla="*/ 871524 w 1008478"/>
              <a:gd name="connsiteY1" fmla="*/ 0 h 261494"/>
              <a:gd name="connsiteX2" fmla="*/ 1008478 w 1008478"/>
              <a:gd name="connsiteY2" fmla="*/ 261494 h 261494"/>
              <a:gd name="connsiteX3" fmla="*/ 1008478 w 1008478"/>
              <a:gd name="connsiteY3" fmla="*/ 261494 h 261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478" h="261494">
                <a:moveTo>
                  <a:pt x="0" y="0"/>
                </a:moveTo>
                <a:lnTo>
                  <a:pt x="871524" y="0"/>
                </a:lnTo>
                <a:lnTo>
                  <a:pt x="1008478" y="261494"/>
                </a:lnTo>
                <a:lnTo>
                  <a:pt x="1008478" y="261494"/>
                </a:lnTo>
              </a:path>
            </a:pathLst>
          </a:custGeom>
          <a:ln>
            <a:solidFill>
              <a:schemeClr val="tx1"/>
            </a:solidFill>
            <a:head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5C5C5C"/>
              </a:solidFill>
              <a:latin typeface="Frutiger Next Pro Light"/>
            </a:endParaRPr>
          </a:p>
        </p:txBody>
      </p:sp>
      <p:sp>
        <p:nvSpPr>
          <p:cNvPr id="20" name="Freeform 19"/>
          <p:cNvSpPr/>
          <p:nvPr/>
        </p:nvSpPr>
        <p:spPr>
          <a:xfrm flipH="1">
            <a:off x="7011436" y="3191026"/>
            <a:ext cx="528158" cy="68290"/>
          </a:xfrm>
          <a:custGeom>
            <a:avLst/>
            <a:gdLst>
              <a:gd name="connsiteX0" fmla="*/ 0 w 1008478"/>
              <a:gd name="connsiteY0" fmla="*/ 0 h 261494"/>
              <a:gd name="connsiteX1" fmla="*/ 871524 w 1008478"/>
              <a:gd name="connsiteY1" fmla="*/ 0 h 261494"/>
              <a:gd name="connsiteX2" fmla="*/ 1008478 w 1008478"/>
              <a:gd name="connsiteY2" fmla="*/ 261494 h 261494"/>
              <a:gd name="connsiteX3" fmla="*/ 1008478 w 1008478"/>
              <a:gd name="connsiteY3" fmla="*/ 261494 h 261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478" h="261494">
                <a:moveTo>
                  <a:pt x="0" y="0"/>
                </a:moveTo>
                <a:lnTo>
                  <a:pt x="871524" y="0"/>
                </a:lnTo>
                <a:lnTo>
                  <a:pt x="1008478" y="261494"/>
                </a:lnTo>
                <a:lnTo>
                  <a:pt x="1008478" y="261494"/>
                </a:lnTo>
              </a:path>
            </a:pathLst>
          </a:custGeom>
          <a:ln>
            <a:solidFill>
              <a:schemeClr val="tx1"/>
            </a:solidFill>
            <a:head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5C5C5C"/>
              </a:solidFill>
              <a:latin typeface="Frutiger Next Pro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18186" y="2196920"/>
            <a:ext cx="3446828" cy="5906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b="1" dirty="0" smtClean="0">
                <a:cs typeface="Frutiger Next Pro Medium"/>
              </a:rPr>
              <a:t>Credit abuse:</a:t>
            </a:r>
            <a:r>
              <a:rPr lang="en-US" sz="1100" dirty="0" smtClean="0">
                <a:cs typeface="Frutiger Next Pro Medium"/>
              </a:rPr>
              <a:t> the employee utilizes position to allow unauthorized credit processing</a:t>
            </a:r>
            <a:endParaRPr lang="en-US" sz="1100" dirty="0">
              <a:cs typeface="Frutiger Next Pro Medium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3600" y="2929532"/>
            <a:ext cx="2866090" cy="5756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b="1" dirty="0" smtClean="0">
                <a:cs typeface="Frutiger Next Pro Medium"/>
              </a:rPr>
              <a:t>Conflict of interest:</a:t>
            </a:r>
            <a:r>
              <a:rPr lang="en-US" sz="1100" dirty="0" smtClean="0">
                <a:cs typeface="Frutiger Next Pro Medium"/>
              </a:rPr>
              <a:t> loan officer attempts to improve performance</a:t>
            </a:r>
            <a:endParaRPr lang="en-US" sz="1100" dirty="0">
              <a:cs typeface="Frutiger Next Pro Medium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55976" y="3635852"/>
            <a:ext cx="2557724" cy="4287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b="1" dirty="0" smtClean="0">
                <a:cs typeface="Frutiger Next Pro Medium"/>
              </a:rPr>
              <a:t>Identity theft:</a:t>
            </a:r>
            <a:r>
              <a:rPr lang="en-US" sz="1100" dirty="0" smtClean="0">
                <a:cs typeface="Frutiger Next Pro Medium"/>
              </a:rPr>
              <a:t> stolen customer ID is used to apply for loans</a:t>
            </a:r>
            <a:endParaRPr lang="en-US" sz="1100" dirty="0">
              <a:cs typeface="Frutiger Next Pro Medium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75776" y="2280173"/>
            <a:ext cx="3067104" cy="5906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b="1" dirty="0" smtClean="0">
                <a:cs typeface="Frutiger Next Pro Medium"/>
              </a:rPr>
              <a:t>Identity fraud:</a:t>
            </a:r>
            <a:r>
              <a:rPr lang="en-US" sz="1100" dirty="0" smtClean="0">
                <a:cs typeface="Frutiger Next Pro Medium"/>
              </a:rPr>
              <a:t> customer uses forged identity documents to apply for a credit</a:t>
            </a:r>
            <a:endParaRPr lang="en-US" sz="1100" dirty="0">
              <a:cs typeface="Frutiger Next Pro Medium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660925" y="2969204"/>
            <a:ext cx="3261075" cy="5906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b="1" dirty="0" smtClean="0">
                <a:cs typeface="Frutiger Next Pro Medium"/>
              </a:rPr>
              <a:t>Falsified documentation of income:</a:t>
            </a:r>
            <a:r>
              <a:rPr lang="en-US" sz="1100" dirty="0" smtClean="0">
                <a:cs typeface="Frutiger Next Pro Medium"/>
              </a:rPr>
              <a:t> customer falsifies income documents</a:t>
            </a:r>
            <a:endParaRPr lang="en-US" sz="1100" dirty="0">
              <a:cs typeface="Frutiger Next Pro Medium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806764" y="5074130"/>
            <a:ext cx="172728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Methods to automate fraud detection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Freeform 32"/>
          <p:cNvSpPr/>
          <p:nvPr/>
        </p:nvSpPr>
        <p:spPr>
          <a:xfrm flipV="1">
            <a:off x="4116626" y="5518094"/>
            <a:ext cx="722864" cy="185270"/>
          </a:xfrm>
          <a:custGeom>
            <a:avLst/>
            <a:gdLst>
              <a:gd name="connsiteX0" fmla="*/ 0 w 1008478"/>
              <a:gd name="connsiteY0" fmla="*/ 0 h 261494"/>
              <a:gd name="connsiteX1" fmla="*/ 871524 w 1008478"/>
              <a:gd name="connsiteY1" fmla="*/ 0 h 261494"/>
              <a:gd name="connsiteX2" fmla="*/ 1008478 w 1008478"/>
              <a:gd name="connsiteY2" fmla="*/ 261494 h 261494"/>
              <a:gd name="connsiteX3" fmla="*/ 1008478 w 1008478"/>
              <a:gd name="connsiteY3" fmla="*/ 261494 h 261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478" h="261494">
                <a:moveTo>
                  <a:pt x="0" y="0"/>
                </a:moveTo>
                <a:lnTo>
                  <a:pt x="871524" y="0"/>
                </a:lnTo>
                <a:lnTo>
                  <a:pt x="1008478" y="261494"/>
                </a:lnTo>
                <a:lnTo>
                  <a:pt x="1008478" y="261494"/>
                </a:lnTo>
              </a:path>
            </a:pathLst>
          </a:custGeom>
          <a:ln>
            <a:solidFill>
              <a:schemeClr val="tx1"/>
            </a:solidFill>
            <a:head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5C5C5C"/>
              </a:solidFill>
              <a:latin typeface="Frutiger Next Pro Ligh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59806" y="5594955"/>
            <a:ext cx="2542889" cy="3422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b="1" dirty="0" smtClean="0">
                <a:cs typeface="Frutiger Next Pro Medium"/>
              </a:rPr>
              <a:t>Optical Review: </a:t>
            </a:r>
            <a:r>
              <a:rPr lang="en-US" sz="1100" dirty="0" smtClean="0">
                <a:cs typeface="Frutiger Next Pro Medium"/>
              </a:rPr>
              <a:t>IT technical indicators trigger warnings</a:t>
            </a:r>
            <a:endParaRPr lang="en-US" sz="1100" dirty="0">
              <a:cs typeface="Frutiger Next Pro Medium"/>
            </a:endParaRPr>
          </a:p>
        </p:txBody>
      </p:sp>
      <p:sp>
        <p:nvSpPr>
          <p:cNvPr id="36" name="Freeform 35"/>
          <p:cNvSpPr/>
          <p:nvPr/>
        </p:nvSpPr>
        <p:spPr>
          <a:xfrm flipH="1" flipV="1">
            <a:off x="6602007" y="5466981"/>
            <a:ext cx="722864" cy="218175"/>
          </a:xfrm>
          <a:custGeom>
            <a:avLst/>
            <a:gdLst>
              <a:gd name="connsiteX0" fmla="*/ 0 w 1008478"/>
              <a:gd name="connsiteY0" fmla="*/ 0 h 261494"/>
              <a:gd name="connsiteX1" fmla="*/ 871524 w 1008478"/>
              <a:gd name="connsiteY1" fmla="*/ 0 h 261494"/>
              <a:gd name="connsiteX2" fmla="*/ 1008478 w 1008478"/>
              <a:gd name="connsiteY2" fmla="*/ 261494 h 261494"/>
              <a:gd name="connsiteX3" fmla="*/ 1008478 w 1008478"/>
              <a:gd name="connsiteY3" fmla="*/ 261494 h 261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478" h="261494">
                <a:moveTo>
                  <a:pt x="0" y="0"/>
                </a:moveTo>
                <a:lnTo>
                  <a:pt x="871524" y="0"/>
                </a:lnTo>
                <a:lnTo>
                  <a:pt x="1008478" y="261494"/>
                </a:lnTo>
                <a:lnTo>
                  <a:pt x="1008478" y="261494"/>
                </a:lnTo>
              </a:path>
            </a:pathLst>
          </a:custGeom>
          <a:ln>
            <a:solidFill>
              <a:schemeClr val="tx1"/>
            </a:solidFill>
            <a:head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5C5C5C"/>
              </a:solidFill>
              <a:latin typeface="Frutiger Next Pro Ligh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92834" y="5577246"/>
            <a:ext cx="2588564" cy="4118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b="1" dirty="0" smtClean="0">
                <a:cs typeface="Frutiger Next Pro Medium"/>
              </a:rPr>
              <a:t>Supervised ML: </a:t>
            </a:r>
            <a:r>
              <a:rPr lang="en-US" sz="1100" dirty="0" smtClean="0">
                <a:cs typeface="Frutiger Next Pro Medium"/>
              </a:rPr>
              <a:t>to identify patterns based on historical data</a:t>
            </a:r>
            <a:endParaRPr lang="en-US" sz="1100" dirty="0">
              <a:cs typeface="Frutiger Next Pro Medium"/>
            </a:endParaRPr>
          </a:p>
        </p:txBody>
      </p:sp>
      <p:sp>
        <p:nvSpPr>
          <p:cNvPr id="38" name="Freeform 37"/>
          <p:cNvSpPr/>
          <p:nvPr/>
        </p:nvSpPr>
        <p:spPr>
          <a:xfrm flipV="1">
            <a:off x="3687518" y="4871521"/>
            <a:ext cx="528158" cy="86661"/>
          </a:xfrm>
          <a:custGeom>
            <a:avLst/>
            <a:gdLst>
              <a:gd name="connsiteX0" fmla="*/ 0 w 1008478"/>
              <a:gd name="connsiteY0" fmla="*/ 0 h 261494"/>
              <a:gd name="connsiteX1" fmla="*/ 871524 w 1008478"/>
              <a:gd name="connsiteY1" fmla="*/ 0 h 261494"/>
              <a:gd name="connsiteX2" fmla="*/ 1008478 w 1008478"/>
              <a:gd name="connsiteY2" fmla="*/ 261494 h 261494"/>
              <a:gd name="connsiteX3" fmla="*/ 1008478 w 1008478"/>
              <a:gd name="connsiteY3" fmla="*/ 261494 h 261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478" h="261494">
                <a:moveTo>
                  <a:pt x="0" y="0"/>
                </a:moveTo>
                <a:lnTo>
                  <a:pt x="871524" y="0"/>
                </a:lnTo>
                <a:lnTo>
                  <a:pt x="1008478" y="261494"/>
                </a:lnTo>
                <a:lnTo>
                  <a:pt x="1008478" y="261494"/>
                </a:lnTo>
              </a:path>
            </a:pathLst>
          </a:custGeom>
          <a:ln>
            <a:solidFill>
              <a:schemeClr val="tx1"/>
            </a:solidFill>
            <a:head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5C5C5C"/>
              </a:solidFill>
              <a:latin typeface="Frutiger Next Pro Light"/>
            </a:endParaRPr>
          </a:p>
        </p:txBody>
      </p:sp>
      <p:sp>
        <p:nvSpPr>
          <p:cNvPr id="39" name="Freeform 38"/>
          <p:cNvSpPr/>
          <p:nvPr/>
        </p:nvSpPr>
        <p:spPr>
          <a:xfrm flipH="1" flipV="1">
            <a:off x="7116157" y="4868061"/>
            <a:ext cx="528158" cy="68400"/>
          </a:xfrm>
          <a:custGeom>
            <a:avLst/>
            <a:gdLst>
              <a:gd name="connsiteX0" fmla="*/ 0 w 1008478"/>
              <a:gd name="connsiteY0" fmla="*/ 0 h 261494"/>
              <a:gd name="connsiteX1" fmla="*/ 871524 w 1008478"/>
              <a:gd name="connsiteY1" fmla="*/ 0 h 261494"/>
              <a:gd name="connsiteX2" fmla="*/ 1008478 w 1008478"/>
              <a:gd name="connsiteY2" fmla="*/ 261494 h 261494"/>
              <a:gd name="connsiteX3" fmla="*/ 1008478 w 1008478"/>
              <a:gd name="connsiteY3" fmla="*/ 261494 h 261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478" h="261494">
                <a:moveTo>
                  <a:pt x="0" y="0"/>
                </a:moveTo>
                <a:lnTo>
                  <a:pt x="871524" y="0"/>
                </a:lnTo>
                <a:lnTo>
                  <a:pt x="1008478" y="261494"/>
                </a:lnTo>
                <a:lnTo>
                  <a:pt x="1008478" y="261494"/>
                </a:lnTo>
              </a:path>
            </a:pathLst>
          </a:custGeom>
          <a:ln>
            <a:solidFill>
              <a:schemeClr val="tx1"/>
            </a:solidFill>
            <a:head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5C5C5C"/>
              </a:solidFill>
              <a:latin typeface="Frutiger Next Pro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63600" y="4832072"/>
            <a:ext cx="2816553" cy="3025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b="1" dirty="0" smtClean="0">
                <a:cs typeface="Frutiger Next Pro Medium"/>
              </a:rPr>
              <a:t>Rule-based approach: </a:t>
            </a:r>
            <a:r>
              <a:rPr lang="en-US" sz="1100" dirty="0" smtClean="0">
                <a:cs typeface="Frutiger Next Pro Medium"/>
              </a:rPr>
              <a:t>to detect known patterns based on domain expertise</a:t>
            </a:r>
            <a:endParaRPr lang="en-US" sz="1100" dirty="0">
              <a:cs typeface="Frutiger Next Pro Medium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732054" y="4753672"/>
            <a:ext cx="2854666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b="1" dirty="0" smtClean="0">
                <a:cs typeface="Frutiger Next Pro Medium"/>
              </a:rPr>
              <a:t>Unsupervised ML: </a:t>
            </a:r>
            <a:r>
              <a:rPr lang="en-US" sz="1100" dirty="0" smtClean="0">
                <a:cs typeface="Frutiger Next Pro Medium"/>
              </a:rPr>
              <a:t>to identify unknown patterns</a:t>
            </a:r>
            <a:endParaRPr lang="en-US" sz="1100" dirty="0">
              <a:cs typeface="Frutiger Next Pro Medium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38888" y="3532826"/>
            <a:ext cx="1118795" cy="59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Fraud sources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119265" y="4143522"/>
            <a:ext cx="1118795" cy="595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Solutions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stCxn id="4" idx="2"/>
            <a:endCxn id="4" idx="6"/>
          </p:cNvCxnSpPr>
          <p:nvPr/>
        </p:nvCxnSpPr>
        <p:spPr>
          <a:xfrm>
            <a:off x="4814583" y="4118228"/>
            <a:ext cx="17281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11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118448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Chronicle Display Black" pitchFamily="50" charset="0"/>
              <a:sym typeface="Chronicle Display Black" pitchFamily="5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The 5-Step approach to automate fraud detection and reduce the risk of False Negatives and False Positives.</a:t>
            </a:r>
            <a:endParaRPr lang="en-US" dirty="0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1080501" y="5977785"/>
            <a:ext cx="1164276" cy="465146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Wingdings" charset="2"/>
              <a:buChar char="§"/>
              <a:defRPr sz="20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Wingdings" charset="2"/>
              <a:buChar char="§"/>
              <a:defRPr sz="18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Wingdings" charset="2"/>
              <a:buChar char="§"/>
              <a:defRPr sz="16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Wingdings" charset="2"/>
              <a:buChar char="§"/>
              <a:defRPr sz="14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SzPct val="75000"/>
              <a:buFont typeface="Wingdings" charset="2"/>
              <a:buChar char="§"/>
              <a:defRPr sz="1400" kern="1200">
                <a:solidFill>
                  <a:srgbClr val="3F3F3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5000"/>
              </a:lnSpc>
              <a:buNone/>
            </a:pPr>
            <a:r>
              <a:rPr lang="en-US" sz="1000" b="1" dirty="0" smtClean="0">
                <a:solidFill>
                  <a:srgbClr val="000000"/>
                </a:solidFill>
                <a:ea typeface="Chronicle Display Black" charset="0"/>
                <a:cs typeface="Chronicle Display Black" charset="0"/>
              </a:rPr>
              <a:t>Business Case</a:t>
            </a:r>
            <a:endParaRPr lang="en-US" sz="1000" b="1" dirty="0">
              <a:solidFill>
                <a:srgbClr val="000000"/>
              </a:solidFill>
              <a:ea typeface="Chronicle Display Black" charset="0"/>
              <a:cs typeface="Chronicle Display Black" charset="0"/>
            </a:endParaRPr>
          </a:p>
        </p:txBody>
      </p:sp>
      <p:sp>
        <p:nvSpPr>
          <p:cNvPr id="14" name="Isosceles Triangle 13"/>
          <p:cNvSpPr/>
          <p:nvPr/>
        </p:nvSpPr>
        <p:spPr>
          <a:xfrm flipV="1">
            <a:off x="1024788" y="2427196"/>
            <a:ext cx="972000" cy="108000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848284"/>
              </p:ext>
            </p:extLst>
          </p:nvPr>
        </p:nvGraphicFramePr>
        <p:xfrm>
          <a:off x="519764" y="1628952"/>
          <a:ext cx="8630785" cy="426795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878997">
                  <a:extLst>
                    <a:ext uri="{9D8B030D-6E8A-4147-A177-3AD203B41FA5}">
                      <a16:colId xmlns:a16="http://schemas.microsoft.com/office/drawing/2014/main" val="1685666438"/>
                    </a:ext>
                  </a:extLst>
                </a:gridCol>
                <a:gridCol w="3847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4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94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endParaRPr lang="en-US" sz="1200" b="1" i="0" dirty="0">
                        <a:solidFill>
                          <a:schemeClr val="tx1"/>
                        </a:solidFill>
                        <a:latin typeface="+mn-lt"/>
                        <a:ea typeface="Chronicle Display Black" charset="0"/>
                        <a:cs typeface="Chronicle Display Black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000" b="1" i="0" dirty="0" smtClean="0">
                          <a:solidFill>
                            <a:schemeClr val="tx1"/>
                          </a:solidFill>
                          <a:latin typeface="+mn-lt"/>
                          <a:ea typeface="Chronicle Display Black" charset="0"/>
                          <a:cs typeface="Chronicle Display Black" charset="0"/>
                        </a:rPr>
                        <a:t>Functional concepts</a:t>
                      </a:r>
                      <a:endParaRPr lang="en-US" sz="1000" b="1" i="0" dirty="0">
                        <a:solidFill>
                          <a:schemeClr val="tx1"/>
                        </a:solidFill>
                        <a:latin typeface="+mn-lt"/>
                        <a:ea typeface="Chronicle Display Black" charset="0"/>
                        <a:cs typeface="Chronicle Display Black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sz="1000" b="1" i="0" dirty="0" smtClean="0">
                          <a:solidFill>
                            <a:schemeClr val="tx1"/>
                          </a:solidFill>
                          <a:latin typeface="+mn-lt"/>
                          <a:ea typeface="Chronicle Display Black" charset="0"/>
                          <a:cs typeface="Chronicle Display Black" charset="0"/>
                        </a:rPr>
                        <a:t>Technical approaches</a:t>
                      </a:r>
                      <a:endParaRPr lang="en-US" sz="1000" b="1" i="0" dirty="0">
                        <a:solidFill>
                          <a:schemeClr val="tx1"/>
                        </a:solidFill>
                        <a:latin typeface="+mn-lt"/>
                        <a:ea typeface="Chronicle Display Black" charset="0"/>
                        <a:cs typeface="Chronicle Display Black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5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Open Sans" charset="0"/>
                          <a:cs typeface="Open Sans" charset="0"/>
                        </a:rPr>
                        <a:t>(A)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+mn-lt"/>
                          <a:ea typeface="Open Sans" charset="0"/>
                          <a:cs typeface="Open Sans" charset="0"/>
                        </a:rPr>
                        <a:t>Hand-writing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+mn-lt"/>
                        <a:ea typeface="Open Sans" charset="0"/>
                        <a:cs typeface="Open Sans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+mn-lt"/>
                          <a:ea typeface="Open Sans" charset="0"/>
                          <a:cs typeface="Open Sans" charset="0"/>
                        </a:rPr>
                        <a:t>Some of the documents are hand-written,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Open Sans" charset="0"/>
                          <a:cs typeface="Open Sans" charset="0"/>
                        </a:rPr>
                        <a:t> which should be identified at the first step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Open Sans" charset="0"/>
                          <a:cs typeface="Open Sans" charset="0"/>
                          <a:sym typeface="Wingdings" panose="05000000000000000000" pitchFamily="2" charset="2"/>
                        </a:rPr>
                        <a:t> Continue manual verification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+mn-lt"/>
                        <a:ea typeface="Open Sans" charset="0"/>
                        <a:cs typeface="Open Sans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+mn-lt"/>
                          <a:ea typeface="Open Sans" charset="0"/>
                          <a:cs typeface="Open Sans" charset="0"/>
                        </a:rPr>
                        <a:t>Visual API on Google Cloud Platform can support manual process to classify and separate hand-written and printed documents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4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a typeface="Chronicle Display Black" charset="0"/>
                          <a:cs typeface="Chronicle Display Black" charset="0"/>
                        </a:rPr>
                        <a:t>(B)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a typeface="Chronicle Display Black" charset="0"/>
                          <a:cs typeface="Chronicle Display Black" charset="0"/>
                        </a:rPr>
                        <a:t>Standardization </a:t>
                      </a:r>
                      <a:br>
                        <a:rPr lang="en-US" sz="900" b="1" dirty="0" smtClean="0">
                          <a:solidFill>
                            <a:srgbClr val="000000"/>
                          </a:solidFill>
                          <a:ea typeface="Chronicle Display Black" charset="0"/>
                          <a:cs typeface="Chronicle Display Black" charset="0"/>
                        </a:rPr>
                      </a:br>
                      <a:r>
                        <a:rPr lang="en-US" sz="900" b="1" dirty="0" smtClean="0">
                          <a:solidFill>
                            <a:srgbClr val="000000"/>
                          </a:solidFill>
                          <a:ea typeface="Chronicle Display Black" charset="0"/>
                          <a:cs typeface="Chronicle Display Black" charset="0"/>
                        </a:rPr>
                        <a:t>of documents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+mn-lt"/>
                          <a:ea typeface="Open Sans" charset="0"/>
                          <a:cs typeface="Open Sans" charset="0"/>
                        </a:rPr>
                        <a:t>The documents to be validated are not consistent.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Open Sans" charset="0"/>
                          <a:cs typeface="Open Sans" charset="0"/>
                        </a:rPr>
                        <a:t> Standardized and unstandardized documents need to be recognized and processed separately to be loaded in input database.</a:t>
                      </a:r>
                      <a:endParaRPr lang="en-US" sz="900" dirty="0">
                        <a:solidFill>
                          <a:schemeClr val="tx1"/>
                        </a:solidFill>
                        <a:latin typeface="+mn-lt"/>
                        <a:ea typeface="Open Sans" charset="0"/>
                        <a:cs typeface="Open Sans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+mn-lt"/>
                          <a:ea typeface="Open Sans" charset="0"/>
                          <a:cs typeface="Open Sans" charset="0"/>
                        </a:rPr>
                        <a:t>NLP methods can be applied to support standardization (e.g. recognize different terms with same meaning on salary statements)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5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a typeface="Chronicle Display Black" charset="0"/>
                          <a:cs typeface="Chronicle Display Black" charset="0"/>
                        </a:rPr>
                        <a:t>(C)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a typeface="Chronicle Display Black" charset="0"/>
                          <a:cs typeface="Chronicle Display Black" charset="0"/>
                        </a:rPr>
                        <a:t>Plausibility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+mn-lt"/>
                          <a:ea typeface="Open Sans" charset="0"/>
                          <a:cs typeface="Open Sans" charset="0"/>
                        </a:rPr>
                        <a:t>Plausibility of structured data, e.g. compare time series of income, tax bracket, employer,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+mn-lt"/>
                          <a:ea typeface="Open Sans" charset="0"/>
                          <a:cs typeface="Open Sans" charset="0"/>
                        </a:rPr>
                        <a:t>gaz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+mn-lt"/>
                          <a:ea typeface="Open Sans" charset="0"/>
                          <a:cs typeface="Open Sans" charset="0"/>
                        </a:rPr>
                        <a:t> bills)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+mn-lt"/>
                          <a:ea typeface="Open Sans" charset="0"/>
                          <a:cs typeface="Open Sans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+mn-lt"/>
                          <a:ea typeface="Open Sans" charset="0"/>
                          <a:cs typeface="Open Sans" charset="0"/>
                        </a:rPr>
                        <a:t> Rating 1</a:t>
                      </a:r>
                      <a:endParaRPr lang="en-US" sz="900" dirty="0">
                        <a:solidFill>
                          <a:schemeClr val="tx1"/>
                        </a:solidFill>
                        <a:latin typeface="+mn-lt"/>
                        <a:ea typeface="Open Sans" charset="0"/>
                        <a:cs typeface="Open Sans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+mn-lt"/>
                          <a:ea typeface="Open Sans" charset="0"/>
                          <a:cs typeface="Open Sans" charset="0"/>
                        </a:rPr>
                        <a:t>Combine rule based plausibility checks with machine learning methods to analyze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Open Sans" charset="0"/>
                          <a:cs typeface="Open Sans" charset="0"/>
                        </a:rPr>
                        <a:t> for known and historical patterns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+mn-lt"/>
                        <a:ea typeface="Open Sans" charset="0"/>
                        <a:cs typeface="Open Sans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75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a typeface="Chronicle Display Black" charset="0"/>
                          <a:cs typeface="Chronicle Display Black" charset="0"/>
                        </a:rPr>
                        <a:t>(D)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a typeface="Chronicle Display Black" charset="0"/>
                          <a:cs typeface="Chronicle Display Black" charset="0"/>
                        </a:rPr>
                        <a:t>Optical Forgery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+mn-lt"/>
                          <a:ea typeface="Open Sans" charset="0"/>
                          <a:cs typeface="Open Sans" charset="0"/>
                        </a:rPr>
                        <a:t>OCR Software needs to identify the forgery of logos,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+mn-lt"/>
                          <a:ea typeface="Open Sans" charset="0"/>
                          <a:cs typeface="Open Sans" charset="0"/>
                        </a:rPr>
                        <a:t>watersigns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+mn-lt"/>
                          <a:ea typeface="Open Sans" charset="0"/>
                          <a:cs typeface="Open Sans" charset="0"/>
                        </a:rPr>
                        <a:t> or text passages covered up or  overwritten, deviations from standard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+mn-lt"/>
                          <a:ea typeface="Open Sans" charset="0"/>
                          <a:cs typeface="Open Sans" charset="0"/>
                        </a:rPr>
                        <a:t>(e.g. each machine has a different type of writing, shades on the paper) and IT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Open Sans" charset="0"/>
                          <a:cs typeface="Open Sans" charset="0"/>
                        </a:rPr>
                        <a:t> technical triggers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+mn-lt"/>
                        <a:ea typeface="Open Sans" charset="0"/>
                        <a:cs typeface="Open Sans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+mn-lt"/>
                          <a:ea typeface="Open Sans" charset="0"/>
                          <a:cs typeface="Open Sans" charset="0"/>
                          <a:sym typeface="Wingdings" panose="05000000000000000000" pitchFamily="2" charset="2"/>
                        </a:rPr>
                        <a:t> Rating 2</a:t>
                      </a:r>
                      <a:endParaRPr lang="en-US" sz="900" dirty="0">
                        <a:solidFill>
                          <a:schemeClr val="tx1"/>
                        </a:solidFill>
                        <a:latin typeface="+mn-lt"/>
                        <a:ea typeface="Open Sans" charset="0"/>
                        <a:cs typeface="Open Sans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+mn-lt"/>
                          <a:ea typeface="Open Sans" charset="0"/>
                          <a:cs typeface="Open Sans" charset="0"/>
                        </a:rPr>
                        <a:t>Apply OCR,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Open Sans" charset="0"/>
                          <a:cs typeface="Open Sans" charset="0"/>
                        </a:rPr>
                        <a:t> c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+mn-lt"/>
                          <a:ea typeface="Open Sans" charset="0"/>
                          <a:cs typeface="Open Sans" charset="0"/>
                        </a:rPr>
                        <a:t>onvolutional nets and compression tests to detect optical forgery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5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a typeface="Chronicle Display Black" charset="0"/>
                          <a:cs typeface="Chronicle Display Black" charset="0"/>
                        </a:rPr>
                        <a:t>(E)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a typeface="Chronicle Display Black" charset="0"/>
                          <a:cs typeface="Chronicle Display Black" charset="0"/>
                        </a:rPr>
                        <a:t>Outlier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+mn-lt"/>
                          <a:ea typeface="Open Sans" charset="0"/>
                          <a:cs typeface="Open Sans" charset="0"/>
                        </a:rPr>
                        <a:t>Unknown or undefined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Open Sans" charset="0"/>
                          <a:cs typeface="Open Sans" charset="0"/>
                        </a:rPr>
                        <a:t>  forgery patterns also need to be identified in the long run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Open Sans" charset="0"/>
                          <a:cs typeface="Open Sans" charset="0"/>
                        </a:rPr>
                        <a:t>Rating 3</a:t>
                      </a:r>
                      <a:endParaRPr lang="en-US" sz="900" dirty="0">
                        <a:solidFill>
                          <a:schemeClr val="tx1"/>
                        </a:solidFill>
                        <a:latin typeface="+mn-lt"/>
                        <a:ea typeface="Open Sans" charset="0"/>
                        <a:cs typeface="Open Sans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+mn-lt"/>
                          <a:ea typeface="Open Sans" charset="0"/>
                          <a:cs typeface="Open Sans" charset="0"/>
                        </a:rPr>
                        <a:t>Perform unsupervised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Open Sans" charset="0"/>
                          <a:cs typeface="Open Sans" charset="0"/>
                        </a:rPr>
                        <a:t> machine learning to identify unknown patterns and anomalies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+mn-lt"/>
                        <a:ea typeface="Open Sans" charset="0"/>
                        <a:cs typeface="Open Sans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472880"/>
                  </a:ext>
                </a:extLst>
              </a:tr>
              <a:tr h="4160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rgbClr val="000000"/>
                          </a:solidFill>
                          <a:ea typeface="Chronicle Display Black" charset="0"/>
                          <a:cs typeface="Chronicle Display Black" charset="0"/>
                        </a:rPr>
                        <a:t>Rating Decision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+mn-lt"/>
                          <a:ea typeface="Open Sans" charset="0"/>
                          <a:cs typeface="Open Sans" charset="0"/>
                        </a:rPr>
                        <a:t>The final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+mn-lt"/>
                          <a:ea typeface="Open Sans" charset="0"/>
                          <a:cs typeface="Open Sans" charset="0"/>
                        </a:rPr>
                        <a:t> rating decision will be taken by the loan officer</a:t>
                      </a:r>
                      <a:endParaRPr lang="en-US" sz="900" dirty="0">
                        <a:solidFill>
                          <a:schemeClr val="tx1"/>
                        </a:solidFill>
                        <a:latin typeface="+mn-lt"/>
                        <a:ea typeface="Open Sans" charset="0"/>
                        <a:cs typeface="Open Sans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+mn-lt"/>
                          <a:ea typeface="Open Sans" charset="0"/>
                          <a:cs typeface="Open Sans" charset="0"/>
                        </a:rPr>
                        <a:t>N/A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079124"/>
                  </a:ext>
                </a:extLst>
              </a:tr>
            </a:tbl>
          </a:graphicData>
        </a:graphic>
      </p:graphicFrame>
      <p:sp>
        <p:nvSpPr>
          <p:cNvPr id="16" name="Isosceles Triangle 15"/>
          <p:cNvSpPr/>
          <p:nvPr/>
        </p:nvSpPr>
        <p:spPr>
          <a:xfrm flipV="1">
            <a:off x="1024788" y="3168704"/>
            <a:ext cx="972000" cy="108000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Isosceles Triangle 16"/>
          <p:cNvSpPr/>
          <p:nvPr/>
        </p:nvSpPr>
        <p:spPr>
          <a:xfrm flipV="1">
            <a:off x="1024788" y="3830524"/>
            <a:ext cx="972000" cy="108000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5" name="Group 44"/>
          <p:cNvGrpSpPr/>
          <p:nvPr/>
        </p:nvGrpSpPr>
        <p:grpSpPr>
          <a:xfrm>
            <a:off x="9214993" y="2660986"/>
            <a:ext cx="2619160" cy="2369112"/>
            <a:chOff x="6062354" y="2258480"/>
            <a:chExt cx="2619160" cy="2369112"/>
          </a:xfrm>
        </p:grpSpPr>
        <p:sp>
          <p:nvSpPr>
            <p:cNvPr id="19" name="Rectangle 18"/>
            <p:cNvSpPr/>
            <p:nvPr/>
          </p:nvSpPr>
          <p:spPr bwMode="gray">
            <a:xfrm>
              <a:off x="6731567" y="2862995"/>
              <a:ext cx="822960" cy="557784"/>
            </a:xfrm>
            <a:prstGeom prst="rect">
              <a:avLst/>
            </a:prstGeom>
            <a:solidFill>
              <a:schemeClr val="accent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36000" tIns="88900" rIns="360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000" b="1" dirty="0" smtClean="0">
                  <a:solidFill>
                    <a:schemeClr val="bg1"/>
                  </a:solidFill>
                </a:rPr>
                <a:t>True Positive</a:t>
              </a:r>
            </a:p>
          </p:txBody>
        </p:sp>
        <p:sp>
          <p:nvSpPr>
            <p:cNvPr id="20" name="Rectangle 19"/>
            <p:cNvSpPr/>
            <p:nvPr/>
          </p:nvSpPr>
          <p:spPr bwMode="gray">
            <a:xfrm>
              <a:off x="7706927" y="2862995"/>
              <a:ext cx="822960" cy="557784"/>
            </a:xfrm>
            <a:prstGeom prst="rect">
              <a:avLst/>
            </a:prstGeom>
            <a:solidFill>
              <a:schemeClr val="accent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36000" tIns="88900" rIns="360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000" b="1" dirty="0" smtClean="0">
                  <a:solidFill>
                    <a:schemeClr val="bg1"/>
                  </a:solidFill>
                </a:rPr>
                <a:t>False Positive</a:t>
              </a:r>
            </a:p>
          </p:txBody>
        </p:sp>
        <p:sp>
          <p:nvSpPr>
            <p:cNvPr id="21" name="Rectangle 20"/>
            <p:cNvSpPr/>
            <p:nvPr/>
          </p:nvSpPr>
          <p:spPr bwMode="gray">
            <a:xfrm>
              <a:off x="6731567" y="3527036"/>
              <a:ext cx="822960" cy="557784"/>
            </a:xfrm>
            <a:prstGeom prst="rect">
              <a:avLst/>
            </a:prstGeom>
            <a:solidFill>
              <a:schemeClr val="accent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36000" tIns="88900" rIns="360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000" b="1" dirty="0" smtClean="0">
                  <a:solidFill>
                    <a:schemeClr val="bg1"/>
                  </a:solidFill>
                </a:rPr>
                <a:t>False Negatives</a:t>
              </a:r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7706927" y="3534400"/>
              <a:ext cx="822960" cy="557784"/>
            </a:xfrm>
            <a:prstGeom prst="rect">
              <a:avLst/>
            </a:prstGeom>
            <a:solidFill>
              <a:schemeClr val="accent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36000" tIns="88900" rIns="360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000" b="1" dirty="0" smtClean="0">
                  <a:solidFill>
                    <a:schemeClr val="bg1"/>
                  </a:solidFill>
                </a:rPr>
                <a:t>True Negatives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6440050" y="3475643"/>
              <a:ext cx="2089837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627679" y="2858126"/>
              <a:ext cx="0" cy="123405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16200000">
              <a:off x="5520166" y="3344244"/>
              <a:ext cx="139215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600"/>
                </a:spcBef>
                <a:buSzPct val="100000"/>
              </a:pPr>
              <a:r>
                <a:rPr lang="en-GB" sz="1000" dirty="0" smtClean="0">
                  <a:solidFill>
                    <a:srgbClr val="313131"/>
                  </a:solidFill>
                </a:rPr>
                <a:t>Predicted class – Fraud/Check manual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49076" y="2258480"/>
              <a:ext cx="139466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600"/>
                </a:spcBef>
                <a:buSzPct val="100000"/>
              </a:pPr>
              <a:r>
                <a:rPr lang="en-GB" sz="1000" dirty="0" smtClean="0">
                  <a:solidFill>
                    <a:srgbClr val="313131"/>
                  </a:solidFill>
                </a:rPr>
                <a:t>Actual class – Fraud/check manual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003901" y="2534335"/>
              <a:ext cx="27353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600"/>
                </a:spcBef>
                <a:buSzPct val="100000"/>
              </a:pPr>
              <a:r>
                <a:rPr lang="en-GB" sz="1400" dirty="0" smtClean="0">
                  <a:solidFill>
                    <a:srgbClr val="313131"/>
                  </a:solidFill>
                </a:rPr>
                <a:t>+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949609" y="2534335"/>
              <a:ext cx="27353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600"/>
                </a:spcBef>
                <a:buSzPct val="100000"/>
              </a:pPr>
              <a:r>
                <a:rPr lang="en-GB" sz="1400" dirty="0" smtClean="0">
                  <a:solidFill>
                    <a:srgbClr val="313131"/>
                  </a:solidFill>
                </a:rPr>
                <a:t>-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03285" y="3034165"/>
              <a:ext cx="27353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600"/>
                </a:spcBef>
                <a:buSzPct val="100000"/>
              </a:pPr>
              <a:r>
                <a:rPr lang="en-GB" sz="1400" dirty="0" smtClean="0">
                  <a:solidFill>
                    <a:srgbClr val="313131"/>
                  </a:solidFill>
                </a:rPr>
                <a:t>+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08199" y="3692683"/>
              <a:ext cx="27353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600"/>
                </a:spcBef>
                <a:buSzPct val="100000"/>
              </a:pPr>
              <a:r>
                <a:rPr lang="en-GB" sz="1400" dirty="0" smtClean="0">
                  <a:solidFill>
                    <a:srgbClr val="313131"/>
                  </a:solidFill>
                </a:rPr>
                <a:t>-</a:t>
              </a:r>
            </a:p>
          </p:txBody>
        </p:sp>
        <p:sp>
          <p:nvSpPr>
            <p:cNvPr id="31" name="Oval 30"/>
            <p:cNvSpPr/>
            <p:nvPr/>
          </p:nvSpPr>
          <p:spPr bwMode="gray">
            <a:xfrm>
              <a:off x="6475944" y="2840246"/>
              <a:ext cx="216000" cy="2160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000" b="1" dirty="0" smtClean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2" name="Oval 31"/>
            <p:cNvSpPr/>
            <p:nvPr/>
          </p:nvSpPr>
          <p:spPr bwMode="gray">
            <a:xfrm>
              <a:off x="6475944" y="3188047"/>
              <a:ext cx="216000" cy="2160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000" b="1" dirty="0" smtClean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3" name="Oval 32"/>
            <p:cNvSpPr/>
            <p:nvPr/>
          </p:nvSpPr>
          <p:spPr bwMode="gray">
            <a:xfrm>
              <a:off x="6794672" y="2595603"/>
              <a:ext cx="216000" cy="2160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000" b="1" dirty="0" smtClean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4" name="Oval 33"/>
            <p:cNvSpPr/>
            <p:nvPr/>
          </p:nvSpPr>
          <p:spPr bwMode="gray">
            <a:xfrm>
              <a:off x="7801421" y="4139051"/>
              <a:ext cx="216000" cy="2160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000" b="1" dirty="0" smtClean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267248" y="4448353"/>
              <a:ext cx="37551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SzPct val="100000"/>
              </a:pPr>
              <a:r>
                <a:rPr lang="de-DE" sz="1000" dirty="0" smtClean="0">
                  <a:solidFill>
                    <a:srgbClr val="313131"/>
                  </a:solidFill>
                </a:rPr>
                <a:t>Risk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92545" y="4446092"/>
              <a:ext cx="117674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SzPct val="100000"/>
              </a:pPr>
              <a:r>
                <a:rPr lang="de-DE" sz="1000" dirty="0" err="1" smtClean="0">
                  <a:solidFill>
                    <a:srgbClr val="313131"/>
                  </a:solidFill>
                </a:rPr>
                <a:t>Desired</a:t>
              </a:r>
              <a:r>
                <a:rPr lang="de-DE" sz="1000" dirty="0" smtClean="0">
                  <a:solidFill>
                    <a:srgbClr val="313131"/>
                  </a:solidFill>
                </a:rPr>
                <a:t> </a:t>
              </a:r>
              <a:r>
                <a:rPr lang="de-DE" sz="1000" dirty="0" err="1" smtClean="0">
                  <a:solidFill>
                    <a:srgbClr val="313131"/>
                  </a:solidFill>
                </a:rPr>
                <a:t>outcome</a:t>
              </a:r>
              <a:endParaRPr lang="de-DE" sz="1000" dirty="0" smtClean="0">
                <a:solidFill>
                  <a:srgbClr val="31313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 bwMode="gray">
            <a:xfrm>
              <a:off x="8033238" y="4411174"/>
              <a:ext cx="216000" cy="216000"/>
            </a:xfrm>
            <a:prstGeom prst="ellipse">
              <a:avLst/>
            </a:prstGeom>
            <a:solidFill>
              <a:srgbClr val="C00000"/>
            </a:solidFill>
            <a:ln w="1905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GB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 bwMode="gray">
            <a:xfrm>
              <a:off x="6140108" y="4411592"/>
              <a:ext cx="216000" cy="2160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GB" sz="1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 bwMode="gray">
            <a:xfrm>
              <a:off x="8220147" y="2576911"/>
              <a:ext cx="216000" cy="216000"/>
            </a:xfrm>
            <a:prstGeom prst="ellipse">
              <a:avLst/>
            </a:prstGeom>
            <a:solidFill>
              <a:srgbClr val="C00000"/>
            </a:solidFill>
            <a:ln w="1905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000" b="1" dirty="0" smtClean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40" name="Oval 39"/>
            <p:cNvSpPr/>
            <p:nvPr/>
          </p:nvSpPr>
          <p:spPr bwMode="gray">
            <a:xfrm>
              <a:off x="6745753" y="4139051"/>
              <a:ext cx="216000" cy="216000"/>
            </a:xfrm>
            <a:prstGeom prst="ellipse">
              <a:avLst/>
            </a:prstGeom>
            <a:solidFill>
              <a:srgbClr val="C00000"/>
            </a:solidFill>
            <a:ln w="1905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000" b="1" dirty="0" smtClean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41" name="Oval 40"/>
            <p:cNvSpPr/>
            <p:nvPr/>
          </p:nvSpPr>
          <p:spPr bwMode="gray">
            <a:xfrm>
              <a:off x="7004487" y="4139051"/>
              <a:ext cx="216000" cy="216000"/>
            </a:xfrm>
            <a:prstGeom prst="ellipse">
              <a:avLst/>
            </a:prstGeom>
            <a:solidFill>
              <a:srgbClr val="C00000"/>
            </a:solidFill>
            <a:ln w="1905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000" b="1" dirty="0" smtClean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42" name="Oval 41"/>
            <p:cNvSpPr/>
            <p:nvPr/>
          </p:nvSpPr>
          <p:spPr bwMode="gray">
            <a:xfrm>
              <a:off x="8465514" y="2576911"/>
              <a:ext cx="216000" cy="216000"/>
            </a:xfrm>
            <a:prstGeom prst="ellipse">
              <a:avLst/>
            </a:prstGeom>
            <a:solidFill>
              <a:srgbClr val="C00000"/>
            </a:solidFill>
            <a:ln w="1905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000" b="1" dirty="0" smtClean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43" name="Oval 42"/>
            <p:cNvSpPr/>
            <p:nvPr/>
          </p:nvSpPr>
          <p:spPr bwMode="gray">
            <a:xfrm>
              <a:off x="7297420" y="2595603"/>
              <a:ext cx="216000" cy="2160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000" b="1" dirty="0" smtClean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44" name="Oval 43"/>
            <p:cNvSpPr/>
            <p:nvPr/>
          </p:nvSpPr>
          <p:spPr bwMode="gray">
            <a:xfrm>
              <a:off x="8038258" y="4139051"/>
              <a:ext cx="216000" cy="2160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GB" sz="1000" b="1" dirty="0" smtClean="0">
                  <a:solidFill>
                    <a:schemeClr val="bg1"/>
                  </a:solidFill>
                </a:rPr>
                <a:t>D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9333500" y="2362505"/>
            <a:ext cx="23926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GB" sz="1000" b="1" dirty="0" smtClean="0">
                <a:solidFill>
                  <a:srgbClr val="313131"/>
                </a:solidFill>
              </a:rPr>
              <a:t>Desired result by software:</a:t>
            </a:r>
          </a:p>
        </p:txBody>
      </p:sp>
      <p:sp>
        <p:nvSpPr>
          <p:cNvPr id="47" name="Rectangle 46"/>
          <p:cNvSpPr/>
          <p:nvPr/>
        </p:nvSpPr>
        <p:spPr bwMode="gray">
          <a:xfrm>
            <a:off x="2548316" y="5977785"/>
            <a:ext cx="5821682" cy="465146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GB" sz="1000" b="1" dirty="0" smtClean="0"/>
              <a:t>Loan applications: 100 – 200 </a:t>
            </a:r>
            <a:r>
              <a:rPr lang="en-GB" sz="1000" b="1" dirty="0" err="1" smtClean="0"/>
              <a:t>tsd</a:t>
            </a:r>
            <a:r>
              <a:rPr lang="en-GB" sz="1000" b="1" dirty="0" smtClean="0"/>
              <a:t>.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GB" sz="1000" b="1" dirty="0" smtClean="0"/>
              <a:t>Process time: 8 min. – 20 min.</a:t>
            </a:r>
          </a:p>
        </p:txBody>
      </p:sp>
      <p:sp>
        <p:nvSpPr>
          <p:cNvPr id="48" name="Isosceles Triangle 47"/>
          <p:cNvSpPr/>
          <p:nvPr/>
        </p:nvSpPr>
        <p:spPr>
          <a:xfrm flipV="1">
            <a:off x="1024788" y="4716108"/>
            <a:ext cx="972000" cy="108000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Isosceles Triangle 48"/>
          <p:cNvSpPr/>
          <p:nvPr/>
        </p:nvSpPr>
        <p:spPr>
          <a:xfrm rot="16200000" flipV="1">
            <a:off x="2122920" y="6176822"/>
            <a:ext cx="470073" cy="72000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Isosceles Triangle 51"/>
          <p:cNvSpPr/>
          <p:nvPr/>
        </p:nvSpPr>
        <p:spPr>
          <a:xfrm flipV="1">
            <a:off x="1024788" y="5400931"/>
            <a:ext cx="972000" cy="108000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47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323881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Chronicle Display Black" pitchFamily="50" charset="0"/>
              <a:sym typeface="Chronicle Display Black" pitchFamily="50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architecture overview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99705" y="1591056"/>
            <a:ext cx="10496080" cy="4983480"/>
            <a:chOff x="657186" y="1379391"/>
            <a:chExt cx="10945318" cy="5375796"/>
          </a:xfrm>
        </p:grpSpPr>
        <p:sp>
          <p:nvSpPr>
            <p:cNvPr id="109" name="Rectangle 108"/>
            <p:cNvSpPr/>
            <p:nvPr/>
          </p:nvSpPr>
          <p:spPr>
            <a:xfrm>
              <a:off x="820536" y="1379391"/>
              <a:ext cx="4206240" cy="140676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880912" y="2275673"/>
              <a:ext cx="1368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Check handwriting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14400" y="1604892"/>
              <a:ext cx="1368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Scan Document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880912" y="1611108"/>
              <a:ext cx="1368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Upload Interface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658776" y="3478882"/>
              <a:ext cx="1368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Proof of </a:t>
              </a:r>
              <a:br>
                <a:rPr lang="en-US" sz="800" b="1" dirty="0" smtClean="0">
                  <a:solidFill>
                    <a:schemeClr val="tx1"/>
                  </a:solidFill>
                </a:rPr>
              </a:br>
              <a:r>
                <a:rPr lang="en-US" sz="800" b="1" dirty="0" smtClean="0">
                  <a:solidFill>
                    <a:schemeClr val="tx1"/>
                  </a:solidFill>
                </a:rPr>
                <a:t>Standardized Document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57186" y="5761536"/>
              <a:ext cx="1368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Validate manually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31441" y="4464563"/>
              <a:ext cx="1368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Post-processing manually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58776" y="4478499"/>
              <a:ext cx="1368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Load input data into the database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717764" y="4485641"/>
              <a:ext cx="1368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Conduct rule based checks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776752" y="6013466"/>
              <a:ext cx="1368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Load  rating results into the data base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776752" y="4478499"/>
              <a:ext cx="1368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Check </a:t>
              </a:r>
              <a:r>
                <a:rPr lang="en-US" sz="800" b="1" dirty="0">
                  <a:solidFill>
                    <a:schemeClr val="tx1"/>
                  </a:solidFill>
                </a:rPr>
                <a:t>o</a:t>
              </a:r>
              <a:r>
                <a:rPr lang="en-US" sz="800" b="1" dirty="0" smtClean="0">
                  <a:solidFill>
                    <a:schemeClr val="tx1"/>
                  </a:solidFill>
                </a:rPr>
                <a:t>ptical errors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776752" y="5017686"/>
              <a:ext cx="1368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Test compression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854017" y="4464563"/>
              <a:ext cx="1368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Perform unsupervised </a:t>
              </a:r>
              <a:r>
                <a:rPr lang="en-US" sz="800" b="1" dirty="0">
                  <a:solidFill>
                    <a:schemeClr val="tx1"/>
                  </a:solidFill>
                </a:rPr>
                <a:t>l</a:t>
              </a:r>
              <a:r>
                <a:rPr lang="en-US" sz="800" b="1" dirty="0" smtClean="0">
                  <a:solidFill>
                    <a:schemeClr val="tx1"/>
                  </a:solidFill>
                </a:rPr>
                <a:t>earning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854519" y="6013466"/>
              <a:ext cx="1368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Evaluate the results on the user interface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717764" y="5017686"/>
              <a:ext cx="1368000" cy="3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Check on </a:t>
              </a:r>
              <a:br>
                <a:rPr lang="en-US" sz="800" b="1" dirty="0" smtClean="0">
                  <a:solidFill>
                    <a:schemeClr val="tx1"/>
                  </a:solidFill>
                </a:rPr>
              </a:br>
              <a:r>
                <a:rPr lang="en-US" sz="800" b="1" dirty="0" smtClean="0">
                  <a:solidFill>
                    <a:schemeClr val="tx1"/>
                  </a:solidFill>
                </a:rPr>
                <a:t>known </a:t>
              </a:r>
              <a:r>
                <a:rPr lang="en-US" sz="800" b="1" dirty="0">
                  <a:solidFill>
                    <a:schemeClr val="tx1"/>
                  </a:solidFill>
                </a:rPr>
                <a:t>p</a:t>
              </a:r>
              <a:r>
                <a:rPr lang="en-US" sz="800" b="1" dirty="0" smtClean="0">
                  <a:solidFill>
                    <a:schemeClr val="tx1"/>
                  </a:solidFill>
                </a:rPr>
                <a:t>attern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Diamond 4"/>
            <p:cNvSpPr/>
            <p:nvPr/>
          </p:nvSpPr>
          <p:spPr>
            <a:xfrm>
              <a:off x="3459756" y="3086767"/>
              <a:ext cx="210312" cy="21031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" name="Straight Arrow Connector 6"/>
            <p:cNvCxnSpPr>
              <a:stCxn id="24" idx="2"/>
              <a:endCxn id="3" idx="0"/>
            </p:cNvCxnSpPr>
            <p:nvPr/>
          </p:nvCxnSpPr>
          <p:spPr>
            <a:xfrm>
              <a:off x="3564912" y="2007108"/>
              <a:ext cx="0" cy="26856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" idx="2"/>
              <a:endCxn id="5" idx="0"/>
            </p:cNvCxnSpPr>
            <p:nvPr/>
          </p:nvCxnSpPr>
          <p:spPr>
            <a:xfrm>
              <a:off x="3564912" y="2671673"/>
              <a:ext cx="0" cy="41509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Diamond 59"/>
            <p:cNvSpPr/>
            <p:nvPr/>
          </p:nvSpPr>
          <p:spPr>
            <a:xfrm>
              <a:off x="4237620" y="4084076"/>
              <a:ext cx="210312" cy="21031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8" name="Elbow Connector 47"/>
            <p:cNvCxnSpPr>
              <a:stCxn id="23" idx="2"/>
              <a:endCxn id="3" idx="1"/>
            </p:cNvCxnSpPr>
            <p:nvPr/>
          </p:nvCxnSpPr>
          <p:spPr>
            <a:xfrm rot="16200000" flipH="1">
              <a:off x="2003266" y="1596026"/>
              <a:ext cx="472781" cy="1282512"/>
            </a:xfrm>
            <a:prstGeom prst="bentConnector2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37" idx="3"/>
              <a:endCxn id="42" idx="1"/>
            </p:cNvCxnSpPr>
            <p:nvPr/>
          </p:nvCxnSpPr>
          <p:spPr>
            <a:xfrm>
              <a:off x="9144752" y="6211466"/>
              <a:ext cx="709767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2734756" y="2905787"/>
              <a:ext cx="656735" cy="2811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yes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641112" y="2927899"/>
              <a:ext cx="531600" cy="2621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no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712954" y="3956210"/>
              <a:ext cx="531600" cy="2621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no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330977" y="4231240"/>
              <a:ext cx="421060" cy="2954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yes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871446" y="2231426"/>
              <a:ext cx="531600" cy="4844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rgbClr val="FF0000"/>
                  </a:solidFill>
                </a:rPr>
                <a:t>A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054755" y="3437099"/>
              <a:ext cx="531600" cy="4844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8733490" y="3909348"/>
              <a:ext cx="531600" cy="4844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rgbClr val="FF0000"/>
                  </a:solidFill>
                </a:rPr>
                <a:t>D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725159" y="3909348"/>
              <a:ext cx="531600" cy="4844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rgbClr val="FF0000"/>
                  </a:solidFill>
                </a:rPr>
                <a:t>C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1070904" y="3909348"/>
              <a:ext cx="531600" cy="4844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rgbClr val="FF0000"/>
                  </a:solidFill>
                </a:rPr>
                <a:t>E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87" name="Elbow Connector 86"/>
            <p:cNvCxnSpPr>
              <a:stCxn id="5" idx="1"/>
              <a:endCxn id="26" idx="0"/>
            </p:cNvCxnSpPr>
            <p:nvPr/>
          </p:nvCxnSpPr>
          <p:spPr>
            <a:xfrm rot="10800000" flipV="1">
              <a:off x="1341186" y="3191922"/>
              <a:ext cx="2118570" cy="2569613"/>
            </a:xfrm>
            <a:prstGeom prst="bentConnector2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99"/>
            <p:cNvCxnSpPr>
              <a:stCxn id="60" idx="1"/>
              <a:endCxn id="28" idx="0"/>
            </p:cNvCxnSpPr>
            <p:nvPr/>
          </p:nvCxnSpPr>
          <p:spPr>
            <a:xfrm rot="10800000" flipV="1">
              <a:off x="2415442" y="4189231"/>
              <a:ext cx="1822179" cy="275331"/>
            </a:xfrm>
            <a:prstGeom prst="bentConnector2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25" idx="2"/>
              <a:endCxn id="60" idx="0"/>
            </p:cNvCxnSpPr>
            <p:nvPr/>
          </p:nvCxnSpPr>
          <p:spPr>
            <a:xfrm>
              <a:off x="4342776" y="3874882"/>
              <a:ext cx="0" cy="20919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60" idx="2"/>
              <a:endCxn id="33" idx="0"/>
            </p:cNvCxnSpPr>
            <p:nvPr/>
          </p:nvCxnSpPr>
          <p:spPr>
            <a:xfrm>
              <a:off x="4342776" y="4294388"/>
              <a:ext cx="0" cy="184111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28" idx="3"/>
              <a:endCxn id="33" idx="1"/>
            </p:cNvCxnSpPr>
            <p:nvPr/>
          </p:nvCxnSpPr>
          <p:spPr>
            <a:xfrm>
              <a:off x="3099441" y="4662563"/>
              <a:ext cx="559335" cy="13936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33" idx="3"/>
              <a:endCxn id="36" idx="1"/>
            </p:cNvCxnSpPr>
            <p:nvPr/>
          </p:nvCxnSpPr>
          <p:spPr>
            <a:xfrm>
              <a:off x="5026776" y="4676499"/>
              <a:ext cx="690988" cy="714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Elbow Connector 128"/>
            <p:cNvCxnSpPr>
              <a:stCxn id="33" idx="3"/>
              <a:endCxn id="43" idx="1"/>
            </p:cNvCxnSpPr>
            <p:nvPr/>
          </p:nvCxnSpPr>
          <p:spPr>
            <a:xfrm>
              <a:off x="5026776" y="4676499"/>
              <a:ext cx="690988" cy="53918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Elbow Connector 129"/>
            <p:cNvCxnSpPr>
              <a:stCxn id="5" idx="3"/>
              <a:endCxn id="25" idx="0"/>
            </p:cNvCxnSpPr>
            <p:nvPr/>
          </p:nvCxnSpPr>
          <p:spPr>
            <a:xfrm>
              <a:off x="3670068" y="3191923"/>
              <a:ext cx="672708" cy="286959"/>
            </a:xfrm>
            <a:prstGeom prst="bentConnector2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39" idx="2"/>
              <a:endCxn id="40" idx="0"/>
            </p:cNvCxnSpPr>
            <p:nvPr/>
          </p:nvCxnSpPr>
          <p:spPr>
            <a:xfrm>
              <a:off x="8460752" y="4874499"/>
              <a:ext cx="0" cy="143187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40" idx="2"/>
              <a:endCxn id="37" idx="0"/>
            </p:cNvCxnSpPr>
            <p:nvPr/>
          </p:nvCxnSpPr>
          <p:spPr>
            <a:xfrm>
              <a:off x="8460752" y="5413686"/>
              <a:ext cx="0" cy="59978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Elbow Connector 132"/>
            <p:cNvCxnSpPr>
              <a:stCxn id="36" idx="3"/>
              <a:endCxn id="37" idx="1"/>
            </p:cNvCxnSpPr>
            <p:nvPr/>
          </p:nvCxnSpPr>
          <p:spPr>
            <a:xfrm>
              <a:off x="7085764" y="4683641"/>
              <a:ext cx="690988" cy="152782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Elbow Connector 135"/>
            <p:cNvCxnSpPr>
              <a:stCxn id="43" idx="3"/>
              <a:endCxn id="37" idx="1"/>
            </p:cNvCxnSpPr>
            <p:nvPr/>
          </p:nvCxnSpPr>
          <p:spPr>
            <a:xfrm>
              <a:off x="7085764" y="5215686"/>
              <a:ext cx="690988" cy="99578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Elbow Connector 138"/>
            <p:cNvCxnSpPr>
              <a:stCxn id="41" idx="2"/>
              <a:endCxn id="37" idx="0"/>
            </p:cNvCxnSpPr>
            <p:nvPr/>
          </p:nvCxnSpPr>
          <p:spPr>
            <a:xfrm rot="5400000">
              <a:off x="8922934" y="4398382"/>
              <a:ext cx="1152903" cy="2077265"/>
            </a:xfrm>
            <a:prstGeom prst="bentConnector3">
              <a:avLst>
                <a:gd name="adj1" fmla="val 83182"/>
              </a:avLst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Rectangle 142"/>
            <p:cNvSpPr/>
            <p:nvPr/>
          </p:nvSpPr>
          <p:spPr>
            <a:xfrm>
              <a:off x="9535886" y="3760238"/>
              <a:ext cx="2066618" cy="175766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7590919" y="3760238"/>
              <a:ext cx="1739667" cy="175766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645290" y="3345251"/>
              <a:ext cx="3557119" cy="20362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651353" y="3384941"/>
              <a:ext cx="1344366" cy="4160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 smtClean="0">
                  <a:solidFill>
                    <a:schemeClr val="accent2"/>
                  </a:solidFill>
                </a:rPr>
                <a:t>Deloitte </a:t>
              </a:r>
              <a:r>
                <a:rPr lang="en-US" sz="800" b="1" dirty="0" err="1" smtClean="0">
                  <a:solidFill>
                    <a:schemeClr val="accent2"/>
                  </a:solidFill>
                </a:rPr>
                <a:t>Solvas</a:t>
              </a:r>
              <a:r>
                <a:rPr lang="en-US" sz="800" b="1" dirty="0" smtClean="0">
                  <a:solidFill>
                    <a:schemeClr val="accent2"/>
                  </a:solidFill>
                </a:rPr>
                <a:t> </a:t>
              </a:r>
              <a:br>
                <a:rPr lang="en-US" sz="800" b="1" dirty="0" smtClean="0">
                  <a:solidFill>
                    <a:schemeClr val="accent2"/>
                  </a:solidFill>
                </a:rPr>
              </a:br>
              <a:r>
                <a:rPr lang="en-US" sz="800" b="1" dirty="0" smtClean="0">
                  <a:solidFill>
                    <a:schemeClr val="accent2"/>
                  </a:solidFill>
                </a:rPr>
                <a:t>or </a:t>
              </a:r>
              <a:br>
                <a:rPr lang="en-US" sz="800" b="1" dirty="0" smtClean="0">
                  <a:solidFill>
                    <a:schemeClr val="accent2"/>
                  </a:solidFill>
                </a:rPr>
              </a:br>
              <a:r>
                <a:rPr lang="en-US" sz="800" b="1" dirty="0" err="1" smtClean="0">
                  <a:solidFill>
                    <a:schemeClr val="accent2"/>
                  </a:solidFill>
                </a:rPr>
                <a:t>Ayfie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7636811" y="3770747"/>
              <a:ext cx="1344366" cy="2471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 err="1" smtClean="0">
                  <a:solidFill>
                    <a:schemeClr val="accent2"/>
                  </a:solidFill>
                </a:rPr>
                <a:t>Scorto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5509624" y="3760238"/>
              <a:ext cx="1775160" cy="175767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3" name="Elbow Connector 152"/>
            <p:cNvCxnSpPr>
              <a:stCxn id="5" idx="3"/>
              <a:endCxn id="39" idx="0"/>
            </p:cNvCxnSpPr>
            <p:nvPr/>
          </p:nvCxnSpPr>
          <p:spPr>
            <a:xfrm>
              <a:off x="3670068" y="3191923"/>
              <a:ext cx="4790684" cy="1286576"/>
            </a:xfrm>
            <a:prstGeom prst="bentConnector2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Elbow Connector 155"/>
            <p:cNvCxnSpPr>
              <a:endCxn id="41" idx="0"/>
            </p:cNvCxnSpPr>
            <p:nvPr/>
          </p:nvCxnSpPr>
          <p:spPr>
            <a:xfrm>
              <a:off x="3670068" y="3197238"/>
              <a:ext cx="6867949" cy="1267325"/>
            </a:xfrm>
            <a:prstGeom prst="bentConnector2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ectangle 158"/>
            <p:cNvSpPr/>
            <p:nvPr/>
          </p:nvSpPr>
          <p:spPr>
            <a:xfrm>
              <a:off x="6814767" y="5843607"/>
              <a:ext cx="790193" cy="318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 smtClean="0">
                  <a:solidFill>
                    <a:srgbClr val="FF0000"/>
                  </a:solidFill>
                </a:rPr>
                <a:t>Rating 1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7913898" y="5491300"/>
              <a:ext cx="790193" cy="318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 smtClean="0">
                  <a:solidFill>
                    <a:srgbClr val="FF0000"/>
                  </a:solidFill>
                </a:rPr>
                <a:t>Rating 2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9906175" y="5491300"/>
              <a:ext cx="790193" cy="3183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 smtClean="0">
                  <a:solidFill>
                    <a:srgbClr val="FF0000"/>
                  </a:solidFill>
                </a:rPr>
                <a:t>Rating 3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852212" y="1396969"/>
              <a:ext cx="1344366" cy="2471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 smtClean="0">
                  <a:solidFill>
                    <a:schemeClr val="accent1"/>
                  </a:solidFill>
                </a:rPr>
                <a:t>Deloitte</a:t>
              </a:r>
              <a:endParaRPr lang="en-US" sz="800" b="1" dirty="0">
                <a:solidFill>
                  <a:schemeClr val="accent1"/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5509624" y="3773918"/>
              <a:ext cx="1344366" cy="2471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 smtClean="0">
                  <a:solidFill>
                    <a:schemeClr val="accent1"/>
                  </a:solidFill>
                </a:rPr>
                <a:t>Deloitte</a:t>
              </a:r>
              <a:endParaRPr lang="en-US" sz="800" b="1" dirty="0">
                <a:solidFill>
                  <a:schemeClr val="accent1"/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9526919" y="3785756"/>
              <a:ext cx="1344366" cy="2471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 b="1" dirty="0" smtClean="0">
                  <a:solidFill>
                    <a:schemeClr val="accent1"/>
                  </a:solidFill>
                </a:rPr>
                <a:t>Deloitte</a:t>
              </a:r>
              <a:endParaRPr lang="en-US" sz="800" b="1" dirty="0">
                <a:solidFill>
                  <a:schemeClr val="accent1"/>
                </a:solidFill>
              </a:endParaRPr>
            </a:p>
          </p:txBody>
        </p:sp>
        <p:sp>
          <p:nvSpPr>
            <p:cNvPr id="166" name="Can 165"/>
            <p:cNvSpPr/>
            <p:nvPr/>
          </p:nvSpPr>
          <p:spPr>
            <a:xfrm>
              <a:off x="4184757" y="4955423"/>
              <a:ext cx="311158" cy="284400"/>
            </a:xfrm>
            <a:prstGeom prst="can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7" name="Can 166"/>
            <p:cNvSpPr/>
            <p:nvPr/>
          </p:nvSpPr>
          <p:spPr>
            <a:xfrm>
              <a:off x="8305173" y="6471304"/>
              <a:ext cx="311158" cy="283883"/>
            </a:xfrm>
            <a:prstGeom prst="can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9764470" y="1402601"/>
              <a:ext cx="1838034" cy="1539067"/>
              <a:chOff x="8616606" y="1429402"/>
              <a:chExt cx="1838034" cy="1539067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8731343" y="1429402"/>
                <a:ext cx="300505" cy="28534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8733490" y="1838228"/>
                <a:ext cx="300505" cy="28534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9110274" y="1429749"/>
                <a:ext cx="1090366" cy="2555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b="1" dirty="0" smtClean="0">
                    <a:solidFill>
                      <a:schemeClr val="tx1"/>
                    </a:solidFill>
                  </a:rPr>
                  <a:t>Deloitte Service</a:t>
                </a:r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9110274" y="1855187"/>
                <a:ext cx="1344366" cy="2683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b="1" dirty="0" smtClean="0">
                    <a:solidFill>
                      <a:schemeClr val="tx1"/>
                    </a:solidFill>
                  </a:rPr>
                  <a:t>Reg. Techs. Service</a:t>
                </a:r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8616606" y="2150625"/>
                <a:ext cx="531600" cy="4844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rgbClr val="FF0000"/>
                    </a:solidFill>
                  </a:rPr>
                  <a:t>A</a:t>
                </a:r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9110274" y="2278244"/>
                <a:ext cx="1344366" cy="2683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b="1" dirty="0" smtClean="0">
                    <a:solidFill>
                      <a:schemeClr val="tx1"/>
                    </a:solidFill>
                  </a:rPr>
                  <a:t>Container</a:t>
                </a:r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Can 167"/>
              <p:cNvSpPr/>
              <p:nvPr/>
            </p:nvSpPr>
            <p:spPr>
              <a:xfrm>
                <a:off x="8733490" y="2662176"/>
                <a:ext cx="311158" cy="284400"/>
              </a:xfrm>
              <a:prstGeom prst="ca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9110274" y="2700087"/>
                <a:ext cx="1344366" cy="2683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800" b="1" dirty="0" smtClean="0">
                    <a:solidFill>
                      <a:schemeClr val="tx1"/>
                    </a:solidFill>
                  </a:rPr>
                  <a:t>Database</a:t>
                </a:r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2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14721" y="1353312"/>
            <a:ext cx="10362880" cy="475488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single increments will be developed as containers to make adaption and releasing simpler.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33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_O4S_lARdKABwWiu.Tqe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Y7A0TjNQKOiEZ751WtkC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mcrPKolS_qMpir1HZXFBQ"/>
</p:tagLst>
</file>

<file path=ppt/theme/theme1.xml><?xml version="1.0" encoding="utf-8"?>
<a:theme xmlns:a="http://schemas.openxmlformats.org/drawingml/2006/main" name="DD Template Aug 2017 16x9">
  <a:themeElements>
    <a:clrScheme name="DD Rebrand Dec 2016">
      <a:dk1>
        <a:srgbClr val="000000"/>
      </a:dk1>
      <a:lt1>
        <a:srgbClr val="FFFFFF"/>
      </a:lt1>
      <a:dk2>
        <a:srgbClr val="000000"/>
      </a:dk2>
      <a:lt2>
        <a:srgbClr val="F7F5F3"/>
      </a:lt2>
      <a:accent1>
        <a:srgbClr val="86F200"/>
      </a:accent1>
      <a:accent2>
        <a:srgbClr val="34F0FF"/>
      </a:accent2>
      <a:accent3>
        <a:srgbClr val="FDD300"/>
      </a:accent3>
      <a:accent4>
        <a:srgbClr val="3EFAC5"/>
      </a:accent4>
      <a:accent5>
        <a:srgbClr val="787878"/>
      </a:accent5>
      <a:accent6>
        <a:srgbClr val="5A5A5A"/>
      </a:accent6>
      <a:hlink>
        <a:srgbClr val="3C3C3C"/>
      </a:hlink>
      <a:folHlink>
        <a:srgbClr val="1E1E1E"/>
      </a:folHlink>
    </a:clrScheme>
    <a:fontScheme name="DD Presentation Template Aug 2017">
      <a:majorFont>
        <a:latin typeface="Chronicle Display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loitte Digital_16_9_Standard.potx" id="{A1C809FC-3738-46DE-9233-5B8A454D49FD}" vid="{3FE43839-21A5-4851-A2FE-B02FB63641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B5BB789B16D448A6364B2883191C18" ma:contentTypeVersion="1" ma:contentTypeDescription="Create a new document." ma:contentTypeScope="" ma:versionID="b133b2d93023eeab4f89614b8d9386ad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E3A1B6-05E9-4C78-AFA4-D86EC54658AA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A536203-C180-48AE-80B4-38531C579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6E9039-FE2A-405C-9B35-84F0B39A675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Deloitte Digital_16_9_Standard</Template>
  <TotalTime>0</TotalTime>
  <Words>573</Words>
  <Application>Microsoft Office PowerPoint</Application>
  <PresentationFormat>Widescreen</PresentationFormat>
  <Paragraphs>116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6" baseType="lpstr">
      <vt:lpstr>Arial</vt:lpstr>
      <vt:lpstr>Bebas Neue</vt:lpstr>
      <vt:lpstr>Calibri</vt:lpstr>
      <vt:lpstr>Chronicle Display Black</vt:lpstr>
      <vt:lpstr>Frutiger Next Pro Light</vt:lpstr>
      <vt:lpstr>Frutiger Next Pro Medium</vt:lpstr>
      <vt:lpstr>Nexa Black</vt:lpstr>
      <vt:lpstr>Open Sans</vt:lpstr>
      <vt:lpstr>Wingdings</vt:lpstr>
      <vt:lpstr>Wingdings 2</vt:lpstr>
      <vt:lpstr>DD Template Aug 2017 16x9</vt:lpstr>
      <vt:lpstr>think-cell Slide</vt:lpstr>
      <vt:lpstr> Fraud Detection in Credit Processes</vt:lpstr>
      <vt:lpstr>Complex nature of credit process</vt:lpstr>
      <vt:lpstr>Our approach</vt:lpstr>
      <vt:lpstr>Solution architecture overview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Deloitte  Digital Template</dc:title>
  <dc:creator>Nguyen, Thai Duy (DE - Frankfurt)</dc:creator>
  <cp:lastModifiedBy>Galesic, Boze (DE - Frankfurt)</cp:lastModifiedBy>
  <cp:revision>62</cp:revision>
  <cp:lastPrinted>2018-08-06T13:05:20Z</cp:lastPrinted>
  <dcterms:created xsi:type="dcterms:W3CDTF">2018-07-13T08:23:36Z</dcterms:created>
  <dcterms:modified xsi:type="dcterms:W3CDTF">2019-01-21T13:16:40Z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0x0101008AB5BB789B16D448A6364B2883191C18</vt:lpwstr>
  </property>
</Properties>
</file>