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23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png" ContentType="image/png"/>
  <Override PartName="/ppt/media/image24.jpeg" ContentType="image/jpeg"/>
  <Override PartName="/ppt/media/image18.png" ContentType="image/png"/>
  <Override PartName="/ppt/media/image19.jpeg" ContentType="image/jpeg"/>
  <Override PartName="/ppt/media/image20.jpeg" ContentType="image/jpeg"/>
  <Override PartName="/ppt/media/image21.png" ContentType="image/png"/>
  <Override PartName="/ppt/media/image22.jpeg" ContentType="image/jpeg"/>
  <Override PartName="/ppt/media/image25.jpeg" ContentType="image/jpeg"/>
  <Override PartName="/ppt/media/image2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xn--b1adbbc2b.fun/index.php" TargetMode="External"/><Relationship Id="rId2" Type="http://schemas.openxmlformats.org/officeDocument/2006/relationships/image" Target="../media/image21.png"/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6" Type="http://schemas.openxmlformats.org/officeDocument/2006/relationships/image" Target="../media/image25.jpeg"/><Relationship Id="rId7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&#1040;&#1085;&#1075;&#1083;&#1080;&#1081;&#1089;&#1082;&#1080;&#1081;_&#1103;&#1079;&#1099;&#1082;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2680" y="293760"/>
            <a:ext cx="8197560" cy="45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КОМПЬЮТЕРНАЯ АКАДЕМИЯ ТОР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ДИПЛОМНАЯ РАБОТА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marL="3657600">
              <a:lnSpc>
                <a:spcPct val="15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Автор- Медведев Евгений Андреевич</a:t>
            </a:r>
            <a:endParaRPr b="0" lang="ru-RU" sz="1600" spc="-1" strike="noStrike">
              <a:latin typeface="Arial"/>
            </a:endParaRPr>
          </a:p>
          <a:p>
            <a:pPr marL="3200400" indent="457200">
              <a:lnSpc>
                <a:spcPct val="15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(группа WEB22)</a:t>
            </a:r>
            <a:endParaRPr b="0" lang="ru-RU" sz="1600" spc="-1" strike="noStrike">
              <a:latin typeface="Arial"/>
            </a:endParaRPr>
          </a:p>
          <a:p>
            <a:pPr marL="3200400" indent="457200">
              <a:lnSpc>
                <a:spcPct val="15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Руководитель- Чулов Андрей Александрович </a:t>
            </a:r>
            <a:endParaRPr b="0" lang="ru-RU" sz="1600" spc="-1" strike="noStrike">
              <a:latin typeface="Arial"/>
            </a:endParaRPr>
          </a:p>
          <a:p>
            <a:pPr marL="3200400" indent="457200">
              <a:lnSpc>
                <a:spcPct val="150000"/>
              </a:lnSpc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marL="3200400" indent="457200" algn="ctr">
              <a:lnSpc>
                <a:spcPct val="15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Санкт-Петербург, 2023 г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77" name="Google Shape;55;p13" descr=""/>
          <p:cNvPicPr/>
          <p:nvPr/>
        </p:nvPicPr>
        <p:blipFill>
          <a:blip r:embed="rId1"/>
          <a:stretch/>
        </p:blipFill>
        <p:spPr>
          <a:xfrm>
            <a:off x="3930840" y="574560"/>
            <a:ext cx="1423800" cy="142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ПРАКТИЧЕСКАЯ ЧАСТЬ ПРОЕКТА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1760" y="1152360"/>
            <a:ext cx="8519760" cy="6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 algn="just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Для реализации алгоритма парсинга сайта интернет-магазина “Лабиринт”, была проделана работа по анализу  выполнения поисковых запросов и кода страниц сайта.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23" name="Google Shape;137;p22" descr=""/>
          <p:cNvPicPr/>
          <p:nvPr/>
        </p:nvPicPr>
        <p:blipFill>
          <a:blip r:embed="rId1"/>
          <a:stretch/>
        </p:blipFill>
        <p:spPr>
          <a:xfrm>
            <a:off x="6071040" y="444960"/>
            <a:ext cx="2760480" cy="46116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138;p22" descr=""/>
          <p:cNvPicPr/>
          <p:nvPr/>
        </p:nvPicPr>
        <p:blipFill>
          <a:blip r:embed="rId2"/>
          <a:stretch/>
        </p:blipFill>
        <p:spPr>
          <a:xfrm>
            <a:off x="1554480" y="1772640"/>
            <a:ext cx="6034320" cy="306540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139;p22" descr=""/>
          <p:cNvPicPr/>
          <p:nvPr/>
        </p:nvPicPr>
        <p:blipFill>
          <a:blip r:embed="rId3"/>
          <a:stretch/>
        </p:blipFill>
        <p:spPr>
          <a:xfrm>
            <a:off x="1631160" y="1807200"/>
            <a:ext cx="5881320" cy="29962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40;p22" descr=""/>
          <p:cNvPicPr/>
          <p:nvPr/>
        </p:nvPicPr>
        <p:blipFill>
          <a:blip r:embed="rId4"/>
          <a:stretch/>
        </p:blipFill>
        <p:spPr>
          <a:xfrm>
            <a:off x="1554480" y="1906560"/>
            <a:ext cx="6034320" cy="289692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41;p22" descr=""/>
          <p:cNvPicPr/>
          <p:nvPr/>
        </p:nvPicPr>
        <p:blipFill>
          <a:blip r:embed="rId5"/>
          <a:stretch/>
        </p:blipFill>
        <p:spPr>
          <a:xfrm>
            <a:off x="1631160" y="1865520"/>
            <a:ext cx="5881320" cy="297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5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4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СОДЕРЖАНИЕ ПРОЕКТА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1760" y="1152360"/>
            <a:ext cx="292032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 algn="just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База данных, находится в корневом каталоге, в файле db.sqlite3, если файл с таким именем отсутствует, то он создается автоматически и в БД добавляется таблица “QUERIES”, которая хранит все валидные запросы пользователя, состоящие из самого запроса, даты и времени его создания. По каждому валидному запросу в БД добавляется уникальная таблица содержащая, спарсенные данные.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30" name="Google Shape;148;p23" descr=""/>
          <p:cNvPicPr/>
          <p:nvPr/>
        </p:nvPicPr>
        <p:blipFill>
          <a:blip r:embed="rId1"/>
          <a:stretch/>
        </p:blipFill>
        <p:spPr>
          <a:xfrm>
            <a:off x="6071040" y="444960"/>
            <a:ext cx="2760480" cy="46116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149;p23" descr=""/>
          <p:cNvPicPr/>
          <p:nvPr/>
        </p:nvPicPr>
        <p:blipFill>
          <a:blip r:embed="rId2"/>
          <a:stretch/>
        </p:blipFill>
        <p:spPr>
          <a:xfrm>
            <a:off x="5686200" y="2221560"/>
            <a:ext cx="1478880" cy="69984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50;p23" descr=""/>
          <p:cNvPicPr/>
          <p:nvPr/>
        </p:nvPicPr>
        <p:blipFill>
          <a:blip r:embed="rId3"/>
          <a:stretch/>
        </p:blipFill>
        <p:spPr>
          <a:xfrm>
            <a:off x="4201920" y="1902240"/>
            <a:ext cx="4293000" cy="191592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151;p23" descr=""/>
          <p:cNvPicPr/>
          <p:nvPr/>
        </p:nvPicPr>
        <p:blipFill>
          <a:blip r:embed="rId4"/>
          <a:stretch/>
        </p:blipFill>
        <p:spPr>
          <a:xfrm>
            <a:off x="3888000" y="1684800"/>
            <a:ext cx="4920840" cy="222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35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44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СОДЕРЖАНИЕ ПРОЕКТА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11760" y="1152360"/>
            <a:ext cx="253440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46000"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2000" spc="-1" strike="noStrike">
                <a:solidFill>
                  <a:srgbClr val="595959"/>
                </a:solidFill>
                <a:latin typeface="Arial"/>
                <a:ea typeface="Arial"/>
              </a:rPr>
              <a:t>Работа парсера основана на четырех классах</a:t>
            </a:r>
            <a:endParaRPr b="0" lang="ru-RU" sz="2000" spc="-1" strike="noStrike">
              <a:latin typeface="Arial"/>
            </a:endParaRPr>
          </a:p>
          <a:p>
            <a:pPr marL="457200" indent="-297720" algn="just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2000" spc="-1" strike="noStrike">
                <a:solidFill>
                  <a:srgbClr val="595959"/>
                </a:solidFill>
                <a:latin typeface="Arial"/>
                <a:ea typeface="Arial"/>
              </a:rPr>
              <a:t>Query.php</a:t>
            </a:r>
            <a:endParaRPr b="0" lang="ru-RU" sz="2000" spc="-1" strike="noStrike">
              <a:latin typeface="Arial"/>
            </a:endParaRPr>
          </a:p>
          <a:p>
            <a:pPr marL="457200" indent="-297720" algn="just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2000" spc="-1" strike="noStrike">
                <a:solidFill>
                  <a:srgbClr val="595959"/>
                </a:solidFill>
                <a:latin typeface="Arial"/>
                <a:ea typeface="Arial"/>
              </a:rPr>
              <a:t>Parser.php</a:t>
            </a:r>
            <a:endParaRPr b="0" lang="ru-RU" sz="2000" spc="-1" strike="noStrike">
              <a:latin typeface="Arial"/>
            </a:endParaRPr>
          </a:p>
          <a:p>
            <a:pPr marL="457200" indent="-297720" algn="just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2000" spc="-1" strike="noStrike">
                <a:solidFill>
                  <a:srgbClr val="595959"/>
                </a:solidFill>
                <a:latin typeface="Arial"/>
                <a:ea typeface="Arial"/>
              </a:rPr>
              <a:t>DataBase.php</a:t>
            </a:r>
            <a:endParaRPr b="0" lang="ru-RU" sz="2000" spc="-1" strike="noStrike">
              <a:latin typeface="Arial"/>
            </a:endParaRPr>
          </a:p>
          <a:p>
            <a:pPr marL="457200" indent="-297720" algn="just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2000" spc="-1" strike="noStrike">
                <a:solidFill>
                  <a:srgbClr val="595959"/>
                </a:solidFill>
                <a:latin typeface="Arial"/>
                <a:ea typeface="Arial"/>
              </a:rPr>
              <a:t>Pagination.php</a:t>
            </a:r>
            <a:endParaRPr b="0" lang="ru-RU" sz="2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2000" spc="-1" strike="noStrike">
                <a:solidFill>
                  <a:srgbClr val="595959"/>
                </a:solidFill>
                <a:latin typeface="Arial"/>
                <a:ea typeface="Arial"/>
              </a:rPr>
              <a:t>Перейти на сайт проекта, можно по ссылке </a:t>
            </a:r>
            <a:r>
              <a:rPr b="0" lang="ru" sz="20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BookHunter</a:t>
            </a:r>
            <a:r>
              <a:rPr b="0" lang="ru" sz="20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ru-RU" sz="2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2000" spc="-1" strike="noStrike">
                <a:solidFill>
                  <a:srgbClr val="595959"/>
                </a:solidFill>
                <a:latin typeface="Arial"/>
                <a:ea typeface="Arial"/>
              </a:rPr>
              <a:t>Логин: ArsenLupin</a:t>
            </a:r>
            <a:endParaRPr b="0" lang="ru-RU" sz="2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2000" spc="-1" strike="noStrike">
                <a:solidFill>
                  <a:srgbClr val="595959"/>
                </a:solidFill>
                <a:latin typeface="Arial"/>
                <a:ea typeface="Arial"/>
              </a:rPr>
              <a:t>Пароль: LaPerleNoire</a:t>
            </a:r>
            <a:endParaRPr b="0" lang="ru-RU" sz="2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136" name="Google Shape;158;p24" descr=""/>
          <p:cNvPicPr/>
          <p:nvPr/>
        </p:nvPicPr>
        <p:blipFill>
          <a:blip r:embed="rId2"/>
          <a:stretch/>
        </p:blipFill>
        <p:spPr>
          <a:xfrm>
            <a:off x="6071040" y="444960"/>
            <a:ext cx="2760480" cy="461160"/>
          </a:xfrm>
          <a:prstGeom prst="rect">
            <a:avLst/>
          </a:prstGeom>
          <a:ln>
            <a:noFill/>
          </a:ln>
        </p:spPr>
      </p:pic>
      <p:pic>
        <p:nvPicPr>
          <p:cNvPr id="137" name="Google Shape;159;p24" descr=""/>
          <p:cNvPicPr/>
          <p:nvPr/>
        </p:nvPicPr>
        <p:blipFill>
          <a:blip r:embed="rId3"/>
          <a:stretch/>
        </p:blipFill>
        <p:spPr>
          <a:xfrm>
            <a:off x="4014720" y="1616040"/>
            <a:ext cx="4257000" cy="300924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160;p24" descr=""/>
          <p:cNvPicPr/>
          <p:nvPr/>
        </p:nvPicPr>
        <p:blipFill>
          <a:blip r:embed="rId4"/>
          <a:stretch/>
        </p:blipFill>
        <p:spPr>
          <a:xfrm>
            <a:off x="3875760" y="1470240"/>
            <a:ext cx="4534920" cy="330048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161;p24" descr=""/>
          <p:cNvPicPr/>
          <p:nvPr/>
        </p:nvPicPr>
        <p:blipFill>
          <a:blip r:embed="rId5"/>
          <a:stretch/>
        </p:blipFill>
        <p:spPr>
          <a:xfrm>
            <a:off x="3529080" y="1730520"/>
            <a:ext cx="5228640" cy="2780640"/>
          </a:xfrm>
          <a:prstGeom prst="rect">
            <a:avLst/>
          </a:prstGeom>
          <a:ln>
            <a:noFill/>
          </a:ln>
        </p:spPr>
      </p:pic>
      <p:pic>
        <p:nvPicPr>
          <p:cNvPr id="140" name="Google Shape;162;p24" descr=""/>
          <p:cNvPicPr/>
          <p:nvPr/>
        </p:nvPicPr>
        <p:blipFill>
          <a:blip r:embed="rId6"/>
          <a:stretch/>
        </p:blipFill>
        <p:spPr>
          <a:xfrm>
            <a:off x="4014720" y="1413000"/>
            <a:ext cx="4271760" cy="341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55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4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73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ЗАКЛЮЧЕНИЕ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333333"/>
                </a:solidFill>
                <a:latin typeface="Arial"/>
                <a:ea typeface="Arial"/>
              </a:rPr>
              <a:t>Согласно проектному заданию, цели и задачи проекта выполнены полностью. В качестве дополнения к проекту можно добавить возможность выгрузки спарсенных данных в отдельный файл excel, для реализации этой возможности необходимо использование дополнительной библиотеки, например- PHPExcel.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  <p:pic>
        <p:nvPicPr>
          <p:cNvPr id="143" name="Google Shape;169;p25" descr=""/>
          <p:cNvPicPr/>
          <p:nvPr/>
        </p:nvPicPr>
        <p:blipFill>
          <a:blip r:embed="rId1"/>
          <a:stretch/>
        </p:blipFill>
        <p:spPr>
          <a:xfrm>
            <a:off x="8104680" y="312120"/>
            <a:ext cx="726840" cy="72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00240" y="2069280"/>
            <a:ext cx="852372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496080" y="2069280"/>
            <a:ext cx="80146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ru" sz="1600" spc="-1" strike="noStrike">
                <a:solidFill>
                  <a:srgbClr val="595959"/>
                </a:solidFill>
                <a:latin typeface="Arial"/>
                <a:ea typeface="Arial"/>
              </a:rPr>
              <a:t>СОЗДАНИЕ WEB- ПАРСЕРА САЙТА ДЛЯ МОНИТОРИНГА ЦЕН ИНТЕРНЕТ МАГАЗИНА “ЛАБИРИНТ” НА ОСНОВЕ ЯЗЫКА ПРОГРАММИРОВАНИЯ PHP”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266640" y="1370880"/>
            <a:ext cx="261036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595959"/>
                </a:solidFill>
                <a:latin typeface="Arial"/>
                <a:ea typeface="Arial"/>
              </a:rPr>
              <a:t>ПРОЕКТНОЕ ЗАДАНИЕ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ВВЕДЕНИЕ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5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3500" spc="-1" strike="noStrike">
                <a:solidFill>
                  <a:srgbClr val="595959"/>
                </a:solidFill>
                <a:latin typeface="Arial"/>
                <a:ea typeface="Arial"/>
              </a:rPr>
              <a:t>На сегодняшний день «Лабиринт» - это один из самых крупных книжных интернет-магазинов нашей страны. Сбор и систематизация информации представленной на сайте магазина, позволяет оценить состояние рынка книг, получить актуальную информацию о наличии тех или иных книг, их стоимости, представленных издательствах и доли их присутствия, что дает конкурентные преимущества для действующих и новых участников рынка книг в стране, прочих заинтересованных лиц, включая конечного потребителя при выборе книг для повседневного чтения.</a:t>
            </a:r>
            <a:endParaRPr b="0" lang="ru-RU" sz="35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3500" spc="-1" strike="noStrike">
                <a:solidFill>
                  <a:srgbClr val="595959"/>
                </a:solidFill>
                <a:latin typeface="Arial"/>
                <a:ea typeface="Arial"/>
              </a:rPr>
              <a:t>«Book Hunter» - это законченный программный продукт, который позволяет по названию произведения или его автору получить список из всех предложений интернет-магазина «Лабиринт», включающий: наименование, предлагаемый формат, издательство, стоимость, стоимость по акции и название акции, если есть. Также при необходимости по каждой позиции в списке можно перейти по ссылке в сам интернет магазин и ознакомиться с внешним видом книги, отзывами на нее и другой дополнительной информацией.</a:t>
            </a:r>
            <a:endParaRPr b="0" lang="ru-RU" sz="35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ru" sz="3500" spc="-1" strike="noStrike">
                <a:solidFill>
                  <a:srgbClr val="595959"/>
                </a:solidFill>
                <a:latin typeface="Arial"/>
                <a:ea typeface="Arial"/>
              </a:rPr>
              <a:t>Функционал «Book Hunter» реализован на языке PHP с использованием регулярных выражений- REGEXP, встроенной библиотеке- CURL и СУБД- SQLITE. Браузерный интерфейс программы  обуславливает применение HTML, CSS и Java Script.</a:t>
            </a:r>
            <a:endParaRPr b="0" lang="ru-RU" sz="35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3500" spc="-1" strike="noStrike">
              <a:latin typeface="Arial"/>
            </a:endParaRPr>
          </a:p>
        </p:txBody>
      </p:sp>
      <p:pic>
        <p:nvPicPr>
          <p:cNvPr id="83" name="Google Shape;69;p15" descr=""/>
          <p:cNvPicPr/>
          <p:nvPr/>
        </p:nvPicPr>
        <p:blipFill>
          <a:blip r:embed="rId1"/>
          <a:stretch/>
        </p:blipFill>
        <p:spPr>
          <a:xfrm>
            <a:off x="6071040" y="444960"/>
            <a:ext cx="2760480" cy="46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ПАРСИНГ- ЧТО ЭТО ТАКОЕ?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19760" cy="30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Процесс парсинга</a:t>
            </a:r>
            <a:r>
              <a:rPr b="0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 — это автоматическое извлечение большого массива данных с веб-ресурсов, которое выполняется с помощью специальных скриптов.  Парсер ходит по ссылкам указанного сайта и сканирует код каждой страницы, собирая информацию о ней. Совокупность информации со всех страниц сайта и будет итогом парсинга сайта.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86" name="Google Shape;76;p16" descr=""/>
          <p:cNvPicPr/>
          <p:nvPr/>
        </p:nvPicPr>
        <p:blipFill>
          <a:blip r:embed="rId1"/>
          <a:stretch/>
        </p:blipFill>
        <p:spPr>
          <a:xfrm>
            <a:off x="5452920" y="4020480"/>
            <a:ext cx="981000" cy="981000"/>
          </a:xfrm>
          <a:prstGeom prst="rect">
            <a:avLst/>
          </a:prstGeom>
          <a:ln>
            <a:noFill/>
          </a:ln>
        </p:spPr>
      </p:pic>
      <p:pic>
        <p:nvPicPr>
          <p:cNvPr id="87" name="Google Shape;77;p16" descr=""/>
          <p:cNvPicPr/>
          <p:nvPr/>
        </p:nvPicPr>
        <p:blipFill>
          <a:blip r:embed="rId2"/>
          <a:stretch/>
        </p:blipFill>
        <p:spPr>
          <a:xfrm>
            <a:off x="385200" y="4236840"/>
            <a:ext cx="1533960" cy="461160"/>
          </a:xfrm>
          <a:prstGeom prst="rect">
            <a:avLst/>
          </a:prstGeom>
          <a:ln>
            <a:noFill/>
          </a:ln>
        </p:spPr>
      </p:pic>
      <p:pic>
        <p:nvPicPr>
          <p:cNvPr id="88" name="Google Shape;78;p16" descr=""/>
          <p:cNvPicPr/>
          <p:nvPr/>
        </p:nvPicPr>
        <p:blipFill>
          <a:blip r:embed="rId3"/>
          <a:stretch/>
        </p:blipFill>
        <p:spPr>
          <a:xfrm>
            <a:off x="7279560" y="4160880"/>
            <a:ext cx="1478880" cy="69984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3336120" y="2356200"/>
            <a:ext cx="24710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Алгоритм парсинга сайта</a:t>
            </a:r>
            <a:r>
              <a:rPr b="1" lang="ru" sz="16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75120" y="2743200"/>
            <a:ext cx="8393400" cy="10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457200" indent="-316800" algn="just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Поиск необходимых данных в исходном коде;</a:t>
            </a:r>
            <a:endParaRPr b="0" lang="ru-RU" sz="1400" spc="-1" strike="noStrike">
              <a:latin typeface="Arial"/>
            </a:endParaRPr>
          </a:p>
          <a:p>
            <a:pPr marL="457200" indent="-316800" algn="just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Извлечение данных с отделением от программного кода;</a:t>
            </a:r>
            <a:endParaRPr b="0" lang="ru-RU" sz="1400" spc="-1" strike="noStrike">
              <a:latin typeface="Arial"/>
            </a:endParaRPr>
          </a:p>
          <a:p>
            <a:pPr marL="457200" indent="-316800" algn="just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Формирование отчета согласно требованиям, которые были заданы;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  <p:pic>
        <p:nvPicPr>
          <p:cNvPr id="91" name="Google Shape;81;p16" descr=""/>
          <p:cNvPicPr/>
          <p:nvPr/>
        </p:nvPicPr>
        <p:blipFill>
          <a:blip r:embed="rId4"/>
          <a:stretch/>
        </p:blipFill>
        <p:spPr>
          <a:xfrm>
            <a:off x="2764440" y="4050360"/>
            <a:ext cx="1843200" cy="92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CURL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152360"/>
            <a:ext cx="8519760" cy="30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400" spc="-1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</a:rPr>
              <a:t>Библиотека CURL используемая для отправки HTTP-запросов. Модуль PHP cURL обычно включён по умолчанию. Если это не так, то в файле php.ini необходимо раскомментировать строку extension=php_curl.dll.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94" name="Google Shape;88;p17" descr=""/>
          <p:cNvPicPr/>
          <p:nvPr/>
        </p:nvPicPr>
        <p:blipFill>
          <a:blip r:embed="rId1"/>
          <a:stretch/>
        </p:blipFill>
        <p:spPr>
          <a:xfrm>
            <a:off x="7297560" y="444960"/>
            <a:ext cx="1533960" cy="46116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3480840" y="2048400"/>
            <a:ext cx="21816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595959"/>
                </a:solidFill>
                <a:latin typeface="Arial"/>
                <a:ea typeface="Arial"/>
              </a:rPr>
              <a:t>Основные функции</a:t>
            </a:r>
            <a:endParaRPr b="0" lang="ru-RU" sz="1600" spc="-1" strike="noStrike">
              <a:latin typeface="Arial"/>
            </a:endParaRPr>
          </a:p>
        </p:txBody>
      </p:sp>
      <p:graphicFrame>
        <p:nvGraphicFramePr>
          <p:cNvPr id="96" name="Table 4"/>
          <p:cNvGraphicFramePr/>
          <p:nvPr/>
        </p:nvGraphicFramePr>
        <p:xfrm>
          <a:off x="952560" y="2687400"/>
          <a:ext cx="7238520" cy="200736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7300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curl_init($url)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Инициализирует сеанс CURL и возвращает дескриптор, который используется в др. функциях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75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curl_setopt($handle,$option,$value)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Устанавливает параметры для сеанса CURL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0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curl_exec($handle)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Выполняет запрос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0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curl_close($handle)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Завершает сеанс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CURL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111400" y="995760"/>
            <a:ext cx="4920120" cy="30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ru" sz="1600" spc="-1" strike="noStrike">
                <a:solidFill>
                  <a:srgbClr val="595959"/>
                </a:solidFill>
                <a:latin typeface="Arial"/>
                <a:ea typeface="Arial"/>
              </a:rPr>
              <a:t>Список параметров, используемых в проекте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99" name="Google Shape;97;p18" descr=""/>
          <p:cNvPicPr/>
          <p:nvPr/>
        </p:nvPicPr>
        <p:blipFill>
          <a:blip r:embed="rId1"/>
          <a:stretch/>
        </p:blipFill>
        <p:spPr>
          <a:xfrm>
            <a:off x="7297560" y="444960"/>
            <a:ext cx="1533960" cy="461160"/>
          </a:xfrm>
          <a:prstGeom prst="rect">
            <a:avLst/>
          </a:prstGeom>
          <a:ln>
            <a:noFill/>
          </a:ln>
        </p:spPr>
      </p:pic>
      <p:graphicFrame>
        <p:nvGraphicFramePr>
          <p:cNvPr id="100" name="Table 3"/>
          <p:cNvGraphicFramePr/>
          <p:nvPr/>
        </p:nvGraphicFramePr>
        <p:xfrm>
          <a:off x="952560" y="1368360"/>
          <a:ext cx="7238520" cy="365004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9126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CURLOPT_COOKIEFILE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Имя файла, содержащего cookies. Если в качестве имени файла передана пустая строка, то cookies сохраняться не будут, но их обработка всё ещё будет включена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300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CURLOPT_COOKIEJAR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Имя файла, в котором будут сохранены все внутренние cookies текущей передачи после закрытия дескриптора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75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CURLOPT_HTTPHEADER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</a:rPr>
                        <a:t>Массив устанавливаемых HTTP-заголовков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75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CURLOPT_RETURNTRANSFER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true для возврата результата в качестве строки, вместо прямого вывода в браузер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75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CURLOPT_SSL_VERIFYPEER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333333"/>
                          </a:solidFill>
                          <a:latin typeface="Roboto Mono"/>
                          <a:ea typeface="Roboto Mono"/>
                        </a:rPr>
                        <a:t>false</a:t>
                      </a:r>
                      <a:r>
                        <a:rPr b="0" lang="ru" sz="12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 для остановки CURL от проверки сертификата узла сети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0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CURLOPT_HEADER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333333"/>
                          </a:solidFill>
                          <a:latin typeface="Roboto Mono"/>
                          <a:ea typeface="Roboto Mono"/>
                        </a:rPr>
                        <a:t>true</a:t>
                      </a:r>
                      <a:r>
                        <a:rPr b="0" lang="ru" sz="12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 для включения заголовков в вывод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РЕГУЛЯРНЫЕ ВЫРАЖЕНИЯ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11760" y="1152360"/>
            <a:ext cx="8519760" cy="30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Используются в компьютерных программах для поиска и осуществления манипуляций с подстроками в тексте, </a:t>
            </a:r>
            <a:r>
              <a:rPr b="0" lang="ru" sz="105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r>
              <a:rPr b="0" lang="ru" sz="14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основанный на использовании метасимволов. Для поиска используется строка-образец (</a:t>
            </a:r>
            <a:r>
              <a:rPr b="0" lang="ru" sz="1400" spc="-1" strike="noStrike" u="sng">
                <a:solidFill>
                  <a:srgbClr val="0097a7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1"/>
              </a:rPr>
              <a:t>англ.</a:t>
            </a:r>
            <a:r>
              <a:rPr b="0" lang="ru" sz="14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r>
              <a:rPr b="0" i="1" lang="ru" sz="14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pattern</a:t>
            </a:r>
            <a:r>
              <a:rPr b="0" lang="ru" sz="14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, по-русски её часто называют «шаблоном», «маской»), состоящая из символов и метасимволов и задающая правило поиска. Для манипуляций с текстом дополнительно задается строка замены, которая также может содержать в себе специальные символы. </a:t>
            </a:r>
            <a:r>
              <a:rPr b="0" lang="ru" sz="1400" spc="-1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</a:rPr>
              <a:t>Библиотека PCRE - это набор функций, реализующих разбор регулярных выражений в PHP.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03" name="Google Shape;105;p19" descr=""/>
          <p:cNvPicPr/>
          <p:nvPr/>
        </p:nvPicPr>
        <p:blipFill>
          <a:blip r:embed="rId2"/>
          <a:stretch/>
        </p:blipFill>
        <p:spPr>
          <a:xfrm>
            <a:off x="6988320" y="214920"/>
            <a:ext cx="1843200" cy="921240"/>
          </a:xfrm>
          <a:prstGeom prst="rect">
            <a:avLst/>
          </a:prstGeom>
          <a:ln>
            <a:noFill/>
          </a:ln>
        </p:spPr>
      </p:pic>
      <p:graphicFrame>
        <p:nvGraphicFramePr>
          <p:cNvPr id="104" name="Table 3"/>
          <p:cNvGraphicFramePr/>
          <p:nvPr/>
        </p:nvGraphicFramePr>
        <p:xfrm>
          <a:off x="952560" y="3230280"/>
          <a:ext cx="7238520" cy="145980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5475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preg_match($pattern, $subject, $matches)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</a:rPr>
                        <a:t>Выполняет проверку на соответствие регулярному выражению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75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preg_match_all($pattern, $subject, $matches)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ru" sz="1200" spc="-1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</a:rPr>
                        <a:t>Выполняет глобальный поиск шаблона в строке и помещает результат в массив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0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preg_split($pattern, $subject)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200" spc="-1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</a:rPr>
                        <a:t>Разбивает строку по регулярному выражению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CustomShape 4"/>
          <p:cNvSpPr/>
          <p:nvPr/>
        </p:nvSpPr>
        <p:spPr>
          <a:xfrm>
            <a:off x="2602080" y="2791800"/>
            <a:ext cx="393948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600" spc="-1" strike="noStrike">
                <a:solidFill>
                  <a:srgbClr val="595959"/>
                </a:solidFill>
                <a:latin typeface="Arial"/>
                <a:ea typeface="Arial"/>
              </a:rPr>
              <a:t>Функции, использованные в проекте 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SQLITE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just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SQLite - это компактная встраиваемая СУБД. </a:t>
            </a:r>
            <a:r>
              <a:rPr b="0" lang="ru" sz="105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r>
              <a:rPr b="0" lang="ru" sz="14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SQLite хранит всю базу данных в единственном стандартном файле на том компьютере, на котором исполняется программа. 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Формат файла базы данных является кроссплатформенным - можно создать и работать с файлом базы данных на одном устройстве с одной операционной системой, а затем спокойно его скопировать на другое устройство с другой ОС. </a:t>
            </a:r>
            <a:r>
              <a:rPr b="0" lang="ru" sz="1400" spc="-1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</a:rPr>
              <a:t>Несколько процессов или потоков могут одновременно без каких-либо проблем читать данные из одной базы. Запись в базу можно осуществить только в том случае, если никаких других запросов в данный момент не обслуживается. </a:t>
            </a: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SQLite имеет полноценную поддержку большинства возможностей, которыми обладают другие реляционные СУБД - таблицы, индексы, триггеры, представления.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08" name="Google Shape;114;p20" descr=""/>
          <p:cNvPicPr/>
          <p:nvPr/>
        </p:nvPicPr>
        <p:blipFill>
          <a:blip r:embed="rId1"/>
          <a:stretch/>
        </p:blipFill>
        <p:spPr>
          <a:xfrm>
            <a:off x="7353000" y="325800"/>
            <a:ext cx="1478880" cy="69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СТРУКТУРА ПРОЕКТА (sitemap)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11760" y="2149920"/>
            <a:ext cx="8519760" cy="27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11" name="Google Shape;121;p21" descr=""/>
          <p:cNvPicPr/>
          <p:nvPr/>
        </p:nvPicPr>
        <p:blipFill>
          <a:blip r:embed="rId1"/>
          <a:stretch/>
        </p:blipFill>
        <p:spPr>
          <a:xfrm>
            <a:off x="6071040" y="444960"/>
            <a:ext cx="2760480" cy="461160"/>
          </a:xfrm>
          <a:prstGeom prst="rect">
            <a:avLst/>
          </a:prstGeom>
          <a:ln>
            <a:noFill/>
          </a:ln>
        </p:spPr>
      </p:pic>
      <p:grpSp>
        <p:nvGrpSpPr>
          <p:cNvPr id="112" name="Group 3"/>
          <p:cNvGrpSpPr/>
          <p:nvPr/>
        </p:nvGrpSpPr>
        <p:grpSpPr>
          <a:xfrm>
            <a:off x="692280" y="1145160"/>
            <a:ext cx="7758720" cy="704160"/>
            <a:chOff x="692280" y="1145160"/>
            <a:chExt cx="7758720" cy="704160"/>
          </a:xfrm>
        </p:grpSpPr>
        <p:sp>
          <p:nvSpPr>
            <p:cNvPr id="113" name="CustomShape 4"/>
            <p:cNvSpPr/>
            <p:nvPr/>
          </p:nvSpPr>
          <p:spPr>
            <a:xfrm>
              <a:off x="692280" y="1145160"/>
              <a:ext cx="1309680" cy="704160"/>
            </a:xfrm>
            <a:prstGeom prst="rect">
              <a:avLst/>
            </a:prstGeom>
            <a:solidFill>
              <a:schemeClr val="lt2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ru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index.php</a:t>
              </a:r>
              <a:endParaRPr b="0" lang="ru-RU" sz="1200" spc="-1" strike="noStrike">
                <a:latin typeface="Arial"/>
              </a:endParaRPr>
            </a:p>
          </p:txBody>
        </p:sp>
        <p:sp>
          <p:nvSpPr>
            <p:cNvPr id="114" name="CustomShape 5"/>
            <p:cNvSpPr/>
            <p:nvPr/>
          </p:nvSpPr>
          <p:spPr>
            <a:xfrm>
              <a:off x="2841840" y="1145160"/>
              <a:ext cx="1309680" cy="704160"/>
            </a:xfrm>
            <a:prstGeom prst="rect">
              <a:avLst/>
            </a:prstGeom>
            <a:solidFill>
              <a:schemeClr val="lt2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ru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library.php</a:t>
              </a:r>
              <a:endParaRPr b="0" lang="ru-RU" sz="1200" spc="-1" strike="noStrike">
                <a:latin typeface="Arial"/>
              </a:endParaRPr>
            </a:p>
          </p:txBody>
        </p:sp>
        <p:sp>
          <p:nvSpPr>
            <p:cNvPr id="115" name="CustomShape 6"/>
            <p:cNvSpPr/>
            <p:nvPr/>
          </p:nvSpPr>
          <p:spPr>
            <a:xfrm>
              <a:off x="4991760" y="1145160"/>
              <a:ext cx="1309680" cy="704160"/>
            </a:xfrm>
            <a:prstGeom prst="rect">
              <a:avLst/>
            </a:prstGeom>
            <a:solidFill>
              <a:schemeClr val="lt2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ru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read.php</a:t>
              </a:r>
              <a:endParaRPr b="0" lang="ru-RU" sz="1200" spc="-1" strike="noStrike">
                <a:latin typeface="Arial"/>
              </a:endParaRPr>
            </a:p>
          </p:txBody>
        </p:sp>
        <p:sp>
          <p:nvSpPr>
            <p:cNvPr id="116" name="CustomShape 7"/>
            <p:cNvSpPr/>
            <p:nvPr/>
          </p:nvSpPr>
          <p:spPr>
            <a:xfrm>
              <a:off x="7141320" y="1145160"/>
              <a:ext cx="1309680" cy="704160"/>
            </a:xfrm>
            <a:prstGeom prst="rect">
              <a:avLst/>
            </a:prstGeom>
            <a:solidFill>
              <a:schemeClr val="lt2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ru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labirint.ru</a:t>
              </a:r>
              <a:endParaRPr b="0" lang="ru-RU" sz="1200" spc="-1" strike="noStrike">
                <a:latin typeface="Arial"/>
              </a:endParaRPr>
            </a:p>
          </p:txBody>
        </p:sp>
        <p:sp>
          <p:nvSpPr>
            <p:cNvPr id="117" name="CustomShape 8"/>
            <p:cNvSpPr/>
            <p:nvPr/>
          </p:nvSpPr>
          <p:spPr>
            <a:xfrm>
              <a:off x="2037240" y="1334520"/>
              <a:ext cx="769320" cy="3258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9"/>
            <p:cNvSpPr/>
            <p:nvPr/>
          </p:nvSpPr>
          <p:spPr>
            <a:xfrm>
              <a:off x="4199400" y="1334520"/>
              <a:ext cx="744840" cy="325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0"/>
            <p:cNvSpPr/>
            <p:nvPr/>
          </p:nvSpPr>
          <p:spPr>
            <a:xfrm>
              <a:off x="6348960" y="1334520"/>
              <a:ext cx="744840" cy="325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120" name="Table 11"/>
          <p:cNvGraphicFramePr/>
          <p:nvPr/>
        </p:nvGraphicFramePr>
        <p:xfrm>
          <a:off x="952560" y="2149920"/>
          <a:ext cx="7238160" cy="2332440"/>
        </p:xfrm>
        <a:graphic>
          <a:graphicData uri="http://schemas.openxmlformats.org/drawingml/2006/table">
            <a:tbl>
              <a:tblPr/>
              <a:tblGrid>
                <a:gridCol w="885600"/>
                <a:gridCol w="6352920"/>
              </a:tblGrid>
              <a:tr h="508680">
                <a:tc>
                  <a:txBody>
                    <a:bodyPr lIns="91080" rIns="9108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1199"/>
                        </a:spcAft>
                        <a:tabLst>
                          <a:tab algn="l" pos="0"/>
                        </a:tabLst>
                      </a:pPr>
                      <a:r>
                        <a:rPr b="1" lang="ru" sz="10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index.php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1199"/>
                        </a:spcAft>
                        <a:tabLst>
                          <a:tab algn="l" pos="0"/>
                        </a:tabLst>
                      </a:pPr>
                      <a:r>
                        <a:rPr b="0" lang="ru" sz="1000" spc="-1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</a:rPr>
                        <a:t>С этой страницы пользователь начинает работу по парсингу данных с сайта labirint.ru. Для этого необходимо в строке поиска ввести запрос, состоящий из названия произведения или его автора. 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08040">
                <a:tc>
                  <a:txBody>
                    <a:bodyPr lIns="91080" rIns="9108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1199"/>
                        </a:spcAft>
                        <a:tabLst>
                          <a:tab algn="l" pos="0"/>
                        </a:tabLst>
                      </a:pPr>
                      <a:r>
                        <a:rPr b="1" lang="ru" sz="10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library.php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Содержит список всех выполненных и сохраненных в БД запросов. В виде таблицы- из времени создания запроса, содержанием запроса- ссылкой на него и количеством спарсенных записей. Также позволяет удалять ненужные запросы из БД.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08040">
                <a:tc>
                  <a:txBody>
                    <a:bodyPr lIns="91080" rIns="9108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1199"/>
                        </a:spcAft>
                        <a:tabLst>
                          <a:tab algn="l" pos="0"/>
                        </a:tabLst>
                      </a:pPr>
                      <a:r>
                        <a:rPr b="1" lang="ru" sz="10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read.php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 виде таблицы, выводятся данные отдельно по каждому выбранному запросу. При большом к-ве записей в запросе (более 50), автоматически формируется пагинация страницы. Также  предусмотрена форма для фильтрации данных по стоимости и издательству.  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08040">
                <a:tc>
                  <a:txBody>
                    <a:bodyPr lIns="91080" rIns="91080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spcAft>
                          <a:spcPts val="1199"/>
                        </a:spcAft>
                        <a:tabLst>
                          <a:tab algn="l" pos="0"/>
                        </a:tabLst>
                      </a:pPr>
                      <a:r>
                        <a:rPr b="1" lang="ru" sz="10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labirint.ru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Страница представляет из себя раздел сайта интернет магазина </a:t>
                      </a:r>
                      <a:r>
                        <a:rPr b="0" lang="ru" sz="1000" spc="-1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</a:rPr>
                        <a:t>labirint.ru, на котором представлено подробное описание товара, с фотографиями, отзывами и другая необходимая информация для оформления заказа.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LibreOffice/6.4.5.2$Windows_X86_64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2024-01-24T14:12:11Z</dcterms:modified>
  <cp:revision>4</cp:revision>
  <dc:subject/>
  <dc:title/>
</cp:coreProperties>
</file>