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59" r:id="rId3"/>
    <p:sldId id="316" r:id="rId4"/>
    <p:sldId id="310" r:id="rId5"/>
    <p:sldId id="311" r:id="rId6"/>
    <p:sldId id="312" r:id="rId7"/>
    <p:sldId id="313" r:id="rId8"/>
    <p:sldId id="314" r:id="rId9"/>
    <p:sldId id="317" r:id="rId10"/>
    <p:sldId id="318" r:id="rId11"/>
    <p:sldId id="319" r:id="rId12"/>
    <p:sldId id="315" r:id="rId13"/>
    <p:sldId id="320" r:id="rId14"/>
    <p:sldId id="321" r:id="rId15"/>
    <p:sldId id="322" r:id="rId16"/>
    <p:sldId id="323" r:id="rId17"/>
    <p:sldId id="327" r:id="rId18"/>
    <p:sldId id="326" r:id="rId19"/>
    <p:sldId id="328" r:id="rId20"/>
    <p:sldId id="330" r:id="rId21"/>
    <p:sldId id="329" r:id="rId22"/>
    <p:sldId id="331" r:id="rId23"/>
    <p:sldId id="332" r:id="rId24"/>
    <p:sldId id="333" r:id="rId25"/>
    <p:sldId id="334" r:id="rId26"/>
    <p:sldId id="335" r:id="rId27"/>
    <p:sldId id="336" r:id="rId28"/>
    <p:sldId id="337" r:id="rId29"/>
    <p:sldId id="338" r:id="rId30"/>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554">
          <p15:clr>
            <a:srgbClr val="A4A3A4"/>
          </p15:clr>
        </p15:guide>
        <p15:guide id="3" orient="horz" pos="1049">
          <p15:clr>
            <a:srgbClr val="A4A3A4"/>
          </p15:clr>
        </p15:guide>
        <p15:guide id="4" orient="horz" pos="1491">
          <p15:clr>
            <a:srgbClr val="A4A3A4"/>
          </p15:clr>
        </p15:guide>
        <p15:guide id="5" orient="horz" pos="2385">
          <p15:clr>
            <a:srgbClr val="A4A3A4"/>
          </p15:clr>
        </p15:guide>
        <p15:guide id="6" pos="3849">
          <p15:clr>
            <a:srgbClr val="A4A3A4"/>
          </p15:clr>
        </p15:guide>
        <p15:guide id="7" pos="1298">
          <p15:clr>
            <a:srgbClr val="A4A3A4"/>
          </p15:clr>
        </p15:guide>
        <p15:guide id="8" pos="6428">
          <p15:clr>
            <a:srgbClr val="A4A3A4"/>
          </p15:clr>
        </p15:guide>
        <p15:guide id="9" pos="2842">
          <p15:clr>
            <a:srgbClr val="A4A3A4"/>
          </p15:clr>
        </p15:guide>
        <p15:guide id="10" pos="484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D9D"/>
    <a:srgbClr val="F7F7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77972" autoAdjust="0"/>
  </p:normalViewPr>
  <p:slideViewPr>
    <p:cSldViewPr snapToGrid="0" showGuides="1">
      <p:cViewPr varScale="1">
        <p:scale>
          <a:sx n="88" d="100"/>
          <a:sy n="88" d="100"/>
        </p:scale>
        <p:origin x="69" y="57"/>
      </p:cViewPr>
      <p:guideLst>
        <p:guide orient="horz" pos="2160"/>
        <p:guide orient="horz" pos="3554"/>
        <p:guide orient="horz" pos="1049"/>
        <p:guide orient="horz" pos="1491"/>
        <p:guide orient="horz" pos="2385"/>
        <p:guide pos="3849"/>
        <p:guide pos="1298"/>
        <p:guide pos="6428"/>
        <p:guide pos="2842"/>
        <p:guide pos="4847"/>
      </p:guideLst>
    </p:cSldViewPr>
  </p:slideViewPr>
  <p:outlineViewPr>
    <p:cViewPr>
      <p:scale>
        <a:sx n="33" d="100"/>
        <a:sy n="33" d="100"/>
      </p:scale>
      <p:origin x="0" y="-1061"/>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0A6138-7E00-4D99-A34D-5D4B30A9516A}" type="datetimeFigureOut">
              <a:rPr lang="zh-CN" altLang="en-US" smtClean="0"/>
              <a:t>2024/5/19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C68A64-069C-4FC3-A227-B9F541D15B3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6C4062-EAFA-4FCF-AABB-6AC38EA79AF0}" type="slidenum">
              <a:rPr lang="zh-CN" altLang="en-US" smtClean="0"/>
              <a:t>2</a:t>
            </a:fld>
            <a:endParaRPr lang="zh-CN" altLang="en-US"/>
          </a:p>
        </p:txBody>
      </p:sp>
    </p:spTree>
    <p:extLst>
      <p:ext uri="{BB962C8B-B14F-4D97-AF65-F5344CB8AC3E}">
        <p14:creationId xmlns:p14="http://schemas.microsoft.com/office/powerpoint/2010/main" val="702804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6C4062-EAFA-4FCF-AABB-6AC38EA79AF0}" type="slidenum">
              <a:rPr lang="zh-CN" altLang="en-US" smtClean="0"/>
              <a:t>11</a:t>
            </a:fld>
            <a:endParaRPr lang="zh-CN" altLang="en-US"/>
          </a:p>
        </p:txBody>
      </p:sp>
    </p:spTree>
    <p:extLst>
      <p:ext uri="{BB962C8B-B14F-4D97-AF65-F5344CB8AC3E}">
        <p14:creationId xmlns:p14="http://schemas.microsoft.com/office/powerpoint/2010/main" val="471517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6C4062-EAFA-4FCF-AABB-6AC38EA79AF0}" type="slidenum">
              <a:rPr lang="zh-CN" altLang="en-US" smtClean="0"/>
              <a:t>12</a:t>
            </a:fld>
            <a:endParaRPr lang="zh-CN" altLang="en-US"/>
          </a:p>
        </p:txBody>
      </p:sp>
    </p:spTree>
    <p:extLst>
      <p:ext uri="{BB962C8B-B14F-4D97-AF65-F5344CB8AC3E}">
        <p14:creationId xmlns:p14="http://schemas.microsoft.com/office/powerpoint/2010/main" val="4137629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6C4062-EAFA-4FCF-AABB-6AC38EA79AF0}" type="slidenum">
              <a:rPr lang="zh-CN" altLang="en-US" smtClean="0"/>
              <a:t>13</a:t>
            </a:fld>
            <a:endParaRPr lang="zh-CN" altLang="en-US"/>
          </a:p>
        </p:txBody>
      </p:sp>
    </p:spTree>
    <p:extLst>
      <p:ext uri="{BB962C8B-B14F-4D97-AF65-F5344CB8AC3E}">
        <p14:creationId xmlns:p14="http://schemas.microsoft.com/office/powerpoint/2010/main" val="2605460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6C4062-EAFA-4FCF-AABB-6AC38EA79AF0}" type="slidenum">
              <a:rPr lang="zh-CN" altLang="en-US" smtClean="0"/>
              <a:t>14</a:t>
            </a:fld>
            <a:endParaRPr lang="zh-CN" altLang="en-US"/>
          </a:p>
        </p:txBody>
      </p:sp>
    </p:spTree>
    <p:extLst>
      <p:ext uri="{BB962C8B-B14F-4D97-AF65-F5344CB8AC3E}">
        <p14:creationId xmlns:p14="http://schemas.microsoft.com/office/powerpoint/2010/main" val="3988692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6C4062-EAFA-4FCF-AABB-6AC38EA79AF0}" type="slidenum">
              <a:rPr lang="zh-CN" altLang="en-US" smtClean="0"/>
              <a:t>15</a:t>
            </a:fld>
            <a:endParaRPr lang="zh-CN" altLang="en-US"/>
          </a:p>
        </p:txBody>
      </p:sp>
    </p:spTree>
    <p:extLst>
      <p:ext uri="{BB962C8B-B14F-4D97-AF65-F5344CB8AC3E}">
        <p14:creationId xmlns:p14="http://schemas.microsoft.com/office/powerpoint/2010/main" val="2220550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6C4062-EAFA-4FCF-AABB-6AC38EA79AF0}" type="slidenum">
              <a:rPr lang="zh-CN" altLang="en-US" smtClean="0"/>
              <a:t>16</a:t>
            </a:fld>
            <a:endParaRPr lang="zh-CN" altLang="en-US"/>
          </a:p>
        </p:txBody>
      </p:sp>
    </p:spTree>
    <p:extLst>
      <p:ext uri="{BB962C8B-B14F-4D97-AF65-F5344CB8AC3E}">
        <p14:creationId xmlns:p14="http://schemas.microsoft.com/office/powerpoint/2010/main" val="3650129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6C4062-EAFA-4FCF-AABB-6AC38EA79AF0}" type="slidenum">
              <a:rPr lang="zh-CN" altLang="en-US" smtClean="0"/>
              <a:t>17</a:t>
            </a:fld>
            <a:endParaRPr lang="zh-CN" altLang="en-US"/>
          </a:p>
        </p:txBody>
      </p:sp>
    </p:spTree>
    <p:extLst>
      <p:ext uri="{BB962C8B-B14F-4D97-AF65-F5344CB8AC3E}">
        <p14:creationId xmlns:p14="http://schemas.microsoft.com/office/powerpoint/2010/main" val="1072757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6C4062-EAFA-4FCF-AABB-6AC38EA79AF0}" type="slidenum">
              <a:rPr lang="zh-CN" altLang="en-US" smtClean="0"/>
              <a:t>18</a:t>
            </a:fld>
            <a:endParaRPr lang="zh-CN" altLang="en-US"/>
          </a:p>
        </p:txBody>
      </p:sp>
    </p:spTree>
    <p:extLst>
      <p:ext uri="{BB962C8B-B14F-4D97-AF65-F5344CB8AC3E}">
        <p14:creationId xmlns:p14="http://schemas.microsoft.com/office/powerpoint/2010/main" val="41144442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6C4062-EAFA-4FCF-AABB-6AC38EA79AF0}" type="slidenum">
              <a:rPr lang="zh-CN" altLang="en-US" smtClean="0"/>
              <a:t>19</a:t>
            </a:fld>
            <a:endParaRPr lang="zh-CN" altLang="en-US"/>
          </a:p>
        </p:txBody>
      </p:sp>
    </p:spTree>
    <p:extLst>
      <p:ext uri="{BB962C8B-B14F-4D97-AF65-F5344CB8AC3E}">
        <p14:creationId xmlns:p14="http://schemas.microsoft.com/office/powerpoint/2010/main" val="13650485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6C4062-EAFA-4FCF-AABB-6AC38EA79AF0}" type="slidenum">
              <a:rPr lang="zh-CN" altLang="en-US" smtClean="0"/>
              <a:t>20</a:t>
            </a:fld>
            <a:endParaRPr lang="zh-CN" altLang="en-US"/>
          </a:p>
        </p:txBody>
      </p:sp>
    </p:spTree>
    <p:extLst>
      <p:ext uri="{BB962C8B-B14F-4D97-AF65-F5344CB8AC3E}">
        <p14:creationId xmlns:p14="http://schemas.microsoft.com/office/powerpoint/2010/main" val="3446149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6C4062-EAFA-4FCF-AABB-6AC38EA79AF0}" type="slidenum">
              <a:rPr lang="zh-CN" altLang="en-US" smtClean="0"/>
              <a:t>3</a:t>
            </a:fld>
            <a:endParaRPr lang="zh-CN" altLang="en-US"/>
          </a:p>
        </p:txBody>
      </p:sp>
    </p:spTree>
    <p:extLst>
      <p:ext uri="{BB962C8B-B14F-4D97-AF65-F5344CB8AC3E}">
        <p14:creationId xmlns:p14="http://schemas.microsoft.com/office/powerpoint/2010/main" val="31452485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6C4062-EAFA-4FCF-AABB-6AC38EA79AF0}" type="slidenum">
              <a:rPr lang="zh-CN" altLang="en-US" smtClean="0"/>
              <a:t>21</a:t>
            </a:fld>
            <a:endParaRPr lang="zh-CN" altLang="en-US"/>
          </a:p>
        </p:txBody>
      </p:sp>
    </p:spTree>
    <p:extLst>
      <p:ext uri="{BB962C8B-B14F-4D97-AF65-F5344CB8AC3E}">
        <p14:creationId xmlns:p14="http://schemas.microsoft.com/office/powerpoint/2010/main" val="23816216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6C4062-EAFA-4FCF-AABB-6AC38EA79AF0}" type="slidenum">
              <a:rPr lang="zh-CN" altLang="en-US" smtClean="0"/>
              <a:t>22</a:t>
            </a:fld>
            <a:endParaRPr lang="zh-CN" altLang="en-US"/>
          </a:p>
        </p:txBody>
      </p:sp>
    </p:spTree>
    <p:extLst>
      <p:ext uri="{BB962C8B-B14F-4D97-AF65-F5344CB8AC3E}">
        <p14:creationId xmlns:p14="http://schemas.microsoft.com/office/powerpoint/2010/main" val="9300884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6C4062-EAFA-4FCF-AABB-6AC38EA79AF0}" type="slidenum">
              <a:rPr lang="zh-CN" altLang="en-US" smtClean="0"/>
              <a:t>23</a:t>
            </a:fld>
            <a:endParaRPr lang="zh-CN" altLang="en-US"/>
          </a:p>
        </p:txBody>
      </p:sp>
    </p:spTree>
    <p:extLst>
      <p:ext uri="{BB962C8B-B14F-4D97-AF65-F5344CB8AC3E}">
        <p14:creationId xmlns:p14="http://schemas.microsoft.com/office/powerpoint/2010/main" val="22948613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6C4062-EAFA-4FCF-AABB-6AC38EA79AF0}" type="slidenum">
              <a:rPr lang="zh-CN" altLang="en-US" smtClean="0"/>
              <a:t>24</a:t>
            </a:fld>
            <a:endParaRPr lang="zh-CN" altLang="en-US"/>
          </a:p>
        </p:txBody>
      </p:sp>
    </p:spTree>
    <p:extLst>
      <p:ext uri="{BB962C8B-B14F-4D97-AF65-F5344CB8AC3E}">
        <p14:creationId xmlns:p14="http://schemas.microsoft.com/office/powerpoint/2010/main" val="4231218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6C4062-EAFA-4FCF-AABB-6AC38EA79AF0}" type="slidenum">
              <a:rPr lang="zh-CN" altLang="en-US" smtClean="0"/>
              <a:t>25</a:t>
            </a:fld>
            <a:endParaRPr lang="zh-CN" altLang="en-US"/>
          </a:p>
        </p:txBody>
      </p:sp>
    </p:spTree>
    <p:extLst>
      <p:ext uri="{BB962C8B-B14F-4D97-AF65-F5344CB8AC3E}">
        <p14:creationId xmlns:p14="http://schemas.microsoft.com/office/powerpoint/2010/main" val="19307833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6C4062-EAFA-4FCF-AABB-6AC38EA79AF0}" type="slidenum">
              <a:rPr lang="zh-CN" altLang="en-US" smtClean="0"/>
              <a:t>26</a:t>
            </a:fld>
            <a:endParaRPr lang="zh-CN" altLang="en-US"/>
          </a:p>
        </p:txBody>
      </p:sp>
    </p:spTree>
    <p:extLst>
      <p:ext uri="{BB962C8B-B14F-4D97-AF65-F5344CB8AC3E}">
        <p14:creationId xmlns:p14="http://schemas.microsoft.com/office/powerpoint/2010/main" val="31400131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6C4062-EAFA-4FCF-AABB-6AC38EA79AF0}" type="slidenum">
              <a:rPr lang="zh-CN" altLang="en-US" smtClean="0"/>
              <a:t>27</a:t>
            </a:fld>
            <a:endParaRPr lang="zh-CN" altLang="en-US"/>
          </a:p>
        </p:txBody>
      </p:sp>
    </p:spTree>
    <p:extLst>
      <p:ext uri="{BB962C8B-B14F-4D97-AF65-F5344CB8AC3E}">
        <p14:creationId xmlns:p14="http://schemas.microsoft.com/office/powerpoint/2010/main" val="31987027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6C4062-EAFA-4FCF-AABB-6AC38EA79AF0}" type="slidenum">
              <a:rPr lang="zh-CN" altLang="en-US" smtClean="0"/>
              <a:t>28</a:t>
            </a:fld>
            <a:endParaRPr lang="zh-CN" altLang="en-US"/>
          </a:p>
        </p:txBody>
      </p:sp>
    </p:spTree>
    <p:extLst>
      <p:ext uri="{BB962C8B-B14F-4D97-AF65-F5344CB8AC3E}">
        <p14:creationId xmlns:p14="http://schemas.microsoft.com/office/powerpoint/2010/main" val="27536245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6C4062-EAFA-4FCF-AABB-6AC38EA79AF0}" type="slidenum">
              <a:rPr lang="zh-CN" altLang="en-US" smtClean="0"/>
              <a:t>29</a:t>
            </a:fld>
            <a:endParaRPr lang="zh-CN" altLang="en-US"/>
          </a:p>
        </p:txBody>
      </p:sp>
    </p:spTree>
    <p:extLst>
      <p:ext uri="{BB962C8B-B14F-4D97-AF65-F5344CB8AC3E}">
        <p14:creationId xmlns:p14="http://schemas.microsoft.com/office/powerpoint/2010/main" val="350563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6C4062-EAFA-4FCF-AABB-6AC38EA79AF0}" type="slidenum">
              <a:rPr lang="zh-CN" altLang="en-US" smtClean="0"/>
              <a:t>4</a:t>
            </a:fld>
            <a:endParaRPr lang="zh-CN" altLang="en-US"/>
          </a:p>
        </p:txBody>
      </p:sp>
    </p:spTree>
    <p:extLst>
      <p:ext uri="{BB962C8B-B14F-4D97-AF65-F5344CB8AC3E}">
        <p14:creationId xmlns:p14="http://schemas.microsoft.com/office/powerpoint/2010/main" val="275718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6C4062-EAFA-4FCF-AABB-6AC38EA79AF0}" type="slidenum">
              <a:rPr lang="zh-CN" altLang="en-US" smtClean="0"/>
              <a:t>5</a:t>
            </a:fld>
            <a:endParaRPr lang="zh-CN" altLang="en-US"/>
          </a:p>
        </p:txBody>
      </p:sp>
    </p:spTree>
    <p:extLst>
      <p:ext uri="{BB962C8B-B14F-4D97-AF65-F5344CB8AC3E}">
        <p14:creationId xmlns:p14="http://schemas.microsoft.com/office/powerpoint/2010/main" val="3577086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6C4062-EAFA-4FCF-AABB-6AC38EA79AF0}" type="slidenum">
              <a:rPr lang="zh-CN" altLang="en-US" smtClean="0"/>
              <a:t>6</a:t>
            </a:fld>
            <a:endParaRPr lang="zh-CN" altLang="en-US"/>
          </a:p>
        </p:txBody>
      </p:sp>
    </p:spTree>
    <p:extLst>
      <p:ext uri="{BB962C8B-B14F-4D97-AF65-F5344CB8AC3E}">
        <p14:creationId xmlns:p14="http://schemas.microsoft.com/office/powerpoint/2010/main" val="3687511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6C4062-EAFA-4FCF-AABB-6AC38EA79AF0}" type="slidenum">
              <a:rPr lang="zh-CN" altLang="en-US" smtClean="0"/>
              <a:t>7</a:t>
            </a:fld>
            <a:endParaRPr lang="zh-CN" altLang="en-US"/>
          </a:p>
        </p:txBody>
      </p:sp>
    </p:spTree>
    <p:extLst>
      <p:ext uri="{BB962C8B-B14F-4D97-AF65-F5344CB8AC3E}">
        <p14:creationId xmlns:p14="http://schemas.microsoft.com/office/powerpoint/2010/main" val="3100645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6C4062-EAFA-4FCF-AABB-6AC38EA79AF0}" type="slidenum">
              <a:rPr lang="zh-CN" altLang="en-US" smtClean="0"/>
              <a:t>8</a:t>
            </a:fld>
            <a:endParaRPr lang="zh-CN" altLang="en-US"/>
          </a:p>
        </p:txBody>
      </p:sp>
    </p:spTree>
    <p:extLst>
      <p:ext uri="{BB962C8B-B14F-4D97-AF65-F5344CB8AC3E}">
        <p14:creationId xmlns:p14="http://schemas.microsoft.com/office/powerpoint/2010/main" val="2314895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6C4062-EAFA-4FCF-AABB-6AC38EA79AF0}" type="slidenum">
              <a:rPr lang="zh-CN" altLang="en-US" smtClean="0"/>
              <a:t>9</a:t>
            </a:fld>
            <a:endParaRPr lang="zh-CN" altLang="en-US"/>
          </a:p>
        </p:txBody>
      </p:sp>
    </p:spTree>
    <p:extLst>
      <p:ext uri="{BB962C8B-B14F-4D97-AF65-F5344CB8AC3E}">
        <p14:creationId xmlns:p14="http://schemas.microsoft.com/office/powerpoint/2010/main" val="464089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6C4062-EAFA-4FCF-AABB-6AC38EA79AF0}" type="slidenum">
              <a:rPr lang="zh-CN" altLang="en-US" smtClean="0"/>
              <a:t>10</a:t>
            </a:fld>
            <a:endParaRPr lang="zh-CN" altLang="en-US"/>
          </a:p>
        </p:txBody>
      </p:sp>
    </p:spTree>
    <p:extLst>
      <p:ext uri="{BB962C8B-B14F-4D97-AF65-F5344CB8AC3E}">
        <p14:creationId xmlns:p14="http://schemas.microsoft.com/office/powerpoint/2010/main" val="3211618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t>2024/5/19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t>2024/5/19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t>2024/5/19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t>2024/5/19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t>2024/5/19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t>2024/5/19</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t>2024/5/19</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t>2024/5/19</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t>2024/5/19</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t>2024/5/19</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t>2024/5/19</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9.sv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3.sv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5.sv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7.sv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7.sv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9.sv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BD7344-4D43-4AC5-A602-1C6718382311}"/>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79A884CA-E0E9-44D3-975B-C074E0B3E3A3}"/>
              </a:ext>
            </a:extLst>
          </p:cNvPr>
          <p:cNvSpPr>
            <a:spLocks noGrp="1"/>
          </p:cNvSpPr>
          <p:nvPr>
            <p:ph type="subTitle" idx="1"/>
          </p:nvPr>
        </p:nvSpPr>
        <p:spPr/>
        <p:txBody>
          <a:bodyPr/>
          <a:lstStyle/>
          <a:p>
            <a:endParaRPr lang="zh-CN" altLang="en-US"/>
          </a:p>
        </p:txBody>
      </p:sp>
      <p:pic>
        <p:nvPicPr>
          <p:cNvPr id="4" name="图片 3">
            <a:extLst>
              <a:ext uri="{FF2B5EF4-FFF2-40B4-BE49-F238E27FC236}">
                <a16:creationId xmlns:a16="http://schemas.microsoft.com/office/drawing/2014/main" id="{F8ED8EAF-EA26-44C0-BBAE-1F91A8D9456F}"/>
              </a:ext>
            </a:extLst>
          </p:cNvPr>
          <p:cNvPicPr>
            <a:picLocks noChangeAspect="1"/>
          </p:cNvPicPr>
          <p:nvPr/>
        </p:nvPicPr>
        <p:blipFill rotWithShape="1">
          <a:blip r:embed="rId2">
            <a:extLst>
              <a:ext uri="{28A0092B-C50C-407E-A947-70E740481C1C}">
                <a14:useLocalDpi xmlns:a14="http://schemas.microsoft.com/office/drawing/2010/main" val="0"/>
              </a:ext>
            </a:extLst>
          </a:blip>
          <a:srcRect r="943" b="7840"/>
          <a:stretch>
            <a:fillRect/>
          </a:stretch>
        </p:blipFill>
        <p:spPr>
          <a:xfrm>
            <a:off x="-1" y="0"/>
            <a:ext cx="12206515" cy="6858000"/>
          </a:xfrm>
          <a:prstGeom prst="rect">
            <a:avLst/>
          </a:prstGeom>
        </p:spPr>
      </p:pic>
      <p:sp>
        <p:nvSpPr>
          <p:cNvPr id="5" name="矩形 4">
            <a:extLst>
              <a:ext uri="{FF2B5EF4-FFF2-40B4-BE49-F238E27FC236}">
                <a16:creationId xmlns:a16="http://schemas.microsoft.com/office/drawing/2014/main" id="{26145BD2-F926-435D-A6F3-F77A8C07410F}"/>
              </a:ext>
            </a:extLst>
          </p:cNvPr>
          <p:cNvSpPr/>
          <p:nvPr/>
        </p:nvSpPr>
        <p:spPr>
          <a:xfrm>
            <a:off x="-4354" y="-385"/>
            <a:ext cx="12215220" cy="68580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a:t>
            </a:r>
            <a:endParaRPr lang="zh-CN" altLang="en-US" dirty="0"/>
          </a:p>
        </p:txBody>
      </p:sp>
      <p:sp>
        <p:nvSpPr>
          <p:cNvPr id="6" name="任意多边形: 形状 5">
            <a:extLst>
              <a:ext uri="{FF2B5EF4-FFF2-40B4-BE49-F238E27FC236}">
                <a16:creationId xmlns:a16="http://schemas.microsoft.com/office/drawing/2014/main" id="{EA3CD15C-4681-4FD0-9C20-BBF514757CBD}"/>
              </a:ext>
            </a:extLst>
          </p:cNvPr>
          <p:cNvSpPr/>
          <p:nvPr/>
        </p:nvSpPr>
        <p:spPr>
          <a:xfrm>
            <a:off x="608965" y="885645"/>
            <a:ext cx="10853738" cy="2325525"/>
          </a:xfrm>
          <a:custGeom>
            <a:avLst/>
            <a:gdLst>
              <a:gd name="connsiteX0" fmla="*/ 0 w 12192000"/>
              <a:gd name="connsiteY0" fmla="*/ 0 h 2325525"/>
              <a:gd name="connsiteX1" fmla="*/ 5446307 w 12192000"/>
              <a:gd name="connsiteY1" fmla="*/ 0 h 2325525"/>
              <a:gd name="connsiteX2" fmla="*/ 5533625 w 12192000"/>
              <a:gd name="connsiteY2" fmla="*/ 105830 h 2325525"/>
              <a:gd name="connsiteX3" fmla="*/ 6096000 w 12192000"/>
              <a:gd name="connsiteY3" fmla="*/ 338774 h 2325525"/>
              <a:gd name="connsiteX4" fmla="*/ 6658376 w 12192000"/>
              <a:gd name="connsiteY4" fmla="*/ 105830 h 2325525"/>
              <a:gd name="connsiteX5" fmla="*/ 6745694 w 12192000"/>
              <a:gd name="connsiteY5" fmla="*/ 0 h 2325525"/>
              <a:gd name="connsiteX6" fmla="*/ 12192000 w 12192000"/>
              <a:gd name="connsiteY6" fmla="*/ 0 h 2325525"/>
              <a:gd name="connsiteX7" fmla="*/ 12192000 w 12192000"/>
              <a:gd name="connsiteY7" fmla="*/ 2325525 h 2325525"/>
              <a:gd name="connsiteX8" fmla="*/ 0 w 12192000"/>
              <a:gd name="connsiteY8" fmla="*/ 2325525 h 2325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325525">
                <a:moveTo>
                  <a:pt x="0" y="0"/>
                </a:moveTo>
                <a:lnTo>
                  <a:pt x="5446307" y="0"/>
                </a:lnTo>
                <a:lnTo>
                  <a:pt x="5533625" y="105830"/>
                </a:lnTo>
                <a:cubicBezTo>
                  <a:pt x="5677549" y="249755"/>
                  <a:pt x="5876379" y="338774"/>
                  <a:pt x="6096000" y="338774"/>
                </a:cubicBezTo>
                <a:cubicBezTo>
                  <a:pt x="6315622" y="338774"/>
                  <a:pt x="6514452" y="249755"/>
                  <a:pt x="6658376" y="105830"/>
                </a:cubicBezTo>
                <a:lnTo>
                  <a:pt x="6745694" y="0"/>
                </a:lnTo>
                <a:lnTo>
                  <a:pt x="12192000" y="0"/>
                </a:lnTo>
                <a:lnTo>
                  <a:pt x="12192000" y="2325525"/>
                </a:lnTo>
                <a:lnTo>
                  <a:pt x="0" y="2325525"/>
                </a:lnTo>
                <a:close/>
              </a:path>
            </a:pathLst>
          </a:custGeom>
          <a:solidFill>
            <a:srgbClr val="004E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文本框 6">
            <a:extLst>
              <a:ext uri="{FF2B5EF4-FFF2-40B4-BE49-F238E27FC236}">
                <a16:creationId xmlns:a16="http://schemas.microsoft.com/office/drawing/2014/main" id="{50543306-A847-4228-8422-19DB0AB61E78}"/>
              </a:ext>
            </a:extLst>
          </p:cNvPr>
          <p:cNvSpPr txBox="1"/>
          <p:nvPr/>
        </p:nvSpPr>
        <p:spPr>
          <a:xfrm>
            <a:off x="5262910" y="1342673"/>
            <a:ext cx="1569660" cy="461665"/>
          </a:xfrm>
          <a:prstGeom prst="rect">
            <a:avLst/>
          </a:prstGeom>
          <a:noFill/>
        </p:spPr>
        <p:txBody>
          <a:bodyPr wrap="none" rtlCol="0">
            <a:spAutoFit/>
          </a:bodyPr>
          <a:lstStyle/>
          <a:p>
            <a:pPr algn="ctr"/>
            <a:r>
              <a:rPr lang="zh-CN" altLang="en-US" sz="2400" b="1" spc="300" dirty="0">
                <a:solidFill>
                  <a:schemeClr val="accent1">
                    <a:lumMod val="20000"/>
                    <a:lumOff val="80000"/>
                  </a:schemeClr>
                </a:solidFill>
                <a:latin typeface="微软雅黑" panose="020B0503020204020204" pitchFamily="34" charset="-122"/>
                <a:ea typeface="微软雅黑" panose="020B0503020204020204" pitchFamily="34" charset="-122"/>
              </a:rPr>
              <a:t>课程汇报</a:t>
            </a:r>
          </a:p>
        </p:txBody>
      </p:sp>
      <p:sp>
        <p:nvSpPr>
          <p:cNvPr id="8" name="文本框 7">
            <a:extLst>
              <a:ext uri="{FF2B5EF4-FFF2-40B4-BE49-F238E27FC236}">
                <a16:creationId xmlns:a16="http://schemas.microsoft.com/office/drawing/2014/main" id="{48ECD778-967E-4850-9858-02EB07CE5C7D}"/>
              </a:ext>
            </a:extLst>
          </p:cNvPr>
          <p:cNvSpPr txBox="1"/>
          <p:nvPr/>
        </p:nvSpPr>
        <p:spPr>
          <a:xfrm>
            <a:off x="4389608" y="1803051"/>
            <a:ext cx="3459480" cy="706755"/>
          </a:xfrm>
          <a:prstGeom prst="rect">
            <a:avLst/>
          </a:prstGeom>
          <a:noFill/>
        </p:spPr>
        <p:txBody>
          <a:bodyPr wrap="none" rtlCol="0">
            <a:spAutoFit/>
          </a:bodyPr>
          <a:lstStyle/>
          <a:p>
            <a:pPr algn="ctr"/>
            <a:r>
              <a:rPr lang="zh-CN" altLang="en-US" sz="4000" b="1" spc="300" dirty="0">
                <a:solidFill>
                  <a:schemeClr val="bg1"/>
                </a:solidFill>
                <a:latin typeface="微软雅黑" panose="020B0503020204020204" pitchFamily="34" charset="-122"/>
                <a:ea typeface="微软雅黑" panose="020B0503020204020204" pitchFamily="34" charset="-122"/>
              </a:rPr>
              <a:t>安徽理工大学</a:t>
            </a:r>
          </a:p>
        </p:txBody>
      </p:sp>
      <p:sp>
        <p:nvSpPr>
          <p:cNvPr id="9" name="文本框 8">
            <a:extLst>
              <a:ext uri="{FF2B5EF4-FFF2-40B4-BE49-F238E27FC236}">
                <a16:creationId xmlns:a16="http://schemas.microsoft.com/office/drawing/2014/main" id="{E9AFCD27-E705-4A59-9A59-E95BBC90B01D}"/>
              </a:ext>
            </a:extLst>
          </p:cNvPr>
          <p:cNvSpPr txBox="1"/>
          <p:nvPr/>
        </p:nvSpPr>
        <p:spPr>
          <a:xfrm>
            <a:off x="4286838" y="2589802"/>
            <a:ext cx="3665855" cy="337185"/>
          </a:xfrm>
          <a:prstGeom prst="rect">
            <a:avLst/>
          </a:prstGeom>
          <a:noFill/>
        </p:spPr>
        <p:txBody>
          <a:bodyPr wrap="none" rtlCol="0">
            <a:spAutoFit/>
          </a:bodyPr>
          <a:lstStyle/>
          <a:p>
            <a:pPr algn="ctr"/>
            <a:r>
              <a:rPr lang="en-US" altLang="zh-CN" sz="1600" spc="300" dirty="0">
                <a:solidFill>
                  <a:schemeClr val="accent2">
                    <a:lumMod val="20000"/>
                    <a:lumOff val="80000"/>
                  </a:schemeClr>
                </a:solidFill>
                <a:latin typeface="Times New Roman" panose="02020603050405020304" charset="0"/>
                <a:ea typeface="+mj-ea"/>
                <a:cs typeface="Times New Roman" panose="02020603050405020304" charset="0"/>
              </a:rPr>
              <a:t>Anhui University Of Science </a:t>
            </a:r>
            <a:endParaRPr lang="zh-CN" altLang="en-US" sz="1600" spc="300" dirty="0">
              <a:solidFill>
                <a:schemeClr val="accent2">
                  <a:lumMod val="20000"/>
                  <a:lumOff val="80000"/>
                </a:schemeClr>
              </a:solidFill>
              <a:latin typeface="Times New Roman" panose="02020603050405020304" charset="0"/>
              <a:ea typeface="+mj-ea"/>
              <a:cs typeface="Times New Roman" panose="02020603050405020304" charset="0"/>
            </a:endParaRPr>
          </a:p>
        </p:txBody>
      </p:sp>
      <p:sp>
        <p:nvSpPr>
          <p:cNvPr id="10" name="矩形 9">
            <a:extLst>
              <a:ext uri="{FF2B5EF4-FFF2-40B4-BE49-F238E27FC236}">
                <a16:creationId xmlns:a16="http://schemas.microsoft.com/office/drawing/2014/main" id="{2F656EF5-F30F-4C2D-BDC3-ED3B958FF4C3}"/>
              </a:ext>
            </a:extLst>
          </p:cNvPr>
          <p:cNvSpPr/>
          <p:nvPr/>
        </p:nvSpPr>
        <p:spPr>
          <a:xfrm>
            <a:off x="12007668" y="870405"/>
            <a:ext cx="188686" cy="2325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C5F083A-B28D-4A78-8803-E3030DE54E0F}"/>
              </a:ext>
            </a:extLst>
          </p:cNvPr>
          <p:cNvSpPr/>
          <p:nvPr/>
        </p:nvSpPr>
        <p:spPr>
          <a:xfrm>
            <a:off x="-4354" y="870405"/>
            <a:ext cx="188686" cy="2325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a:extLst>
              <a:ext uri="{FF2B5EF4-FFF2-40B4-BE49-F238E27FC236}">
                <a16:creationId xmlns:a16="http://schemas.microsoft.com/office/drawing/2014/main" id="{0BCFD93B-5696-4A41-BD8D-F0CEE01F8FB2}"/>
              </a:ext>
            </a:extLst>
          </p:cNvPr>
          <p:cNvGrpSpPr/>
          <p:nvPr/>
        </p:nvGrpSpPr>
        <p:grpSpPr>
          <a:xfrm>
            <a:off x="5521768" y="39371"/>
            <a:ext cx="1119254" cy="1118402"/>
            <a:chOff x="100432" y="4373552"/>
            <a:chExt cx="2326855" cy="2325082"/>
          </a:xfrm>
        </p:grpSpPr>
        <p:sp>
          <p:nvSpPr>
            <p:cNvPr id="13" name="任意多边形: 形状 12">
              <a:extLst>
                <a:ext uri="{FF2B5EF4-FFF2-40B4-BE49-F238E27FC236}">
                  <a16:creationId xmlns:a16="http://schemas.microsoft.com/office/drawing/2014/main" id="{7B4E2503-B297-4F71-B23B-2F525A625143}"/>
                </a:ext>
              </a:extLst>
            </p:cNvPr>
            <p:cNvSpPr/>
            <p:nvPr/>
          </p:nvSpPr>
          <p:spPr>
            <a:xfrm>
              <a:off x="100432" y="4373552"/>
              <a:ext cx="2326855" cy="2325082"/>
            </a:xfrm>
            <a:custGeom>
              <a:avLst/>
              <a:gdLst>
                <a:gd name="connsiteX0" fmla="*/ 497155 w 2326854"/>
                <a:gd name="connsiteY0" fmla="*/ 214924 h 2325081"/>
                <a:gd name="connsiteX1" fmla="*/ 1161748 w 2326854"/>
                <a:gd name="connsiteY1" fmla="*/ 4528 h 2325081"/>
                <a:gd name="connsiteX2" fmla="*/ 1718094 w 2326854"/>
                <a:gd name="connsiteY2" fmla="*/ 143613 h 2325081"/>
                <a:gd name="connsiteX3" fmla="*/ 2162656 w 2326854"/>
                <a:gd name="connsiteY3" fmla="*/ 568900 h 2325081"/>
                <a:gd name="connsiteX4" fmla="*/ 2326195 w 2326854"/>
                <a:gd name="connsiteY4" fmla="*/ 1154784 h 2325081"/>
                <a:gd name="connsiteX5" fmla="*/ 2179088 w 2326854"/>
                <a:gd name="connsiteY5" fmla="*/ 1728145 h 2325081"/>
                <a:gd name="connsiteX6" fmla="*/ 1837976 w 2326854"/>
                <a:gd name="connsiteY6" fmla="*/ 2107169 h 2325081"/>
                <a:gd name="connsiteX7" fmla="*/ 1354074 w 2326854"/>
                <a:gd name="connsiteY7" fmla="*/ 2305880 h 2325081"/>
                <a:gd name="connsiteX8" fmla="*/ 1206126 w 2326854"/>
                <a:gd name="connsiteY8" fmla="*/ 2323677 h 2325081"/>
                <a:gd name="connsiteX9" fmla="*/ 1123427 w 2326854"/>
                <a:gd name="connsiteY9" fmla="*/ 2323677 h 2325081"/>
                <a:gd name="connsiteX10" fmla="*/ 976140 w 2326854"/>
                <a:gd name="connsiteY10" fmla="*/ 2305820 h 2325081"/>
                <a:gd name="connsiteX11" fmla="*/ 407559 w 2326854"/>
                <a:gd name="connsiteY11" fmla="*/ 2040652 h 2325081"/>
                <a:gd name="connsiteX12" fmla="*/ 59911 w 2326854"/>
                <a:gd name="connsiteY12" fmla="*/ 1518588 h 2325081"/>
                <a:gd name="connsiteX13" fmla="*/ 4498 w 2326854"/>
                <a:gd name="connsiteY13" fmla="*/ 1216926 h 2325081"/>
                <a:gd name="connsiteX14" fmla="*/ 4498 w 2326854"/>
                <a:gd name="connsiteY14" fmla="*/ 1121226 h 2325081"/>
                <a:gd name="connsiteX15" fmla="*/ 89476 w 2326854"/>
                <a:gd name="connsiteY15" fmla="*/ 725603 h 2325081"/>
                <a:gd name="connsiteX16" fmla="*/ 497155 w 2326854"/>
                <a:gd name="connsiteY16" fmla="*/ 214924 h 2325081"/>
                <a:gd name="connsiteX17" fmla="*/ 1050863 w 2326854"/>
                <a:gd name="connsiteY17" fmla="*/ 32693 h 2325081"/>
                <a:gd name="connsiteX18" fmla="*/ 669810 w 2326854"/>
                <a:gd name="connsiteY18" fmla="*/ 141456 h 2325081"/>
                <a:gd name="connsiteX19" fmla="*/ 188907 w 2326854"/>
                <a:gd name="connsiteY19" fmla="*/ 583881 h 2325081"/>
                <a:gd name="connsiteX20" fmla="*/ 30825 w 2326854"/>
                <a:gd name="connsiteY20" fmla="*/ 1203383 h 2325081"/>
                <a:gd name="connsiteX21" fmla="*/ 205879 w 2326854"/>
                <a:gd name="connsiteY21" fmla="*/ 1769073 h 2325081"/>
                <a:gd name="connsiteX22" fmla="*/ 711490 w 2326854"/>
                <a:gd name="connsiteY22" fmla="*/ 2203228 h 2325081"/>
                <a:gd name="connsiteX23" fmla="*/ 1304958 w 2326854"/>
                <a:gd name="connsiteY23" fmla="*/ 2290659 h 2325081"/>
                <a:gd name="connsiteX24" fmla="*/ 1841394 w 2326854"/>
                <a:gd name="connsiteY24" fmla="*/ 2079424 h 2325081"/>
                <a:gd name="connsiteX25" fmla="*/ 2162416 w 2326854"/>
                <a:gd name="connsiteY25" fmla="*/ 1718017 h 2325081"/>
                <a:gd name="connsiteX26" fmla="*/ 2307425 w 2326854"/>
                <a:gd name="connsiteY26" fmla="*/ 1155324 h 2325081"/>
                <a:gd name="connsiteX27" fmla="*/ 2120437 w 2326854"/>
                <a:gd name="connsiteY27" fmla="*/ 538578 h 2325081"/>
                <a:gd name="connsiteX28" fmla="*/ 1634016 w 2326854"/>
                <a:gd name="connsiteY28" fmla="*/ 125516 h 2325081"/>
                <a:gd name="connsiteX29" fmla="*/ 1050863 w 2326854"/>
                <a:gd name="connsiteY29" fmla="*/ 32693 h 2325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326854" h="2325081">
                  <a:moveTo>
                    <a:pt x="497155" y="214924"/>
                  </a:moveTo>
                  <a:cubicBezTo>
                    <a:pt x="690020" y="78775"/>
                    <a:pt x="925525" y="3869"/>
                    <a:pt x="1161748" y="4528"/>
                  </a:cubicBezTo>
                  <a:cubicBezTo>
                    <a:pt x="1354973" y="3030"/>
                    <a:pt x="1548318" y="51509"/>
                    <a:pt x="1718094" y="143613"/>
                  </a:cubicBezTo>
                  <a:cubicBezTo>
                    <a:pt x="1900885" y="242190"/>
                    <a:pt x="2056148" y="390743"/>
                    <a:pt x="2162656" y="568900"/>
                  </a:cubicBezTo>
                  <a:cubicBezTo>
                    <a:pt x="2268384" y="744839"/>
                    <a:pt x="2325835" y="949542"/>
                    <a:pt x="2326195" y="1154784"/>
                  </a:cubicBezTo>
                  <a:cubicBezTo>
                    <a:pt x="2328474" y="1354394"/>
                    <a:pt x="2277080" y="1554243"/>
                    <a:pt x="2179088" y="1728145"/>
                  </a:cubicBezTo>
                  <a:cubicBezTo>
                    <a:pt x="2095309" y="1877597"/>
                    <a:pt x="1977827" y="2007993"/>
                    <a:pt x="1837976" y="2107169"/>
                  </a:cubicBezTo>
                  <a:cubicBezTo>
                    <a:pt x="1694706" y="2209161"/>
                    <a:pt x="1527748" y="2277775"/>
                    <a:pt x="1354074" y="2305880"/>
                  </a:cubicBezTo>
                  <a:cubicBezTo>
                    <a:pt x="1305018" y="2314209"/>
                    <a:pt x="1255362" y="2317145"/>
                    <a:pt x="1206126" y="2323677"/>
                  </a:cubicBezTo>
                  <a:lnTo>
                    <a:pt x="1123427" y="2323677"/>
                  </a:lnTo>
                  <a:cubicBezTo>
                    <a:pt x="1074431" y="2316906"/>
                    <a:pt x="1024896" y="2314209"/>
                    <a:pt x="976140" y="2305820"/>
                  </a:cubicBezTo>
                  <a:cubicBezTo>
                    <a:pt x="766903" y="2272082"/>
                    <a:pt x="567921" y="2178959"/>
                    <a:pt x="407559" y="2040652"/>
                  </a:cubicBezTo>
                  <a:cubicBezTo>
                    <a:pt x="246779" y="1902766"/>
                    <a:pt x="124619" y="1720294"/>
                    <a:pt x="59911" y="1518588"/>
                  </a:cubicBezTo>
                  <a:cubicBezTo>
                    <a:pt x="27706" y="1421150"/>
                    <a:pt x="11095" y="1319218"/>
                    <a:pt x="4498" y="1216926"/>
                  </a:cubicBezTo>
                  <a:lnTo>
                    <a:pt x="4498" y="1121226"/>
                  </a:lnTo>
                  <a:cubicBezTo>
                    <a:pt x="9895" y="985796"/>
                    <a:pt x="37961" y="851085"/>
                    <a:pt x="89476" y="725603"/>
                  </a:cubicBezTo>
                  <a:cubicBezTo>
                    <a:pt x="172715" y="521020"/>
                    <a:pt x="316284" y="341725"/>
                    <a:pt x="497155" y="214924"/>
                  </a:cubicBezTo>
                  <a:moveTo>
                    <a:pt x="1050863" y="32693"/>
                  </a:moveTo>
                  <a:cubicBezTo>
                    <a:pt x="918808" y="46236"/>
                    <a:pt x="789092" y="83089"/>
                    <a:pt x="669810" y="141456"/>
                  </a:cubicBezTo>
                  <a:cubicBezTo>
                    <a:pt x="470948" y="237935"/>
                    <a:pt x="301652" y="393919"/>
                    <a:pt x="188907" y="583881"/>
                  </a:cubicBezTo>
                  <a:cubicBezTo>
                    <a:pt x="77962" y="769468"/>
                    <a:pt x="22609" y="987414"/>
                    <a:pt x="30825" y="1203383"/>
                  </a:cubicBezTo>
                  <a:cubicBezTo>
                    <a:pt x="37482" y="1403053"/>
                    <a:pt x="98532" y="1600505"/>
                    <a:pt x="205879" y="1769073"/>
                  </a:cubicBezTo>
                  <a:cubicBezTo>
                    <a:pt x="326359" y="1959634"/>
                    <a:pt x="504712" y="2113042"/>
                    <a:pt x="711490" y="2203228"/>
                  </a:cubicBezTo>
                  <a:cubicBezTo>
                    <a:pt x="896739" y="2284846"/>
                    <a:pt x="1104057" y="2314868"/>
                    <a:pt x="1304958" y="2290659"/>
                  </a:cubicBezTo>
                  <a:cubicBezTo>
                    <a:pt x="1498003" y="2268007"/>
                    <a:pt x="1684691" y="2194360"/>
                    <a:pt x="1841394" y="2079424"/>
                  </a:cubicBezTo>
                  <a:cubicBezTo>
                    <a:pt x="1972549" y="1983604"/>
                    <a:pt x="2082895" y="1859560"/>
                    <a:pt x="2162416" y="1718017"/>
                  </a:cubicBezTo>
                  <a:cubicBezTo>
                    <a:pt x="2258788" y="1547352"/>
                    <a:pt x="2309464" y="1351278"/>
                    <a:pt x="2307425" y="1155324"/>
                  </a:cubicBezTo>
                  <a:cubicBezTo>
                    <a:pt x="2307005" y="937377"/>
                    <a:pt x="2240857" y="720210"/>
                    <a:pt x="2120437" y="538578"/>
                  </a:cubicBezTo>
                  <a:cubicBezTo>
                    <a:pt x="2001815" y="358504"/>
                    <a:pt x="1831019" y="213366"/>
                    <a:pt x="1634016" y="125516"/>
                  </a:cubicBezTo>
                  <a:cubicBezTo>
                    <a:pt x="1452305" y="43959"/>
                    <a:pt x="1248945" y="12079"/>
                    <a:pt x="1050863" y="32693"/>
                  </a:cubicBezTo>
                  <a:close/>
                </a:path>
              </a:pathLst>
            </a:custGeom>
            <a:solidFill>
              <a:srgbClr val="004694"/>
            </a:solidFill>
            <a:ln w="9525" cap="flat">
              <a:noFill/>
              <a:prstDash val="solid"/>
              <a:miter/>
            </a:ln>
          </p:spPr>
          <p:txBody>
            <a:bodyPr rtlCol="0" anchor="ctr"/>
            <a:lstStyle/>
            <a:p>
              <a:endParaRPr lang="zh-CN" altLang="en-US"/>
            </a:p>
          </p:txBody>
        </p:sp>
        <p:sp>
          <p:nvSpPr>
            <p:cNvPr id="14" name="任意多边形: 形状 13">
              <a:extLst>
                <a:ext uri="{FF2B5EF4-FFF2-40B4-BE49-F238E27FC236}">
                  <a16:creationId xmlns:a16="http://schemas.microsoft.com/office/drawing/2014/main" id="{F6E61061-4A73-46CD-9A89-2FF7AFC28990}"/>
                </a:ext>
              </a:extLst>
            </p:cNvPr>
            <p:cNvSpPr/>
            <p:nvPr/>
          </p:nvSpPr>
          <p:spPr>
            <a:xfrm>
              <a:off x="150486" y="4423599"/>
              <a:ext cx="2224905" cy="2223209"/>
            </a:xfrm>
            <a:custGeom>
              <a:avLst/>
              <a:gdLst>
                <a:gd name="connsiteX0" fmla="*/ 1031454 w 2224905"/>
                <a:gd name="connsiteY0" fmla="*/ 7634 h 2223209"/>
                <a:gd name="connsiteX1" fmla="*/ 1611248 w 2224905"/>
                <a:gd name="connsiteY1" fmla="*/ 120832 h 2223209"/>
                <a:gd name="connsiteX2" fmla="*/ 2080038 w 2224905"/>
                <a:gd name="connsiteY2" fmla="*/ 563137 h 2223209"/>
                <a:gd name="connsiteX3" fmla="*/ 2225886 w 2224905"/>
                <a:gd name="connsiteY3" fmla="*/ 1111209 h 2223209"/>
                <a:gd name="connsiteX4" fmla="*/ 2072362 w 2224905"/>
                <a:gd name="connsiteY4" fmla="*/ 1675341 h 2223209"/>
                <a:gd name="connsiteX5" fmla="*/ 1655927 w 2224905"/>
                <a:gd name="connsiteY5" fmla="*/ 2080852 h 2223209"/>
                <a:gd name="connsiteX6" fmla="*/ 1117811 w 2224905"/>
                <a:gd name="connsiteY6" fmla="*/ 2220537 h 2223209"/>
                <a:gd name="connsiteX7" fmla="*/ 589231 w 2224905"/>
                <a:gd name="connsiteY7" fmla="*/ 2088882 h 2223209"/>
                <a:gd name="connsiteX8" fmla="*/ 119782 w 2224905"/>
                <a:gd name="connsiteY8" fmla="*/ 1604810 h 2223209"/>
                <a:gd name="connsiteX9" fmla="*/ 13155 w 2224905"/>
                <a:gd name="connsiteY9" fmla="*/ 974041 h 2223209"/>
                <a:gd name="connsiteX10" fmla="*/ 260713 w 2224905"/>
                <a:gd name="connsiteY10" fmla="*/ 404576 h 2223209"/>
                <a:gd name="connsiteX11" fmla="*/ 1031454 w 2224905"/>
                <a:gd name="connsiteY11" fmla="*/ 7634 h 2223209"/>
                <a:gd name="connsiteX12" fmla="*/ 1027196 w 2224905"/>
                <a:gd name="connsiteY12" fmla="*/ 121731 h 2223209"/>
                <a:gd name="connsiteX13" fmla="*/ 1026596 w 2224905"/>
                <a:gd name="connsiteY13" fmla="*/ 177222 h 2223209"/>
                <a:gd name="connsiteX14" fmla="*/ 1073793 w 2224905"/>
                <a:gd name="connsiteY14" fmla="*/ 196817 h 2223209"/>
                <a:gd name="connsiteX15" fmla="*/ 1073253 w 2224905"/>
                <a:gd name="connsiteY15" fmla="*/ 221386 h 2223209"/>
                <a:gd name="connsiteX16" fmla="*/ 1015742 w 2224905"/>
                <a:gd name="connsiteY16" fmla="*/ 216352 h 2223209"/>
                <a:gd name="connsiteX17" fmla="*/ 1017541 w 2224905"/>
                <a:gd name="connsiteY17" fmla="*/ 241341 h 2223209"/>
                <a:gd name="connsiteX18" fmla="*/ 1091364 w 2224905"/>
                <a:gd name="connsiteY18" fmla="*/ 239843 h 2223209"/>
                <a:gd name="connsiteX19" fmla="*/ 1101619 w 2224905"/>
                <a:gd name="connsiteY19" fmla="*/ 185971 h 2223209"/>
                <a:gd name="connsiteX20" fmla="*/ 1045487 w 2224905"/>
                <a:gd name="connsiteY20" fmla="*/ 158046 h 2223209"/>
                <a:gd name="connsiteX21" fmla="*/ 1069835 w 2224905"/>
                <a:gd name="connsiteY21" fmla="*/ 132757 h 2223209"/>
                <a:gd name="connsiteX22" fmla="*/ 1092744 w 2224905"/>
                <a:gd name="connsiteY22" fmla="*/ 152652 h 2223209"/>
                <a:gd name="connsiteX23" fmla="*/ 1095682 w 2224905"/>
                <a:gd name="connsiteY23" fmla="*/ 116218 h 2223209"/>
                <a:gd name="connsiteX24" fmla="*/ 1027196 w 2224905"/>
                <a:gd name="connsiteY24" fmla="*/ 121731 h 2223209"/>
                <a:gd name="connsiteX25" fmla="*/ 1169626 w 2224905"/>
                <a:gd name="connsiteY25" fmla="*/ 120113 h 2223209"/>
                <a:gd name="connsiteX26" fmla="*/ 1149176 w 2224905"/>
                <a:gd name="connsiteY26" fmla="*/ 228038 h 2223209"/>
                <a:gd name="connsiteX27" fmla="*/ 1231156 w 2224905"/>
                <a:gd name="connsiteY27" fmla="*/ 246135 h 2223209"/>
                <a:gd name="connsiteX28" fmla="*/ 1234634 w 2224905"/>
                <a:gd name="connsiteY28" fmla="*/ 221686 h 2223209"/>
                <a:gd name="connsiteX29" fmla="*/ 1172924 w 2224905"/>
                <a:gd name="connsiteY29" fmla="*/ 210779 h 2223209"/>
                <a:gd name="connsiteX30" fmla="*/ 1189836 w 2224905"/>
                <a:gd name="connsiteY30" fmla="*/ 140008 h 2223209"/>
                <a:gd name="connsiteX31" fmla="*/ 1231395 w 2224905"/>
                <a:gd name="connsiteY31" fmla="*/ 162001 h 2223209"/>
                <a:gd name="connsiteX32" fmla="*/ 1243869 w 2224905"/>
                <a:gd name="connsiteY32" fmla="*/ 123349 h 2223209"/>
                <a:gd name="connsiteX33" fmla="*/ 1169626 w 2224905"/>
                <a:gd name="connsiteY33" fmla="*/ 120113 h 2223209"/>
                <a:gd name="connsiteX34" fmla="*/ 854481 w 2224905"/>
                <a:gd name="connsiteY34" fmla="*/ 143184 h 2223209"/>
                <a:gd name="connsiteX35" fmla="*/ 885246 w 2224905"/>
                <a:gd name="connsiteY35" fmla="*/ 274360 h 2223209"/>
                <a:gd name="connsiteX36" fmla="*/ 913492 w 2224905"/>
                <a:gd name="connsiteY36" fmla="*/ 268247 h 2223209"/>
                <a:gd name="connsiteX37" fmla="*/ 899519 w 2224905"/>
                <a:gd name="connsiteY37" fmla="*/ 208982 h 2223209"/>
                <a:gd name="connsiteX38" fmla="*/ 942098 w 2224905"/>
                <a:gd name="connsiteY38" fmla="*/ 198974 h 2223209"/>
                <a:gd name="connsiteX39" fmla="*/ 940119 w 2224905"/>
                <a:gd name="connsiteY39" fmla="*/ 184652 h 2223209"/>
                <a:gd name="connsiteX40" fmla="*/ 896400 w 2224905"/>
                <a:gd name="connsiteY40" fmla="*/ 194540 h 2223209"/>
                <a:gd name="connsiteX41" fmla="*/ 887825 w 2224905"/>
                <a:gd name="connsiteY41" fmla="*/ 158645 h 2223209"/>
                <a:gd name="connsiteX42" fmla="*/ 929084 w 2224905"/>
                <a:gd name="connsiteY42" fmla="*/ 148997 h 2223209"/>
                <a:gd name="connsiteX43" fmla="*/ 924227 w 2224905"/>
                <a:gd name="connsiteY43" fmla="*/ 127064 h 2223209"/>
                <a:gd name="connsiteX44" fmla="*/ 854481 w 2224905"/>
                <a:gd name="connsiteY44" fmla="*/ 143184 h 2223209"/>
                <a:gd name="connsiteX45" fmla="*/ 1265699 w 2224905"/>
                <a:gd name="connsiteY45" fmla="*/ 257461 h 2223209"/>
                <a:gd name="connsiteX46" fmla="*/ 1294424 w 2224905"/>
                <a:gd name="connsiteY46" fmla="*/ 263154 h 2223209"/>
                <a:gd name="connsiteX47" fmla="*/ 1319672 w 2224905"/>
                <a:gd name="connsiteY47" fmla="*/ 129761 h 2223209"/>
                <a:gd name="connsiteX48" fmla="*/ 1290946 w 2224905"/>
                <a:gd name="connsiteY48" fmla="*/ 125746 h 2223209"/>
                <a:gd name="connsiteX49" fmla="*/ 1265699 w 2224905"/>
                <a:gd name="connsiteY49" fmla="*/ 257461 h 2223209"/>
                <a:gd name="connsiteX50" fmla="*/ 1370647 w 2224905"/>
                <a:gd name="connsiteY50" fmla="*/ 142285 h 2223209"/>
                <a:gd name="connsiteX51" fmla="*/ 1332086 w 2224905"/>
                <a:gd name="connsiteY51" fmla="*/ 271124 h 2223209"/>
                <a:gd name="connsiteX52" fmla="*/ 1408608 w 2224905"/>
                <a:gd name="connsiteY52" fmla="*/ 294374 h 2223209"/>
                <a:gd name="connsiteX53" fmla="*/ 1414905 w 2224905"/>
                <a:gd name="connsiteY53" fmla="*/ 272262 h 2223209"/>
                <a:gd name="connsiteX54" fmla="*/ 1366929 w 2224905"/>
                <a:gd name="connsiteY54" fmla="*/ 258659 h 2223209"/>
                <a:gd name="connsiteX55" fmla="*/ 1378383 w 2224905"/>
                <a:gd name="connsiteY55" fmla="*/ 220667 h 2223209"/>
                <a:gd name="connsiteX56" fmla="*/ 1426659 w 2224905"/>
                <a:gd name="connsiteY56" fmla="*/ 235169 h 2223209"/>
                <a:gd name="connsiteX57" fmla="*/ 1428998 w 2224905"/>
                <a:gd name="connsiteY57" fmla="*/ 221626 h 2223209"/>
                <a:gd name="connsiteX58" fmla="*/ 1382161 w 2224905"/>
                <a:gd name="connsiteY58" fmla="*/ 208083 h 2223209"/>
                <a:gd name="connsiteX59" fmla="*/ 1392356 w 2224905"/>
                <a:gd name="connsiteY59" fmla="*/ 172068 h 2223209"/>
                <a:gd name="connsiteX60" fmla="*/ 1438593 w 2224905"/>
                <a:gd name="connsiteY60" fmla="*/ 185971 h 2223209"/>
                <a:gd name="connsiteX61" fmla="*/ 1444950 w 2224905"/>
                <a:gd name="connsiteY61" fmla="*/ 164218 h 2223209"/>
                <a:gd name="connsiteX62" fmla="*/ 1370647 w 2224905"/>
                <a:gd name="connsiteY62" fmla="*/ 142285 h 2223209"/>
                <a:gd name="connsiteX63" fmla="*/ 760567 w 2224905"/>
                <a:gd name="connsiteY63" fmla="*/ 173266 h 2223209"/>
                <a:gd name="connsiteX64" fmla="*/ 713250 w 2224905"/>
                <a:gd name="connsiteY64" fmla="*/ 224922 h 2223209"/>
                <a:gd name="connsiteX65" fmla="*/ 744735 w 2224905"/>
                <a:gd name="connsiteY65" fmla="*/ 298030 h 2223209"/>
                <a:gd name="connsiteX66" fmla="*/ 838709 w 2224905"/>
                <a:gd name="connsiteY66" fmla="*/ 263753 h 2223209"/>
                <a:gd name="connsiteX67" fmla="*/ 819758 w 2224905"/>
                <a:gd name="connsiteY67" fmla="*/ 192862 h 2223209"/>
                <a:gd name="connsiteX68" fmla="*/ 760567 w 2224905"/>
                <a:gd name="connsiteY68" fmla="*/ 173266 h 2223209"/>
                <a:gd name="connsiteX69" fmla="*/ 1491667 w 2224905"/>
                <a:gd name="connsiteY69" fmla="*/ 180038 h 2223209"/>
                <a:gd name="connsiteX70" fmla="*/ 1434456 w 2224905"/>
                <a:gd name="connsiteY70" fmla="*/ 303064 h 2223209"/>
                <a:gd name="connsiteX71" fmla="*/ 1459583 w 2224905"/>
                <a:gd name="connsiteY71" fmla="*/ 315168 h 2223209"/>
                <a:gd name="connsiteX72" fmla="*/ 1493167 w 2224905"/>
                <a:gd name="connsiteY72" fmla="*/ 242899 h 2223209"/>
                <a:gd name="connsiteX73" fmla="*/ 1516975 w 2224905"/>
                <a:gd name="connsiteY73" fmla="*/ 341056 h 2223209"/>
                <a:gd name="connsiteX74" fmla="*/ 1529149 w 2224905"/>
                <a:gd name="connsiteY74" fmla="*/ 344951 h 2223209"/>
                <a:gd name="connsiteX75" fmla="*/ 1584622 w 2224905"/>
                <a:gd name="connsiteY75" fmla="*/ 223843 h 2223209"/>
                <a:gd name="connsiteX76" fmla="*/ 1558834 w 2224905"/>
                <a:gd name="connsiteY76" fmla="*/ 212697 h 2223209"/>
                <a:gd name="connsiteX77" fmla="*/ 1526510 w 2224905"/>
                <a:gd name="connsiteY77" fmla="*/ 283468 h 2223209"/>
                <a:gd name="connsiteX78" fmla="*/ 1504441 w 2224905"/>
                <a:gd name="connsiteY78" fmla="*/ 194060 h 2223209"/>
                <a:gd name="connsiteX79" fmla="*/ 1491667 w 2224905"/>
                <a:gd name="connsiteY79" fmla="*/ 180038 h 2223209"/>
                <a:gd name="connsiteX80" fmla="*/ 594569 w 2224905"/>
                <a:gd name="connsiteY80" fmla="*/ 251588 h 2223209"/>
                <a:gd name="connsiteX81" fmla="*/ 594629 w 2224905"/>
                <a:gd name="connsiteY81" fmla="*/ 315288 h 2223209"/>
                <a:gd name="connsiteX82" fmla="*/ 533939 w 2224905"/>
                <a:gd name="connsiteY82" fmla="*/ 291079 h 2223209"/>
                <a:gd name="connsiteX83" fmla="*/ 519126 w 2224905"/>
                <a:gd name="connsiteY83" fmla="*/ 314569 h 2223209"/>
                <a:gd name="connsiteX84" fmla="*/ 594209 w 2224905"/>
                <a:gd name="connsiteY84" fmla="*/ 346449 h 2223209"/>
                <a:gd name="connsiteX85" fmla="*/ 627313 w 2224905"/>
                <a:gd name="connsiteY85" fmla="*/ 393730 h 2223209"/>
                <a:gd name="connsiteX86" fmla="*/ 651241 w 2224905"/>
                <a:gd name="connsiteY86" fmla="*/ 378209 h 2223209"/>
                <a:gd name="connsiteX87" fmla="*/ 621616 w 2224905"/>
                <a:gd name="connsiteY87" fmla="*/ 330869 h 2223209"/>
                <a:gd name="connsiteX88" fmla="*/ 622455 w 2224905"/>
                <a:gd name="connsiteY88" fmla="*/ 246914 h 2223209"/>
                <a:gd name="connsiteX89" fmla="*/ 594569 w 2224905"/>
                <a:gd name="connsiteY89" fmla="*/ 251588 h 2223209"/>
                <a:gd name="connsiteX90" fmla="*/ 1575206 w 2224905"/>
                <a:gd name="connsiteY90" fmla="*/ 356816 h 2223209"/>
                <a:gd name="connsiteX91" fmla="*/ 1638835 w 2224905"/>
                <a:gd name="connsiteY91" fmla="*/ 410748 h 2223209"/>
                <a:gd name="connsiteX92" fmla="*/ 1652448 w 2224905"/>
                <a:gd name="connsiteY92" fmla="*/ 391033 h 2223209"/>
                <a:gd name="connsiteX93" fmla="*/ 1604712 w 2224905"/>
                <a:gd name="connsiteY93" fmla="*/ 356816 h 2223209"/>
                <a:gd name="connsiteX94" fmla="*/ 1657066 w 2224905"/>
                <a:gd name="connsiteY94" fmla="*/ 298449 h 2223209"/>
                <a:gd name="connsiteX95" fmla="*/ 1686571 w 2224905"/>
                <a:gd name="connsiteY95" fmla="*/ 320322 h 2223209"/>
                <a:gd name="connsiteX96" fmla="*/ 1679195 w 2224905"/>
                <a:gd name="connsiteY96" fmla="*/ 340037 h 2223209"/>
                <a:gd name="connsiteX97" fmla="*/ 1708821 w 2224905"/>
                <a:gd name="connsiteY97" fmla="*/ 309655 h 2223209"/>
                <a:gd name="connsiteX98" fmla="*/ 1645792 w 2224905"/>
                <a:gd name="connsiteY98" fmla="*/ 270524 h 2223209"/>
                <a:gd name="connsiteX99" fmla="*/ 1575206 w 2224905"/>
                <a:gd name="connsiteY99" fmla="*/ 356816 h 2223209"/>
                <a:gd name="connsiteX100" fmla="*/ 421374 w 2224905"/>
                <a:gd name="connsiteY100" fmla="*/ 385280 h 2223209"/>
                <a:gd name="connsiteX101" fmla="*/ 436007 w 2224905"/>
                <a:gd name="connsiteY101" fmla="*/ 402359 h 2223209"/>
                <a:gd name="connsiteX102" fmla="*/ 460415 w 2224905"/>
                <a:gd name="connsiteY102" fmla="*/ 381385 h 2223209"/>
                <a:gd name="connsiteX103" fmla="*/ 534898 w 2224905"/>
                <a:gd name="connsiteY103" fmla="*/ 466538 h 2223209"/>
                <a:gd name="connsiteX104" fmla="*/ 555588 w 2224905"/>
                <a:gd name="connsiteY104" fmla="*/ 446404 h 2223209"/>
                <a:gd name="connsiteX105" fmla="*/ 482424 w 2224905"/>
                <a:gd name="connsiteY105" fmla="*/ 362269 h 2223209"/>
                <a:gd name="connsiteX106" fmla="*/ 506412 w 2224905"/>
                <a:gd name="connsiteY106" fmla="*/ 341835 h 2223209"/>
                <a:gd name="connsiteX107" fmla="*/ 492259 w 2224905"/>
                <a:gd name="connsiteY107" fmla="*/ 324277 h 2223209"/>
                <a:gd name="connsiteX108" fmla="*/ 421374 w 2224905"/>
                <a:gd name="connsiteY108" fmla="*/ 385280 h 2223209"/>
                <a:gd name="connsiteX109" fmla="*/ 1660005 w 2224905"/>
                <a:gd name="connsiteY109" fmla="*/ 434539 h 2223209"/>
                <a:gd name="connsiteX110" fmla="*/ 1720215 w 2224905"/>
                <a:gd name="connsiteY110" fmla="*/ 487093 h 2223209"/>
                <a:gd name="connsiteX111" fmla="*/ 1735208 w 2224905"/>
                <a:gd name="connsiteY111" fmla="*/ 470194 h 2223209"/>
                <a:gd name="connsiteX112" fmla="*/ 1696766 w 2224905"/>
                <a:gd name="connsiteY112" fmla="*/ 435797 h 2223209"/>
                <a:gd name="connsiteX113" fmla="*/ 1722314 w 2224905"/>
                <a:gd name="connsiteY113" fmla="*/ 407512 h 2223209"/>
                <a:gd name="connsiteX114" fmla="*/ 1757277 w 2224905"/>
                <a:gd name="connsiteY114" fmla="*/ 437894 h 2223209"/>
                <a:gd name="connsiteX115" fmla="*/ 1763034 w 2224905"/>
                <a:gd name="connsiteY115" fmla="*/ 424591 h 2223209"/>
                <a:gd name="connsiteX116" fmla="*/ 1731489 w 2224905"/>
                <a:gd name="connsiteY116" fmla="*/ 396906 h 2223209"/>
                <a:gd name="connsiteX117" fmla="*/ 1755658 w 2224905"/>
                <a:gd name="connsiteY117" fmla="*/ 368981 h 2223209"/>
                <a:gd name="connsiteX118" fmla="*/ 1792299 w 2224905"/>
                <a:gd name="connsiteY118" fmla="*/ 400441 h 2223209"/>
                <a:gd name="connsiteX119" fmla="*/ 1807172 w 2224905"/>
                <a:gd name="connsiteY119" fmla="*/ 383842 h 2223209"/>
                <a:gd name="connsiteX120" fmla="*/ 1748881 w 2224905"/>
                <a:gd name="connsiteY120" fmla="*/ 332966 h 2223209"/>
                <a:gd name="connsiteX121" fmla="*/ 1660005 w 2224905"/>
                <a:gd name="connsiteY121" fmla="*/ 434539 h 2223209"/>
                <a:gd name="connsiteX122" fmla="*/ 1025157 w 2224905"/>
                <a:gd name="connsiteY122" fmla="*/ 354719 h 2223209"/>
                <a:gd name="connsiteX123" fmla="*/ 489441 w 2224905"/>
                <a:gd name="connsiteY123" fmla="*/ 674238 h 2223209"/>
                <a:gd name="connsiteX124" fmla="*/ 353487 w 2224905"/>
                <a:gd name="connsiteY124" fmla="*/ 1183598 h 2223209"/>
                <a:gd name="connsiteX125" fmla="*/ 572500 w 2224905"/>
                <a:gd name="connsiteY125" fmla="*/ 1649753 h 2223209"/>
                <a:gd name="connsiteX126" fmla="*/ 1015442 w 2224905"/>
                <a:gd name="connsiteY126" fmla="*/ 1869437 h 2223209"/>
                <a:gd name="connsiteX127" fmla="*/ 1479493 w 2224905"/>
                <a:gd name="connsiteY127" fmla="*/ 1783565 h 2223209"/>
                <a:gd name="connsiteX128" fmla="*/ 1836078 w 2224905"/>
                <a:gd name="connsiteY128" fmla="*/ 1368227 h 2223209"/>
                <a:gd name="connsiteX129" fmla="*/ 1839796 w 2224905"/>
                <a:gd name="connsiteY129" fmla="*/ 868034 h 2223209"/>
                <a:gd name="connsiteX130" fmla="*/ 1500063 w 2224905"/>
                <a:gd name="connsiteY130" fmla="*/ 453355 h 2223209"/>
                <a:gd name="connsiteX131" fmla="*/ 1025157 w 2224905"/>
                <a:gd name="connsiteY131" fmla="*/ 354719 h 2223209"/>
                <a:gd name="connsiteX132" fmla="*/ 373098 w 2224905"/>
                <a:gd name="connsiteY132" fmla="*/ 435318 h 2223209"/>
                <a:gd name="connsiteX133" fmla="*/ 470910 w 2224905"/>
                <a:gd name="connsiteY133" fmla="*/ 528441 h 2223209"/>
                <a:gd name="connsiteX134" fmla="*/ 490880 w 2224905"/>
                <a:gd name="connsiteY134" fmla="*/ 508366 h 2223209"/>
                <a:gd name="connsiteX135" fmla="*/ 392888 w 2224905"/>
                <a:gd name="connsiteY135" fmla="*/ 415003 h 2223209"/>
                <a:gd name="connsiteX136" fmla="*/ 373098 w 2224905"/>
                <a:gd name="connsiteY136" fmla="*/ 435318 h 2223209"/>
                <a:gd name="connsiteX137" fmla="*/ 1860966 w 2224905"/>
                <a:gd name="connsiteY137" fmla="*/ 480860 h 2223209"/>
                <a:gd name="connsiteX138" fmla="*/ 1839976 w 2224905"/>
                <a:gd name="connsiteY138" fmla="*/ 510164 h 2223209"/>
                <a:gd name="connsiteX139" fmla="*/ 1782884 w 2224905"/>
                <a:gd name="connsiteY139" fmla="*/ 524306 h 2223209"/>
                <a:gd name="connsiteX140" fmla="*/ 1832180 w 2224905"/>
                <a:gd name="connsiteY140" fmla="*/ 596335 h 2223209"/>
                <a:gd name="connsiteX141" fmla="*/ 1832120 w 2224905"/>
                <a:gd name="connsiteY141" fmla="*/ 619107 h 2223209"/>
                <a:gd name="connsiteX142" fmla="*/ 1853169 w 2224905"/>
                <a:gd name="connsiteY142" fmla="*/ 645114 h 2223209"/>
                <a:gd name="connsiteX143" fmla="*/ 1854069 w 2224905"/>
                <a:gd name="connsiteY143" fmla="*/ 598193 h 2223209"/>
                <a:gd name="connsiteX144" fmla="*/ 1898567 w 2224905"/>
                <a:gd name="connsiteY144" fmla="*/ 587646 h 2223209"/>
                <a:gd name="connsiteX145" fmla="*/ 1885673 w 2224905"/>
                <a:gd name="connsiteY145" fmla="*/ 569190 h 2223209"/>
                <a:gd name="connsiteX146" fmla="*/ 1855448 w 2224905"/>
                <a:gd name="connsiteY146" fmla="*/ 575542 h 2223209"/>
                <a:gd name="connsiteX147" fmla="*/ 1858687 w 2224905"/>
                <a:gd name="connsiteY147" fmla="*/ 538208 h 2223209"/>
                <a:gd name="connsiteX148" fmla="*/ 1908822 w 2224905"/>
                <a:gd name="connsiteY148" fmla="*/ 534853 h 2223209"/>
                <a:gd name="connsiteX149" fmla="*/ 1860966 w 2224905"/>
                <a:gd name="connsiteY149" fmla="*/ 480860 h 2223209"/>
                <a:gd name="connsiteX150" fmla="*/ 303712 w 2224905"/>
                <a:gd name="connsiteY150" fmla="*/ 529639 h 2223209"/>
                <a:gd name="connsiteX151" fmla="*/ 337895 w 2224905"/>
                <a:gd name="connsiteY151" fmla="*/ 571946 h 2223209"/>
                <a:gd name="connsiteX152" fmla="*/ 392528 w 2224905"/>
                <a:gd name="connsiteY152" fmla="*/ 547497 h 2223209"/>
                <a:gd name="connsiteX153" fmla="*/ 409200 w 2224905"/>
                <a:gd name="connsiteY153" fmla="*/ 565834 h 2223209"/>
                <a:gd name="connsiteX154" fmla="*/ 368360 w 2224905"/>
                <a:gd name="connsiteY154" fmla="*/ 604485 h 2223209"/>
                <a:gd name="connsiteX155" fmla="*/ 387791 w 2224905"/>
                <a:gd name="connsiteY155" fmla="*/ 619646 h 2223209"/>
                <a:gd name="connsiteX156" fmla="*/ 434867 w 2224905"/>
                <a:gd name="connsiteY156" fmla="*/ 566313 h 2223209"/>
                <a:gd name="connsiteX157" fmla="*/ 398046 w 2224905"/>
                <a:gd name="connsiteY157" fmla="*/ 519991 h 2223209"/>
                <a:gd name="connsiteX158" fmla="*/ 354327 w 2224905"/>
                <a:gd name="connsiteY158" fmla="*/ 539826 h 2223209"/>
                <a:gd name="connsiteX159" fmla="*/ 329739 w 2224905"/>
                <a:gd name="connsiteY159" fmla="*/ 537369 h 2223209"/>
                <a:gd name="connsiteX160" fmla="*/ 350849 w 2224905"/>
                <a:gd name="connsiteY160" fmla="*/ 500875 h 2223209"/>
                <a:gd name="connsiteX161" fmla="*/ 369859 w 2224905"/>
                <a:gd name="connsiteY161" fmla="*/ 507407 h 2223209"/>
                <a:gd name="connsiteX162" fmla="*/ 344432 w 2224905"/>
                <a:gd name="connsiteY162" fmla="*/ 479123 h 2223209"/>
                <a:gd name="connsiteX163" fmla="*/ 303712 w 2224905"/>
                <a:gd name="connsiteY163" fmla="*/ 529639 h 2223209"/>
                <a:gd name="connsiteX164" fmla="*/ 255915 w 2224905"/>
                <a:gd name="connsiteY164" fmla="*/ 602688 h 2223209"/>
                <a:gd name="connsiteX165" fmla="*/ 215315 w 2224905"/>
                <a:gd name="connsiteY165" fmla="*/ 663092 h 2223209"/>
                <a:gd name="connsiteX166" fmla="*/ 333097 w 2224905"/>
                <a:gd name="connsiteY166" fmla="*/ 728829 h 2223209"/>
                <a:gd name="connsiteX167" fmla="*/ 347311 w 2224905"/>
                <a:gd name="connsiteY167" fmla="*/ 703601 h 2223209"/>
                <a:gd name="connsiteX168" fmla="*/ 295916 w 2224905"/>
                <a:gd name="connsiteY168" fmla="*/ 674717 h 2223209"/>
                <a:gd name="connsiteX169" fmla="*/ 304612 w 2224905"/>
                <a:gd name="connsiteY169" fmla="*/ 664949 h 2223209"/>
                <a:gd name="connsiteX170" fmla="*/ 368720 w 2224905"/>
                <a:gd name="connsiteY170" fmla="*/ 661773 h 2223209"/>
                <a:gd name="connsiteX171" fmla="*/ 386411 w 2224905"/>
                <a:gd name="connsiteY171" fmla="*/ 633729 h 2223209"/>
                <a:gd name="connsiteX172" fmla="*/ 312288 w 2224905"/>
                <a:gd name="connsiteY172" fmla="*/ 637204 h 2223209"/>
                <a:gd name="connsiteX173" fmla="*/ 255915 w 2224905"/>
                <a:gd name="connsiteY173" fmla="*/ 602688 h 2223209"/>
                <a:gd name="connsiteX174" fmla="*/ 1979887 w 2224905"/>
                <a:gd name="connsiteY174" fmla="*/ 644155 h 2223209"/>
                <a:gd name="connsiteX175" fmla="*/ 1993620 w 2224905"/>
                <a:gd name="connsiteY175" fmla="*/ 672859 h 2223209"/>
                <a:gd name="connsiteX176" fmla="*/ 1892510 w 2224905"/>
                <a:gd name="connsiteY176" fmla="*/ 721818 h 2223209"/>
                <a:gd name="connsiteX177" fmla="*/ 1904804 w 2224905"/>
                <a:gd name="connsiteY177" fmla="*/ 747945 h 2223209"/>
                <a:gd name="connsiteX178" fmla="*/ 2006634 w 2224905"/>
                <a:gd name="connsiteY178" fmla="*/ 698987 h 2223209"/>
                <a:gd name="connsiteX179" fmla="*/ 2020067 w 2224905"/>
                <a:gd name="connsiteY179" fmla="*/ 727511 h 2223209"/>
                <a:gd name="connsiteX180" fmla="*/ 2040757 w 2224905"/>
                <a:gd name="connsiteY180" fmla="*/ 718222 h 2223209"/>
                <a:gd name="connsiteX181" fmla="*/ 1999977 w 2224905"/>
                <a:gd name="connsiteY181" fmla="*/ 634088 h 2223209"/>
                <a:gd name="connsiteX182" fmla="*/ 1979887 w 2224905"/>
                <a:gd name="connsiteY182" fmla="*/ 644155 h 2223209"/>
                <a:gd name="connsiteX183" fmla="*/ 194806 w 2224905"/>
                <a:gd name="connsiteY183" fmla="*/ 707076 h 2223209"/>
                <a:gd name="connsiteX184" fmla="*/ 166499 w 2224905"/>
                <a:gd name="connsiteY184" fmla="*/ 778746 h 2223209"/>
                <a:gd name="connsiteX185" fmla="*/ 292318 w 2224905"/>
                <a:gd name="connsiteY185" fmla="*/ 828125 h 2223209"/>
                <a:gd name="connsiteX186" fmla="*/ 321343 w 2224905"/>
                <a:gd name="connsiteY186" fmla="*/ 752799 h 2223209"/>
                <a:gd name="connsiteX187" fmla="*/ 299994 w 2224905"/>
                <a:gd name="connsiteY187" fmla="*/ 746028 h 2223209"/>
                <a:gd name="connsiteX188" fmla="*/ 282003 w 2224905"/>
                <a:gd name="connsiteY188" fmla="*/ 792829 h 2223209"/>
                <a:gd name="connsiteX189" fmla="*/ 245661 w 2224905"/>
                <a:gd name="connsiteY189" fmla="*/ 778027 h 2223209"/>
                <a:gd name="connsiteX190" fmla="*/ 264311 w 2224905"/>
                <a:gd name="connsiteY190" fmla="*/ 731346 h 2223209"/>
                <a:gd name="connsiteX191" fmla="*/ 250638 w 2224905"/>
                <a:gd name="connsiteY191" fmla="*/ 727571 h 2223209"/>
                <a:gd name="connsiteX192" fmla="*/ 232827 w 2224905"/>
                <a:gd name="connsiteY192" fmla="*/ 773593 h 2223209"/>
                <a:gd name="connsiteX193" fmla="*/ 198164 w 2224905"/>
                <a:gd name="connsiteY193" fmla="*/ 759451 h 2223209"/>
                <a:gd name="connsiteX194" fmla="*/ 215615 w 2224905"/>
                <a:gd name="connsiteY194" fmla="*/ 715046 h 2223209"/>
                <a:gd name="connsiteX195" fmla="*/ 194806 w 2224905"/>
                <a:gd name="connsiteY195" fmla="*/ 707076 h 2223209"/>
                <a:gd name="connsiteX196" fmla="*/ 1927593 w 2224905"/>
                <a:gd name="connsiteY196" fmla="*/ 798522 h 2223209"/>
                <a:gd name="connsiteX197" fmla="*/ 1953080 w 2224905"/>
                <a:gd name="connsiteY197" fmla="*/ 874207 h 2223209"/>
                <a:gd name="connsiteX198" fmla="*/ 1974610 w 2224905"/>
                <a:gd name="connsiteY198" fmla="*/ 866896 h 2223209"/>
                <a:gd name="connsiteX199" fmla="*/ 1958238 w 2224905"/>
                <a:gd name="connsiteY199" fmla="*/ 818776 h 2223209"/>
                <a:gd name="connsiteX200" fmla="*/ 1994880 w 2224905"/>
                <a:gd name="connsiteY200" fmla="*/ 806432 h 2223209"/>
                <a:gd name="connsiteX201" fmla="*/ 2011132 w 2224905"/>
                <a:gd name="connsiteY201" fmla="*/ 854192 h 2223209"/>
                <a:gd name="connsiteX202" fmla="*/ 2024265 w 2224905"/>
                <a:gd name="connsiteY202" fmla="*/ 847900 h 2223209"/>
                <a:gd name="connsiteX203" fmla="*/ 2008433 w 2224905"/>
                <a:gd name="connsiteY203" fmla="*/ 801278 h 2223209"/>
                <a:gd name="connsiteX204" fmla="*/ 2043336 w 2224905"/>
                <a:gd name="connsiteY204" fmla="*/ 790072 h 2223209"/>
                <a:gd name="connsiteX205" fmla="*/ 2058688 w 2224905"/>
                <a:gd name="connsiteY205" fmla="*/ 835136 h 2223209"/>
                <a:gd name="connsiteX206" fmla="*/ 2080278 w 2224905"/>
                <a:gd name="connsiteY206" fmla="*/ 828184 h 2223209"/>
                <a:gd name="connsiteX207" fmla="*/ 2055390 w 2224905"/>
                <a:gd name="connsiteY207" fmla="*/ 754956 h 2223209"/>
                <a:gd name="connsiteX208" fmla="*/ 1927593 w 2224905"/>
                <a:gd name="connsiteY208" fmla="*/ 798522 h 2223209"/>
                <a:gd name="connsiteX209" fmla="*/ 161942 w 2224905"/>
                <a:gd name="connsiteY209" fmla="*/ 817518 h 2223209"/>
                <a:gd name="connsiteX210" fmla="*/ 145510 w 2224905"/>
                <a:gd name="connsiteY210" fmla="*/ 839450 h 2223209"/>
                <a:gd name="connsiteX211" fmla="*/ 219873 w 2224905"/>
                <a:gd name="connsiteY211" fmla="*/ 893562 h 2223209"/>
                <a:gd name="connsiteX212" fmla="*/ 128298 w 2224905"/>
                <a:gd name="connsiteY212" fmla="*/ 908604 h 2223209"/>
                <a:gd name="connsiteX213" fmla="*/ 133216 w 2224905"/>
                <a:gd name="connsiteY213" fmla="*/ 936768 h 2223209"/>
                <a:gd name="connsiteX214" fmla="*/ 271988 w 2224905"/>
                <a:gd name="connsiteY214" fmla="*/ 911660 h 2223209"/>
                <a:gd name="connsiteX215" fmla="*/ 269589 w 2224905"/>
                <a:gd name="connsiteY215" fmla="*/ 899195 h 2223209"/>
                <a:gd name="connsiteX216" fmla="*/ 161942 w 2224905"/>
                <a:gd name="connsiteY216" fmla="*/ 817518 h 2223209"/>
                <a:gd name="connsiteX217" fmla="*/ 1980547 w 2224905"/>
                <a:gd name="connsiteY217" fmla="*/ 906206 h 2223209"/>
                <a:gd name="connsiteX218" fmla="*/ 1985104 w 2224905"/>
                <a:gd name="connsiteY218" fmla="*/ 993217 h 2223209"/>
                <a:gd name="connsiteX219" fmla="*/ 2006994 w 2224905"/>
                <a:gd name="connsiteY219" fmla="*/ 988543 h 2223209"/>
                <a:gd name="connsiteX220" fmla="*/ 1996499 w 2224905"/>
                <a:gd name="connsiteY220" fmla="*/ 934131 h 2223209"/>
                <a:gd name="connsiteX221" fmla="*/ 2053231 w 2224905"/>
                <a:gd name="connsiteY221" fmla="*/ 911899 h 2223209"/>
                <a:gd name="connsiteX222" fmla="*/ 2081897 w 2224905"/>
                <a:gd name="connsiteY222" fmla="*/ 961158 h 2223209"/>
                <a:gd name="connsiteX223" fmla="*/ 2063906 w 2224905"/>
                <a:gd name="connsiteY223" fmla="*/ 974041 h 2223209"/>
                <a:gd name="connsiteX224" fmla="*/ 2105525 w 2224905"/>
                <a:gd name="connsiteY224" fmla="*/ 971345 h 2223209"/>
                <a:gd name="connsiteX225" fmla="*/ 2090053 w 2224905"/>
                <a:gd name="connsiteY225" fmla="*/ 900813 h 2223209"/>
                <a:gd name="connsiteX226" fmla="*/ 1980547 w 2224905"/>
                <a:gd name="connsiteY226" fmla="*/ 906206 h 2223209"/>
                <a:gd name="connsiteX227" fmla="*/ 119483 w 2224905"/>
                <a:gd name="connsiteY227" fmla="*/ 974521 h 2223209"/>
                <a:gd name="connsiteX228" fmla="*/ 115764 w 2224905"/>
                <a:gd name="connsiteY228" fmla="*/ 1003405 h 2223209"/>
                <a:gd name="connsiteX229" fmla="*/ 250218 w 2224905"/>
                <a:gd name="connsiteY229" fmla="*/ 1019824 h 2223209"/>
                <a:gd name="connsiteX230" fmla="*/ 253577 w 2224905"/>
                <a:gd name="connsiteY230" fmla="*/ 991180 h 2223209"/>
                <a:gd name="connsiteX231" fmla="*/ 119483 w 2224905"/>
                <a:gd name="connsiteY231" fmla="*/ 974521 h 2223209"/>
                <a:gd name="connsiteX232" fmla="*/ 1982106 w 2224905"/>
                <a:gd name="connsiteY232" fmla="*/ 1023839 h 2223209"/>
                <a:gd name="connsiteX233" fmla="*/ 1983485 w 2224905"/>
                <a:gd name="connsiteY233" fmla="*/ 1052783 h 2223209"/>
                <a:gd name="connsiteX234" fmla="*/ 2040517 w 2224905"/>
                <a:gd name="connsiteY234" fmla="*/ 1050446 h 2223209"/>
                <a:gd name="connsiteX235" fmla="*/ 2042196 w 2224905"/>
                <a:gd name="connsiteY235" fmla="*/ 1088378 h 2223209"/>
                <a:gd name="connsiteX236" fmla="*/ 1985225 w 2224905"/>
                <a:gd name="connsiteY236" fmla="*/ 1091075 h 2223209"/>
                <a:gd name="connsiteX237" fmla="*/ 1986664 w 2224905"/>
                <a:gd name="connsiteY237" fmla="*/ 1120198 h 2223209"/>
                <a:gd name="connsiteX238" fmla="*/ 2121717 w 2224905"/>
                <a:gd name="connsiteY238" fmla="*/ 1114205 h 2223209"/>
                <a:gd name="connsiteX239" fmla="*/ 2120578 w 2224905"/>
                <a:gd name="connsiteY239" fmla="*/ 1084962 h 2223209"/>
                <a:gd name="connsiteX240" fmla="*/ 2064026 w 2224905"/>
                <a:gd name="connsiteY240" fmla="*/ 1087599 h 2223209"/>
                <a:gd name="connsiteX241" fmla="*/ 2062227 w 2224905"/>
                <a:gd name="connsiteY241" fmla="*/ 1049547 h 2223209"/>
                <a:gd name="connsiteX242" fmla="*/ 2118659 w 2224905"/>
                <a:gd name="connsiteY242" fmla="*/ 1046850 h 2223209"/>
                <a:gd name="connsiteX243" fmla="*/ 2117579 w 2224905"/>
                <a:gd name="connsiteY243" fmla="*/ 1017786 h 2223209"/>
                <a:gd name="connsiteX244" fmla="*/ 1982106 w 2224905"/>
                <a:gd name="connsiteY244" fmla="*/ 1023839 h 2223209"/>
                <a:gd name="connsiteX245" fmla="*/ 110727 w 2224905"/>
                <a:gd name="connsiteY245" fmla="*/ 1056378 h 2223209"/>
                <a:gd name="connsiteX246" fmla="*/ 109108 w 2224905"/>
                <a:gd name="connsiteY246" fmla="*/ 1083584 h 2223209"/>
                <a:gd name="connsiteX247" fmla="*/ 188689 w 2224905"/>
                <a:gd name="connsiteY247" fmla="*/ 1084902 h 2223209"/>
                <a:gd name="connsiteX248" fmla="*/ 119363 w 2224905"/>
                <a:gd name="connsiteY248" fmla="*/ 1138894 h 2223209"/>
                <a:gd name="connsiteX249" fmla="*/ 108448 w 2224905"/>
                <a:gd name="connsiteY249" fmla="*/ 1158790 h 2223209"/>
                <a:gd name="connsiteX250" fmla="*/ 244581 w 2224905"/>
                <a:gd name="connsiteY250" fmla="*/ 1159748 h 2223209"/>
                <a:gd name="connsiteX251" fmla="*/ 245481 w 2224905"/>
                <a:gd name="connsiteY251" fmla="*/ 1132183 h 2223209"/>
                <a:gd name="connsiteX252" fmla="*/ 168898 w 2224905"/>
                <a:gd name="connsiteY252" fmla="*/ 1130924 h 2223209"/>
                <a:gd name="connsiteX253" fmla="*/ 244041 w 2224905"/>
                <a:gd name="connsiteY253" fmla="*/ 1069262 h 2223209"/>
                <a:gd name="connsiteX254" fmla="*/ 246320 w 2224905"/>
                <a:gd name="connsiteY254" fmla="*/ 1057337 h 2223209"/>
                <a:gd name="connsiteX255" fmla="*/ 110727 w 2224905"/>
                <a:gd name="connsiteY255" fmla="*/ 1056378 h 2223209"/>
                <a:gd name="connsiteX256" fmla="*/ 1985225 w 2224905"/>
                <a:gd name="connsiteY256" fmla="*/ 1153876 h 2223209"/>
                <a:gd name="connsiteX257" fmla="*/ 1983065 w 2224905"/>
                <a:gd name="connsiteY257" fmla="*/ 1181141 h 2223209"/>
                <a:gd name="connsiteX258" fmla="*/ 2061147 w 2224905"/>
                <a:gd name="connsiteY258" fmla="*/ 1189651 h 2223209"/>
                <a:gd name="connsiteX259" fmla="*/ 1983485 w 2224905"/>
                <a:gd name="connsiteY259" fmla="*/ 1238669 h 2223209"/>
                <a:gd name="connsiteX260" fmla="*/ 1973950 w 2224905"/>
                <a:gd name="connsiteY260" fmla="*/ 1255388 h 2223209"/>
                <a:gd name="connsiteX261" fmla="*/ 2109543 w 2224905"/>
                <a:gd name="connsiteY261" fmla="*/ 1269830 h 2223209"/>
                <a:gd name="connsiteX262" fmla="*/ 2112422 w 2224905"/>
                <a:gd name="connsiteY262" fmla="*/ 1242085 h 2223209"/>
                <a:gd name="connsiteX263" fmla="*/ 2034580 w 2224905"/>
                <a:gd name="connsiteY263" fmla="*/ 1233755 h 2223209"/>
                <a:gd name="connsiteX264" fmla="*/ 2109663 w 2224905"/>
                <a:gd name="connsiteY264" fmla="*/ 1186115 h 2223209"/>
                <a:gd name="connsiteX265" fmla="*/ 2122497 w 2224905"/>
                <a:gd name="connsiteY265" fmla="*/ 1168857 h 2223209"/>
                <a:gd name="connsiteX266" fmla="*/ 1985225 w 2224905"/>
                <a:gd name="connsiteY266" fmla="*/ 1153876 h 2223209"/>
                <a:gd name="connsiteX267" fmla="*/ 113366 w 2224905"/>
                <a:gd name="connsiteY267" fmla="*/ 1210624 h 2223209"/>
                <a:gd name="connsiteX268" fmla="*/ 116964 w 2224905"/>
                <a:gd name="connsiteY268" fmla="*/ 1235793 h 2223209"/>
                <a:gd name="connsiteX269" fmla="*/ 212257 w 2224905"/>
                <a:gd name="connsiteY269" fmla="*/ 1222729 h 2223209"/>
                <a:gd name="connsiteX270" fmla="*/ 219513 w 2224905"/>
                <a:gd name="connsiteY270" fmla="*/ 1262639 h 2223209"/>
                <a:gd name="connsiteX271" fmla="*/ 123441 w 2224905"/>
                <a:gd name="connsiteY271" fmla="*/ 1276901 h 2223209"/>
                <a:gd name="connsiteX272" fmla="*/ 127099 w 2224905"/>
                <a:gd name="connsiteY272" fmla="*/ 1306085 h 2223209"/>
                <a:gd name="connsiteX273" fmla="*/ 224911 w 2224905"/>
                <a:gd name="connsiteY273" fmla="*/ 1291343 h 2223209"/>
                <a:gd name="connsiteX274" fmla="*/ 218014 w 2224905"/>
                <a:gd name="connsiteY274" fmla="*/ 1196782 h 2223209"/>
                <a:gd name="connsiteX275" fmla="*/ 113366 w 2224905"/>
                <a:gd name="connsiteY275" fmla="*/ 1210624 h 2223209"/>
                <a:gd name="connsiteX276" fmla="*/ 1989602 w 2224905"/>
                <a:gd name="connsiteY276" fmla="*/ 1299433 h 2223209"/>
                <a:gd name="connsiteX277" fmla="*/ 1962676 w 2224905"/>
                <a:gd name="connsiteY277" fmla="*/ 1392976 h 2223209"/>
                <a:gd name="connsiteX278" fmla="*/ 2042017 w 2224905"/>
                <a:gd name="connsiteY278" fmla="*/ 1420661 h 2223209"/>
                <a:gd name="connsiteX279" fmla="*/ 2078119 w 2224905"/>
                <a:gd name="connsiteY279" fmla="*/ 1326159 h 2223209"/>
                <a:gd name="connsiteX280" fmla="*/ 1989602 w 2224905"/>
                <a:gd name="connsiteY280" fmla="*/ 1299433 h 2223209"/>
                <a:gd name="connsiteX281" fmla="*/ 153546 w 2224905"/>
                <a:gd name="connsiteY281" fmla="*/ 1407058 h 2223209"/>
                <a:gd name="connsiteX282" fmla="*/ 162661 w 2224905"/>
                <a:gd name="connsiteY282" fmla="*/ 1433964 h 2223209"/>
                <a:gd name="connsiteX283" fmla="*/ 291118 w 2224905"/>
                <a:gd name="connsiteY283" fmla="*/ 1392916 h 2223209"/>
                <a:gd name="connsiteX284" fmla="*/ 283022 w 2224905"/>
                <a:gd name="connsiteY284" fmla="*/ 1365470 h 2223209"/>
                <a:gd name="connsiteX285" fmla="*/ 153546 w 2224905"/>
                <a:gd name="connsiteY285" fmla="*/ 1407058 h 2223209"/>
                <a:gd name="connsiteX286" fmla="*/ 1927833 w 2224905"/>
                <a:gd name="connsiteY286" fmla="*/ 1425575 h 2223209"/>
                <a:gd name="connsiteX287" fmla="*/ 1894849 w 2224905"/>
                <a:gd name="connsiteY287" fmla="*/ 1501020 h 2223209"/>
                <a:gd name="connsiteX288" fmla="*/ 1915779 w 2224905"/>
                <a:gd name="connsiteY288" fmla="*/ 1509769 h 2223209"/>
                <a:gd name="connsiteX289" fmla="*/ 1937008 w 2224905"/>
                <a:gd name="connsiteY289" fmla="*/ 1461170 h 2223209"/>
                <a:gd name="connsiteX290" fmla="*/ 2040037 w 2224905"/>
                <a:gd name="connsiteY290" fmla="*/ 1505934 h 2223209"/>
                <a:gd name="connsiteX291" fmla="*/ 2051732 w 2224905"/>
                <a:gd name="connsiteY291" fmla="*/ 1479747 h 2223209"/>
                <a:gd name="connsiteX292" fmla="*/ 1927833 w 2224905"/>
                <a:gd name="connsiteY292" fmla="*/ 1425575 h 2223209"/>
                <a:gd name="connsiteX293" fmla="*/ 179393 w 2224905"/>
                <a:gd name="connsiteY293" fmla="*/ 1482923 h 2223209"/>
                <a:gd name="connsiteX294" fmla="*/ 190428 w 2224905"/>
                <a:gd name="connsiteY294" fmla="*/ 1505694 h 2223209"/>
                <a:gd name="connsiteX295" fmla="*/ 279004 w 2224905"/>
                <a:gd name="connsiteY295" fmla="*/ 1466383 h 2223209"/>
                <a:gd name="connsiteX296" fmla="*/ 297835 w 2224905"/>
                <a:gd name="connsiteY296" fmla="*/ 1501979 h 2223209"/>
                <a:gd name="connsiteX297" fmla="*/ 207219 w 2224905"/>
                <a:gd name="connsiteY297" fmla="*/ 1544525 h 2223209"/>
                <a:gd name="connsiteX298" fmla="*/ 219573 w 2224905"/>
                <a:gd name="connsiteY298" fmla="*/ 1570353 h 2223209"/>
                <a:gd name="connsiteX299" fmla="*/ 311448 w 2224905"/>
                <a:gd name="connsiteY299" fmla="*/ 1527866 h 2223209"/>
                <a:gd name="connsiteX300" fmla="*/ 271628 w 2224905"/>
                <a:gd name="connsiteY300" fmla="*/ 1441874 h 2223209"/>
                <a:gd name="connsiteX301" fmla="*/ 179393 w 2224905"/>
                <a:gd name="connsiteY301" fmla="*/ 1482923 h 2223209"/>
                <a:gd name="connsiteX302" fmla="*/ 244161 w 2224905"/>
                <a:gd name="connsiteY302" fmla="*/ 1615117 h 2223209"/>
                <a:gd name="connsiteX303" fmla="*/ 259574 w 2224905"/>
                <a:gd name="connsiteY303" fmla="*/ 1639626 h 2223209"/>
                <a:gd name="connsiteX304" fmla="*/ 307430 w 2224905"/>
                <a:gd name="connsiteY304" fmla="*/ 1609184 h 2223209"/>
                <a:gd name="connsiteX305" fmla="*/ 328180 w 2224905"/>
                <a:gd name="connsiteY305" fmla="*/ 1641603 h 2223209"/>
                <a:gd name="connsiteX306" fmla="*/ 280623 w 2224905"/>
                <a:gd name="connsiteY306" fmla="*/ 1672405 h 2223209"/>
                <a:gd name="connsiteX307" fmla="*/ 296516 w 2224905"/>
                <a:gd name="connsiteY307" fmla="*/ 1696375 h 2223209"/>
                <a:gd name="connsiteX308" fmla="*/ 409920 w 2224905"/>
                <a:gd name="connsiteY308" fmla="*/ 1623266 h 2223209"/>
                <a:gd name="connsiteX309" fmla="*/ 394147 w 2224905"/>
                <a:gd name="connsiteY309" fmla="*/ 1598937 h 2223209"/>
                <a:gd name="connsiteX310" fmla="*/ 345811 w 2224905"/>
                <a:gd name="connsiteY310" fmla="*/ 1629678 h 2223209"/>
                <a:gd name="connsiteX311" fmla="*/ 325481 w 2224905"/>
                <a:gd name="connsiteY311" fmla="*/ 1597679 h 2223209"/>
                <a:gd name="connsiteX312" fmla="*/ 373458 w 2224905"/>
                <a:gd name="connsiteY312" fmla="*/ 1566697 h 2223209"/>
                <a:gd name="connsiteX313" fmla="*/ 356366 w 2224905"/>
                <a:gd name="connsiteY313" fmla="*/ 1543686 h 2223209"/>
                <a:gd name="connsiteX314" fmla="*/ 244161 w 2224905"/>
                <a:gd name="connsiteY314" fmla="*/ 1615117 h 2223209"/>
                <a:gd name="connsiteX315" fmla="*/ 1881296 w 2224905"/>
                <a:gd name="connsiteY315" fmla="*/ 1545005 h 2223209"/>
                <a:gd name="connsiteX316" fmla="*/ 1848612 w 2224905"/>
                <a:gd name="connsiteY316" fmla="*/ 1626682 h 2223209"/>
                <a:gd name="connsiteX317" fmla="*/ 1915119 w 2224905"/>
                <a:gd name="connsiteY317" fmla="*/ 1672405 h 2223209"/>
                <a:gd name="connsiteX318" fmla="*/ 1969752 w 2224905"/>
                <a:gd name="connsiteY318" fmla="*/ 1578622 h 2223209"/>
                <a:gd name="connsiteX319" fmla="*/ 1881296 w 2224905"/>
                <a:gd name="connsiteY319" fmla="*/ 1545005 h 2223209"/>
                <a:gd name="connsiteX320" fmla="*/ 329079 w 2224905"/>
                <a:gd name="connsiteY320" fmla="*/ 1739820 h 2223209"/>
                <a:gd name="connsiteX321" fmla="*/ 347251 w 2224905"/>
                <a:gd name="connsiteY321" fmla="*/ 1760434 h 2223209"/>
                <a:gd name="connsiteX322" fmla="*/ 405842 w 2224905"/>
                <a:gd name="connsiteY322" fmla="*/ 1709558 h 2223209"/>
                <a:gd name="connsiteX323" fmla="*/ 389770 w 2224905"/>
                <a:gd name="connsiteY323" fmla="*/ 1806457 h 2223209"/>
                <a:gd name="connsiteX324" fmla="*/ 396786 w 2224905"/>
                <a:gd name="connsiteY324" fmla="*/ 1817123 h 2223209"/>
                <a:gd name="connsiteX325" fmla="*/ 498616 w 2224905"/>
                <a:gd name="connsiteY325" fmla="*/ 1726936 h 2223209"/>
                <a:gd name="connsiteX326" fmla="*/ 479126 w 2224905"/>
                <a:gd name="connsiteY326" fmla="*/ 1706442 h 2223209"/>
                <a:gd name="connsiteX327" fmla="*/ 421014 w 2224905"/>
                <a:gd name="connsiteY327" fmla="*/ 1758217 h 2223209"/>
                <a:gd name="connsiteX328" fmla="*/ 437566 w 2224905"/>
                <a:gd name="connsiteY328" fmla="*/ 1660779 h 2223209"/>
                <a:gd name="connsiteX329" fmla="*/ 431209 w 2224905"/>
                <a:gd name="connsiteY329" fmla="*/ 1649753 h 2223209"/>
                <a:gd name="connsiteX330" fmla="*/ 329079 w 2224905"/>
                <a:gd name="connsiteY330" fmla="*/ 1739820 h 2223209"/>
                <a:gd name="connsiteX331" fmla="*/ 1745822 w 2224905"/>
                <a:gd name="connsiteY331" fmla="*/ 1726217 h 2223209"/>
                <a:gd name="connsiteX332" fmla="*/ 1796078 w 2224905"/>
                <a:gd name="connsiteY332" fmla="*/ 1769423 h 2223209"/>
                <a:gd name="connsiteX333" fmla="*/ 1826003 w 2224905"/>
                <a:gd name="connsiteY333" fmla="*/ 1736105 h 2223209"/>
                <a:gd name="connsiteX334" fmla="*/ 1816228 w 2224905"/>
                <a:gd name="connsiteY334" fmla="*/ 1724779 h 2223209"/>
                <a:gd name="connsiteX335" fmla="*/ 1800995 w 2224905"/>
                <a:gd name="connsiteY335" fmla="*/ 1742337 h 2223209"/>
                <a:gd name="connsiteX336" fmla="*/ 1772269 w 2224905"/>
                <a:gd name="connsiteY336" fmla="*/ 1717229 h 2223209"/>
                <a:gd name="connsiteX337" fmla="*/ 1807952 w 2224905"/>
                <a:gd name="connsiteY337" fmla="*/ 1692839 h 2223209"/>
                <a:gd name="connsiteX338" fmla="*/ 1856528 w 2224905"/>
                <a:gd name="connsiteY338" fmla="*/ 1734307 h 2223209"/>
                <a:gd name="connsiteX339" fmla="*/ 1813109 w 2224905"/>
                <a:gd name="connsiteY339" fmla="*/ 1771820 h 2223209"/>
                <a:gd name="connsiteX340" fmla="*/ 1837817 w 2224905"/>
                <a:gd name="connsiteY340" fmla="*/ 1801303 h 2223209"/>
                <a:gd name="connsiteX341" fmla="*/ 1883035 w 2224905"/>
                <a:gd name="connsiteY341" fmla="*/ 1751805 h 2223209"/>
                <a:gd name="connsiteX342" fmla="*/ 1801775 w 2224905"/>
                <a:gd name="connsiteY342" fmla="*/ 1664435 h 2223209"/>
                <a:gd name="connsiteX343" fmla="*/ 1745822 w 2224905"/>
                <a:gd name="connsiteY343" fmla="*/ 1726217 h 2223209"/>
                <a:gd name="connsiteX344" fmla="*/ 510910 w 2224905"/>
                <a:gd name="connsiteY344" fmla="*/ 1740659 h 2223209"/>
                <a:gd name="connsiteX345" fmla="*/ 468751 w 2224905"/>
                <a:gd name="connsiteY345" fmla="*/ 1885617 h 2223209"/>
                <a:gd name="connsiteX346" fmla="*/ 494538 w 2224905"/>
                <a:gd name="connsiteY346" fmla="*/ 1879205 h 2223209"/>
                <a:gd name="connsiteX347" fmla="*/ 608002 w 2224905"/>
                <a:gd name="connsiteY347" fmla="*/ 1821198 h 2223209"/>
                <a:gd name="connsiteX348" fmla="*/ 585993 w 2224905"/>
                <a:gd name="connsiteY348" fmla="*/ 1802861 h 2223209"/>
                <a:gd name="connsiteX349" fmla="*/ 565303 w 2224905"/>
                <a:gd name="connsiteY349" fmla="*/ 1814966 h 2223209"/>
                <a:gd name="connsiteX350" fmla="*/ 528181 w 2224905"/>
                <a:gd name="connsiteY350" fmla="*/ 1784045 h 2223209"/>
                <a:gd name="connsiteX351" fmla="*/ 535318 w 2224905"/>
                <a:gd name="connsiteY351" fmla="*/ 1760794 h 2223209"/>
                <a:gd name="connsiteX352" fmla="*/ 510910 w 2224905"/>
                <a:gd name="connsiteY352" fmla="*/ 1740659 h 2223209"/>
                <a:gd name="connsiteX353" fmla="*/ 1669540 w 2224905"/>
                <a:gd name="connsiteY353" fmla="*/ 1781887 h 2223209"/>
                <a:gd name="connsiteX354" fmla="*/ 1705342 w 2224905"/>
                <a:gd name="connsiteY354" fmla="*/ 1825033 h 2223209"/>
                <a:gd name="connsiteX355" fmla="*/ 1714937 w 2224905"/>
                <a:gd name="connsiteY355" fmla="*/ 1907969 h 2223209"/>
                <a:gd name="connsiteX356" fmla="*/ 1741684 w 2224905"/>
                <a:gd name="connsiteY356" fmla="*/ 1900598 h 2223209"/>
                <a:gd name="connsiteX357" fmla="*/ 1733828 w 2224905"/>
                <a:gd name="connsiteY357" fmla="*/ 1837558 h 2223209"/>
                <a:gd name="connsiteX358" fmla="*/ 1795118 w 2224905"/>
                <a:gd name="connsiteY358" fmla="*/ 1852778 h 2223209"/>
                <a:gd name="connsiteX359" fmla="*/ 1809271 w 2224905"/>
                <a:gd name="connsiteY359" fmla="*/ 1828928 h 2223209"/>
                <a:gd name="connsiteX360" fmla="*/ 1741445 w 2224905"/>
                <a:gd name="connsiteY360" fmla="*/ 1809692 h 2223209"/>
                <a:gd name="connsiteX361" fmla="*/ 1691909 w 2224905"/>
                <a:gd name="connsiteY361" fmla="*/ 1763311 h 2223209"/>
                <a:gd name="connsiteX362" fmla="*/ 1669540 w 2224905"/>
                <a:gd name="connsiteY362" fmla="*/ 1781887 h 2223209"/>
                <a:gd name="connsiteX363" fmla="*/ 916970 w 2224905"/>
                <a:gd name="connsiteY363" fmla="*/ 1965677 h 2223209"/>
                <a:gd name="connsiteX364" fmla="*/ 874031 w 2224905"/>
                <a:gd name="connsiteY364" fmla="*/ 1999295 h 2223209"/>
                <a:gd name="connsiteX365" fmla="*/ 874691 w 2224905"/>
                <a:gd name="connsiteY365" fmla="*/ 2025302 h 2223209"/>
                <a:gd name="connsiteX366" fmla="*/ 909714 w 2224905"/>
                <a:gd name="connsiteY366" fmla="*/ 2007444 h 2223209"/>
                <a:gd name="connsiteX367" fmla="*/ 909474 w 2224905"/>
                <a:gd name="connsiteY367" fmla="*/ 2087803 h 2223209"/>
                <a:gd name="connsiteX368" fmla="*/ 942458 w 2224905"/>
                <a:gd name="connsiteY368" fmla="*/ 2087803 h 2223209"/>
                <a:gd name="connsiteX369" fmla="*/ 942398 w 2224905"/>
                <a:gd name="connsiteY369" fmla="*/ 1965737 h 2223209"/>
                <a:gd name="connsiteX370" fmla="*/ 916970 w 2224905"/>
                <a:gd name="connsiteY370" fmla="*/ 1965677 h 2223209"/>
                <a:gd name="connsiteX371" fmla="*/ 1183179 w 2224905"/>
                <a:gd name="connsiteY371" fmla="*/ 1966036 h 2223209"/>
                <a:gd name="connsiteX372" fmla="*/ 1122309 w 2224905"/>
                <a:gd name="connsiteY372" fmla="*/ 2038725 h 2223209"/>
                <a:gd name="connsiteX373" fmla="*/ 1122429 w 2224905"/>
                <a:gd name="connsiteY373" fmla="*/ 2064612 h 2223209"/>
                <a:gd name="connsiteX374" fmla="*/ 1183779 w 2224905"/>
                <a:gd name="connsiteY374" fmla="*/ 2064612 h 2223209"/>
                <a:gd name="connsiteX375" fmla="*/ 1183899 w 2224905"/>
                <a:gd name="connsiteY375" fmla="*/ 2087863 h 2223209"/>
                <a:gd name="connsiteX376" fmla="*/ 1212385 w 2224905"/>
                <a:gd name="connsiteY376" fmla="*/ 2087744 h 2223209"/>
                <a:gd name="connsiteX377" fmla="*/ 1212265 w 2224905"/>
                <a:gd name="connsiteY377" fmla="*/ 2064792 h 2223209"/>
                <a:gd name="connsiteX378" fmla="*/ 1227258 w 2224905"/>
                <a:gd name="connsiteY378" fmla="*/ 2064493 h 2223209"/>
                <a:gd name="connsiteX379" fmla="*/ 1227317 w 2224905"/>
                <a:gd name="connsiteY379" fmla="*/ 2040043 h 2223209"/>
                <a:gd name="connsiteX380" fmla="*/ 1212325 w 2224905"/>
                <a:gd name="connsiteY380" fmla="*/ 2039804 h 2223209"/>
                <a:gd name="connsiteX381" fmla="*/ 1212265 w 2224905"/>
                <a:gd name="connsiteY381" fmla="*/ 1965617 h 2223209"/>
                <a:gd name="connsiteX382" fmla="*/ 1183179 w 2224905"/>
                <a:gd name="connsiteY382" fmla="*/ 1966036 h 2223209"/>
                <a:gd name="connsiteX383" fmla="*/ 1007346 w 2224905"/>
                <a:gd name="connsiteY383" fmla="*/ 2036448 h 2223209"/>
                <a:gd name="connsiteX384" fmla="*/ 1062998 w 2224905"/>
                <a:gd name="connsiteY384" fmla="*/ 2036028 h 2223209"/>
                <a:gd name="connsiteX385" fmla="*/ 1045667 w 2224905"/>
                <a:gd name="connsiteY385" fmla="*/ 2069586 h 2223209"/>
                <a:gd name="connsiteX386" fmla="*/ 1028275 w 2224905"/>
                <a:gd name="connsiteY386" fmla="*/ 2057481 h 2223209"/>
                <a:gd name="connsiteX387" fmla="*/ 997630 w 2224905"/>
                <a:gd name="connsiteY387" fmla="*/ 2061556 h 2223209"/>
                <a:gd name="connsiteX388" fmla="*/ 1089505 w 2224905"/>
                <a:gd name="connsiteY388" fmla="*/ 2059459 h 2223209"/>
                <a:gd name="connsiteX389" fmla="*/ 1083748 w 2224905"/>
                <a:gd name="connsiteY389" fmla="*/ 1984433 h 2223209"/>
                <a:gd name="connsiteX390" fmla="*/ 1022218 w 2224905"/>
                <a:gd name="connsiteY390" fmla="*/ 1968493 h 2223209"/>
                <a:gd name="connsiteX391" fmla="*/ 1007346 w 2224905"/>
                <a:gd name="connsiteY391" fmla="*/ 2036448 h 2223209"/>
                <a:gd name="connsiteX392" fmla="*/ 1269057 w 2224905"/>
                <a:gd name="connsiteY392" fmla="*/ 1968194 h 2223209"/>
                <a:gd name="connsiteX393" fmla="*/ 1258562 w 2224905"/>
                <a:gd name="connsiteY393" fmla="*/ 2031714 h 2223209"/>
                <a:gd name="connsiteX394" fmla="*/ 1285129 w 2224905"/>
                <a:gd name="connsiteY394" fmla="*/ 2035189 h 2223209"/>
                <a:gd name="connsiteX395" fmla="*/ 1309897 w 2224905"/>
                <a:gd name="connsiteY395" fmla="*/ 2027699 h 2223209"/>
                <a:gd name="connsiteX396" fmla="*/ 1304140 w 2224905"/>
                <a:gd name="connsiteY396" fmla="*/ 2069946 h 2223209"/>
                <a:gd name="connsiteX397" fmla="*/ 1285549 w 2224905"/>
                <a:gd name="connsiteY397" fmla="*/ 2053826 h 2223209"/>
                <a:gd name="connsiteX398" fmla="*/ 1253105 w 2224905"/>
                <a:gd name="connsiteY398" fmla="*/ 2057362 h 2223209"/>
                <a:gd name="connsiteX399" fmla="*/ 1333825 w 2224905"/>
                <a:gd name="connsiteY399" fmla="*/ 2082830 h 2223209"/>
                <a:gd name="connsiteX400" fmla="*/ 1340182 w 2224905"/>
                <a:gd name="connsiteY400" fmla="*/ 2016014 h 2223209"/>
                <a:gd name="connsiteX401" fmla="*/ 1291066 w 2224905"/>
                <a:gd name="connsiteY401" fmla="*/ 2011639 h 2223209"/>
                <a:gd name="connsiteX402" fmla="*/ 1294185 w 2224905"/>
                <a:gd name="connsiteY402" fmla="*/ 1993482 h 2223209"/>
                <a:gd name="connsiteX403" fmla="*/ 1347978 w 2224905"/>
                <a:gd name="connsiteY403" fmla="*/ 1993422 h 2223209"/>
                <a:gd name="connsiteX404" fmla="*/ 1347978 w 2224905"/>
                <a:gd name="connsiteY404" fmla="*/ 1968014 h 2223209"/>
                <a:gd name="connsiteX405" fmla="*/ 1269057 w 2224905"/>
                <a:gd name="connsiteY405" fmla="*/ 1968194 h 2223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Lst>
              <a:rect l="l" t="t" r="r" b="b"/>
              <a:pathLst>
                <a:path w="2224905" h="2223209">
                  <a:moveTo>
                    <a:pt x="1031454" y="7634"/>
                  </a:moveTo>
                  <a:cubicBezTo>
                    <a:pt x="1230256" y="-7347"/>
                    <a:pt x="1433016" y="31425"/>
                    <a:pt x="1611248" y="120832"/>
                  </a:cubicBezTo>
                  <a:cubicBezTo>
                    <a:pt x="1806572" y="217851"/>
                    <a:pt x="1971911" y="373835"/>
                    <a:pt x="2080038" y="563137"/>
                  </a:cubicBezTo>
                  <a:cubicBezTo>
                    <a:pt x="2175511" y="728949"/>
                    <a:pt x="2226066" y="919929"/>
                    <a:pt x="2225886" y="1111209"/>
                  </a:cubicBezTo>
                  <a:cubicBezTo>
                    <a:pt x="2226666" y="1308482"/>
                    <a:pt x="2173232" y="1505634"/>
                    <a:pt x="2072362" y="1675341"/>
                  </a:cubicBezTo>
                  <a:cubicBezTo>
                    <a:pt x="1972691" y="1844149"/>
                    <a:pt x="1827442" y="1985692"/>
                    <a:pt x="1655927" y="2080852"/>
                  </a:cubicBezTo>
                  <a:cubicBezTo>
                    <a:pt x="1492387" y="2172178"/>
                    <a:pt x="1305219" y="2220896"/>
                    <a:pt x="1117811" y="2220537"/>
                  </a:cubicBezTo>
                  <a:cubicBezTo>
                    <a:pt x="934302" y="2221675"/>
                    <a:pt x="750732" y="2175953"/>
                    <a:pt x="589231" y="2088882"/>
                  </a:cubicBezTo>
                  <a:cubicBezTo>
                    <a:pt x="387671" y="1981137"/>
                    <a:pt x="221253" y="1809453"/>
                    <a:pt x="119782" y="1604810"/>
                  </a:cubicBezTo>
                  <a:cubicBezTo>
                    <a:pt x="22870" y="1411193"/>
                    <a:pt x="-13952" y="1188692"/>
                    <a:pt x="13155" y="974041"/>
                  </a:cubicBezTo>
                  <a:cubicBezTo>
                    <a:pt x="38702" y="765683"/>
                    <a:pt x="126019" y="565594"/>
                    <a:pt x="260713" y="404576"/>
                  </a:cubicBezTo>
                  <a:cubicBezTo>
                    <a:pt x="449980" y="175424"/>
                    <a:pt x="734660" y="28069"/>
                    <a:pt x="1031454" y="7634"/>
                  </a:cubicBezTo>
                  <a:moveTo>
                    <a:pt x="1027196" y="121731"/>
                  </a:moveTo>
                  <a:cubicBezTo>
                    <a:pt x="1010344" y="134735"/>
                    <a:pt x="1009325" y="164158"/>
                    <a:pt x="1026596" y="177222"/>
                  </a:cubicBezTo>
                  <a:cubicBezTo>
                    <a:pt x="1040389" y="187708"/>
                    <a:pt x="1058441" y="189266"/>
                    <a:pt x="1073793" y="196817"/>
                  </a:cubicBezTo>
                  <a:cubicBezTo>
                    <a:pt x="1084108" y="200532"/>
                    <a:pt x="1082369" y="217191"/>
                    <a:pt x="1073253" y="221386"/>
                  </a:cubicBezTo>
                  <a:cubicBezTo>
                    <a:pt x="1054962" y="231214"/>
                    <a:pt x="1033553" y="223603"/>
                    <a:pt x="1015742" y="216352"/>
                  </a:cubicBezTo>
                  <a:cubicBezTo>
                    <a:pt x="1016221" y="224682"/>
                    <a:pt x="1016821" y="233011"/>
                    <a:pt x="1017541" y="241341"/>
                  </a:cubicBezTo>
                  <a:cubicBezTo>
                    <a:pt x="1040929" y="249970"/>
                    <a:pt x="1069295" y="253865"/>
                    <a:pt x="1091364" y="239843"/>
                  </a:cubicBezTo>
                  <a:cubicBezTo>
                    <a:pt x="1109056" y="228877"/>
                    <a:pt x="1113913" y="202690"/>
                    <a:pt x="1101619" y="185971"/>
                  </a:cubicBezTo>
                  <a:cubicBezTo>
                    <a:pt x="1087526" y="168892"/>
                    <a:pt x="1062878" y="169431"/>
                    <a:pt x="1045487" y="158046"/>
                  </a:cubicBezTo>
                  <a:cubicBezTo>
                    <a:pt x="1032113" y="142945"/>
                    <a:pt x="1055142" y="127784"/>
                    <a:pt x="1069835" y="132757"/>
                  </a:cubicBezTo>
                  <a:cubicBezTo>
                    <a:pt x="1082968" y="131020"/>
                    <a:pt x="1086627" y="144203"/>
                    <a:pt x="1092744" y="152652"/>
                  </a:cubicBezTo>
                  <a:cubicBezTo>
                    <a:pt x="1093943" y="140488"/>
                    <a:pt x="1095023" y="128383"/>
                    <a:pt x="1095682" y="116218"/>
                  </a:cubicBezTo>
                  <a:cubicBezTo>
                    <a:pt x="1073733" y="108248"/>
                    <a:pt x="1046027" y="105132"/>
                    <a:pt x="1027196" y="121731"/>
                  </a:cubicBezTo>
                  <a:moveTo>
                    <a:pt x="1169626" y="120113"/>
                  </a:moveTo>
                  <a:cubicBezTo>
                    <a:pt x="1133763" y="141147"/>
                    <a:pt x="1125068" y="195199"/>
                    <a:pt x="1149176" y="228038"/>
                  </a:cubicBezTo>
                  <a:cubicBezTo>
                    <a:pt x="1168546" y="252127"/>
                    <a:pt x="1203389" y="253805"/>
                    <a:pt x="1231156" y="246135"/>
                  </a:cubicBezTo>
                  <a:cubicBezTo>
                    <a:pt x="1232535" y="238045"/>
                    <a:pt x="1233674" y="229895"/>
                    <a:pt x="1234634" y="221686"/>
                  </a:cubicBezTo>
                  <a:cubicBezTo>
                    <a:pt x="1214484" y="225461"/>
                    <a:pt x="1185698" y="232173"/>
                    <a:pt x="1172924" y="210779"/>
                  </a:cubicBezTo>
                  <a:cubicBezTo>
                    <a:pt x="1161770" y="187828"/>
                    <a:pt x="1164888" y="152712"/>
                    <a:pt x="1189836" y="140008"/>
                  </a:cubicBezTo>
                  <a:cubicBezTo>
                    <a:pt x="1206388" y="131559"/>
                    <a:pt x="1236973" y="137491"/>
                    <a:pt x="1231395" y="162001"/>
                  </a:cubicBezTo>
                  <a:cubicBezTo>
                    <a:pt x="1242670" y="153192"/>
                    <a:pt x="1240271" y="135993"/>
                    <a:pt x="1243869" y="123349"/>
                  </a:cubicBezTo>
                  <a:cubicBezTo>
                    <a:pt x="1221021" y="112503"/>
                    <a:pt x="1192775" y="106990"/>
                    <a:pt x="1169626" y="120113"/>
                  </a:cubicBezTo>
                  <a:moveTo>
                    <a:pt x="854481" y="143184"/>
                  </a:moveTo>
                  <a:cubicBezTo>
                    <a:pt x="864676" y="186929"/>
                    <a:pt x="875171" y="230555"/>
                    <a:pt x="885246" y="274360"/>
                  </a:cubicBezTo>
                  <a:cubicBezTo>
                    <a:pt x="894661" y="272382"/>
                    <a:pt x="904077" y="270345"/>
                    <a:pt x="913492" y="268247"/>
                  </a:cubicBezTo>
                  <a:cubicBezTo>
                    <a:pt x="909414" y="248352"/>
                    <a:pt x="904736" y="228577"/>
                    <a:pt x="899519" y="208982"/>
                  </a:cubicBezTo>
                  <a:cubicBezTo>
                    <a:pt x="913612" y="205087"/>
                    <a:pt x="927825" y="201911"/>
                    <a:pt x="942098" y="198974"/>
                  </a:cubicBezTo>
                  <a:cubicBezTo>
                    <a:pt x="941618" y="195379"/>
                    <a:pt x="940599" y="188188"/>
                    <a:pt x="940119" y="184652"/>
                  </a:cubicBezTo>
                  <a:cubicBezTo>
                    <a:pt x="925486" y="187708"/>
                    <a:pt x="910973" y="191364"/>
                    <a:pt x="896400" y="194540"/>
                  </a:cubicBezTo>
                  <a:cubicBezTo>
                    <a:pt x="893522" y="182555"/>
                    <a:pt x="890703" y="170570"/>
                    <a:pt x="887825" y="158645"/>
                  </a:cubicBezTo>
                  <a:cubicBezTo>
                    <a:pt x="901558" y="155349"/>
                    <a:pt x="915351" y="152233"/>
                    <a:pt x="929084" y="148997"/>
                  </a:cubicBezTo>
                  <a:cubicBezTo>
                    <a:pt x="927885" y="143484"/>
                    <a:pt x="925426" y="132518"/>
                    <a:pt x="924227" y="127064"/>
                  </a:cubicBezTo>
                  <a:cubicBezTo>
                    <a:pt x="900898" y="132158"/>
                    <a:pt x="877750" y="137911"/>
                    <a:pt x="854481" y="143184"/>
                  </a:cubicBezTo>
                  <a:moveTo>
                    <a:pt x="1265699" y="257461"/>
                  </a:moveTo>
                  <a:cubicBezTo>
                    <a:pt x="1275234" y="259378"/>
                    <a:pt x="1284829" y="261296"/>
                    <a:pt x="1294424" y="263154"/>
                  </a:cubicBezTo>
                  <a:cubicBezTo>
                    <a:pt x="1302700" y="218630"/>
                    <a:pt x="1312176" y="174405"/>
                    <a:pt x="1319672" y="129761"/>
                  </a:cubicBezTo>
                  <a:cubicBezTo>
                    <a:pt x="1310077" y="128623"/>
                    <a:pt x="1300481" y="127244"/>
                    <a:pt x="1290946" y="125746"/>
                  </a:cubicBezTo>
                  <a:cubicBezTo>
                    <a:pt x="1283090" y="169731"/>
                    <a:pt x="1274214" y="213596"/>
                    <a:pt x="1265699" y="257461"/>
                  </a:cubicBezTo>
                  <a:moveTo>
                    <a:pt x="1370647" y="142285"/>
                  </a:moveTo>
                  <a:cubicBezTo>
                    <a:pt x="1358353" y="185431"/>
                    <a:pt x="1344740" y="228098"/>
                    <a:pt x="1332086" y="271124"/>
                  </a:cubicBezTo>
                  <a:cubicBezTo>
                    <a:pt x="1357573" y="278914"/>
                    <a:pt x="1383181" y="286464"/>
                    <a:pt x="1408608" y="294374"/>
                  </a:cubicBezTo>
                  <a:cubicBezTo>
                    <a:pt x="1411187" y="287124"/>
                    <a:pt x="1413286" y="279753"/>
                    <a:pt x="1414905" y="272262"/>
                  </a:cubicBezTo>
                  <a:cubicBezTo>
                    <a:pt x="1398953" y="267468"/>
                    <a:pt x="1382941" y="263094"/>
                    <a:pt x="1366929" y="258659"/>
                  </a:cubicBezTo>
                  <a:cubicBezTo>
                    <a:pt x="1369987" y="245775"/>
                    <a:pt x="1373765" y="233071"/>
                    <a:pt x="1378383" y="220667"/>
                  </a:cubicBezTo>
                  <a:cubicBezTo>
                    <a:pt x="1394215" y="226360"/>
                    <a:pt x="1410287" y="231274"/>
                    <a:pt x="1426659" y="235169"/>
                  </a:cubicBezTo>
                  <a:cubicBezTo>
                    <a:pt x="1427259" y="231753"/>
                    <a:pt x="1428399" y="224982"/>
                    <a:pt x="1428998" y="221626"/>
                  </a:cubicBezTo>
                  <a:cubicBezTo>
                    <a:pt x="1413406" y="216952"/>
                    <a:pt x="1397814" y="212457"/>
                    <a:pt x="1382161" y="208083"/>
                  </a:cubicBezTo>
                  <a:cubicBezTo>
                    <a:pt x="1385100" y="195918"/>
                    <a:pt x="1388878" y="184053"/>
                    <a:pt x="1392356" y="172068"/>
                  </a:cubicBezTo>
                  <a:cubicBezTo>
                    <a:pt x="1407829" y="176622"/>
                    <a:pt x="1423181" y="181416"/>
                    <a:pt x="1438593" y="185971"/>
                  </a:cubicBezTo>
                  <a:cubicBezTo>
                    <a:pt x="1440752" y="178780"/>
                    <a:pt x="1442851" y="171529"/>
                    <a:pt x="1444950" y="164218"/>
                  </a:cubicBezTo>
                  <a:cubicBezTo>
                    <a:pt x="1420123" y="157027"/>
                    <a:pt x="1395595" y="149057"/>
                    <a:pt x="1370647" y="142285"/>
                  </a:cubicBezTo>
                  <a:moveTo>
                    <a:pt x="760567" y="173266"/>
                  </a:moveTo>
                  <a:cubicBezTo>
                    <a:pt x="736219" y="178839"/>
                    <a:pt x="714570" y="198974"/>
                    <a:pt x="713250" y="224922"/>
                  </a:cubicBezTo>
                  <a:cubicBezTo>
                    <a:pt x="712471" y="251948"/>
                    <a:pt x="723565" y="280652"/>
                    <a:pt x="744735" y="298030"/>
                  </a:cubicBezTo>
                  <a:cubicBezTo>
                    <a:pt x="776159" y="323738"/>
                    <a:pt x="830853" y="303303"/>
                    <a:pt x="838709" y="263753"/>
                  </a:cubicBezTo>
                  <a:cubicBezTo>
                    <a:pt x="844106" y="238824"/>
                    <a:pt x="833971" y="213057"/>
                    <a:pt x="819758" y="192862"/>
                  </a:cubicBezTo>
                  <a:cubicBezTo>
                    <a:pt x="806924" y="174165"/>
                    <a:pt x="782037" y="166315"/>
                    <a:pt x="760567" y="173266"/>
                  </a:cubicBezTo>
                  <a:moveTo>
                    <a:pt x="1491667" y="180038"/>
                  </a:moveTo>
                  <a:cubicBezTo>
                    <a:pt x="1472357" y="220907"/>
                    <a:pt x="1453646" y="262075"/>
                    <a:pt x="1434456" y="303064"/>
                  </a:cubicBezTo>
                  <a:cubicBezTo>
                    <a:pt x="1442851" y="307079"/>
                    <a:pt x="1451307" y="310914"/>
                    <a:pt x="1459583" y="315168"/>
                  </a:cubicBezTo>
                  <a:cubicBezTo>
                    <a:pt x="1470678" y="291019"/>
                    <a:pt x="1481892" y="266989"/>
                    <a:pt x="1493167" y="242899"/>
                  </a:cubicBezTo>
                  <a:cubicBezTo>
                    <a:pt x="1501023" y="275678"/>
                    <a:pt x="1507919" y="308696"/>
                    <a:pt x="1516975" y="341056"/>
                  </a:cubicBezTo>
                  <a:cubicBezTo>
                    <a:pt x="1520033" y="342075"/>
                    <a:pt x="1526090" y="343992"/>
                    <a:pt x="1529149" y="344951"/>
                  </a:cubicBezTo>
                  <a:cubicBezTo>
                    <a:pt x="1546780" y="304202"/>
                    <a:pt x="1566271" y="264292"/>
                    <a:pt x="1584622" y="223843"/>
                  </a:cubicBezTo>
                  <a:cubicBezTo>
                    <a:pt x="1575926" y="220307"/>
                    <a:pt x="1567470" y="216233"/>
                    <a:pt x="1558834" y="212697"/>
                  </a:cubicBezTo>
                  <a:cubicBezTo>
                    <a:pt x="1548400" y="236427"/>
                    <a:pt x="1537185" y="259798"/>
                    <a:pt x="1526510" y="283468"/>
                  </a:cubicBezTo>
                  <a:cubicBezTo>
                    <a:pt x="1518474" y="253805"/>
                    <a:pt x="1511997" y="223783"/>
                    <a:pt x="1504441" y="194060"/>
                  </a:cubicBezTo>
                  <a:cubicBezTo>
                    <a:pt x="1503901" y="186690"/>
                    <a:pt x="1496705" y="183993"/>
                    <a:pt x="1491667" y="180038"/>
                  </a:cubicBezTo>
                  <a:moveTo>
                    <a:pt x="594569" y="251588"/>
                  </a:moveTo>
                  <a:cubicBezTo>
                    <a:pt x="594629" y="272802"/>
                    <a:pt x="594629" y="294075"/>
                    <a:pt x="594629" y="315288"/>
                  </a:cubicBezTo>
                  <a:cubicBezTo>
                    <a:pt x="574299" y="307378"/>
                    <a:pt x="554509" y="298270"/>
                    <a:pt x="533939" y="291079"/>
                  </a:cubicBezTo>
                  <a:cubicBezTo>
                    <a:pt x="528901" y="298869"/>
                    <a:pt x="523984" y="306719"/>
                    <a:pt x="519126" y="314569"/>
                  </a:cubicBezTo>
                  <a:cubicBezTo>
                    <a:pt x="544014" y="325475"/>
                    <a:pt x="569741" y="334644"/>
                    <a:pt x="594209" y="346449"/>
                  </a:cubicBezTo>
                  <a:cubicBezTo>
                    <a:pt x="607822" y="360052"/>
                    <a:pt x="615798" y="378329"/>
                    <a:pt x="627313" y="393730"/>
                  </a:cubicBezTo>
                  <a:cubicBezTo>
                    <a:pt x="635289" y="388576"/>
                    <a:pt x="643265" y="383363"/>
                    <a:pt x="651241" y="378209"/>
                  </a:cubicBezTo>
                  <a:cubicBezTo>
                    <a:pt x="642065" y="362030"/>
                    <a:pt x="630131" y="347468"/>
                    <a:pt x="621616" y="330869"/>
                  </a:cubicBezTo>
                  <a:cubicBezTo>
                    <a:pt x="620176" y="302944"/>
                    <a:pt x="622635" y="274899"/>
                    <a:pt x="622455" y="246914"/>
                  </a:cubicBezTo>
                  <a:cubicBezTo>
                    <a:pt x="613100" y="248352"/>
                    <a:pt x="603804" y="249970"/>
                    <a:pt x="594569" y="251588"/>
                  </a:cubicBezTo>
                  <a:moveTo>
                    <a:pt x="1575206" y="356816"/>
                  </a:moveTo>
                  <a:cubicBezTo>
                    <a:pt x="1581323" y="386838"/>
                    <a:pt x="1610889" y="404396"/>
                    <a:pt x="1638835" y="410748"/>
                  </a:cubicBezTo>
                  <a:cubicBezTo>
                    <a:pt x="1643453" y="404277"/>
                    <a:pt x="1648010" y="397685"/>
                    <a:pt x="1652448" y="391033"/>
                  </a:cubicBezTo>
                  <a:cubicBezTo>
                    <a:pt x="1634277" y="384621"/>
                    <a:pt x="1609749" y="378509"/>
                    <a:pt x="1604712" y="356816"/>
                  </a:cubicBezTo>
                  <a:cubicBezTo>
                    <a:pt x="1602073" y="328412"/>
                    <a:pt x="1625821" y="294135"/>
                    <a:pt x="1657066" y="298449"/>
                  </a:cubicBezTo>
                  <a:cubicBezTo>
                    <a:pt x="1670319" y="299588"/>
                    <a:pt x="1679195" y="310434"/>
                    <a:pt x="1686571" y="320322"/>
                  </a:cubicBezTo>
                  <a:cubicBezTo>
                    <a:pt x="1684712" y="325236"/>
                    <a:pt x="1681054" y="335123"/>
                    <a:pt x="1679195" y="340037"/>
                  </a:cubicBezTo>
                  <a:cubicBezTo>
                    <a:pt x="1691189" y="332247"/>
                    <a:pt x="1699945" y="320681"/>
                    <a:pt x="1708821" y="309655"/>
                  </a:cubicBezTo>
                  <a:cubicBezTo>
                    <a:pt x="1694068" y="289101"/>
                    <a:pt x="1672299" y="271064"/>
                    <a:pt x="1645792" y="270524"/>
                  </a:cubicBezTo>
                  <a:cubicBezTo>
                    <a:pt x="1603452" y="271723"/>
                    <a:pt x="1569389" y="315828"/>
                    <a:pt x="1575206" y="356816"/>
                  </a:cubicBezTo>
                  <a:moveTo>
                    <a:pt x="421374" y="385280"/>
                  </a:moveTo>
                  <a:cubicBezTo>
                    <a:pt x="426232" y="390973"/>
                    <a:pt x="431089" y="396666"/>
                    <a:pt x="436007" y="402359"/>
                  </a:cubicBezTo>
                  <a:cubicBezTo>
                    <a:pt x="444103" y="395288"/>
                    <a:pt x="452259" y="388396"/>
                    <a:pt x="460415" y="381385"/>
                  </a:cubicBezTo>
                  <a:cubicBezTo>
                    <a:pt x="485303" y="409670"/>
                    <a:pt x="509471" y="438673"/>
                    <a:pt x="534898" y="466538"/>
                  </a:cubicBezTo>
                  <a:cubicBezTo>
                    <a:pt x="541615" y="459587"/>
                    <a:pt x="548811" y="453175"/>
                    <a:pt x="555588" y="446404"/>
                  </a:cubicBezTo>
                  <a:cubicBezTo>
                    <a:pt x="530820" y="418718"/>
                    <a:pt x="506772" y="390314"/>
                    <a:pt x="482424" y="362269"/>
                  </a:cubicBezTo>
                  <a:cubicBezTo>
                    <a:pt x="490400" y="355438"/>
                    <a:pt x="498376" y="348606"/>
                    <a:pt x="506412" y="341835"/>
                  </a:cubicBezTo>
                  <a:cubicBezTo>
                    <a:pt x="501854" y="335842"/>
                    <a:pt x="497117" y="329970"/>
                    <a:pt x="492259" y="324277"/>
                  </a:cubicBezTo>
                  <a:cubicBezTo>
                    <a:pt x="468511" y="344412"/>
                    <a:pt x="445002" y="364906"/>
                    <a:pt x="421374" y="385280"/>
                  </a:cubicBezTo>
                  <a:moveTo>
                    <a:pt x="1660005" y="434539"/>
                  </a:moveTo>
                  <a:cubicBezTo>
                    <a:pt x="1680095" y="451977"/>
                    <a:pt x="1700245" y="469415"/>
                    <a:pt x="1720215" y="487093"/>
                  </a:cubicBezTo>
                  <a:cubicBezTo>
                    <a:pt x="1725252" y="481520"/>
                    <a:pt x="1730230" y="475887"/>
                    <a:pt x="1735208" y="470194"/>
                  </a:cubicBezTo>
                  <a:cubicBezTo>
                    <a:pt x="1722014" y="459108"/>
                    <a:pt x="1709180" y="447662"/>
                    <a:pt x="1696766" y="435797"/>
                  </a:cubicBezTo>
                  <a:cubicBezTo>
                    <a:pt x="1705402" y="426509"/>
                    <a:pt x="1713858" y="416981"/>
                    <a:pt x="1722314" y="407512"/>
                  </a:cubicBezTo>
                  <a:cubicBezTo>
                    <a:pt x="1734008" y="417580"/>
                    <a:pt x="1745043" y="428366"/>
                    <a:pt x="1757277" y="437894"/>
                  </a:cubicBezTo>
                  <a:cubicBezTo>
                    <a:pt x="1764533" y="441250"/>
                    <a:pt x="1774128" y="427108"/>
                    <a:pt x="1763034" y="424591"/>
                  </a:cubicBezTo>
                  <a:cubicBezTo>
                    <a:pt x="1752779" y="415123"/>
                    <a:pt x="1741924" y="406194"/>
                    <a:pt x="1731489" y="396906"/>
                  </a:cubicBezTo>
                  <a:cubicBezTo>
                    <a:pt x="1739585" y="387617"/>
                    <a:pt x="1747681" y="378389"/>
                    <a:pt x="1755658" y="368981"/>
                  </a:cubicBezTo>
                  <a:cubicBezTo>
                    <a:pt x="1767951" y="379348"/>
                    <a:pt x="1780125" y="389955"/>
                    <a:pt x="1792299" y="400441"/>
                  </a:cubicBezTo>
                  <a:cubicBezTo>
                    <a:pt x="1797277" y="394928"/>
                    <a:pt x="1802194" y="389355"/>
                    <a:pt x="1807172" y="383842"/>
                  </a:cubicBezTo>
                  <a:cubicBezTo>
                    <a:pt x="1787862" y="366704"/>
                    <a:pt x="1768311" y="349925"/>
                    <a:pt x="1748881" y="332966"/>
                  </a:cubicBezTo>
                  <a:cubicBezTo>
                    <a:pt x="1719136" y="366704"/>
                    <a:pt x="1689690" y="400681"/>
                    <a:pt x="1660005" y="434539"/>
                  </a:cubicBezTo>
                  <a:moveTo>
                    <a:pt x="1025157" y="354719"/>
                  </a:moveTo>
                  <a:cubicBezTo>
                    <a:pt x="811842" y="378749"/>
                    <a:pt x="612320" y="498598"/>
                    <a:pt x="489441" y="674238"/>
                  </a:cubicBezTo>
                  <a:cubicBezTo>
                    <a:pt x="385212" y="820634"/>
                    <a:pt x="336096" y="1004783"/>
                    <a:pt x="353487" y="1183598"/>
                  </a:cubicBezTo>
                  <a:cubicBezTo>
                    <a:pt x="369140" y="1358219"/>
                    <a:pt x="448361" y="1526009"/>
                    <a:pt x="572500" y="1649753"/>
                  </a:cubicBezTo>
                  <a:cubicBezTo>
                    <a:pt x="690402" y="1769243"/>
                    <a:pt x="848784" y="1848044"/>
                    <a:pt x="1015442" y="1869437"/>
                  </a:cubicBezTo>
                  <a:cubicBezTo>
                    <a:pt x="1174004" y="1890591"/>
                    <a:pt x="1339043" y="1860269"/>
                    <a:pt x="1479493" y="1783565"/>
                  </a:cubicBezTo>
                  <a:cubicBezTo>
                    <a:pt x="1643813" y="1694877"/>
                    <a:pt x="1773649" y="1544226"/>
                    <a:pt x="1836078" y="1368227"/>
                  </a:cubicBezTo>
                  <a:cubicBezTo>
                    <a:pt x="1893649" y="1208287"/>
                    <a:pt x="1895029" y="1028873"/>
                    <a:pt x="1839796" y="868034"/>
                  </a:cubicBezTo>
                  <a:cubicBezTo>
                    <a:pt x="1781445" y="694912"/>
                    <a:pt x="1658085" y="545040"/>
                    <a:pt x="1500063" y="453355"/>
                  </a:cubicBezTo>
                  <a:cubicBezTo>
                    <a:pt x="1358113" y="370000"/>
                    <a:pt x="1188637" y="334944"/>
                    <a:pt x="1025157" y="354719"/>
                  </a:cubicBezTo>
                  <a:moveTo>
                    <a:pt x="373098" y="435318"/>
                  </a:moveTo>
                  <a:cubicBezTo>
                    <a:pt x="404642" y="467377"/>
                    <a:pt x="438526" y="497100"/>
                    <a:pt x="470910" y="528441"/>
                  </a:cubicBezTo>
                  <a:cubicBezTo>
                    <a:pt x="477566" y="521789"/>
                    <a:pt x="484223" y="515077"/>
                    <a:pt x="490880" y="508366"/>
                  </a:cubicBezTo>
                  <a:cubicBezTo>
                    <a:pt x="459335" y="476126"/>
                    <a:pt x="425332" y="446284"/>
                    <a:pt x="392888" y="415003"/>
                  </a:cubicBezTo>
                  <a:cubicBezTo>
                    <a:pt x="386231" y="421715"/>
                    <a:pt x="379635" y="428486"/>
                    <a:pt x="373098" y="435318"/>
                  </a:cubicBezTo>
                  <a:moveTo>
                    <a:pt x="1860966" y="480860"/>
                  </a:moveTo>
                  <a:cubicBezTo>
                    <a:pt x="1849751" y="486973"/>
                    <a:pt x="1844534" y="498898"/>
                    <a:pt x="1839976" y="510164"/>
                  </a:cubicBezTo>
                  <a:cubicBezTo>
                    <a:pt x="1820246" y="502793"/>
                    <a:pt x="1792899" y="501654"/>
                    <a:pt x="1782884" y="524306"/>
                  </a:cubicBezTo>
                  <a:cubicBezTo>
                    <a:pt x="1771610" y="557504"/>
                    <a:pt x="1801715" y="588485"/>
                    <a:pt x="1832180" y="596335"/>
                  </a:cubicBezTo>
                  <a:cubicBezTo>
                    <a:pt x="1832180" y="603886"/>
                    <a:pt x="1832180" y="611496"/>
                    <a:pt x="1832120" y="619107"/>
                  </a:cubicBezTo>
                  <a:cubicBezTo>
                    <a:pt x="1839136" y="627796"/>
                    <a:pt x="1845793" y="636725"/>
                    <a:pt x="1853169" y="645114"/>
                  </a:cubicBezTo>
                  <a:cubicBezTo>
                    <a:pt x="1853110" y="629474"/>
                    <a:pt x="1853889" y="613833"/>
                    <a:pt x="1854069" y="598193"/>
                  </a:cubicBezTo>
                  <a:cubicBezTo>
                    <a:pt x="1869301" y="596755"/>
                    <a:pt x="1884234" y="593159"/>
                    <a:pt x="1898567" y="587646"/>
                  </a:cubicBezTo>
                  <a:cubicBezTo>
                    <a:pt x="1894249" y="581474"/>
                    <a:pt x="1889931" y="575302"/>
                    <a:pt x="1885673" y="569190"/>
                  </a:cubicBezTo>
                  <a:cubicBezTo>
                    <a:pt x="1875718" y="572006"/>
                    <a:pt x="1865583" y="574043"/>
                    <a:pt x="1855448" y="575542"/>
                  </a:cubicBezTo>
                  <a:cubicBezTo>
                    <a:pt x="1856408" y="563077"/>
                    <a:pt x="1857547" y="550613"/>
                    <a:pt x="1858687" y="538208"/>
                  </a:cubicBezTo>
                  <a:cubicBezTo>
                    <a:pt x="1874879" y="542942"/>
                    <a:pt x="1895689" y="549774"/>
                    <a:pt x="1908822" y="534853"/>
                  </a:cubicBezTo>
                  <a:cubicBezTo>
                    <a:pt x="1933590" y="508066"/>
                    <a:pt x="1890531" y="461924"/>
                    <a:pt x="1860966" y="480860"/>
                  </a:cubicBezTo>
                  <a:moveTo>
                    <a:pt x="303712" y="529639"/>
                  </a:moveTo>
                  <a:cubicBezTo>
                    <a:pt x="300474" y="550074"/>
                    <a:pt x="317505" y="570568"/>
                    <a:pt x="337895" y="571946"/>
                  </a:cubicBezTo>
                  <a:cubicBezTo>
                    <a:pt x="358945" y="571826"/>
                    <a:pt x="373877" y="554748"/>
                    <a:pt x="392528" y="547497"/>
                  </a:cubicBezTo>
                  <a:cubicBezTo>
                    <a:pt x="403023" y="543722"/>
                    <a:pt x="412498" y="556126"/>
                    <a:pt x="409200" y="565834"/>
                  </a:cubicBezTo>
                  <a:cubicBezTo>
                    <a:pt x="404222" y="585489"/>
                    <a:pt x="385212" y="596156"/>
                    <a:pt x="368360" y="604485"/>
                  </a:cubicBezTo>
                  <a:cubicBezTo>
                    <a:pt x="374837" y="609519"/>
                    <a:pt x="381254" y="614613"/>
                    <a:pt x="387791" y="619646"/>
                  </a:cubicBezTo>
                  <a:cubicBezTo>
                    <a:pt x="409320" y="608740"/>
                    <a:pt x="428690" y="590343"/>
                    <a:pt x="434867" y="566313"/>
                  </a:cubicBezTo>
                  <a:cubicBezTo>
                    <a:pt x="440745" y="543961"/>
                    <a:pt x="420954" y="519452"/>
                    <a:pt x="398046" y="519991"/>
                  </a:cubicBezTo>
                  <a:cubicBezTo>
                    <a:pt x="381554" y="521310"/>
                    <a:pt x="368300" y="532096"/>
                    <a:pt x="354327" y="539826"/>
                  </a:cubicBezTo>
                  <a:cubicBezTo>
                    <a:pt x="346951" y="545639"/>
                    <a:pt x="335017" y="546538"/>
                    <a:pt x="329739" y="537369"/>
                  </a:cubicBezTo>
                  <a:cubicBezTo>
                    <a:pt x="323922" y="521429"/>
                    <a:pt x="339274" y="508785"/>
                    <a:pt x="350849" y="500875"/>
                  </a:cubicBezTo>
                  <a:cubicBezTo>
                    <a:pt x="355586" y="502493"/>
                    <a:pt x="365122" y="505789"/>
                    <a:pt x="369859" y="507407"/>
                  </a:cubicBezTo>
                  <a:cubicBezTo>
                    <a:pt x="362123" y="497340"/>
                    <a:pt x="353427" y="488051"/>
                    <a:pt x="344432" y="479123"/>
                  </a:cubicBezTo>
                  <a:cubicBezTo>
                    <a:pt x="325361" y="489789"/>
                    <a:pt x="306111" y="506628"/>
                    <a:pt x="303712" y="529639"/>
                  </a:cubicBezTo>
                  <a:moveTo>
                    <a:pt x="255915" y="602688"/>
                  </a:moveTo>
                  <a:cubicBezTo>
                    <a:pt x="235885" y="617429"/>
                    <a:pt x="228209" y="642717"/>
                    <a:pt x="215315" y="663092"/>
                  </a:cubicBezTo>
                  <a:cubicBezTo>
                    <a:pt x="254536" y="685024"/>
                    <a:pt x="293817" y="706957"/>
                    <a:pt x="333097" y="728829"/>
                  </a:cubicBezTo>
                  <a:cubicBezTo>
                    <a:pt x="337895" y="720440"/>
                    <a:pt x="342573" y="712050"/>
                    <a:pt x="347311" y="703601"/>
                  </a:cubicBezTo>
                  <a:cubicBezTo>
                    <a:pt x="330159" y="694013"/>
                    <a:pt x="312947" y="684545"/>
                    <a:pt x="295916" y="674717"/>
                  </a:cubicBezTo>
                  <a:cubicBezTo>
                    <a:pt x="298075" y="672260"/>
                    <a:pt x="302393" y="667406"/>
                    <a:pt x="304612" y="664949"/>
                  </a:cubicBezTo>
                  <a:cubicBezTo>
                    <a:pt x="325781" y="661953"/>
                    <a:pt x="347430" y="664350"/>
                    <a:pt x="368720" y="661773"/>
                  </a:cubicBezTo>
                  <a:cubicBezTo>
                    <a:pt x="377356" y="654762"/>
                    <a:pt x="380354" y="642777"/>
                    <a:pt x="386411" y="633729"/>
                  </a:cubicBezTo>
                  <a:cubicBezTo>
                    <a:pt x="361703" y="634867"/>
                    <a:pt x="336996" y="636305"/>
                    <a:pt x="312288" y="637204"/>
                  </a:cubicBezTo>
                  <a:cubicBezTo>
                    <a:pt x="315706" y="608680"/>
                    <a:pt x="279664" y="586328"/>
                    <a:pt x="255915" y="602688"/>
                  </a:cubicBezTo>
                  <a:moveTo>
                    <a:pt x="1979887" y="644155"/>
                  </a:moveTo>
                  <a:cubicBezTo>
                    <a:pt x="1984445" y="653683"/>
                    <a:pt x="1989003" y="663271"/>
                    <a:pt x="1993620" y="672859"/>
                  </a:cubicBezTo>
                  <a:cubicBezTo>
                    <a:pt x="1959977" y="689219"/>
                    <a:pt x="1926154" y="705458"/>
                    <a:pt x="1892510" y="721818"/>
                  </a:cubicBezTo>
                  <a:cubicBezTo>
                    <a:pt x="1896588" y="730507"/>
                    <a:pt x="1900666" y="739196"/>
                    <a:pt x="1904804" y="747945"/>
                  </a:cubicBezTo>
                  <a:cubicBezTo>
                    <a:pt x="1938867" y="731885"/>
                    <a:pt x="1972571" y="715046"/>
                    <a:pt x="2006634" y="698987"/>
                  </a:cubicBezTo>
                  <a:cubicBezTo>
                    <a:pt x="2011072" y="708515"/>
                    <a:pt x="2015570" y="717983"/>
                    <a:pt x="2020067" y="727511"/>
                  </a:cubicBezTo>
                  <a:cubicBezTo>
                    <a:pt x="2027024" y="724634"/>
                    <a:pt x="2033860" y="721458"/>
                    <a:pt x="2040757" y="718222"/>
                  </a:cubicBezTo>
                  <a:cubicBezTo>
                    <a:pt x="2027264" y="690118"/>
                    <a:pt x="2013650" y="662073"/>
                    <a:pt x="1999977" y="634088"/>
                  </a:cubicBezTo>
                  <a:cubicBezTo>
                    <a:pt x="1993201" y="637384"/>
                    <a:pt x="1986544" y="640740"/>
                    <a:pt x="1979887" y="644155"/>
                  </a:cubicBezTo>
                  <a:moveTo>
                    <a:pt x="194806" y="707076"/>
                  </a:moveTo>
                  <a:cubicBezTo>
                    <a:pt x="185390" y="730986"/>
                    <a:pt x="175975" y="754896"/>
                    <a:pt x="166499" y="778746"/>
                  </a:cubicBezTo>
                  <a:cubicBezTo>
                    <a:pt x="208479" y="795166"/>
                    <a:pt x="250398" y="811705"/>
                    <a:pt x="292318" y="828125"/>
                  </a:cubicBezTo>
                  <a:cubicBezTo>
                    <a:pt x="301973" y="803016"/>
                    <a:pt x="312708" y="778327"/>
                    <a:pt x="321343" y="752799"/>
                  </a:cubicBezTo>
                  <a:cubicBezTo>
                    <a:pt x="314267" y="750402"/>
                    <a:pt x="307130" y="748185"/>
                    <a:pt x="299994" y="746028"/>
                  </a:cubicBezTo>
                  <a:cubicBezTo>
                    <a:pt x="294237" y="761728"/>
                    <a:pt x="288180" y="777308"/>
                    <a:pt x="282003" y="792829"/>
                  </a:cubicBezTo>
                  <a:cubicBezTo>
                    <a:pt x="269769" y="788035"/>
                    <a:pt x="257535" y="783421"/>
                    <a:pt x="245661" y="778027"/>
                  </a:cubicBezTo>
                  <a:cubicBezTo>
                    <a:pt x="252497" y="762747"/>
                    <a:pt x="258734" y="747166"/>
                    <a:pt x="264311" y="731346"/>
                  </a:cubicBezTo>
                  <a:cubicBezTo>
                    <a:pt x="260893" y="730387"/>
                    <a:pt x="254056" y="728530"/>
                    <a:pt x="250638" y="727571"/>
                  </a:cubicBezTo>
                  <a:cubicBezTo>
                    <a:pt x="244881" y="742971"/>
                    <a:pt x="238824" y="758312"/>
                    <a:pt x="232827" y="773593"/>
                  </a:cubicBezTo>
                  <a:cubicBezTo>
                    <a:pt x="221313" y="768679"/>
                    <a:pt x="209498" y="764604"/>
                    <a:pt x="198164" y="759451"/>
                  </a:cubicBezTo>
                  <a:cubicBezTo>
                    <a:pt x="204281" y="744769"/>
                    <a:pt x="210158" y="730028"/>
                    <a:pt x="215615" y="715046"/>
                  </a:cubicBezTo>
                  <a:cubicBezTo>
                    <a:pt x="208719" y="712350"/>
                    <a:pt x="201762" y="709713"/>
                    <a:pt x="194806" y="707076"/>
                  </a:cubicBezTo>
                  <a:moveTo>
                    <a:pt x="1927593" y="798522"/>
                  </a:moveTo>
                  <a:cubicBezTo>
                    <a:pt x="1935869" y="823810"/>
                    <a:pt x="1944744" y="848918"/>
                    <a:pt x="1953080" y="874207"/>
                  </a:cubicBezTo>
                  <a:cubicBezTo>
                    <a:pt x="1960337" y="872109"/>
                    <a:pt x="1967533" y="869652"/>
                    <a:pt x="1974610" y="866896"/>
                  </a:cubicBezTo>
                  <a:cubicBezTo>
                    <a:pt x="1969152" y="850836"/>
                    <a:pt x="1963575" y="834896"/>
                    <a:pt x="1958238" y="818776"/>
                  </a:cubicBezTo>
                  <a:cubicBezTo>
                    <a:pt x="1970472" y="814641"/>
                    <a:pt x="1982586" y="810387"/>
                    <a:pt x="1994880" y="806432"/>
                  </a:cubicBezTo>
                  <a:cubicBezTo>
                    <a:pt x="2000157" y="822372"/>
                    <a:pt x="2005614" y="838312"/>
                    <a:pt x="2011132" y="854192"/>
                  </a:cubicBezTo>
                  <a:cubicBezTo>
                    <a:pt x="2014430" y="852634"/>
                    <a:pt x="2021027" y="849458"/>
                    <a:pt x="2024265" y="847900"/>
                  </a:cubicBezTo>
                  <a:cubicBezTo>
                    <a:pt x="2018688" y="832439"/>
                    <a:pt x="2013051" y="817038"/>
                    <a:pt x="2008433" y="801278"/>
                  </a:cubicBezTo>
                  <a:cubicBezTo>
                    <a:pt x="2020067" y="797623"/>
                    <a:pt x="2031702" y="793848"/>
                    <a:pt x="2043336" y="790072"/>
                  </a:cubicBezTo>
                  <a:cubicBezTo>
                    <a:pt x="2048613" y="804994"/>
                    <a:pt x="2053651" y="820095"/>
                    <a:pt x="2058688" y="835136"/>
                  </a:cubicBezTo>
                  <a:cubicBezTo>
                    <a:pt x="2065885" y="832919"/>
                    <a:pt x="2073081" y="830581"/>
                    <a:pt x="2080278" y="828184"/>
                  </a:cubicBezTo>
                  <a:cubicBezTo>
                    <a:pt x="2072122" y="803735"/>
                    <a:pt x="2063606" y="779406"/>
                    <a:pt x="2055390" y="754956"/>
                  </a:cubicBezTo>
                  <a:cubicBezTo>
                    <a:pt x="2012811" y="769638"/>
                    <a:pt x="1970112" y="783900"/>
                    <a:pt x="1927593" y="798522"/>
                  </a:cubicBezTo>
                  <a:moveTo>
                    <a:pt x="161942" y="817518"/>
                  </a:moveTo>
                  <a:cubicBezTo>
                    <a:pt x="156424" y="824829"/>
                    <a:pt x="150967" y="832139"/>
                    <a:pt x="145510" y="839450"/>
                  </a:cubicBezTo>
                  <a:cubicBezTo>
                    <a:pt x="170338" y="857428"/>
                    <a:pt x="195345" y="875166"/>
                    <a:pt x="219873" y="893562"/>
                  </a:cubicBezTo>
                  <a:cubicBezTo>
                    <a:pt x="189348" y="898596"/>
                    <a:pt x="158823" y="903450"/>
                    <a:pt x="128298" y="908604"/>
                  </a:cubicBezTo>
                  <a:cubicBezTo>
                    <a:pt x="129917" y="917952"/>
                    <a:pt x="131537" y="927360"/>
                    <a:pt x="133216" y="936768"/>
                  </a:cubicBezTo>
                  <a:cubicBezTo>
                    <a:pt x="179393" y="928199"/>
                    <a:pt x="225990" y="921427"/>
                    <a:pt x="271988" y="911660"/>
                  </a:cubicBezTo>
                  <a:cubicBezTo>
                    <a:pt x="271388" y="908544"/>
                    <a:pt x="270188" y="902311"/>
                    <a:pt x="269589" y="899195"/>
                  </a:cubicBezTo>
                  <a:cubicBezTo>
                    <a:pt x="234146" y="871510"/>
                    <a:pt x="198164" y="844304"/>
                    <a:pt x="161942" y="817518"/>
                  </a:cubicBezTo>
                  <a:moveTo>
                    <a:pt x="1980547" y="906206"/>
                  </a:moveTo>
                  <a:cubicBezTo>
                    <a:pt x="1959977" y="931435"/>
                    <a:pt x="1967413" y="968528"/>
                    <a:pt x="1985104" y="993217"/>
                  </a:cubicBezTo>
                  <a:cubicBezTo>
                    <a:pt x="1990562" y="992019"/>
                    <a:pt x="2001537" y="989742"/>
                    <a:pt x="2006994" y="988543"/>
                  </a:cubicBezTo>
                  <a:cubicBezTo>
                    <a:pt x="2000037" y="971644"/>
                    <a:pt x="1988583" y="952768"/>
                    <a:pt x="1996499" y="934131"/>
                  </a:cubicBezTo>
                  <a:cubicBezTo>
                    <a:pt x="2007713" y="915255"/>
                    <a:pt x="2032721" y="909083"/>
                    <a:pt x="2053231" y="911899"/>
                  </a:cubicBezTo>
                  <a:cubicBezTo>
                    <a:pt x="2075660" y="915135"/>
                    <a:pt x="2089213" y="940184"/>
                    <a:pt x="2081897" y="961158"/>
                  </a:cubicBezTo>
                  <a:cubicBezTo>
                    <a:pt x="2075900" y="965472"/>
                    <a:pt x="2069723" y="969547"/>
                    <a:pt x="2063906" y="974041"/>
                  </a:cubicBezTo>
                  <a:cubicBezTo>
                    <a:pt x="2077759" y="973862"/>
                    <a:pt x="2091672" y="973083"/>
                    <a:pt x="2105525" y="971345"/>
                  </a:cubicBezTo>
                  <a:cubicBezTo>
                    <a:pt x="2109423" y="947135"/>
                    <a:pt x="2107564" y="919630"/>
                    <a:pt x="2090053" y="900813"/>
                  </a:cubicBezTo>
                  <a:cubicBezTo>
                    <a:pt x="2061207" y="870491"/>
                    <a:pt x="2007413" y="876124"/>
                    <a:pt x="1980547" y="906206"/>
                  </a:cubicBezTo>
                  <a:moveTo>
                    <a:pt x="119483" y="974521"/>
                  </a:moveTo>
                  <a:cubicBezTo>
                    <a:pt x="118163" y="984169"/>
                    <a:pt x="116964" y="993757"/>
                    <a:pt x="115764" y="1003405"/>
                  </a:cubicBezTo>
                  <a:cubicBezTo>
                    <a:pt x="160562" y="1008858"/>
                    <a:pt x="205300" y="1015030"/>
                    <a:pt x="250218" y="1019824"/>
                  </a:cubicBezTo>
                  <a:cubicBezTo>
                    <a:pt x="251358" y="1010296"/>
                    <a:pt x="252437" y="1000708"/>
                    <a:pt x="253577" y="991180"/>
                  </a:cubicBezTo>
                  <a:cubicBezTo>
                    <a:pt x="208839" y="985547"/>
                    <a:pt x="164161" y="979914"/>
                    <a:pt x="119483" y="974521"/>
                  </a:cubicBezTo>
                  <a:moveTo>
                    <a:pt x="1982106" y="1023839"/>
                  </a:moveTo>
                  <a:cubicBezTo>
                    <a:pt x="1982586" y="1033487"/>
                    <a:pt x="1983006" y="1043135"/>
                    <a:pt x="1983485" y="1052783"/>
                  </a:cubicBezTo>
                  <a:cubicBezTo>
                    <a:pt x="2002496" y="1052303"/>
                    <a:pt x="2021507" y="1051464"/>
                    <a:pt x="2040517" y="1050446"/>
                  </a:cubicBezTo>
                  <a:cubicBezTo>
                    <a:pt x="2040997" y="1063090"/>
                    <a:pt x="2041657" y="1075734"/>
                    <a:pt x="2042196" y="1088378"/>
                  </a:cubicBezTo>
                  <a:cubicBezTo>
                    <a:pt x="2023186" y="1089576"/>
                    <a:pt x="2004175" y="1090415"/>
                    <a:pt x="1985225" y="1091075"/>
                  </a:cubicBezTo>
                  <a:cubicBezTo>
                    <a:pt x="1985644" y="1100782"/>
                    <a:pt x="1986124" y="1110490"/>
                    <a:pt x="1986664" y="1120198"/>
                  </a:cubicBezTo>
                  <a:cubicBezTo>
                    <a:pt x="2031702" y="1118640"/>
                    <a:pt x="2076680" y="1116243"/>
                    <a:pt x="2121717" y="1114205"/>
                  </a:cubicBezTo>
                  <a:cubicBezTo>
                    <a:pt x="2121357" y="1104438"/>
                    <a:pt x="2120998" y="1094670"/>
                    <a:pt x="2120578" y="1084962"/>
                  </a:cubicBezTo>
                  <a:cubicBezTo>
                    <a:pt x="2101687" y="1085861"/>
                    <a:pt x="2082856" y="1086820"/>
                    <a:pt x="2064026" y="1087599"/>
                  </a:cubicBezTo>
                  <a:cubicBezTo>
                    <a:pt x="2063426" y="1074895"/>
                    <a:pt x="2062706" y="1062251"/>
                    <a:pt x="2062227" y="1049547"/>
                  </a:cubicBezTo>
                  <a:cubicBezTo>
                    <a:pt x="2081057" y="1048588"/>
                    <a:pt x="2099828" y="1047749"/>
                    <a:pt x="2118659" y="1046850"/>
                  </a:cubicBezTo>
                  <a:cubicBezTo>
                    <a:pt x="2118299" y="1037142"/>
                    <a:pt x="2117939" y="1027494"/>
                    <a:pt x="2117579" y="1017786"/>
                  </a:cubicBezTo>
                  <a:cubicBezTo>
                    <a:pt x="2072422" y="1019584"/>
                    <a:pt x="2027264" y="1021981"/>
                    <a:pt x="1982106" y="1023839"/>
                  </a:cubicBezTo>
                  <a:moveTo>
                    <a:pt x="110727" y="1056378"/>
                  </a:moveTo>
                  <a:cubicBezTo>
                    <a:pt x="110127" y="1065427"/>
                    <a:pt x="109587" y="1074535"/>
                    <a:pt x="109108" y="1083584"/>
                  </a:cubicBezTo>
                  <a:cubicBezTo>
                    <a:pt x="135615" y="1084363"/>
                    <a:pt x="162182" y="1084782"/>
                    <a:pt x="188689" y="1084902"/>
                  </a:cubicBezTo>
                  <a:cubicBezTo>
                    <a:pt x="165480" y="1102820"/>
                    <a:pt x="142511" y="1120977"/>
                    <a:pt x="119363" y="1138894"/>
                  </a:cubicBezTo>
                  <a:cubicBezTo>
                    <a:pt x="112106" y="1143209"/>
                    <a:pt x="108868" y="1150520"/>
                    <a:pt x="108448" y="1158790"/>
                  </a:cubicBezTo>
                  <a:cubicBezTo>
                    <a:pt x="153786" y="1160168"/>
                    <a:pt x="199183" y="1159748"/>
                    <a:pt x="244581" y="1159748"/>
                  </a:cubicBezTo>
                  <a:cubicBezTo>
                    <a:pt x="245061" y="1150580"/>
                    <a:pt x="245361" y="1141351"/>
                    <a:pt x="245481" y="1132183"/>
                  </a:cubicBezTo>
                  <a:cubicBezTo>
                    <a:pt x="219933" y="1132123"/>
                    <a:pt x="194446" y="1131883"/>
                    <a:pt x="168898" y="1130924"/>
                  </a:cubicBezTo>
                  <a:cubicBezTo>
                    <a:pt x="191627" y="1107614"/>
                    <a:pt x="220713" y="1091794"/>
                    <a:pt x="244041" y="1069262"/>
                  </a:cubicBezTo>
                  <a:cubicBezTo>
                    <a:pt x="244581" y="1066266"/>
                    <a:pt x="245720" y="1060333"/>
                    <a:pt x="246320" y="1057337"/>
                  </a:cubicBezTo>
                  <a:cubicBezTo>
                    <a:pt x="201102" y="1056618"/>
                    <a:pt x="155945" y="1056138"/>
                    <a:pt x="110727" y="1056378"/>
                  </a:cubicBezTo>
                  <a:moveTo>
                    <a:pt x="1985225" y="1153876"/>
                  </a:moveTo>
                  <a:cubicBezTo>
                    <a:pt x="1984505" y="1162924"/>
                    <a:pt x="1983725" y="1172033"/>
                    <a:pt x="1983065" y="1181141"/>
                  </a:cubicBezTo>
                  <a:cubicBezTo>
                    <a:pt x="2009093" y="1183838"/>
                    <a:pt x="2035180" y="1186235"/>
                    <a:pt x="2061147" y="1189651"/>
                  </a:cubicBezTo>
                  <a:cubicBezTo>
                    <a:pt x="2035600" y="1206550"/>
                    <a:pt x="2009093" y="1222010"/>
                    <a:pt x="1983485" y="1238669"/>
                  </a:cubicBezTo>
                  <a:cubicBezTo>
                    <a:pt x="1977488" y="1242385"/>
                    <a:pt x="1974310" y="1247958"/>
                    <a:pt x="1973950" y="1255388"/>
                  </a:cubicBezTo>
                  <a:cubicBezTo>
                    <a:pt x="2019108" y="1260362"/>
                    <a:pt x="2064326" y="1265096"/>
                    <a:pt x="2109543" y="1269830"/>
                  </a:cubicBezTo>
                  <a:cubicBezTo>
                    <a:pt x="2110503" y="1260602"/>
                    <a:pt x="2111462" y="1251313"/>
                    <a:pt x="2112422" y="1242085"/>
                  </a:cubicBezTo>
                  <a:cubicBezTo>
                    <a:pt x="2086455" y="1239268"/>
                    <a:pt x="2060487" y="1236572"/>
                    <a:pt x="2034580" y="1233755"/>
                  </a:cubicBezTo>
                  <a:cubicBezTo>
                    <a:pt x="2059228" y="1217336"/>
                    <a:pt x="2084596" y="1201935"/>
                    <a:pt x="2109663" y="1186115"/>
                  </a:cubicBezTo>
                  <a:cubicBezTo>
                    <a:pt x="2116260" y="1182220"/>
                    <a:pt x="2120518" y="1176467"/>
                    <a:pt x="2122497" y="1168857"/>
                  </a:cubicBezTo>
                  <a:cubicBezTo>
                    <a:pt x="2076979" y="1162145"/>
                    <a:pt x="2031102" y="1157831"/>
                    <a:pt x="1985225" y="1153876"/>
                  </a:cubicBezTo>
                  <a:moveTo>
                    <a:pt x="113366" y="1210624"/>
                  </a:moveTo>
                  <a:cubicBezTo>
                    <a:pt x="114265" y="1216917"/>
                    <a:pt x="116064" y="1229501"/>
                    <a:pt x="116964" y="1235793"/>
                  </a:cubicBezTo>
                  <a:cubicBezTo>
                    <a:pt x="148808" y="1231778"/>
                    <a:pt x="180353" y="1225426"/>
                    <a:pt x="212257" y="1222729"/>
                  </a:cubicBezTo>
                  <a:cubicBezTo>
                    <a:pt x="235585" y="1217636"/>
                    <a:pt x="242782" y="1259643"/>
                    <a:pt x="219513" y="1262639"/>
                  </a:cubicBezTo>
                  <a:cubicBezTo>
                    <a:pt x="187669" y="1268572"/>
                    <a:pt x="155465" y="1272227"/>
                    <a:pt x="123441" y="1276901"/>
                  </a:cubicBezTo>
                  <a:cubicBezTo>
                    <a:pt x="124640" y="1286609"/>
                    <a:pt x="125959" y="1296317"/>
                    <a:pt x="127099" y="1306085"/>
                  </a:cubicBezTo>
                  <a:cubicBezTo>
                    <a:pt x="159663" y="1300811"/>
                    <a:pt x="192467" y="1297336"/>
                    <a:pt x="224911" y="1291343"/>
                  </a:cubicBezTo>
                  <a:cubicBezTo>
                    <a:pt x="273727" y="1283613"/>
                    <a:pt x="264551" y="1200197"/>
                    <a:pt x="218014" y="1196782"/>
                  </a:cubicBezTo>
                  <a:cubicBezTo>
                    <a:pt x="182871" y="1198580"/>
                    <a:pt x="148268" y="1206430"/>
                    <a:pt x="113366" y="1210624"/>
                  </a:cubicBezTo>
                  <a:moveTo>
                    <a:pt x="1989602" y="1299433"/>
                  </a:moveTo>
                  <a:cubicBezTo>
                    <a:pt x="1952780" y="1311058"/>
                    <a:pt x="1937188" y="1363672"/>
                    <a:pt x="1962676" y="1392976"/>
                  </a:cubicBezTo>
                  <a:cubicBezTo>
                    <a:pt x="1981806" y="1415268"/>
                    <a:pt x="2013590" y="1423597"/>
                    <a:pt x="2042017" y="1420661"/>
                  </a:cubicBezTo>
                  <a:cubicBezTo>
                    <a:pt x="2083036" y="1414788"/>
                    <a:pt x="2102347" y="1357979"/>
                    <a:pt x="2078119" y="1326159"/>
                  </a:cubicBezTo>
                  <a:cubicBezTo>
                    <a:pt x="2057489" y="1301291"/>
                    <a:pt x="2020427" y="1290864"/>
                    <a:pt x="1989602" y="1299433"/>
                  </a:cubicBezTo>
                  <a:moveTo>
                    <a:pt x="153546" y="1407058"/>
                  </a:moveTo>
                  <a:cubicBezTo>
                    <a:pt x="156604" y="1415987"/>
                    <a:pt x="159663" y="1424975"/>
                    <a:pt x="162661" y="1433964"/>
                  </a:cubicBezTo>
                  <a:cubicBezTo>
                    <a:pt x="205660" y="1420841"/>
                    <a:pt x="248299" y="1406698"/>
                    <a:pt x="291118" y="1392916"/>
                  </a:cubicBezTo>
                  <a:cubicBezTo>
                    <a:pt x="288419" y="1383747"/>
                    <a:pt x="285721" y="1374579"/>
                    <a:pt x="283022" y="1365470"/>
                  </a:cubicBezTo>
                  <a:cubicBezTo>
                    <a:pt x="239603" y="1378534"/>
                    <a:pt x="196545" y="1392736"/>
                    <a:pt x="153546" y="1407058"/>
                  </a:cubicBezTo>
                  <a:moveTo>
                    <a:pt x="1927833" y="1425575"/>
                  </a:moveTo>
                  <a:cubicBezTo>
                    <a:pt x="1916738" y="1450683"/>
                    <a:pt x="1905824" y="1475851"/>
                    <a:pt x="1894849" y="1501020"/>
                  </a:cubicBezTo>
                  <a:cubicBezTo>
                    <a:pt x="1901626" y="1504316"/>
                    <a:pt x="1908582" y="1507252"/>
                    <a:pt x="1915779" y="1509769"/>
                  </a:cubicBezTo>
                  <a:cubicBezTo>
                    <a:pt x="1922735" y="1493529"/>
                    <a:pt x="1929752" y="1477290"/>
                    <a:pt x="1937008" y="1461170"/>
                  </a:cubicBezTo>
                  <a:cubicBezTo>
                    <a:pt x="1971311" y="1476151"/>
                    <a:pt x="2005734" y="1490953"/>
                    <a:pt x="2040037" y="1505934"/>
                  </a:cubicBezTo>
                  <a:cubicBezTo>
                    <a:pt x="2043936" y="1497185"/>
                    <a:pt x="2047774" y="1488436"/>
                    <a:pt x="2051732" y="1479747"/>
                  </a:cubicBezTo>
                  <a:cubicBezTo>
                    <a:pt x="2010712" y="1461050"/>
                    <a:pt x="1969032" y="1443792"/>
                    <a:pt x="1927833" y="1425575"/>
                  </a:cubicBezTo>
                  <a:moveTo>
                    <a:pt x="179393" y="1482923"/>
                  </a:moveTo>
                  <a:cubicBezTo>
                    <a:pt x="182931" y="1490593"/>
                    <a:pt x="186590" y="1498204"/>
                    <a:pt x="190428" y="1505694"/>
                  </a:cubicBezTo>
                  <a:cubicBezTo>
                    <a:pt x="219993" y="1492750"/>
                    <a:pt x="248779" y="1477709"/>
                    <a:pt x="279004" y="1466383"/>
                  </a:cubicBezTo>
                  <a:cubicBezTo>
                    <a:pt x="298674" y="1457515"/>
                    <a:pt x="315946" y="1491132"/>
                    <a:pt x="297835" y="1501979"/>
                  </a:cubicBezTo>
                  <a:cubicBezTo>
                    <a:pt x="268509" y="1517919"/>
                    <a:pt x="236905" y="1529304"/>
                    <a:pt x="207219" y="1544525"/>
                  </a:cubicBezTo>
                  <a:cubicBezTo>
                    <a:pt x="211357" y="1553095"/>
                    <a:pt x="215495" y="1561724"/>
                    <a:pt x="219573" y="1570353"/>
                  </a:cubicBezTo>
                  <a:cubicBezTo>
                    <a:pt x="250038" y="1555791"/>
                    <a:pt x="281583" y="1543567"/>
                    <a:pt x="311448" y="1527866"/>
                  </a:cubicBezTo>
                  <a:cubicBezTo>
                    <a:pt x="354627" y="1504436"/>
                    <a:pt x="317325" y="1425455"/>
                    <a:pt x="271628" y="1441874"/>
                  </a:cubicBezTo>
                  <a:cubicBezTo>
                    <a:pt x="240203" y="1453919"/>
                    <a:pt x="210278" y="1469499"/>
                    <a:pt x="179393" y="1482923"/>
                  </a:cubicBezTo>
                  <a:moveTo>
                    <a:pt x="244161" y="1615117"/>
                  </a:moveTo>
                  <a:cubicBezTo>
                    <a:pt x="249259" y="1623266"/>
                    <a:pt x="254476" y="1631416"/>
                    <a:pt x="259574" y="1639626"/>
                  </a:cubicBezTo>
                  <a:cubicBezTo>
                    <a:pt x="275646" y="1629678"/>
                    <a:pt x="291538" y="1619431"/>
                    <a:pt x="307430" y="1609184"/>
                  </a:cubicBezTo>
                  <a:cubicBezTo>
                    <a:pt x="314327" y="1619971"/>
                    <a:pt x="321343" y="1630697"/>
                    <a:pt x="328180" y="1641603"/>
                  </a:cubicBezTo>
                  <a:cubicBezTo>
                    <a:pt x="312168" y="1651611"/>
                    <a:pt x="296276" y="1661858"/>
                    <a:pt x="280623" y="1672405"/>
                  </a:cubicBezTo>
                  <a:cubicBezTo>
                    <a:pt x="285901" y="1680375"/>
                    <a:pt x="291238" y="1688345"/>
                    <a:pt x="296516" y="1696375"/>
                  </a:cubicBezTo>
                  <a:cubicBezTo>
                    <a:pt x="334297" y="1671985"/>
                    <a:pt x="372198" y="1647716"/>
                    <a:pt x="409920" y="1623266"/>
                  </a:cubicBezTo>
                  <a:cubicBezTo>
                    <a:pt x="404702" y="1615117"/>
                    <a:pt x="399425" y="1607027"/>
                    <a:pt x="394147" y="1598937"/>
                  </a:cubicBezTo>
                  <a:cubicBezTo>
                    <a:pt x="378195" y="1609424"/>
                    <a:pt x="362183" y="1619851"/>
                    <a:pt x="345811" y="1629678"/>
                  </a:cubicBezTo>
                  <a:cubicBezTo>
                    <a:pt x="339215" y="1618892"/>
                    <a:pt x="332318" y="1608285"/>
                    <a:pt x="325481" y="1597679"/>
                  </a:cubicBezTo>
                  <a:cubicBezTo>
                    <a:pt x="341433" y="1587312"/>
                    <a:pt x="357446" y="1576945"/>
                    <a:pt x="373458" y="1566697"/>
                  </a:cubicBezTo>
                  <a:cubicBezTo>
                    <a:pt x="367461" y="1559566"/>
                    <a:pt x="364522" y="1548241"/>
                    <a:pt x="356366" y="1543686"/>
                  </a:cubicBezTo>
                  <a:cubicBezTo>
                    <a:pt x="318405" y="1566518"/>
                    <a:pt x="281883" y="1591866"/>
                    <a:pt x="244161" y="1615117"/>
                  </a:cubicBezTo>
                  <a:moveTo>
                    <a:pt x="1881296" y="1545005"/>
                  </a:moveTo>
                  <a:cubicBezTo>
                    <a:pt x="1851310" y="1557409"/>
                    <a:pt x="1832540" y="1596840"/>
                    <a:pt x="1848612" y="1626682"/>
                  </a:cubicBezTo>
                  <a:cubicBezTo>
                    <a:pt x="1861925" y="1651131"/>
                    <a:pt x="1888132" y="1667431"/>
                    <a:pt x="1915119" y="1672405"/>
                  </a:cubicBezTo>
                  <a:cubicBezTo>
                    <a:pt x="1961716" y="1679236"/>
                    <a:pt x="1998778" y="1615836"/>
                    <a:pt x="1969752" y="1578622"/>
                  </a:cubicBezTo>
                  <a:cubicBezTo>
                    <a:pt x="1949902" y="1552855"/>
                    <a:pt x="1913920" y="1532780"/>
                    <a:pt x="1881296" y="1545005"/>
                  </a:cubicBezTo>
                  <a:moveTo>
                    <a:pt x="329079" y="1739820"/>
                  </a:moveTo>
                  <a:cubicBezTo>
                    <a:pt x="335136" y="1746652"/>
                    <a:pt x="341194" y="1753543"/>
                    <a:pt x="347251" y="1760434"/>
                  </a:cubicBezTo>
                  <a:cubicBezTo>
                    <a:pt x="366981" y="1743715"/>
                    <a:pt x="385692" y="1725858"/>
                    <a:pt x="405842" y="1709558"/>
                  </a:cubicBezTo>
                  <a:cubicBezTo>
                    <a:pt x="401284" y="1741977"/>
                    <a:pt x="393488" y="1773977"/>
                    <a:pt x="389770" y="1806457"/>
                  </a:cubicBezTo>
                  <a:cubicBezTo>
                    <a:pt x="391509" y="1809153"/>
                    <a:pt x="395047" y="1814427"/>
                    <a:pt x="396786" y="1817123"/>
                  </a:cubicBezTo>
                  <a:cubicBezTo>
                    <a:pt x="430610" y="1786981"/>
                    <a:pt x="464793" y="1757198"/>
                    <a:pt x="498616" y="1726936"/>
                  </a:cubicBezTo>
                  <a:cubicBezTo>
                    <a:pt x="492019" y="1720225"/>
                    <a:pt x="485662" y="1713273"/>
                    <a:pt x="479126" y="1706442"/>
                  </a:cubicBezTo>
                  <a:cubicBezTo>
                    <a:pt x="460295" y="1724300"/>
                    <a:pt x="440804" y="1741438"/>
                    <a:pt x="421014" y="1758217"/>
                  </a:cubicBezTo>
                  <a:cubicBezTo>
                    <a:pt x="425572" y="1725558"/>
                    <a:pt x="433668" y="1693498"/>
                    <a:pt x="437566" y="1660779"/>
                  </a:cubicBezTo>
                  <a:cubicBezTo>
                    <a:pt x="436007" y="1658023"/>
                    <a:pt x="432828" y="1652510"/>
                    <a:pt x="431209" y="1649753"/>
                  </a:cubicBezTo>
                  <a:cubicBezTo>
                    <a:pt x="397026" y="1679596"/>
                    <a:pt x="362963" y="1709618"/>
                    <a:pt x="329079" y="1739820"/>
                  </a:cubicBezTo>
                  <a:moveTo>
                    <a:pt x="1745822" y="1726217"/>
                  </a:moveTo>
                  <a:cubicBezTo>
                    <a:pt x="1762674" y="1740479"/>
                    <a:pt x="1779286" y="1755041"/>
                    <a:pt x="1796078" y="1769423"/>
                  </a:cubicBezTo>
                  <a:cubicBezTo>
                    <a:pt x="1805733" y="1758037"/>
                    <a:pt x="1815688" y="1746891"/>
                    <a:pt x="1826003" y="1736105"/>
                  </a:cubicBezTo>
                  <a:cubicBezTo>
                    <a:pt x="1821985" y="1732989"/>
                    <a:pt x="1818746" y="1729154"/>
                    <a:pt x="1816228" y="1724779"/>
                  </a:cubicBezTo>
                  <a:cubicBezTo>
                    <a:pt x="1811130" y="1730592"/>
                    <a:pt x="1806033" y="1736464"/>
                    <a:pt x="1800995" y="1742337"/>
                  </a:cubicBezTo>
                  <a:cubicBezTo>
                    <a:pt x="1791340" y="1734067"/>
                    <a:pt x="1781745" y="1725678"/>
                    <a:pt x="1772269" y="1717229"/>
                  </a:cubicBezTo>
                  <a:cubicBezTo>
                    <a:pt x="1781145" y="1705843"/>
                    <a:pt x="1791220" y="1690802"/>
                    <a:pt x="1807952" y="1692839"/>
                  </a:cubicBezTo>
                  <a:cubicBezTo>
                    <a:pt x="1830141" y="1695236"/>
                    <a:pt x="1850771" y="1712614"/>
                    <a:pt x="1856528" y="1734307"/>
                  </a:cubicBezTo>
                  <a:cubicBezTo>
                    <a:pt x="1864504" y="1758097"/>
                    <a:pt x="1836258" y="1787820"/>
                    <a:pt x="1813109" y="1771820"/>
                  </a:cubicBezTo>
                  <a:cubicBezTo>
                    <a:pt x="1820546" y="1782187"/>
                    <a:pt x="1828342" y="1792554"/>
                    <a:pt x="1837817" y="1801303"/>
                  </a:cubicBezTo>
                  <a:cubicBezTo>
                    <a:pt x="1857907" y="1790636"/>
                    <a:pt x="1877518" y="1774936"/>
                    <a:pt x="1883035" y="1751805"/>
                  </a:cubicBezTo>
                  <a:cubicBezTo>
                    <a:pt x="1893410" y="1705723"/>
                    <a:pt x="1848192" y="1658203"/>
                    <a:pt x="1801775" y="1664435"/>
                  </a:cubicBezTo>
                  <a:cubicBezTo>
                    <a:pt x="1772269" y="1670547"/>
                    <a:pt x="1752779" y="1698412"/>
                    <a:pt x="1745822" y="1726217"/>
                  </a:cubicBezTo>
                  <a:moveTo>
                    <a:pt x="510910" y="1740659"/>
                  </a:moveTo>
                  <a:cubicBezTo>
                    <a:pt x="496877" y="1789018"/>
                    <a:pt x="482364" y="1837198"/>
                    <a:pt x="468751" y="1885617"/>
                  </a:cubicBezTo>
                  <a:cubicBezTo>
                    <a:pt x="478106" y="1888673"/>
                    <a:pt x="486502" y="1882921"/>
                    <a:pt x="494538" y="1879205"/>
                  </a:cubicBezTo>
                  <a:cubicBezTo>
                    <a:pt x="532200" y="1859550"/>
                    <a:pt x="570221" y="1840554"/>
                    <a:pt x="608002" y="1821198"/>
                  </a:cubicBezTo>
                  <a:cubicBezTo>
                    <a:pt x="600686" y="1815086"/>
                    <a:pt x="593309" y="1808914"/>
                    <a:pt x="585993" y="1802861"/>
                  </a:cubicBezTo>
                  <a:cubicBezTo>
                    <a:pt x="579036" y="1806876"/>
                    <a:pt x="572200" y="1810891"/>
                    <a:pt x="565303" y="1814966"/>
                  </a:cubicBezTo>
                  <a:cubicBezTo>
                    <a:pt x="552769" y="1804839"/>
                    <a:pt x="540356" y="1794531"/>
                    <a:pt x="528181" y="1784045"/>
                  </a:cubicBezTo>
                  <a:cubicBezTo>
                    <a:pt x="530580" y="1776254"/>
                    <a:pt x="533039" y="1768584"/>
                    <a:pt x="535318" y="1760794"/>
                  </a:cubicBezTo>
                  <a:cubicBezTo>
                    <a:pt x="527162" y="1754082"/>
                    <a:pt x="519066" y="1747371"/>
                    <a:pt x="510910" y="1740659"/>
                  </a:cubicBezTo>
                  <a:moveTo>
                    <a:pt x="1669540" y="1781887"/>
                  </a:moveTo>
                  <a:cubicBezTo>
                    <a:pt x="1681234" y="1796449"/>
                    <a:pt x="1694787" y="1809513"/>
                    <a:pt x="1705342" y="1825033"/>
                  </a:cubicBezTo>
                  <a:cubicBezTo>
                    <a:pt x="1710140" y="1852419"/>
                    <a:pt x="1711519" y="1880344"/>
                    <a:pt x="1714937" y="1907969"/>
                  </a:cubicBezTo>
                  <a:cubicBezTo>
                    <a:pt x="1723873" y="1905512"/>
                    <a:pt x="1732749" y="1903055"/>
                    <a:pt x="1741684" y="1900598"/>
                  </a:cubicBezTo>
                  <a:cubicBezTo>
                    <a:pt x="1739465" y="1879505"/>
                    <a:pt x="1736887" y="1858531"/>
                    <a:pt x="1733828" y="1837558"/>
                  </a:cubicBezTo>
                  <a:cubicBezTo>
                    <a:pt x="1754638" y="1841153"/>
                    <a:pt x="1774368" y="1848943"/>
                    <a:pt x="1795118" y="1852778"/>
                  </a:cubicBezTo>
                  <a:cubicBezTo>
                    <a:pt x="1802194" y="1846966"/>
                    <a:pt x="1804354" y="1836599"/>
                    <a:pt x="1809271" y="1828928"/>
                  </a:cubicBezTo>
                  <a:cubicBezTo>
                    <a:pt x="1787022" y="1821318"/>
                    <a:pt x="1764113" y="1815925"/>
                    <a:pt x="1741445" y="1809692"/>
                  </a:cubicBezTo>
                  <a:cubicBezTo>
                    <a:pt x="1717876" y="1804239"/>
                    <a:pt x="1708281" y="1778651"/>
                    <a:pt x="1691909" y="1763311"/>
                  </a:cubicBezTo>
                  <a:cubicBezTo>
                    <a:pt x="1684413" y="1769483"/>
                    <a:pt x="1676976" y="1775655"/>
                    <a:pt x="1669540" y="1781887"/>
                  </a:cubicBezTo>
                  <a:moveTo>
                    <a:pt x="916970" y="1965677"/>
                  </a:moveTo>
                  <a:cubicBezTo>
                    <a:pt x="907195" y="1982036"/>
                    <a:pt x="891423" y="1992403"/>
                    <a:pt x="874031" y="1999295"/>
                  </a:cubicBezTo>
                  <a:cubicBezTo>
                    <a:pt x="874151" y="2007924"/>
                    <a:pt x="874331" y="2016613"/>
                    <a:pt x="874691" y="2025302"/>
                  </a:cubicBezTo>
                  <a:cubicBezTo>
                    <a:pt x="886745" y="2020088"/>
                    <a:pt x="898499" y="2014216"/>
                    <a:pt x="909714" y="2007444"/>
                  </a:cubicBezTo>
                  <a:cubicBezTo>
                    <a:pt x="909294" y="2034231"/>
                    <a:pt x="909534" y="2061017"/>
                    <a:pt x="909474" y="2087803"/>
                  </a:cubicBezTo>
                  <a:cubicBezTo>
                    <a:pt x="920448" y="2087803"/>
                    <a:pt x="931483" y="2087803"/>
                    <a:pt x="942458" y="2087803"/>
                  </a:cubicBezTo>
                  <a:cubicBezTo>
                    <a:pt x="942398" y="2047115"/>
                    <a:pt x="942518" y="2006426"/>
                    <a:pt x="942398" y="1965737"/>
                  </a:cubicBezTo>
                  <a:cubicBezTo>
                    <a:pt x="933882" y="1965677"/>
                    <a:pt x="925426" y="1965677"/>
                    <a:pt x="916970" y="1965677"/>
                  </a:cubicBezTo>
                  <a:moveTo>
                    <a:pt x="1183179" y="1966036"/>
                  </a:moveTo>
                  <a:cubicBezTo>
                    <a:pt x="1163149" y="1990486"/>
                    <a:pt x="1142459" y="2014336"/>
                    <a:pt x="1122309" y="2038725"/>
                  </a:cubicBezTo>
                  <a:cubicBezTo>
                    <a:pt x="1122309" y="2047354"/>
                    <a:pt x="1122309" y="2055983"/>
                    <a:pt x="1122429" y="2064612"/>
                  </a:cubicBezTo>
                  <a:cubicBezTo>
                    <a:pt x="1142879" y="2064612"/>
                    <a:pt x="1163329" y="2064612"/>
                    <a:pt x="1183779" y="2064612"/>
                  </a:cubicBezTo>
                  <a:cubicBezTo>
                    <a:pt x="1183779" y="2072343"/>
                    <a:pt x="1183839" y="2080073"/>
                    <a:pt x="1183899" y="2087863"/>
                  </a:cubicBezTo>
                  <a:cubicBezTo>
                    <a:pt x="1193374" y="2087863"/>
                    <a:pt x="1202850" y="2087803"/>
                    <a:pt x="1212385" y="2087744"/>
                  </a:cubicBezTo>
                  <a:cubicBezTo>
                    <a:pt x="1212325" y="2080073"/>
                    <a:pt x="1212265" y="2072403"/>
                    <a:pt x="1212265" y="2064792"/>
                  </a:cubicBezTo>
                  <a:cubicBezTo>
                    <a:pt x="1216043" y="2064732"/>
                    <a:pt x="1223539" y="2064553"/>
                    <a:pt x="1227258" y="2064493"/>
                  </a:cubicBezTo>
                  <a:cubicBezTo>
                    <a:pt x="1227317" y="2056343"/>
                    <a:pt x="1227377" y="2048193"/>
                    <a:pt x="1227317" y="2040043"/>
                  </a:cubicBezTo>
                  <a:cubicBezTo>
                    <a:pt x="1223539" y="2039983"/>
                    <a:pt x="1216043" y="2039864"/>
                    <a:pt x="1212325" y="2039804"/>
                  </a:cubicBezTo>
                  <a:cubicBezTo>
                    <a:pt x="1212325" y="2015055"/>
                    <a:pt x="1212325" y="1990366"/>
                    <a:pt x="1212265" y="1965617"/>
                  </a:cubicBezTo>
                  <a:cubicBezTo>
                    <a:pt x="1202550" y="1965677"/>
                    <a:pt x="1192894" y="1965797"/>
                    <a:pt x="1183179" y="1966036"/>
                  </a:cubicBezTo>
                  <a:moveTo>
                    <a:pt x="1007346" y="2036448"/>
                  </a:moveTo>
                  <a:cubicBezTo>
                    <a:pt x="1022158" y="2052867"/>
                    <a:pt x="1047166" y="2048672"/>
                    <a:pt x="1062998" y="2036028"/>
                  </a:cubicBezTo>
                  <a:cubicBezTo>
                    <a:pt x="1058141" y="2046935"/>
                    <a:pt x="1061019" y="2067069"/>
                    <a:pt x="1045667" y="2069586"/>
                  </a:cubicBezTo>
                  <a:cubicBezTo>
                    <a:pt x="1036731" y="2073661"/>
                    <a:pt x="1034152" y="2061317"/>
                    <a:pt x="1028275" y="2057481"/>
                  </a:cubicBezTo>
                  <a:cubicBezTo>
                    <a:pt x="1018020" y="2058680"/>
                    <a:pt x="1007825" y="2059938"/>
                    <a:pt x="997630" y="2061556"/>
                  </a:cubicBezTo>
                  <a:cubicBezTo>
                    <a:pt x="1010944" y="2101466"/>
                    <a:pt x="1077031" y="2098290"/>
                    <a:pt x="1089505" y="2059459"/>
                  </a:cubicBezTo>
                  <a:cubicBezTo>
                    <a:pt x="1096942" y="2035249"/>
                    <a:pt x="1097601" y="2006486"/>
                    <a:pt x="1083748" y="1984433"/>
                  </a:cubicBezTo>
                  <a:cubicBezTo>
                    <a:pt x="1070615" y="1964718"/>
                    <a:pt x="1043148" y="1962381"/>
                    <a:pt x="1022218" y="1968493"/>
                  </a:cubicBezTo>
                  <a:cubicBezTo>
                    <a:pt x="994452" y="1976823"/>
                    <a:pt x="986536" y="2017152"/>
                    <a:pt x="1007346" y="2036448"/>
                  </a:cubicBezTo>
                  <a:moveTo>
                    <a:pt x="1269057" y="1968194"/>
                  </a:moveTo>
                  <a:cubicBezTo>
                    <a:pt x="1265639" y="1989347"/>
                    <a:pt x="1262160" y="2010560"/>
                    <a:pt x="1258562" y="2031714"/>
                  </a:cubicBezTo>
                  <a:cubicBezTo>
                    <a:pt x="1267378" y="2033032"/>
                    <a:pt x="1276253" y="2034231"/>
                    <a:pt x="1285129" y="2035189"/>
                  </a:cubicBezTo>
                  <a:cubicBezTo>
                    <a:pt x="1292565" y="2030695"/>
                    <a:pt x="1300661" y="2025062"/>
                    <a:pt x="1309897" y="2027699"/>
                  </a:cubicBezTo>
                  <a:cubicBezTo>
                    <a:pt x="1327168" y="2035249"/>
                    <a:pt x="1324710" y="2070006"/>
                    <a:pt x="1304140" y="2069946"/>
                  </a:cubicBezTo>
                  <a:cubicBezTo>
                    <a:pt x="1294005" y="2071444"/>
                    <a:pt x="1290227" y="2060238"/>
                    <a:pt x="1285549" y="2053826"/>
                  </a:cubicBezTo>
                  <a:cubicBezTo>
                    <a:pt x="1274694" y="2054845"/>
                    <a:pt x="1263900" y="2056043"/>
                    <a:pt x="1253105" y="2057362"/>
                  </a:cubicBezTo>
                  <a:cubicBezTo>
                    <a:pt x="1263839" y="2090320"/>
                    <a:pt x="1306059" y="2097272"/>
                    <a:pt x="1333825" y="2082830"/>
                  </a:cubicBezTo>
                  <a:cubicBezTo>
                    <a:pt x="1356314" y="2069466"/>
                    <a:pt x="1362071" y="2032673"/>
                    <a:pt x="1340182" y="2016014"/>
                  </a:cubicBezTo>
                  <a:cubicBezTo>
                    <a:pt x="1326509" y="2003969"/>
                    <a:pt x="1307018" y="2006845"/>
                    <a:pt x="1291066" y="2011639"/>
                  </a:cubicBezTo>
                  <a:cubicBezTo>
                    <a:pt x="1291846" y="2007145"/>
                    <a:pt x="1293405" y="1998036"/>
                    <a:pt x="1294185" y="1993482"/>
                  </a:cubicBezTo>
                  <a:cubicBezTo>
                    <a:pt x="1312116" y="1993422"/>
                    <a:pt x="1330047" y="1993542"/>
                    <a:pt x="1347978" y="1993422"/>
                  </a:cubicBezTo>
                  <a:cubicBezTo>
                    <a:pt x="1348038" y="1984972"/>
                    <a:pt x="1348038" y="1976463"/>
                    <a:pt x="1347978" y="1968014"/>
                  </a:cubicBezTo>
                  <a:cubicBezTo>
                    <a:pt x="1321651" y="1968014"/>
                    <a:pt x="1295324" y="1967894"/>
                    <a:pt x="1269057" y="1968194"/>
                  </a:cubicBezTo>
                  <a:close/>
                </a:path>
              </a:pathLst>
            </a:custGeom>
            <a:solidFill>
              <a:srgbClr val="004694"/>
            </a:solidFill>
            <a:ln w="9525" cap="flat">
              <a:noFill/>
              <a:prstDash val="solid"/>
              <a:miter/>
            </a:ln>
          </p:spPr>
          <p:txBody>
            <a:bodyPr rtlCol="0" anchor="ctr"/>
            <a:lstStyle/>
            <a:p>
              <a:endParaRPr lang="zh-CN" altLang="en-US"/>
            </a:p>
          </p:txBody>
        </p:sp>
        <p:sp>
          <p:nvSpPr>
            <p:cNvPr id="15" name="任意多边形: 形状 14">
              <a:extLst>
                <a:ext uri="{FF2B5EF4-FFF2-40B4-BE49-F238E27FC236}">
                  <a16:creationId xmlns:a16="http://schemas.microsoft.com/office/drawing/2014/main" id="{82988B9B-9531-4371-A09A-11A620B28CC3}"/>
                </a:ext>
              </a:extLst>
            </p:cNvPr>
            <p:cNvSpPr/>
            <p:nvPr/>
          </p:nvSpPr>
          <p:spPr>
            <a:xfrm>
              <a:off x="888689" y="4615773"/>
              <a:ext cx="71965" cy="95880"/>
            </a:xfrm>
            <a:custGeom>
              <a:avLst/>
              <a:gdLst>
                <a:gd name="connsiteX0" fmla="*/ 15768 w 71964"/>
                <a:gd name="connsiteY0" fmla="*/ 9736 h 95879"/>
                <a:gd name="connsiteX1" fmla="*/ 57268 w 71964"/>
                <a:gd name="connsiteY1" fmla="*/ 19264 h 95879"/>
                <a:gd name="connsiteX2" fmla="*/ 71361 w 71964"/>
                <a:gd name="connsiteY2" fmla="*/ 73736 h 95879"/>
                <a:gd name="connsiteX3" fmla="*/ 20745 w 71964"/>
                <a:gd name="connsiteY3" fmla="*/ 78949 h 95879"/>
                <a:gd name="connsiteX4" fmla="*/ 15768 w 71964"/>
                <a:gd name="connsiteY4" fmla="*/ 9736 h 95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64" h="95879">
                  <a:moveTo>
                    <a:pt x="15768" y="9736"/>
                  </a:moveTo>
                  <a:cubicBezTo>
                    <a:pt x="29381" y="-152"/>
                    <a:pt x="49351" y="4463"/>
                    <a:pt x="57268" y="19264"/>
                  </a:cubicBezTo>
                  <a:cubicBezTo>
                    <a:pt x="66923" y="35384"/>
                    <a:pt x="74839" y="54620"/>
                    <a:pt x="71361" y="73736"/>
                  </a:cubicBezTo>
                  <a:cubicBezTo>
                    <a:pt x="64764" y="94889"/>
                    <a:pt x="31600" y="98844"/>
                    <a:pt x="20745" y="78949"/>
                  </a:cubicBezTo>
                  <a:cubicBezTo>
                    <a:pt x="8512" y="59593"/>
                    <a:pt x="-6121" y="27294"/>
                    <a:pt x="15768" y="9736"/>
                  </a:cubicBezTo>
                  <a:close/>
                </a:path>
              </a:pathLst>
            </a:custGeom>
            <a:solidFill>
              <a:srgbClr val="004694"/>
            </a:solidFill>
            <a:ln w="9525" cap="flat">
              <a:noFill/>
              <a:prstDash val="solid"/>
              <a:miter/>
            </a:ln>
          </p:spPr>
          <p:txBody>
            <a:bodyPr rtlCol="0" anchor="ctr"/>
            <a:lstStyle/>
            <a:p>
              <a:endParaRPr lang="zh-CN" altLang="en-US"/>
            </a:p>
          </p:txBody>
        </p:sp>
        <p:sp>
          <p:nvSpPr>
            <p:cNvPr id="16" name="任意多边形: 形状 15">
              <a:extLst>
                <a:ext uri="{FF2B5EF4-FFF2-40B4-BE49-F238E27FC236}">
                  <a16:creationId xmlns:a16="http://schemas.microsoft.com/office/drawing/2014/main" id="{21C83DE2-7718-4C1A-8C3D-5B7C96F7F38D}"/>
                </a:ext>
              </a:extLst>
            </p:cNvPr>
            <p:cNvSpPr/>
            <p:nvPr/>
          </p:nvSpPr>
          <p:spPr>
            <a:xfrm>
              <a:off x="517876" y="4787576"/>
              <a:ext cx="1493265" cy="1492127"/>
            </a:xfrm>
            <a:custGeom>
              <a:avLst/>
              <a:gdLst>
                <a:gd name="connsiteX0" fmla="*/ 669461 w 1493265"/>
                <a:gd name="connsiteY0" fmla="*/ 8719 h 1492127"/>
                <a:gd name="connsiteX1" fmla="*/ 1122658 w 1493265"/>
                <a:gd name="connsiteY1" fmla="*/ 104838 h 1492127"/>
                <a:gd name="connsiteX2" fmla="*/ 1451896 w 1493265"/>
                <a:gd name="connsiteY2" fmla="*/ 501600 h 1492127"/>
                <a:gd name="connsiteX3" fmla="*/ 1442781 w 1493265"/>
                <a:gd name="connsiteY3" fmla="*/ 1017672 h 1492127"/>
                <a:gd name="connsiteX4" fmla="*/ 1084277 w 1493265"/>
                <a:gd name="connsiteY4" fmla="*/ 1410719 h 1492127"/>
                <a:gd name="connsiteX5" fmla="*/ 605413 w 1493265"/>
                <a:gd name="connsiteY5" fmla="*/ 1476517 h 1492127"/>
                <a:gd name="connsiteX6" fmla="*/ 161451 w 1493265"/>
                <a:gd name="connsiteY6" fmla="*/ 1203499 h 1492127"/>
                <a:gd name="connsiteX7" fmla="*/ 4508 w 1493265"/>
                <a:gd name="connsiteY7" fmla="*/ 746872 h 1492127"/>
                <a:gd name="connsiteX8" fmla="*/ 178363 w 1493265"/>
                <a:gd name="connsiteY8" fmla="*/ 270590 h 1492127"/>
                <a:gd name="connsiteX9" fmla="*/ 669461 w 1493265"/>
                <a:gd name="connsiteY9" fmla="*/ 8719 h 1492127"/>
                <a:gd name="connsiteX10" fmla="*/ 663584 w 1493265"/>
                <a:gd name="connsiteY10" fmla="*/ 32329 h 1492127"/>
                <a:gd name="connsiteX11" fmla="*/ 205889 w 1493265"/>
                <a:gd name="connsiteY11" fmla="*/ 274965 h 1492127"/>
                <a:gd name="connsiteX12" fmla="*/ 29276 w 1493265"/>
                <a:gd name="connsiteY12" fmla="*/ 740820 h 1492127"/>
                <a:gd name="connsiteX13" fmla="*/ 182081 w 1493265"/>
                <a:gd name="connsiteY13" fmla="*/ 1189057 h 1492127"/>
                <a:gd name="connsiteX14" fmla="*/ 581365 w 1493265"/>
                <a:gd name="connsiteY14" fmla="*/ 1445715 h 1492127"/>
                <a:gd name="connsiteX15" fmla="*/ 1082478 w 1493265"/>
                <a:gd name="connsiteY15" fmla="*/ 1384772 h 1492127"/>
                <a:gd name="connsiteX16" fmla="*/ 1412376 w 1493265"/>
                <a:gd name="connsiteY16" fmla="*/ 1030976 h 1492127"/>
                <a:gd name="connsiteX17" fmla="*/ 1440082 w 1493265"/>
                <a:gd name="connsiteY17" fmla="*/ 537076 h 1492127"/>
                <a:gd name="connsiteX18" fmla="*/ 1122538 w 1493265"/>
                <a:gd name="connsiteY18" fmla="*/ 130486 h 1492127"/>
                <a:gd name="connsiteX19" fmla="*/ 663584 w 1493265"/>
                <a:gd name="connsiteY19" fmla="*/ 32329 h 149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93265" h="1492127">
                  <a:moveTo>
                    <a:pt x="669461" y="8719"/>
                  </a:moveTo>
                  <a:cubicBezTo>
                    <a:pt x="825624" y="-8060"/>
                    <a:pt x="987005" y="25378"/>
                    <a:pt x="1122658" y="104838"/>
                  </a:cubicBezTo>
                  <a:cubicBezTo>
                    <a:pt x="1274683" y="192748"/>
                    <a:pt x="1393965" y="335788"/>
                    <a:pt x="1451896" y="501600"/>
                  </a:cubicBezTo>
                  <a:cubicBezTo>
                    <a:pt x="1510547" y="667352"/>
                    <a:pt x="1507309" y="854078"/>
                    <a:pt x="1442781" y="1017672"/>
                  </a:cubicBezTo>
                  <a:cubicBezTo>
                    <a:pt x="1376933" y="1186720"/>
                    <a:pt x="1246617" y="1329521"/>
                    <a:pt x="1084277" y="1410719"/>
                  </a:cubicBezTo>
                  <a:cubicBezTo>
                    <a:pt x="937949" y="1485326"/>
                    <a:pt x="766433" y="1508097"/>
                    <a:pt x="605413" y="1476517"/>
                  </a:cubicBezTo>
                  <a:cubicBezTo>
                    <a:pt x="430899" y="1442959"/>
                    <a:pt x="270418" y="1343663"/>
                    <a:pt x="161451" y="1203499"/>
                  </a:cubicBezTo>
                  <a:cubicBezTo>
                    <a:pt x="60041" y="1074481"/>
                    <a:pt x="3609" y="911006"/>
                    <a:pt x="4508" y="746872"/>
                  </a:cubicBezTo>
                  <a:cubicBezTo>
                    <a:pt x="3669" y="574169"/>
                    <a:pt x="66758" y="402305"/>
                    <a:pt x="178363" y="270590"/>
                  </a:cubicBezTo>
                  <a:cubicBezTo>
                    <a:pt x="300223" y="124434"/>
                    <a:pt x="480014" y="28075"/>
                    <a:pt x="669461" y="8719"/>
                  </a:cubicBezTo>
                  <a:moveTo>
                    <a:pt x="663584" y="32329"/>
                  </a:moveTo>
                  <a:cubicBezTo>
                    <a:pt x="487811" y="52644"/>
                    <a:pt x="321512" y="141332"/>
                    <a:pt x="205889" y="274965"/>
                  </a:cubicBezTo>
                  <a:cubicBezTo>
                    <a:pt x="93864" y="402604"/>
                    <a:pt x="29876" y="571053"/>
                    <a:pt x="29276" y="740820"/>
                  </a:cubicBezTo>
                  <a:cubicBezTo>
                    <a:pt x="27417" y="901778"/>
                    <a:pt x="82290" y="1062616"/>
                    <a:pt x="182081" y="1189057"/>
                  </a:cubicBezTo>
                  <a:cubicBezTo>
                    <a:pt x="281272" y="1316158"/>
                    <a:pt x="424302" y="1408442"/>
                    <a:pt x="581365" y="1445715"/>
                  </a:cubicBezTo>
                  <a:cubicBezTo>
                    <a:pt x="748502" y="1486164"/>
                    <a:pt x="930033" y="1464592"/>
                    <a:pt x="1082478" y="1384772"/>
                  </a:cubicBezTo>
                  <a:cubicBezTo>
                    <a:pt x="1228686" y="1309266"/>
                    <a:pt x="1347428" y="1182166"/>
                    <a:pt x="1412376" y="1030976"/>
                  </a:cubicBezTo>
                  <a:cubicBezTo>
                    <a:pt x="1479722" y="876550"/>
                    <a:pt x="1489438" y="698094"/>
                    <a:pt x="1440082" y="537076"/>
                  </a:cubicBezTo>
                  <a:cubicBezTo>
                    <a:pt x="1389227" y="368567"/>
                    <a:pt x="1273544" y="220913"/>
                    <a:pt x="1122538" y="130486"/>
                  </a:cubicBezTo>
                  <a:cubicBezTo>
                    <a:pt x="986225" y="47730"/>
                    <a:pt x="821846" y="12914"/>
                    <a:pt x="663584" y="32329"/>
                  </a:cubicBezTo>
                  <a:close/>
                </a:path>
              </a:pathLst>
            </a:custGeom>
            <a:solidFill>
              <a:srgbClr val="004694"/>
            </a:solidFill>
            <a:ln w="9525" cap="flat">
              <a:noFill/>
              <a:prstDash val="solid"/>
              <a:miter/>
            </a:ln>
          </p:spPr>
          <p:txBody>
            <a:bodyPr rtlCol="0" anchor="ctr"/>
            <a:lstStyle/>
            <a:p>
              <a:endParaRPr lang="zh-CN" altLang="en-US"/>
            </a:p>
          </p:txBody>
        </p:sp>
        <p:sp>
          <p:nvSpPr>
            <p:cNvPr id="17" name="任意多边形: 形状 16">
              <a:extLst>
                <a:ext uri="{FF2B5EF4-FFF2-40B4-BE49-F238E27FC236}">
                  <a16:creationId xmlns:a16="http://schemas.microsoft.com/office/drawing/2014/main" id="{AE270A94-A6DE-43EB-AB92-2BB26E15390A}"/>
                </a:ext>
              </a:extLst>
            </p:cNvPr>
            <p:cNvSpPr/>
            <p:nvPr/>
          </p:nvSpPr>
          <p:spPr>
            <a:xfrm>
              <a:off x="2009516" y="4915447"/>
              <a:ext cx="41979" cy="35955"/>
            </a:xfrm>
            <a:custGeom>
              <a:avLst/>
              <a:gdLst>
                <a:gd name="connsiteX0" fmla="*/ 4515 w 41979"/>
                <a:gd name="connsiteY0" fmla="*/ 31679 h 35954"/>
                <a:gd name="connsiteX1" fmla="*/ 29523 w 41979"/>
                <a:gd name="connsiteY1" fmla="*/ 5792 h 35954"/>
                <a:gd name="connsiteX2" fmla="*/ 26404 w 41979"/>
                <a:gd name="connsiteY2" fmla="*/ 33117 h 35954"/>
                <a:gd name="connsiteX3" fmla="*/ 4515 w 41979"/>
                <a:gd name="connsiteY3" fmla="*/ 31679 h 35954"/>
              </a:gdLst>
              <a:ahLst/>
              <a:cxnLst>
                <a:cxn ang="0">
                  <a:pos x="connsiteX0" y="connsiteY0"/>
                </a:cxn>
                <a:cxn ang="0">
                  <a:pos x="connsiteX1" y="connsiteY1"/>
                </a:cxn>
                <a:cxn ang="0">
                  <a:pos x="connsiteX2" y="connsiteY2"/>
                </a:cxn>
                <a:cxn ang="0">
                  <a:pos x="connsiteX3" y="connsiteY3"/>
                </a:cxn>
              </a:cxnLst>
              <a:rect l="l" t="t" r="r" b="b"/>
              <a:pathLst>
                <a:path w="41979" h="35954">
                  <a:moveTo>
                    <a:pt x="4515" y="31679"/>
                  </a:moveTo>
                  <a:cubicBezTo>
                    <a:pt x="4035" y="18496"/>
                    <a:pt x="13750" y="-680"/>
                    <a:pt x="29523" y="5792"/>
                  </a:cubicBezTo>
                  <a:cubicBezTo>
                    <a:pt x="42356" y="11365"/>
                    <a:pt x="39777" y="29821"/>
                    <a:pt x="26404" y="33117"/>
                  </a:cubicBezTo>
                  <a:cubicBezTo>
                    <a:pt x="20947" y="32758"/>
                    <a:pt x="9972" y="32039"/>
                    <a:pt x="4515" y="31679"/>
                  </a:cubicBezTo>
                  <a:close/>
                </a:path>
              </a:pathLst>
            </a:custGeom>
            <a:solidFill>
              <a:srgbClr val="004694"/>
            </a:solidFill>
            <a:ln w="9525" cap="flat">
              <a:noFill/>
              <a:prstDash val="solid"/>
              <a:miter/>
            </a:ln>
          </p:spPr>
          <p:txBody>
            <a:bodyPr rtlCol="0" anchor="ctr"/>
            <a:lstStyle/>
            <a:p>
              <a:endParaRPr lang="zh-CN" altLang="en-US"/>
            </a:p>
          </p:txBody>
        </p:sp>
        <p:sp>
          <p:nvSpPr>
            <p:cNvPr id="18" name="任意多边形: 形状 17">
              <a:extLst>
                <a:ext uri="{FF2B5EF4-FFF2-40B4-BE49-F238E27FC236}">
                  <a16:creationId xmlns:a16="http://schemas.microsoft.com/office/drawing/2014/main" id="{25AF9D3A-349D-4AB0-8C60-6EB770A6482D}"/>
                </a:ext>
              </a:extLst>
            </p:cNvPr>
            <p:cNvSpPr/>
            <p:nvPr/>
          </p:nvSpPr>
          <p:spPr>
            <a:xfrm>
              <a:off x="680767" y="4938377"/>
              <a:ext cx="1091463" cy="988759"/>
            </a:xfrm>
            <a:custGeom>
              <a:avLst/>
              <a:gdLst>
                <a:gd name="connsiteX0" fmla="*/ 261891 w 1091462"/>
                <a:gd name="connsiteY0" fmla="*/ 222800 h 988758"/>
                <a:gd name="connsiteX1" fmla="*/ 624952 w 1091462"/>
                <a:gd name="connsiteY1" fmla="*/ 4494 h 988758"/>
                <a:gd name="connsiteX2" fmla="*/ 560724 w 1091462"/>
                <a:gd name="connsiteY2" fmla="*/ 60164 h 988758"/>
                <a:gd name="connsiteX3" fmla="*/ 332416 w 1091462"/>
                <a:gd name="connsiteY3" fmla="*/ 265347 h 988758"/>
                <a:gd name="connsiteX4" fmla="*/ 409119 w 1091462"/>
                <a:gd name="connsiteY4" fmla="*/ 365721 h 988758"/>
                <a:gd name="connsiteX5" fmla="*/ 401682 w 1091462"/>
                <a:gd name="connsiteY5" fmla="*/ 377946 h 988758"/>
                <a:gd name="connsiteX6" fmla="*/ 580814 w 1091462"/>
                <a:gd name="connsiteY6" fmla="*/ 545495 h 988758"/>
                <a:gd name="connsiteX7" fmla="*/ 798507 w 1091462"/>
                <a:gd name="connsiteY7" fmla="*/ 339654 h 988758"/>
                <a:gd name="connsiteX8" fmla="*/ 789392 w 1091462"/>
                <a:gd name="connsiteY8" fmla="*/ 276553 h 988758"/>
                <a:gd name="connsiteX9" fmla="*/ 782135 w 1091462"/>
                <a:gd name="connsiteY9" fmla="*/ 173362 h 988758"/>
                <a:gd name="connsiteX10" fmla="*/ 893140 w 1091462"/>
                <a:gd name="connsiteY10" fmla="*/ 95460 h 988758"/>
                <a:gd name="connsiteX11" fmla="*/ 1023936 w 1091462"/>
                <a:gd name="connsiteY11" fmla="*/ 160419 h 988758"/>
                <a:gd name="connsiteX12" fmla="*/ 1089184 w 1091462"/>
                <a:gd name="connsiteY12" fmla="*/ 290695 h 988758"/>
                <a:gd name="connsiteX13" fmla="*/ 1011042 w 1091462"/>
                <a:gd name="connsiteY13" fmla="*/ 401856 h 988758"/>
                <a:gd name="connsiteX14" fmla="*/ 908253 w 1091462"/>
                <a:gd name="connsiteY14" fmla="*/ 394305 h 988758"/>
                <a:gd name="connsiteX15" fmla="*/ 843665 w 1091462"/>
                <a:gd name="connsiteY15" fmla="*/ 385017 h 988758"/>
                <a:gd name="connsiteX16" fmla="*/ 633948 w 1091462"/>
                <a:gd name="connsiteY16" fmla="*/ 595832 h 988758"/>
                <a:gd name="connsiteX17" fmla="*/ 988913 w 1091462"/>
                <a:gd name="connsiteY17" fmla="*/ 927456 h 988758"/>
                <a:gd name="connsiteX18" fmla="*/ 939018 w 1091462"/>
                <a:gd name="connsiteY18" fmla="*/ 979111 h 988758"/>
                <a:gd name="connsiteX19" fmla="*/ 594907 w 1091462"/>
                <a:gd name="connsiteY19" fmla="*/ 632686 h 988758"/>
                <a:gd name="connsiteX20" fmla="*/ 461833 w 1091462"/>
                <a:gd name="connsiteY20" fmla="*/ 764640 h 988758"/>
                <a:gd name="connsiteX21" fmla="*/ 438324 w 1091462"/>
                <a:gd name="connsiteY21" fmla="*/ 764820 h 988758"/>
                <a:gd name="connsiteX22" fmla="*/ 426450 w 1091462"/>
                <a:gd name="connsiteY22" fmla="*/ 776386 h 988758"/>
                <a:gd name="connsiteX23" fmla="*/ 441743 w 1091462"/>
                <a:gd name="connsiteY23" fmla="*/ 791966 h 988758"/>
                <a:gd name="connsiteX24" fmla="*/ 411518 w 1091462"/>
                <a:gd name="connsiteY24" fmla="*/ 822348 h 988758"/>
                <a:gd name="connsiteX25" fmla="*/ 392327 w 1091462"/>
                <a:gd name="connsiteY25" fmla="*/ 814018 h 988758"/>
                <a:gd name="connsiteX26" fmla="*/ 222670 w 1091462"/>
                <a:gd name="connsiteY26" fmla="*/ 981748 h 988758"/>
                <a:gd name="connsiteX27" fmla="*/ 191246 w 1091462"/>
                <a:gd name="connsiteY27" fmla="*/ 950587 h 988758"/>
                <a:gd name="connsiteX28" fmla="*/ 219672 w 1091462"/>
                <a:gd name="connsiteY28" fmla="*/ 920924 h 988758"/>
                <a:gd name="connsiteX29" fmla="*/ 202940 w 1091462"/>
                <a:gd name="connsiteY29" fmla="*/ 902947 h 988758"/>
                <a:gd name="connsiteX30" fmla="*/ 221291 w 1091462"/>
                <a:gd name="connsiteY30" fmla="*/ 884730 h 988758"/>
                <a:gd name="connsiteX31" fmla="*/ 192745 w 1091462"/>
                <a:gd name="connsiteY31" fmla="*/ 893419 h 988758"/>
                <a:gd name="connsiteX32" fmla="*/ 150646 w 1091462"/>
                <a:gd name="connsiteY32" fmla="*/ 851411 h 988758"/>
                <a:gd name="connsiteX33" fmla="*/ 175234 w 1091462"/>
                <a:gd name="connsiteY33" fmla="*/ 826662 h 988758"/>
                <a:gd name="connsiteX34" fmla="*/ 197843 w 1091462"/>
                <a:gd name="connsiteY34" fmla="*/ 849194 h 988758"/>
                <a:gd name="connsiteX35" fmla="*/ 216374 w 1091462"/>
                <a:gd name="connsiteY35" fmla="*/ 831936 h 988758"/>
                <a:gd name="connsiteX36" fmla="*/ 193825 w 1091462"/>
                <a:gd name="connsiteY36" fmla="*/ 807966 h 988758"/>
                <a:gd name="connsiteX37" fmla="*/ 209957 w 1091462"/>
                <a:gd name="connsiteY37" fmla="*/ 792445 h 988758"/>
                <a:gd name="connsiteX38" fmla="*/ 232686 w 1091462"/>
                <a:gd name="connsiteY38" fmla="*/ 815037 h 988758"/>
                <a:gd name="connsiteX39" fmla="*/ 251096 w 1091462"/>
                <a:gd name="connsiteY39" fmla="*/ 796460 h 988758"/>
                <a:gd name="connsiteX40" fmla="*/ 228008 w 1091462"/>
                <a:gd name="connsiteY40" fmla="*/ 774228 h 988758"/>
                <a:gd name="connsiteX41" fmla="*/ 249897 w 1091462"/>
                <a:gd name="connsiteY41" fmla="*/ 752536 h 988758"/>
                <a:gd name="connsiteX42" fmla="*/ 291936 w 1091462"/>
                <a:gd name="connsiteY42" fmla="*/ 794962 h 988758"/>
                <a:gd name="connsiteX43" fmla="*/ 284440 w 1091462"/>
                <a:gd name="connsiteY43" fmla="*/ 822468 h 988758"/>
                <a:gd name="connsiteX44" fmla="*/ 302551 w 1091462"/>
                <a:gd name="connsiteY44" fmla="*/ 805030 h 988758"/>
                <a:gd name="connsiteX45" fmla="*/ 319163 w 1091462"/>
                <a:gd name="connsiteY45" fmla="*/ 822168 h 988758"/>
                <a:gd name="connsiteX46" fmla="*/ 364501 w 1091462"/>
                <a:gd name="connsiteY46" fmla="*/ 776925 h 988758"/>
                <a:gd name="connsiteX47" fmla="*/ 350048 w 1091462"/>
                <a:gd name="connsiteY47" fmla="*/ 762183 h 988758"/>
                <a:gd name="connsiteX48" fmla="*/ 381352 w 1091462"/>
                <a:gd name="connsiteY48" fmla="*/ 731262 h 988758"/>
                <a:gd name="connsiteX49" fmla="*/ 395685 w 1091462"/>
                <a:gd name="connsiteY49" fmla="*/ 745824 h 988758"/>
                <a:gd name="connsiteX50" fmla="*/ 407440 w 1091462"/>
                <a:gd name="connsiteY50" fmla="*/ 733779 h 988758"/>
                <a:gd name="connsiteX51" fmla="*/ 409479 w 1091462"/>
                <a:gd name="connsiteY51" fmla="*/ 706873 h 988758"/>
                <a:gd name="connsiteX52" fmla="*/ 543093 w 1091462"/>
                <a:gd name="connsiteY52" fmla="*/ 581690 h 988758"/>
                <a:gd name="connsiteX53" fmla="*/ 371577 w 1091462"/>
                <a:gd name="connsiteY53" fmla="*/ 407908 h 988758"/>
                <a:gd name="connsiteX54" fmla="*/ 361862 w 1091462"/>
                <a:gd name="connsiteY54" fmla="*/ 415279 h 988758"/>
                <a:gd name="connsiteX55" fmla="*/ 257873 w 1091462"/>
                <a:gd name="connsiteY55" fmla="*/ 341751 h 988758"/>
                <a:gd name="connsiteX56" fmla="*/ 66747 w 1091462"/>
                <a:gd name="connsiteY56" fmla="*/ 561196 h 988758"/>
                <a:gd name="connsiteX57" fmla="*/ 4498 w 1091462"/>
                <a:gd name="connsiteY57" fmla="*/ 639098 h 988758"/>
                <a:gd name="connsiteX58" fmla="*/ 213375 w 1091462"/>
                <a:gd name="connsiteY58" fmla="*/ 272178 h 988758"/>
                <a:gd name="connsiteX59" fmla="*/ 199822 w 1091462"/>
                <a:gd name="connsiteY59" fmla="*/ 246111 h 988758"/>
                <a:gd name="connsiteX60" fmla="*/ 234904 w 1091462"/>
                <a:gd name="connsiteY60" fmla="*/ 210096 h 988758"/>
                <a:gd name="connsiteX61" fmla="*/ 261891 w 1091462"/>
                <a:gd name="connsiteY61" fmla="*/ 222800 h 988758"/>
                <a:gd name="connsiteX62" fmla="*/ 292596 w 1091462"/>
                <a:gd name="connsiteY62" fmla="*/ 203684 h 988758"/>
                <a:gd name="connsiteX63" fmla="*/ 300512 w 1091462"/>
                <a:gd name="connsiteY63" fmla="*/ 210096 h 988758"/>
                <a:gd name="connsiteX64" fmla="*/ 542073 w 1091462"/>
                <a:gd name="connsiteY64" fmla="*/ 48419 h 988758"/>
                <a:gd name="connsiteX65" fmla="*/ 543633 w 1091462"/>
                <a:gd name="connsiteY65" fmla="*/ 39371 h 988758"/>
                <a:gd name="connsiteX66" fmla="*/ 292596 w 1091462"/>
                <a:gd name="connsiteY66" fmla="*/ 203684 h 988758"/>
                <a:gd name="connsiteX67" fmla="*/ 789691 w 1091462"/>
                <a:gd name="connsiteY67" fmla="*/ 181272 h 988758"/>
                <a:gd name="connsiteX68" fmla="*/ 801026 w 1091462"/>
                <a:gd name="connsiteY68" fmla="*/ 277811 h 988758"/>
                <a:gd name="connsiteX69" fmla="*/ 793230 w 1091462"/>
                <a:gd name="connsiteY69" fmla="*/ 313467 h 988758"/>
                <a:gd name="connsiteX70" fmla="*/ 812840 w 1091462"/>
                <a:gd name="connsiteY70" fmla="*/ 327489 h 988758"/>
                <a:gd name="connsiteX71" fmla="*/ 815059 w 1091462"/>
                <a:gd name="connsiteY71" fmla="*/ 278890 h 988758"/>
                <a:gd name="connsiteX72" fmla="*/ 802405 w 1091462"/>
                <a:gd name="connsiteY72" fmla="*/ 182052 h 988758"/>
                <a:gd name="connsiteX73" fmla="*/ 922406 w 1091462"/>
                <a:gd name="connsiteY73" fmla="*/ 118411 h 988758"/>
                <a:gd name="connsiteX74" fmla="*/ 899198 w 1091462"/>
                <a:gd name="connsiteY74" fmla="*/ 103670 h 988758"/>
                <a:gd name="connsiteX75" fmla="*/ 789691 w 1091462"/>
                <a:gd name="connsiteY75" fmla="*/ 181272 h 988758"/>
                <a:gd name="connsiteX76" fmla="*/ 847923 w 1091462"/>
                <a:gd name="connsiteY76" fmla="*/ 224239 h 988758"/>
                <a:gd name="connsiteX77" fmla="*/ 911192 w 1091462"/>
                <a:gd name="connsiteY77" fmla="*/ 273137 h 988758"/>
                <a:gd name="connsiteX78" fmla="*/ 965585 w 1091462"/>
                <a:gd name="connsiteY78" fmla="*/ 336538 h 988758"/>
                <a:gd name="connsiteX79" fmla="*/ 1020578 w 1091462"/>
                <a:gd name="connsiteY79" fmla="*/ 266965 h 988758"/>
                <a:gd name="connsiteX80" fmla="*/ 958808 w 1091462"/>
                <a:gd name="connsiteY80" fmla="*/ 225557 h 988758"/>
                <a:gd name="connsiteX81" fmla="*/ 911372 w 1091462"/>
                <a:gd name="connsiteY81" fmla="*/ 162516 h 988758"/>
                <a:gd name="connsiteX82" fmla="*/ 847923 w 1091462"/>
                <a:gd name="connsiteY82" fmla="*/ 224239 h 988758"/>
                <a:gd name="connsiteX83" fmla="*/ 230826 w 1091462"/>
                <a:gd name="connsiteY83" fmla="*/ 219145 h 988758"/>
                <a:gd name="connsiteX84" fmla="*/ 254335 w 1091462"/>
                <a:gd name="connsiteY84" fmla="*/ 229872 h 988758"/>
                <a:gd name="connsiteX85" fmla="*/ 230826 w 1091462"/>
                <a:gd name="connsiteY85" fmla="*/ 219145 h 988758"/>
                <a:gd name="connsiteX86" fmla="*/ 1031672 w 1091462"/>
                <a:gd name="connsiteY86" fmla="*/ 261272 h 988758"/>
                <a:gd name="connsiteX87" fmla="*/ 1021477 w 1091462"/>
                <a:gd name="connsiteY87" fmla="*/ 321317 h 988758"/>
                <a:gd name="connsiteX88" fmla="*/ 1035450 w 1091462"/>
                <a:gd name="connsiteY88" fmla="*/ 318920 h 988758"/>
                <a:gd name="connsiteX89" fmla="*/ 1028494 w 1091462"/>
                <a:gd name="connsiteY89" fmla="*/ 235265 h 988758"/>
                <a:gd name="connsiteX90" fmla="*/ 1031672 w 1091462"/>
                <a:gd name="connsiteY90" fmla="*/ 261272 h 988758"/>
                <a:gd name="connsiteX91" fmla="*/ 300752 w 1091462"/>
                <a:gd name="connsiteY91" fmla="*/ 253482 h 988758"/>
                <a:gd name="connsiteX92" fmla="*/ 314365 w 1091462"/>
                <a:gd name="connsiteY92" fmla="*/ 282066 h 988758"/>
                <a:gd name="connsiteX93" fmla="*/ 375235 w 1091462"/>
                <a:gd name="connsiteY93" fmla="*/ 360567 h 988758"/>
                <a:gd name="connsiteX94" fmla="*/ 381832 w 1091462"/>
                <a:gd name="connsiteY94" fmla="*/ 354155 h 988758"/>
                <a:gd name="connsiteX95" fmla="*/ 329058 w 1091462"/>
                <a:gd name="connsiteY95" fmla="*/ 284823 h 988758"/>
                <a:gd name="connsiteX96" fmla="*/ 300752 w 1091462"/>
                <a:gd name="connsiteY96" fmla="*/ 253482 h 988758"/>
                <a:gd name="connsiteX97" fmla="*/ 206418 w 1091462"/>
                <a:gd name="connsiteY97" fmla="*/ 292073 h 988758"/>
                <a:gd name="connsiteX98" fmla="*/ 175054 w 1091462"/>
                <a:gd name="connsiteY98" fmla="*/ 339354 h 988758"/>
                <a:gd name="connsiteX99" fmla="*/ 215654 w 1091462"/>
                <a:gd name="connsiteY99" fmla="*/ 293032 h 988758"/>
                <a:gd name="connsiteX100" fmla="*/ 206418 w 1091462"/>
                <a:gd name="connsiteY100" fmla="*/ 292073 h 988758"/>
                <a:gd name="connsiteX101" fmla="*/ 758387 w 1091462"/>
                <a:gd name="connsiteY101" fmla="*/ 395204 h 988758"/>
                <a:gd name="connsiteX102" fmla="*/ 448999 w 1091462"/>
                <a:gd name="connsiteY102" fmla="*/ 685180 h 988758"/>
                <a:gd name="connsiteX103" fmla="*/ 418354 w 1091462"/>
                <a:gd name="connsiteY103" fmla="*/ 715622 h 988758"/>
                <a:gd name="connsiteX104" fmla="*/ 429149 w 1091462"/>
                <a:gd name="connsiteY104" fmla="*/ 735457 h 988758"/>
                <a:gd name="connsiteX105" fmla="*/ 430468 w 1091462"/>
                <a:gd name="connsiteY105" fmla="*/ 716760 h 988758"/>
                <a:gd name="connsiteX106" fmla="*/ 811701 w 1091462"/>
                <a:gd name="connsiteY106" fmla="*/ 357331 h 988758"/>
                <a:gd name="connsiteX107" fmla="*/ 810381 w 1091462"/>
                <a:gd name="connsiteY107" fmla="*/ 348223 h 988758"/>
                <a:gd name="connsiteX108" fmla="*/ 758387 w 1091462"/>
                <a:gd name="connsiteY108" fmla="*/ 395204 h 988758"/>
                <a:gd name="connsiteX109" fmla="*/ 372297 w 1091462"/>
                <a:gd name="connsiteY109" fmla="*/ 367519 h 988758"/>
                <a:gd name="connsiteX110" fmla="*/ 370138 w 1091462"/>
                <a:gd name="connsiteY110" fmla="*/ 376328 h 988758"/>
                <a:gd name="connsiteX111" fmla="*/ 559885 w 1091462"/>
                <a:gd name="connsiteY111" fmla="*/ 560656 h 988758"/>
                <a:gd name="connsiteX112" fmla="*/ 569840 w 1091462"/>
                <a:gd name="connsiteY112" fmla="*/ 559877 h 988758"/>
                <a:gd name="connsiteX113" fmla="*/ 500874 w 1091462"/>
                <a:gd name="connsiteY113" fmla="*/ 490784 h 988758"/>
                <a:gd name="connsiteX114" fmla="*/ 372297 w 1091462"/>
                <a:gd name="connsiteY114" fmla="*/ 367519 h 988758"/>
                <a:gd name="connsiteX115" fmla="*/ 616557 w 1091462"/>
                <a:gd name="connsiteY115" fmla="*/ 606019 h 988758"/>
                <a:gd name="connsiteX116" fmla="*/ 627951 w 1091462"/>
                <a:gd name="connsiteY116" fmla="*/ 628132 h 988758"/>
                <a:gd name="connsiteX117" fmla="*/ 937818 w 1091462"/>
                <a:gd name="connsiteY117" fmla="*/ 929134 h 988758"/>
                <a:gd name="connsiteX118" fmla="*/ 952571 w 1091462"/>
                <a:gd name="connsiteY118" fmla="*/ 937703 h 988758"/>
                <a:gd name="connsiteX119" fmla="*/ 944895 w 1091462"/>
                <a:gd name="connsiteY119" fmla="*/ 922063 h 988758"/>
                <a:gd name="connsiteX120" fmla="*/ 652899 w 1091462"/>
                <a:gd name="connsiteY120" fmla="*/ 638559 h 988758"/>
                <a:gd name="connsiteX121" fmla="*/ 616557 w 1091462"/>
                <a:gd name="connsiteY121" fmla="*/ 606019 h 988758"/>
                <a:gd name="connsiteX122" fmla="*/ 366600 w 1091462"/>
                <a:gd name="connsiteY122" fmla="*/ 763022 h 988758"/>
                <a:gd name="connsiteX123" fmla="*/ 379973 w 1091462"/>
                <a:gd name="connsiteY123" fmla="*/ 776565 h 988758"/>
                <a:gd name="connsiteX124" fmla="*/ 319643 w 1091462"/>
                <a:gd name="connsiteY124" fmla="*/ 836370 h 988758"/>
                <a:gd name="connsiteX125" fmla="*/ 307948 w 1091462"/>
                <a:gd name="connsiteY125" fmla="*/ 825464 h 988758"/>
                <a:gd name="connsiteX126" fmla="*/ 319163 w 1091462"/>
                <a:gd name="connsiteY126" fmla="*/ 850632 h 988758"/>
                <a:gd name="connsiteX127" fmla="*/ 393346 w 1091462"/>
                <a:gd name="connsiteY127" fmla="*/ 776505 h 988758"/>
                <a:gd name="connsiteX128" fmla="*/ 381052 w 1091462"/>
                <a:gd name="connsiteY128" fmla="*/ 763921 h 988758"/>
                <a:gd name="connsiteX129" fmla="*/ 390048 w 1091462"/>
                <a:gd name="connsiteY129" fmla="*/ 752536 h 988758"/>
                <a:gd name="connsiteX130" fmla="*/ 366600 w 1091462"/>
                <a:gd name="connsiteY130" fmla="*/ 763022 h 988758"/>
                <a:gd name="connsiteX131" fmla="*/ 213435 w 1091462"/>
                <a:gd name="connsiteY131" fmla="*/ 941718 h 988758"/>
                <a:gd name="connsiteX132" fmla="*/ 202340 w 1091462"/>
                <a:gd name="connsiteY132" fmla="*/ 964489 h 988758"/>
                <a:gd name="connsiteX133" fmla="*/ 240602 w 1091462"/>
                <a:gd name="connsiteY133" fmla="*/ 925658 h 988758"/>
                <a:gd name="connsiteX134" fmla="*/ 213435 w 1091462"/>
                <a:gd name="connsiteY134" fmla="*/ 941718 h 988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1091462" h="988758">
                  <a:moveTo>
                    <a:pt x="261891" y="222800"/>
                  </a:moveTo>
                  <a:cubicBezTo>
                    <a:pt x="361562" y="120928"/>
                    <a:pt x="487680" y="43805"/>
                    <a:pt x="624952" y="4494"/>
                  </a:cubicBezTo>
                  <a:cubicBezTo>
                    <a:pt x="612299" y="31700"/>
                    <a:pt x="584532" y="44764"/>
                    <a:pt x="560724" y="60164"/>
                  </a:cubicBezTo>
                  <a:cubicBezTo>
                    <a:pt x="473647" y="115355"/>
                    <a:pt x="403242" y="191520"/>
                    <a:pt x="332416" y="265347"/>
                  </a:cubicBezTo>
                  <a:cubicBezTo>
                    <a:pt x="357844" y="298905"/>
                    <a:pt x="383211" y="332523"/>
                    <a:pt x="409119" y="365721"/>
                  </a:cubicBezTo>
                  <a:cubicBezTo>
                    <a:pt x="406600" y="369796"/>
                    <a:pt x="404141" y="373871"/>
                    <a:pt x="401682" y="377946"/>
                  </a:cubicBezTo>
                  <a:cubicBezTo>
                    <a:pt x="461773" y="433376"/>
                    <a:pt x="521084" y="489645"/>
                    <a:pt x="580814" y="545495"/>
                  </a:cubicBezTo>
                  <a:cubicBezTo>
                    <a:pt x="653199" y="476702"/>
                    <a:pt x="726902" y="409226"/>
                    <a:pt x="798507" y="339654"/>
                  </a:cubicBezTo>
                  <a:cubicBezTo>
                    <a:pt x="782255" y="322635"/>
                    <a:pt x="775838" y="297287"/>
                    <a:pt x="789392" y="276553"/>
                  </a:cubicBezTo>
                  <a:cubicBezTo>
                    <a:pt x="774279" y="244673"/>
                    <a:pt x="768222" y="206681"/>
                    <a:pt x="782135" y="173362"/>
                  </a:cubicBezTo>
                  <a:cubicBezTo>
                    <a:pt x="800246" y="129557"/>
                    <a:pt x="844205" y="93722"/>
                    <a:pt x="893140" y="95460"/>
                  </a:cubicBezTo>
                  <a:cubicBezTo>
                    <a:pt x="943576" y="97258"/>
                    <a:pt x="988434" y="126621"/>
                    <a:pt x="1023936" y="160419"/>
                  </a:cubicBezTo>
                  <a:cubicBezTo>
                    <a:pt x="1057759" y="195774"/>
                    <a:pt x="1087085" y="240358"/>
                    <a:pt x="1089184" y="290695"/>
                  </a:cubicBezTo>
                  <a:cubicBezTo>
                    <a:pt x="1091043" y="339833"/>
                    <a:pt x="1055061" y="383818"/>
                    <a:pt x="1011042" y="401856"/>
                  </a:cubicBezTo>
                  <a:cubicBezTo>
                    <a:pt x="977819" y="415399"/>
                    <a:pt x="939738" y="410245"/>
                    <a:pt x="908253" y="394305"/>
                  </a:cubicBezTo>
                  <a:cubicBezTo>
                    <a:pt x="887023" y="407728"/>
                    <a:pt x="860996" y="401976"/>
                    <a:pt x="843665" y="385017"/>
                  </a:cubicBezTo>
                  <a:cubicBezTo>
                    <a:pt x="773799" y="455368"/>
                    <a:pt x="701595" y="523443"/>
                    <a:pt x="633948" y="595832"/>
                  </a:cubicBezTo>
                  <a:cubicBezTo>
                    <a:pt x="752989" y="705554"/>
                    <a:pt x="869812" y="817734"/>
                    <a:pt x="988913" y="927456"/>
                  </a:cubicBezTo>
                  <a:cubicBezTo>
                    <a:pt x="972781" y="945134"/>
                    <a:pt x="955690" y="961973"/>
                    <a:pt x="939018" y="979111"/>
                  </a:cubicBezTo>
                  <a:cubicBezTo>
                    <a:pt x="823935" y="863996"/>
                    <a:pt x="709631" y="748101"/>
                    <a:pt x="594907" y="632686"/>
                  </a:cubicBezTo>
                  <a:cubicBezTo>
                    <a:pt x="550589" y="676731"/>
                    <a:pt x="507170" y="721674"/>
                    <a:pt x="461833" y="764640"/>
                  </a:cubicBezTo>
                  <a:cubicBezTo>
                    <a:pt x="455536" y="772131"/>
                    <a:pt x="445881" y="766258"/>
                    <a:pt x="438324" y="764820"/>
                  </a:cubicBezTo>
                  <a:cubicBezTo>
                    <a:pt x="435326" y="767696"/>
                    <a:pt x="429389" y="773509"/>
                    <a:pt x="426450" y="776386"/>
                  </a:cubicBezTo>
                  <a:cubicBezTo>
                    <a:pt x="431548" y="781539"/>
                    <a:pt x="436645" y="786753"/>
                    <a:pt x="441743" y="791966"/>
                  </a:cubicBezTo>
                  <a:cubicBezTo>
                    <a:pt x="431548" y="801973"/>
                    <a:pt x="421473" y="812101"/>
                    <a:pt x="411518" y="822348"/>
                  </a:cubicBezTo>
                  <a:cubicBezTo>
                    <a:pt x="405580" y="819471"/>
                    <a:pt x="399164" y="807487"/>
                    <a:pt x="392327" y="814018"/>
                  </a:cubicBezTo>
                  <a:cubicBezTo>
                    <a:pt x="335235" y="869269"/>
                    <a:pt x="280302" y="926976"/>
                    <a:pt x="222670" y="981748"/>
                  </a:cubicBezTo>
                  <a:cubicBezTo>
                    <a:pt x="205579" y="997927"/>
                    <a:pt x="177453" y="968145"/>
                    <a:pt x="191246" y="950587"/>
                  </a:cubicBezTo>
                  <a:cubicBezTo>
                    <a:pt x="199582" y="939681"/>
                    <a:pt x="210017" y="930632"/>
                    <a:pt x="219672" y="920924"/>
                  </a:cubicBezTo>
                  <a:cubicBezTo>
                    <a:pt x="214155" y="914812"/>
                    <a:pt x="208577" y="908819"/>
                    <a:pt x="202940" y="902947"/>
                  </a:cubicBezTo>
                  <a:cubicBezTo>
                    <a:pt x="208997" y="896834"/>
                    <a:pt x="215114" y="890782"/>
                    <a:pt x="221291" y="884730"/>
                  </a:cubicBezTo>
                  <a:cubicBezTo>
                    <a:pt x="210077" y="870647"/>
                    <a:pt x="201621" y="886827"/>
                    <a:pt x="192745" y="893419"/>
                  </a:cubicBezTo>
                  <a:cubicBezTo>
                    <a:pt x="178652" y="879456"/>
                    <a:pt x="164619" y="865434"/>
                    <a:pt x="150646" y="851411"/>
                  </a:cubicBezTo>
                  <a:cubicBezTo>
                    <a:pt x="158802" y="843082"/>
                    <a:pt x="167078" y="834872"/>
                    <a:pt x="175234" y="826662"/>
                  </a:cubicBezTo>
                  <a:cubicBezTo>
                    <a:pt x="182790" y="834153"/>
                    <a:pt x="190346" y="841644"/>
                    <a:pt x="197843" y="849194"/>
                  </a:cubicBezTo>
                  <a:cubicBezTo>
                    <a:pt x="204140" y="843561"/>
                    <a:pt x="210317" y="837808"/>
                    <a:pt x="216374" y="831936"/>
                  </a:cubicBezTo>
                  <a:cubicBezTo>
                    <a:pt x="209357" y="823486"/>
                    <a:pt x="201021" y="816235"/>
                    <a:pt x="193825" y="807966"/>
                  </a:cubicBezTo>
                  <a:cubicBezTo>
                    <a:pt x="199042" y="802633"/>
                    <a:pt x="204439" y="797479"/>
                    <a:pt x="209957" y="792445"/>
                  </a:cubicBezTo>
                  <a:cubicBezTo>
                    <a:pt x="217513" y="799996"/>
                    <a:pt x="225129" y="807487"/>
                    <a:pt x="232686" y="815037"/>
                  </a:cubicBezTo>
                  <a:cubicBezTo>
                    <a:pt x="238863" y="808865"/>
                    <a:pt x="244979" y="802693"/>
                    <a:pt x="251096" y="796460"/>
                  </a:cubicBezTo>
                  <a:cubicBezTo>
                    <a:pt x="243360" y="789090"/>
                    <a:pt x="235744" y="781599"/>
                    <a:pt x="228008" y="774228"/>
                  </a:cubicBezTo>
                  <a:cubicBezTo>
                    <a:pt x="235204" y="766917"/>
                    <a:pt x="242581" y="759726"/>
                    <a:pt x="249897" y="752536"/>
                  </a:cubicBezTo>
                  <a:cubicBezTo>
                    <a:pt x="263750" y="766858"/>
                    <a:pt x="277843" y="780880"/>
                    <a:pt x="291936" y="794962"/>
                  </a:cubicBezTo>
                  <a:cubicBezTo>
                    <a:pt x="284440" y="803052"/>
                    <a:pt x="268908" y="813059"/>
                    <a:pt x="284440" y="822468"/>
                  </a:cubicBezTo>
                  <a:cubicBezTo>
                    <a:pt x="290437" y="816595"/>
                    <a:pt x="296494" y="810842"/>
                    <a:pt x="302551" y="805030"/>
                  </a:cubicBezTo>
                  <a:cubicBezTo>
                    <a:pt x="308008" y="810782"/>
                    <a:pt x="313586" y="816475"/>
                    <a:pt x="319163" y="822168"/>
                  </a:cubicBezTo>
                  <a:cubicBezTo>
                    <a:pt x="334336" y="807127"/>
                    <a:pt x="349388" y="792026"/>
                    <a:pt x="364501" y="776925"/>
                  </a:cubicBezTo>
                  <a:cubicBezTo>
                    <a:pt x="360902" y="773210"/>
                    <a:pt x="353646" y="765839"/>
                    <a:pt x="350048" y="762183"/>
                  </a:cubicBezTo>
                  <a:cubicBezTo>
                    <a:pt x="360423" y="751756"/>
                    <a:pt x="370738" y="741330"/>
                    <a:pt x="381352" y="731262"/>
                  </a:cubicBezTo>
                  <a:cubicBezTo>
                    <a:pt x="384951" y="734918"/>
                    <a:pt x="392147" y="742168"/>
                    <a:pt x="395685" y="745824"/>
                  </a:cubicBezTo>
                  <a:cubicBezTo>
                    <a:pt x="398624" y="742828"/>
                    <a:pt x="404501" y="736775"/>
                    <a:pt x="407440" y="733779"/>
                  </a:cubicBezTo>
                  <a:cubicBezTo>
                    <a:pt x="404561" y="724910"/>
                    <a:pt x="399583" y="713405"/>
                    <a:pt x="409479" y="706873"/>
                  </a:cubicBezTo>
                  <a:cubicBezTo>
                    <a:pt x="453917" y="665105"/>
                    <a:pt x="497935" y="622738"/>
                    <a:pt x="543093" y="581690"/>
                  </a:cubicBezTo>
                  <a:cubicBezTo>
                    <a:pt x="487140" y="522604"/>
                    <a:pt x="428789" y="465795"/>
                    <a:pt x="371577" y="407908"/>
                  </a:cubicBezTo>
                  <a:cubicBezTo>
                    <a:pt x="369178" y="409706"/>
                    <a:pt x="364261" y="413421"/>
                    <a:pt x="361862" y="415279"/>
                  </a:cubicBezTo>
                  <a:cubicBezTo>
                    <a:pt x="326120" y="392388"/>
                    <a:pt x="292716" y="365961"/>
                    <a:pt x="257873" y="341751"/>
                  </a:cubicBezTo>
                  <a:cubicBezTo>
                    <a:pt x="189507" y="410545"/>
                    <a:pt x="118862" y="478679"/>
                    <a:pt x="66747" y="561196"/>
                  </a:cubicBezTo>
                  <a:cubicBezTo>
                    <a:pt x="47497" y="588222"/>
                    <a:pt x="36402" y="623757"/>
                    <a:pt x="4498" y="639098"/>
                  </a:cubicBezTo>
                  <a:cubicBezTo>
                    <a:pt x="39820" y="501271"/>
                    <a:pt x="114724" y="374350"/>
                    <a:pt x="213375" y="272178"/>
                  </a:cubicBezTo>
                  <a:cubicBezTo>
                    <a:pt x="208877" y="263489"/>
                    <a:pt x="204379" y="254800"/>
                    <a:pt x="199822" y="246111"/>
                  </a:cubicBezTo>
                  <a:cubicBezTo>
                    <a:pt x="211156" y="233707"/>
                    <a:pt x="222790" y="221662"/>
                    <a:pt x="234904" y="210096"/>
                  </a:cubicBezTo>
                  <a:cubicBezTo>
                    <a:pt x="243900" y="214351"/>
                    <a:pt x="252896" y="218666"/>
                    <a:pt x="261891" y="222800"/>
                  </a:cubicBezTo>
                  <a:moveTo>
                    <a:pt x="292596" y="203684"/>
                  </a:moveTo>
                  <a:cubicBezTo>
                    <a:pt x="295235" y="205842"/>
                    <a:pt x="297873" y="207939"/>
                    <a:pt x="300512" y="210096"/>
                  </a:cubicBezTo>
                  <a:cubicBezTo>
                    <a:pt x="368159" y="139565"/>
                    <a:pt x="453497" y="88509"/>
                    <a:pt x="542073" y="48419"/>
                  </a:cubicBezTo>
                  <a:lnTo>
                    <a:pt x="543633" y="39371"/>
                  </a:lnTo>
                  <a:cubicBezTo>
                    <a:pt x="449839" y="75685"/>
                    <a:pt x="363541" y="132374"/>
                    <a:pt x="292596" y="203684"/>
                  </a:cubicBezTo>
                  <a:moveTo>
                    <a:pt x="789691" y="181272"/>
                  </a:moveTo>
                  <a:cubicBezTo>
                    <a:pt x="778657" y="213332"/>
                    <a:pt x="786393" y="248208"/>
                    <a:pt x="801026" y="277811"/>
                  </a:cubicBezTo>
                  <a:cubicBezTo>
                    <a:pt x="795389" y="288658"/>
                    <a:pt x="787772" y="300882"/>
                    <a:pt x="793230" y="313467"/>
                  </a:cubicBezTo>
                  <a:cubicBezTo>
                    <a:pt x="796108" y="321556"/>
                    <a:pt x="802285" y="336657"/>
                    <a:pt x="812840" y="327489"/>
                  </a:cubicBezTo>
                  <a:cubicBezTo>
                    <a:pt x="800966" y="312328"/>
                    <a:pt x="801266" y="292613"/>
                    <a:pt x="815059" y="278890"/>
                  </a:cubicBezTo>
                  <a:cubicBezTo>
                    <a:pt x="799167" y="249707"/>
                    <a:pt x="790531" y="214171"/>
                    <a:pt x="802405" y="182052"/>
                  </a:cubicBezTo>
                  <a:cubicBezTo>
                    <a:pt x="819377" y="134591"/>
                    <a:pt x="873110" y="104928"/>
                    <a:pt x="922406" y="118411"/>
                  </a:cubicBezTo>
                  <a:cubicBezTo>
                    <a:pt x="927144" y="101632"/>
                    <a:pt x="909572" y="105348"/>
                    <a:pt x="899198" y="103670"/>
                  </a:cubicBezTo>
                  <a:cubicBezTo>
                    <a:pt x="850562" y="100734"/>
                    <a:pt x="805524" y="136569"/>
                    <a:pt x="789691" y="181272"/>
                  </a:cubicBezTo>
                  <a:moveTo>
                    <a:pt x="847923" y="224239"/>
                  </a:moveTo>
                  <a:cubicBezTo>
                    <a:pt x="850981" y="254920"/>
                    <a:pt x="881506" y="275654"/>
                    <a:pt x="911192" y="273137"/>
                  </a:cubicBezTo>
                  <a:cubicBezTo>
                    <a:pt x="907953" y="304718"/>
                    <a:pt x="932841" y="336897"/>
                    <a:pt x="965585" y="336538"/>
                  </a:cubicBezTo>
                  <a:cubicBezTo>
                    <a:pt x="1001027" y="338875"/>
                    <a:pt x="1031312" y="301002"/>
                    <a:pt x="1020578" y="266965"/>
                  </a:cubicBezTo>
                  <a:cubicBezTo>
                    <a:pt x="1013921" y="239759"/>
                    <a:pt x="985795" y="223639"/>
                    <a:pt x="958808" y="225557"/>
                  </a:cubicBezTo>
                  <a:cubicBezTo>
                    <a:pt x="961387" y="196433"/>
                    <a:pt x="941237" y="166591"/>
                    <a:pt x="911372" y="162516"/>
                  </a:cubicBezTo>
                  <a:cubicBezTo>
                    <a:pt x="876529" y="155984"/>
                    <a:pt x="842226" y="189302"/>
                    <a:pt x="847923" y="224239"/>
                  </a:cubicBezTo>
                  <a:moveTo>
                    <a:pt x="230826" y="219145"/>
                  </a:moveTo>
                  <a:cubicBezTo>
                    <a:pt x="228248" y="227954"/>
                    <a:pt x="248518" y="238201"/>
                    <a:pt x="254335" y="229872"/>
                  </a:cubicBezTo>
                  <a:cubicBezTo>
                    <a:pt x="251516" y="221242"/>
                    <a:pt x="239102" y="217527"/>
                    <a:pt x="230826" y="219145"/>
                  </a:cubicBezTo>
                  <a:moveTo>
                    <a:pt x="1031672" y="261272"/>
                  </a:moveTo>
                  <a:cubicBezTo>
                    <a:pt x="1041867" y="281347"/>
                    <a:pt x="1033232" y="304058"/>
                    <a:pt x="1021477" y="321317"/>
                  </a:cubicBezTo>
                  <a:cubicBezTo>
                    <a:pt x="1025915" y="323594"/>
                    <a:pt x="1033411" y="325751"/>
                    <a:pt x="1035450" y="318920"/>
                  </a:cubicBezTo>
                  <a:cubicBezTo>
                    <a:pt x="1052962" y="293392"/>
                    <a:pt x="1048584" y="258036"/>
                    <a:pt x="1028494" y="235265"/>
                  </a:cubicBezTo>
                  <a:cubicBezTo>
                    <a:pt x="1016680" y="242396"/>
                    <a:pt x="1029394" y="252523"/>
                    <a:pt x="1031672" y="261272"/>
                  </a:cubicBezTo>
                  <a:moveTo>
                    <a:pt x="300752" y="253482"/>
                  </a:moveTo>
                  <a:cubicBezTo>
                    <a:pt x="299013" y="265167"/>
                    <a:pt x="308068" y="273437"/>
                    <a:pt x="314365" y="282066"/>
                  </a:cubicBezTo>
                  <a:cubicBezTo>
                    <a:pt x="335115" y="307834"/>
                    <a:pt x="354306" y="334860"/>
                    <a:pt x="375235" y="360567"/>
                  </a:cubicBezTo>
                  <a:cubicBezTo>
                    <a:pt x="381292" y="361946"/>
                    <a:pt x="383511" y="359788"/>
                    <a:pt x="381832" y="354155"/>
                  </a:cubicBezTo>
                  <a:cubicBezTo>
                    <a:pt x="365160" y="330425"/>
                    <a:pt x="346270" y="308193"/>
                    <a:pt x="329058" y="284823"/>
                  </a:cubicBezTo>
                  <a:cubicBezTo>
                    <a:pt x="320422" y="273677"/>
                    <a:pt x="312986" y="261032"/>
                    <a:pt x="300752" y="253482"/>
                  </a:cubicBezTo>
                  <a:moveTo>
                    <a:pt x="206418" y="292073"/>
                  </a:moveTo>
                  <a:cubicBezTo>
                    <a:pt x="195264" y="306755"/>
                    <a:pt x="174694" y="319339"/>
                    <a:pt x="175054" y="339354"/>
                  </a:cubicBezTo>
                  <a:cubicBezTo>
                    <a:pt x="191846" y="327070"/>
                    <a:pt x="203780" y="309751"/>
                    <a:pt x="215654" y="293032"/>
                  </a:cubicBezTo>
                  <a:cubicBezTo>
                    <a:pt x="213375" y="292793"/>
                    <a:pt x="208757" y="292313"/>
                    <a:pt x="206418" y="292073"/>
                  </a:cubicBezTo>
                  <a:moveTo>
                    <a:pt x="758387" y="395204"/>
                  </a:moveTo>
                  <a:cubicBezTo>
                    <a:pt x="655238" y="491803"/>
                    <a:pt x="552148" y="588521"/>
                    <a:pt x="448999" y="685180"/>
                  </a:cubicBezTo>
                  <a:cubicBezTo>
                    <a:pt x="438624" y="695128"/>
                    <a:pt x="426990" y="704056"/>
                    <a:pt x="418354" y="715622"/>
                  </a:cubicBezTo>
                  <a:cubicBezTo>
                    <a:pt x="415116" y="723951"/>
                    <a:pt x="421413" y="732581"/>
                    <a:pt x="429149" y="735457"/>
                  </a:cubicBezTo>
                  <a:cubicBezTo>
                    <a:pt x="429509" y="730783"/>
                    <a:pt x="430168" y="721435"/>
                    <a:pt x="430468" y="716760"/>
                  </a:cubicBezTo>
                  <a:cubicBezTo>
                    <a:pt x="556046" y="595473"/>
                    <a:pt x="685942" y="478440"/>
                    <a:pt x="811701" y="357331"/>
                  </a:cubicBezTo>
                  <a:lnTo>
                    <a:pt x="810381" y="348223"/>
                  </a:lnTo>
                  <a:cubicBezTo>
                    <a:pt x="791730" y="362365"/>
                    <a:pt x="775658" y="379444"/>
                    <a:pt x="758387" y="395204"/>
                  </a:cubicBezTo>
                  <a:moveTo>
                    <a:pt x="372297" y="367519"/>
                  </a:moveTo>
                  <a:lnTo>
                    <a:pt x="370138" y="376328"/>
                  </a:lnTo>
                  <a:cubicBezTo>
                    <a:pt x="432507" y="438530"/>
                    <a:pt x="495776" y="500192"/>
                    <a:pt x="559885" y="560656"/>
                  </a:cubicBezTo>
                  <a:cubicBezTo>
                    <a:pt x="562403" y="560477"/>
                    <a:pt x="567321" y="560057"/>
                    <a:pt x="569840" y="559877"/>
                  </a:cubicBezTo>
                  <a:cubicBezTo>
                    <a:pt x="548730" y="535068"/>
                    <a:pt x="523662" y="513975"/>
                    <a:pt x="500874" y="490784"/>
                  </a:cubicBezTo>
                  <a:cubicBezTo>
                    <a:pt x="457695" y="449975"/>
                    <a:pt x="416795" y="406829"/>
                    <a:pt x="372297" y="367519"/>
                  </a:cubicBezTo>
                  <a:moveTo>
                    <a:pt x="616557" y="606019"/>
                  </a:moveTo>
                  <a:cubicBezTo>
                    <a:pt x="612359" y="616207"/>
                    <a:pt x="622614" y="621720"/>
                    <a:pt x="627951" y="628132"/>
                  </a:cubicBezTo>
                  <a:cubicBezTo>
                    <a:pt x="731520" y="728146"/>
                    <a:pt x="834609" y="828700"/>
                    <a:pt x="937818" y="929134"/>
                  </a:cubicBezTo>
                  <a:cubicBezTo>
                    <a:pt x="942196" y="932789"/>
                    <a:pt x="947114" y="935666"/>
                    <a:pt x="952571" y="937703"/>
                  </a:cubicBezTo>
                  <a:cubicBezTo>
                    <a:pt x="952151" y="931411"/>
                    <a:pt x="949573" y="926198"/>
                    <a:pt x="944895" y="922063"/>
                  </a:cubicBezTo>
                  <a:cubicBezTo>
                    <a:pt x="847323" y="827861"/>
                    <a:pt x="750351" y="732940"/>
                    <a:pt x="652899" y="638559"/>
                  </a:cubicBezTo>
                  <a:cubicBezTo>
                    <a:pt x="641504" y="626933"/>
                    <a:pt x="629810" y="615428"/>
                    <a:pt x="616557" y="606019"/>
                  </a:cubicBezTo>
                  <a:moveTo>
                    <a:pt x="366600" y="763022"/>
                  </a:moveTo>
                  <a:cubicBezTo>
                    <a:pt x="369958" y="766378"/>
                    <a:pt x="376615" y="773150"/>
                    <a:pt x="379973" y="776565"/>
                  </a:cubicBezTo>
                  <a:cubicBezTo>
                    <a:pt x="359763" y="796400"/>
                    <a:pt x="340093" y="816775"/>
                    <a:pt x="319643" y="836370"/>
                  </a:cubicBezTo>
                  <a:cubicBezTo>
                    <a:pt x="316704" y="833614"/>
                    <a:pt x="310887" y="828161"/>
                    <a:pt x="307948" y="825464"/>
                  </a:cubicBezTo>
                  <a:cubicBezTo>
                    <a:pt x="290857" y="830138"/>
                    <a:pt x="314425" y="844160"/>
                    <a:pt x="319163" y="850632"/>
                  </a:cubicBezTo>
                  <a:cubicBezTo>
                    <a:pt x="343931" y="826003"/>
                    <a:pt x="368639" y="801254"/>
                    <a:pt x="393346" y="776505"/>
                  </a:cubicBezTo>
                  <a:cubicBezTo>
                    <a:pt x="390288" y="773389"/>
                    <a:pt x="384111" y="767097"/>
                    <a:pt x="381052" y="763921"/>
                  </a:cubicBezTo>
                  <a:cubicBezTo>
                    <a:pt x="383331" y="761105"/>
                    <a:pt x="387769" y="755352"/>
                    <a:pt x="390048" y="752536"/>
                  </a:cubicBezTo>
                  <a:cubicBezTo>
                    <a:pt x="379553" y="743247"/>
                    <a:pt x="374096" y="758828"/>
                    <a:pt x="366600" y="763022"/>
                  </a:cubicBezTo>
                  <a:moveTo>
                    <a:pt x="213435" y="941718"/>
                  </a:moveTo>
                  <a:cubicBezTo>
                    <a:pt x="208038" y="948250"/>
                    <a:pt x="198922" y="954362"/>
                    <a:pt x="202340" y="964489"/>
                  </a:cubicBezTo>
                  <a:cubicBezTo>
                    <a:pt x="217633" y="954302"/>
                    <a:pt x="230886" y="941299"/>
                    <a:pt x="240602" y="925658"/>
                  </a:cubicBezTo>
                  <a:cubicBezTo>
                    <a:pt x="228128" y="922662"/>
                    <a:pt x="221531" y="935006"/>
                    <a:pt x="213435" y="941718"/>
                  </a:cubicBezTo>
                  <a:close/>
                </a:path>
              </a:pathLst>
            </a:custGeom>
            <a:solidFill>
              <a:srgbClr val="004694"/>
            </a:solidFill>
            <a:ln w="9525" cap="flat">
              <a:noFill/>
              <a:prstDash val="solid"/>
              <a:miter/>
            </a:ln>
          </p:spPr>
          <p:txBody>
            <a:bodyPr rtlCol="0" anchor="ctr"/>
            <a:lstStyle/>
            <a:p>
              <a:endParaRPr lang="zh-CN" altLang="en-US"/>
            </a:p>
          </p:txBody>
        </p:sp>
        <p:sp>
          <p:nvSpPr>
            <p:cNvPr id="19" name="任意多边形: 形状 18">
              <a:extLst>
                <a:ext uri="{FF2B5EF4-FFF2-40B4-BE49-F238E27FC236}">
                  <a16:creationId xmlns:a16="http://schemas.microsoft.com/office/drawing/2014/main" id="{44387217-28AE-46DC-B77C-2535E71579D7}"/>
                </a:ext>
              </a:extLst>
            </p:cNvPr>
            <p:cNvSpPr/>
            <p:nvPr/>
          </p:nvSpPr>
          <p:spPr>
            <a:xfrm>
              <a:off x="1953211" y="4944309"/>
              <a:ext cx="35982" cy="53932"/>
            </a:xfrm>
            <a:custGeom>
              <a:avLst/>
              <a:gdLst>
                <a:gd name="connsiteX0" fmla="*/ 5407 w 35982"/>
                <a:gd name="connsiteY0" fmla="*/ 16180 h 53932"/>
                <a:gd name="connsiteX1" fmla="*/ 33713 w 35982"/>
                <a:gd name="connsiteY1" fmla="*/ 4494 h 53932"/>
                <a:gd name="connsiteX2" fmla="*/ 30534 w 35982"/>
                <a:gd name="connsiteY2" fmla="*/ 51835 h 53932"/>
                <a:gd name="connsiteX3" fmla="*/ 5407 w 35982"/>
                <a:gd name="connsiteY3" fmla="*/ 16180 h 53932"/>
              </a:gdLst>
              <a:ahLst/>
              <a:cxnLst>
                <a:cxn ang="0">
                  <a:pos x="connsiteX0" y="connsiteY0"/>
                </a:cxn>
                <a:cxn ang="0">
                  <a:pos x="connsiteX1" y="connsiteY1"/>
                </a:cxn>
                <a:cxn ang="0">
                  <a:pos x="connsiteX2" y="connsiteY2"/>
                </a:cxn>
                <a:cxn ang="0">
                  <a:pos x="connsiteX3" y="connsiteY3"/>
                </a:cxn>
              </a:cxnLst>
              <a:rect l="l" t="t" r="r" b="b"/>
              <a:pathLst>
                <a:path w="35982" h="53932">
                  <a:moveTo>
                    <a:pt x="5407" y="16180"/>
                  </a:moveTo>
                  <a:cubicBezTo>
                    <a:pt x="10744" y="5393"/>
                    <a:pt x="23638" y="5992"/>
                    <a:pt x="33713" y="4494"/>
                  </a:cubicBezTo>
                  <a:cubicBezTo>
                    <a:pt x="33113" y="20314"/>
                    <a:pt x="32033" y="36075"/>
                    <a:pt x="30534" y="51835"/>
                  </a:cubicBezTo>
                  <a:cubicBezTo>
                    <a:pt x="15661" y="46921"/>
                    <a:pt x="609" y="33438"/>
                    <a:pt x="5407" y="16180"/>
                  </a:cubicBezTo>
                  <a:close/>
                </a:path>
              </a:pathLst>
            </a:custGeom>
            <a:solidFill>
              <a:srgbClr val="004694"/>
            </a:solidFill>
            <a:ln w="9525" cap="flat">
              <a:noFill/>
              <a:prstDash val="solid"/>
              <a:miter/>
            </a:ln>
          </p:spPr>
          <p:txBody>
            <a:bodyPr rtlCol="0" anchor="ctr"/>
            <a:lstStyle/>
            <a:p>
              <a:endParaRPr lang="zh-CN" altLang="en-US"/>
            </a:p>
          </p:txBody>
        </p:sp>
        <p:sp>
          <p:nvSpPr>
            <p:cNvPr id="20" name="任意多边形: 形状 19">
              <a:extLst>
                <a:ext uri="{FF2B5EF4-FFF2-40B4-BE49-F238E27FC236}">
                  <a16:creationId xmlns:a16="http://schemas.microsoft.com/office/drawing/2014/main" id="{DD0DA99C-94F2-41DC-94B8-802A4D64A54E}"/>
                </a:ext>
              </a:extLst>
            </p:cNvPr>
            <p:cNvSpPr/>
            <p:nvPr/>
          </p:nvSpPr>
          <p:spPr>
            <a:xfrm>
              <a:off x="396447" y="5045491"/>
              <a:ext cx="47976" cy="47940"/>
            </a:xfrm>
            <a:custGeom>
              <a:avLst/>
              <a:gdLst>
                <a:gd name="connsiteX0" fmla="*/ 4498 w 47976"/>
                <a:gd name="connsiteY0" fmla="*/ 26818 h 47939"/>
                <a:gd name="connsiteX1" fmla="*/ 38441 w 47976"/>
                <a:gd name="connsiteY1" fmla="*/ 8840 h 47939"/>
                <a:gd name="connsiteX2" fmla="*/ 39281 w 47976"/>
                <a:gd name="connsiteY2" fmla="*/ 47012 h 47939"/>
                <a:gd name="connsiteX3" fmla="*/ 4498 w 47976"/>
                <a:gd name="connsiteY3" fmla="*/ 26818 h 47939"/>
              </a:gdLst>
              <a:ahLst/>
              <a:cxnLst>
                <a:cxn ang="0">
                  <a:pos x="connsiteX0" y="connsiteY0"/>
                </a:cxn>
                <a:cxn ang="0">
                  <a:pos x="connsiteX1" y="connsiteY1"/>
                </a:cxn>
                <a:cxn ang="0">
                  <a:pos x="connsiteX2" y="connsiteY2"/>
                </a:cxn>
                <a:cxn ang="0">
                  <a:pos x="connsiteX3" y="connsiteY3"/>
                </a:cxn>
              </a:cxnLst>
              <a:rect l="l" t="t" r="r" b="b"/>
              <a:pathLst>
                <a:path w="47976" h="47939">
                  <a:moveTo>
                    <a:pt x="4498" y="26818"/>
                  </a:moveTo>
                  <a:cubicBezTo>
                    <a:pt x="5817" y="12076"/>
                    <a:pt x="24288" y="-3204"/>
                    <a:pt x="38441" y="8840"/>
                  </a:cubicBezTo>
                  <a:cubicBezTo>
                    <a:pt x="55053" y="17110"/>
                    <a:pt x="47497" y="35567"/>
                    <a:pt x="39281" y="47012"/>
                  </a:cubicBezTo>
                  <a:cubicBezTo>
                    <a:pt x="27586" y="40481"/>
                    <a:pt x="15472" y="34608"/>
                    <a:pt x="4498" y="26818"/>
                  </a:cubicBezTo>
                  <a:close/>
                </a:path>
              </a:pathLst>
            </a:custGeom>
            <a:solidFill>
              <a:srgbClr val="004694"/>
            </a:solidFill>
            <a:ln w="9525" cap="flat">
              <a:noFill/>
              <a:prstDash val="solid"/>
              <a:miter/>
            </a:ln>
          </p:spPr>
          <p:txBody>
            <a:bodyPr rtlCol="0" anchor="ctr"/>
            <a:lstStyle/>
            <a:p>
              <a:endParaRPr lang="zh-CN" altLang="en-US"/>
            </a:p>
          </p:txBody>
        </p:sp>
        <p:sp>
          <p:nvSpPr>
            <p:cNvPr id="21" name="任意多边形: 形状 20">
              <a:extLst>
                <a:ext uri="{FF2B5EF4-FFF2-40B4-BE49-F238E27FC236}">
                  <a16:creationId xmlns:a16="http://schemas.microsoft.com/office/drawing/2014/main" id="{BF764E38-AFEB-41A5-81F1-741B031870A5}"/>
                </a:ext>
              </a:extLst>
            </p:cNvPr>
            <p:cNvSpPr/>
            <p:nvPr/>
          </p:nvSpPr>
          <p:spPr>
            <a:xfrm>
              <a:off x="2121073" y="5745610"/>
              <a:ext cx="95953" cy="71910"/>
            </a:xfrm>
            <a:custGeom>
              <a:avLst/>
              <a:gdLst>
                <a:gd name="connsiteX0" fmla="*/ 18836 w 95952"/>
                <a:gd name="connsiteY0" fmla="*/ 7444 h 71909"/>
                <a:gd name="connsiteX1" fmla="*/ 81265 w 95952"/>
                <a:gd name="connsiteY1" fmla="*/ 18110 h 71909"/>
                <a:gd name="connsiteX2" fmla="*/ 70650 w 95952"/>
                <a:gd name="connsiteY2" fmla="*/ 68207 h 71909"/>
                <a:gd name="connsiteX3" fmla="*/ 15477 w 95952"/>
                <a:gd name="connsiteY3" fmla="*/ 54125 h 71909"/>
                <a:gd name="connsiteX4" fmla="*/ 18836 w 95952"/>
                <a:gd name="connsiteY4" fmla="*/ 7444 h 7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952" h="71909">
                  <a:moveTo>
                    <a:pt x="18836" y="7444"/>
                  </a:moveTo>
                  <a:cubicBezTo>
                    <a:pt x="39466" y="133"/>
                    <a:pt x="63034" y="7444"/>
                    <a:pt x="81265" y="18110"/>
                  </a:cubicBezTo>
                  <a:cubicBezTo>
                    <a:pt x="101775" y="29796"/>
                    <a:pt x="94399" y="66110"/>
                    <a:pt x="70650" y="68207"/>
                  </a:cubicBezTo>
                  <a:cubicBezTo>
                    <a:pt x="51400" y="70125"/>
                    <a:pt x="31670" y="64432"/>
                    <a:pt x="15477" y="54125"/>
                  </a:cubicBezTo>
                  <a:cubicBezTo>
                    <a:pt x="-1314" y="44058"/>
                    <a:pt x="2224" y="15713"/>
                    <a:pt x="18836" y="7444"/>
                  </a:cubicBezTo>
                  <a:close/>
                </a:path>
              </a:pathLst>
            </a:custGeom>
            <a:solidFill>
              <a:srgbClr val="004694"/>
            </a:solidFill>
            <a:ln w="9525" cap="flat">
              <a:no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96AFBD30-030B-4D9E-A08B-BBC7A02FC8F0}"/>
                </a:ext>
              </a:extLst>
            </p:cNvPr>
            <p:cNvSpPr/>
            <p:nvPr/>
          </p:nvSpPr>
          <p:spPr>
            <a:xfrm>
              <a:off x="1596456" y="5956139"/>
              <a:ext cx="89956" cy="77902"/>
            </a:xfrm>
            <a:custGeom>
              <a:avLst/>
              <a:gdLst>
                <a:gd name="connsiteX0" fmla="*/ 27766 w 89955"/>
                <a:gd name="connsiteY0" fmla="*/ 46741 h 77902"/>
                <a:gd name="connsiteX1" fmla="*/ 36102 w 89955"/>
                <a:gd name="connsiteY1" fmla="*/ 4494 h 77902"/>
                <a:gd name="connsiteX2" fmla="*/ 42999 w 89955"/>
                <a:gd name="connsiteY2" fmla="*/ 29783 h 77902"/>
                <a:gd name="connsiteX3" fmla="*/ 56912 w 89955"/>
                <a:gd name="connsiteY3" fmla="*/ 27925 h 77902"/>
                <a:gd name="connsiteX4" fmla="*/ 49116 w 89955"/>
                <a:gd name="connsiteY4" fmla="*/ 16000 h 77902"/>
                <a:gd name="connsiteX5" fmla="*/ 70765 w 89955"/>
                <a:gd name="connsiteY5" fmla="*/ 5273 h 77902"/>
                <a:gd name="connsiteX6" fmla="*/ 62249 w 89955"/>
                <a:gd name="connsiteY6" fmla="*/ 49917 h 77902"/>
                <a:gd name="connsiteX7" fmla="*/ 87437 w 89955"/>
                <a:gd name="connsiteY7" fmla="*/ 66816 h 77902"/>
                <a:gd name="connsiteX8" fmla="*/ 55653 w 89955"/>
                <a:gd name="connsiteY8" fmla="*/ 60285 h 77902"/>
                <a:gd name="connsiteX9" fmla="*/ 15352 w 89955"/>
                <a:gd name="connsiteY9" fmla="*/ 76584 h 77902"/>
                <a:gd name="connsiteX10" fmla="*/ 4498 w 89955"/>
                <a:gd name="connsiteY10" fmla="*/ 25168 h 77902"/>
                <a:gd name="connsiteX11" fmla="*/ 15472 w 89955"/>
                <a:gd name="connsiteY11" fmla="*/ 24629 h 77902"/>
                <a:gd name="connsiteX12" fmla="*/ 15232 w 89955"/>
                <a:gd name="connsiteY12" fmla="*/ 42007 h 77902"/>
                <a:gd name="connsiteX13" fmla="*/ 23209 w 89955"/>
                <a:gd name="connsiteY13" fmla="*/ 18277 h 77902"/>
                <a:gd name="connsiteX14" fmla="*/ 27766 w 89955"/>
                <a:gd name="connsiteY14" fmla="*/ 46741 h 77902"/>
                <a:gd name="connsiteX15" fmla="*/ 44498 w 89955"/>
                <a:gd name="connsiteY15" fmla="*/ 36614 h 77902"/>
                <a:gd name="connsiteX16" fmla="*/ 49176 w 89955"/>
                <a:gd name="connsiteY16" fmla="*/ 50936 h 77902"/>
                <a:gd name="connsiteX17" fmla="*/ 44498 w 89955"/>
                <a:gd name="connsiteY17" fmla="*/ 36614 h 77902"/>
                <a:gd name="connsiteX18" fmla="*/ 20210 w 89955"/>
                <a:gd name="connsiteY18" fmla="*/ 53992 h 77902"/>
                <a:gd name="connsiteX19" fmla="*/ 20210 w 89955"/>
                <a:gd name="connsiteY19" fmla="*/ 53992 h 77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9955" h="77902">
                  <a:moveTo>
                    <a:pt x="27766" y="46741"/>
                  </a:moveTo>
                  <a:cubicBezTo>
                    <a:pt x="29865" y="32539"/>
                    <a:pt x="32444" y="18397"/>
                    <a:pt x="36102" y="4494"/>
                  </a:cubicBezTo>
                  <a:cubicBezTo>
                    <a:pt x="44438" y="10008"/>
                    <a:pt x="46717" y="18457"/>
                    <a:pt x="42999" y="29783"/>
                  </a:cubicBezTo>
                  <a:cubicBezTo>
                    <a:pt x="46477" y="29303"/>
                    <a:pt x="53434" y="28404"/>
                    <a:pt x="56912" y="27925"/>
                  </a:cubicBezTo>
                  <a:cubicBezTo>
                    <a:pt x="54993" y="24989"/>
                    <a:pt x="51095" y="18996"/>
                    <a:pt x="49116" y="16000"/>
                  </a:cubicBezTo>
                  <a:cubicBezTo>
                    <a:pt x="56072" y="11925"/>
                    <a:pt x="63269" y="8330"/>
                    <a:pt x="70765" y="5273"/>
                  </a:cubicBezTo>
                  <a:cubicBezTo>
                    <a:pt x="72444" y="20794"/>
                    <a:pt x="61650" y="34277"/>
                    <a:pt x="62249" y="49917"/>
                  </a:cubicBezTo>
                  <a:cubicBezTo>
                    <a:pt x="74483" y="49798"/>
                    <a:pt x="96253" y="48599"/>
                    <a:pt x="87437" y="66816"/>
                  </a:cubicBezTo>
                  <a:cubicBezTo>
                    <a:pt x="76462" y="66696"/>
                    <a:pt x="64648" y="67715"/>
                    <a:pt x="55653" y="60285"/>
                  </a:cubicBezTo>
                  <a:cubicBezTo>
                    <a:pt x="41679" y="64239"/>
                    <a:pt x="28666" y="70891"/>
                    <a:pt x="15352" y="76584"/>
                  </a:cubicBezTo>
                  <a:cubicBezTo>
                    <a:pt x="11754" y="59445"/>
                    <a:pt x="7916" y="42307"/>
                    <a:pt x="4498" y="25168"/>
                  </a:cubicBezTo>
                  <a:lnTo>
                    <a:pt x="15472" y="24629"/>
                  </a:lnTo>
                  <a:cubicBezTo>
                    <a:pt x="15412" y="29004"/>
                    <a:pt x="15292" y="37633"/>
                    <a:pt x="15232" y="42007"/>
                  </a:cubicBezTo>
                  <a:cubicBezTo>
                    <a:pt x="18111" y="34157"/>
                    <a:pt x="20750" y="26247"/>
                    <a:pt x="23209" y="18277"/>
                  </a:cubicBezTo>
                  <a:cubicBezTo>
                    <a:pt x="33164" y="24569"/>
                    <a:pt x="26087" y="37333"/>
                    <a:pt x="27766" y="46741"/>
                  </a:cubicBezTo>
                  <a:moveTo>
                    <a:pt x="44498" y="36614"/>
                  </a:moveTo>
                  <a:cubicBezTo>
                    <a:pt x="39940" y="44404"/>
                    <a:pt x="41500" y="49198"/>
                    <a:pt x="49176" y="50936"/>
                  </a:cubicBezTo>
                  <a:cubicBezTo>
                    <a:pt x="53554" y="43146"/>
                    <a:pt x="51994" y="38412"/>
                    <a:pt x="44498" y="36614"/>
                  </a:cubicBezTo>
                  <a:moveTo>
                    <a:pt x="20210" y="53992"/>
                  </a:moveTo>
                  <a:cubicBezTo>
                    <a:pt x="11334" y="72389"/>
                    <a:pt x="39940" y="54592"/>
                    <a:pt x="20210" y="53992"/>
                  </a:cubicBezTo>
                  <a:close/>
                </a:path>
              </a:pathLst>
            </a:custGeom>
            <a:solidFill>
              <a:srgbClr val="004694"/>
            </a:solidFill>
            <a:ln w="9525" cap="flat">
              <a:noFill/>
              <a:prstDash val="solid"/>
              <a:miter/>
            </a:ln>
          </p:spPr>
          <p:txBody>
            <a:bodyPr rtlCol="0" anchor="ctr"/>
            <a:lstStyle/>
            <a:p>
              <a:endParaRPr lang="zh-CN" altLang="en-US"/>
            </a:p>
          </p:txBody>
        </p:sp>
        <p:sp>
          <p:nvSpPr>
            <p:cNvPr id="23" name="任意多边形: 形状 22">
              <a:extLst>
                <a:ext uri="{FF2B5EF4-FFF2-40B4-BE49-F238E27FC236}">
                  <a16:creationId xmlns:a16="http://schemas.microsoft.com/office/drawing/2014/main" id="{46B14F5F-7F39-466B-A85D-659CE0FC7631}"/>
                </a:ext>
              </a:extLst>
            </p:cNvPr>
            <p:cNvSpPr/>
            <p:nvPr/>
          </p:nvSpPr>
          <p:spPr>
            <a:xfrm>
              <a:off x="845407" y="5964733"/>
              <a:ext cx="125938" cy="131835"/>
            </a:xfrm>
            <a:custGeom>
              <a:avLst/>
              <a:gdLst>
                <a:gd name="connsiteX0" fmla="*/ 64507 w 125938"/>
                <a:gd name="connsiteY0" fmla="*/ 29159 h 131834"/>
                <a:gd name="connsiteX1" fmla="*/ 92513 w 125938"/>
                <a:gd name="connsiteY1" fmla="*/ 5009 h 131834"/>
                <a:gd name="connsiteX2" fmla="*/ 93353 w 125938"/>
                <a:gd name="connsiteY2" fmla="*/ 23526 h 131834"/>
                <a:gd name="connsiteX3" fmla="*/ 116142 w 125938"/>
                <a:gd name="connsiteY3" fmla="*/ 39526 h 131834"/>
                <a:gd name="connsiteX4" fmla="*/ 76561 w 125938"/>
                <a:gd name="connsiteY4" fmla="*/ 59900 h 131834"/>
                <a:gd name="connsiteX5" fmla="*/ 118960 w 125938"/>
                <a:gd name="connsiteY5" fmla="*/ 58222 h 131834"/>
                <a:gd name="connsiteX6" fmla="*/ 124897 w 125938"/>
                <a:gd name="connsiteY6" fmla="*/ 74642 h 131834"/>
                <a:gd name="connsiteX7" fmla="*/ 105827 w 125938"/>
                <a:gd name="connsiteY7" fmla="*/ 74402 h 131834"/>
                <a:gd name="connsiteX8" fmla="*/ 88915 w 125938"/>
                <a:gd name="connsiteY8" fmla="*/ 93338 h 131834"/>
                <a:gd name="connsiteX9" fmla="*/ 110025 w 125938"/>
                <a:gd name="connsiteY9" fmla="*/ 126537 h 131834"/>
                <a:gd name="connsiteX10" fmla="*/ 75602 w 125938"/>
                <a:gd name="connsiteY10" fmla="*/ 108619 h 131834"/>
                <a:gd name="connsiteX11" fmla="*/ 20849 w 125938"/>
                <a:gd name="connsiteY11" fmla="*/ 120784 h 131834"/>
                <a:gd name="connsiteX12" fmla="*/ 55212 w 125938"/>
                <a:gd name="connsiteY12" fmla="*/ 103406 h 131834"/>
                <a:gd name="connsiteX13" fmla="*/ 46276 w 125938"/>
                <a:gd name="connsiteY13" fmla="*/ 81113 h 131834"/>
                <a:gd name="connsiteX14" fmla="*/ 8855 w 125938"/>
                <a:gd name="connsiteY14" fmla="*/ 84289 h 131834"/>
                <a:gd name="connsiteX15" fmla="*/ 9874 w 125938"/>
                <a:gd name="connsiteY15" fmla="*/ 67571 h 131834"/>
                <a:gd name="connsiteX16" fmla="*/ 25167 w 125938"/>
                <a:gd name="connsiteY16" fmla="*/ 70627 h 131834"/>
                <a:gd name="connsiteX17" fmla="*/ 61089 w 125938"/>
                <a:gd name="connsiteY17" fmla="*/ 45039 h 131834"/>
                <a:gd name="connsiteX18" fmla="*/ 35841 w 125938"/>
                <a:gd name="connsiteY18" fmla="*/ 53248 h 131834"/>
                <a:gd name="connsiteX19" fmla="*/ 44597 w 125938"/>
                <a:gd name="connsiteY19" fmla="*/ 21488 h 131834"/>
                <a:gd name="connsiteX20" fmla="*/ 64507 w 125938"/>
                <a:gd name="connsiteY20" fmla="*/ 29159 h 131834"/>
                <a:gd name="connsiteX21" fmla="*/ 70864 w 125938"/>
                <a:gd name="connsiteY21" fmla="*/ 72664 h 131834"/>
                <a:gd name="connsiteX22" fmla="*/ 69485 w 125938"/>
                <a:gd name="connsiteY22" fmla="*/ 89683 h 131834"/>
                <a:gd name="connsiteX23" fmla="*/ 70864 w 125938"/>
                <a:gd name="connsiteY23" fmla="*/ 72664 h 131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5938" h="131834">
                  <a:moveTo>
                    <a:pt x="64507" y="29159"/>
                  </a:moveTo>
                  <a:cubicBezTo>
                    <a:pt x="75242" y="21548"/>
                    <a:pt x="73803" y="994"/>
                    <a:pt x="92513" y="5009"/>
                  </a:cubicBezTo>
                  <a:cubicBezTo>
                    <a:pt x="92693" y="9623"/>
                    <a:pt x="93113" y="18852"/>
                    <a:pt x="93353" y="23526"/>
                  </a:cubicBezTo>
                  <a:cubicBezTo>
                    <a:pt x="106606" y="19811"/>
                    <a:pt x="120160" y="23226"/>
                    <a:pt x="116142" y="39526"/>
                  </a:cubicBezTo>
                  <a:cubicBezTo>
                    <a:pt x="101929" y="41863"/>
                    <a:pt x="74882" y="38327"/>
                    <a:pt x="76561" y="59900"/>
                  </a:cubicBezTo>
                  <a:cubicBezTo>
                    <a:pt x="90414" y="55286"/>
                    <a:pt x="104687" y="54867"/>
                    <a:pt x="118960" y="58222"/>
                  </a:cubicBezTo>
                  <a:cubicBezTo>
                    <a:pt x="120460" y="62297"/>
                    <a:pt x="123398" y="70567"/>
                    <a:pt x="124897" y="74642"/>
                  </a:cubicBezTo>
                  <a:cubicBezTo>
                    <a:pt x="120160" y="74582"/>
                    <a:pt x="110565" y="74462"/>
                    <a:pt x="105827" y="74402"/>
                  </a:cubicBezTo>
                  <a:cubicBezTo>
                    <a:pt x="99590" y="80155"/>
                    <a:pt x="93533" y="86207"/>
                    <a:pt x="88915" y="93338"/>
                  </a:cubicBezTo>
                  <a:cubicBezTo>
                    <a:pt x="98031" y="102567"/>
                    <a:pt x="114703" y="110776"/>
                    <a:pt x="110025" y="126537"/>
                  </a:cubicBezTo>
                  <a:cubicBezTo>
                    <a:pt x="96232" y="143555"/>
                    <a:pt x="83878" y="118267"/>
                    <a:pt x="75602" y="108619"/>
                  </a:cubicBezTo>
                  <a:cubicBezTo>
                    <a:pt x="59590" y="119705"/>
                    <a:pt x="40279" y="126297"/>
                    <a:pt x="20849" y="120784"/>
                  </a:cubicBezTo>
                  <a:cubicBezTo>
                    <a:pt x="26786" y="106821"/>
                    <a:pt x="42378" y="106402"/>
                    <a:pt x="55212" y="103406"/>
                  </a:cubicBezTo>
                  <a:cubicBezTo>
                    <a:pt x="52393" y="95915"/>
                    <a:pt x="49335" y="88484"/>
                    <a:pt x="46276" y="81113"/>
                  </a:cubicBezTo>
                  <a:cubicBezTo>
                    <a:pt x="34102" y="82851"/>
                    <a:pt x="20729" y="90402"/>
                    <a:pt x="8855" y="84289"/>
                  </a:cubicBezTo>
                  <a:cubicBezTo>
                    <a:pt x="1058" y="81233"/>
                    <a:pt x="5196" y="71645"/>
                    <a:pt x="9874" y="67571"/>
                  </a:cubicBezTo>
                  <a:cubicBezTo>
                    <a:pt x="13712" y="68350"/>
                    <a:pt x="21328" y="69908"/>
                    <a:pt x="25167" y="70627"/>
                  </a:cubicBezTo>
                  <a:cubicBezTo>
                    <a:pt x="39979" y="67930"/>
                    <a:pt x="64327" y="66911"/>
                    <a:pt x="61089" y="45039"/>
                  </a:cubicBezTo>
                  <a:cubicBezTo>
                    <a:pt x="53413" y="49174"/>
                    <a:pt x="44837" y="61518"/>
                    <a:pt x="35841" y="53248"/>
                  </a:cubicBezTo>
                  <a:cubicBezTo>
                    <a:pt x="31763" y="41683"/>
                    <a:pt x="40939" y="31736"/>
                    <a:pt x="44597" y="21488"/>
                  </a:cubicBezTo>
                  <a:cubicBezTo>
                    <a:pt x="49575" y="23406"/>
                    <a:pt x="59530" y="27241"/>
                    <a:pt x="64507" y="29159"/>
                  </a:cubicBezTo>
                  <a:moveTo>
                    <a:pt x="70864" y="72664"/>
                  </a:moveTo>
                  <a:cubicBezTo>
                    <a:pt x="64207" y="75061"/>
                    <a:pt x="60369" y="87885"/>
                    <a:pt x="69485" y="89683"/>
                  </a:cubicBezTo>
                  <a:cubicBezTo>
                    <a:pt x="82079" y="93039"/>
                    <a:pt x="84717" y="67750"/>
                    <a:pt x="70864" y="72664"/>
                  </a:cubicBezTo>
                  <a:close/>
                </a:path>
              </a:pathLst>
            </a:custGeom>
            <a:solidFill>
              <a:srgbClr val="004694"/>
            </a:solidFill>
            <a:ln w="9525" cap="flat">
              <a:noFill/>
              <a:prstDash val="solid"/>
              <a:miter/>
            </a:ln>
          </p:spPr>
          <p:txBody>
            <a:bodyPr rtlCol="0" anchor="ctr"/>
            <a:lstStyle/>
            <a:p>
              <a:endParaRPr lang="zh-CN" altLang="en-US"/>
            </a:p>
          </p:txBody>
        </p:sp>
        <p:sp>
          <p:nvSpPr>
            <p:cNvPr id="24" name="任意多边形: 形状 23">
              <a:extLst>
                <a:ext uri="{FF2B5EF4-FFF2-40B4-BE49-F238E27FC236}">
                  <a16:creationId xmlns:a16="http://schemas.microsoft.com/office/drawing/2014/main" id="{1F0F1FA7-C091-4135-9A25-E5491361A5BB}"/>
                </a:ext>
              </a:extLst>
            </p:cNvPr>
            <p:cNvSpPr/>
            <p:nvPr/>
          </p:nvSpPr>
          <p:spPr>
            <a:xfrm>
              <a:off x="997276" y="5962132"/>
              <a:ext cx="131935" cy="137827"/>
            </a:xfrm>
            <a:custGeom>
              <a:avLst/>
              <a:gdLst>
                <a:gd name="connsiteX0" fmla="*/ 49371 w 131935"/>
                <a:gd name="connsiteY0" fmla="*/ 28464 h 137827"/>
                <a:gd name="connsiteX1" fmla="*/ 61845 w 131935"/>
                <a:gd name="connsiteY1" fmla="*/ 4494 h 137827"/>
                <a:gd name="connsiteX2" fmla="*/ 69161 w 131935"/>
                <a:gd name="connsiteY2" fmla="*/ 23371 h 137827"/>
                <a:gd name="connsiteX3" fmla="*/ 85833 w 131935"/>
                <a:gd name="connsiteY3" fmla="*/ 10727 h 137827"/>
                <a:gd name="connsiteX4" fmla="*/ 72040 w 131935"/>
                <a:gd name="connsiteY4" fmla="*/ 32000 h 137827"/>
                <a:gd name="connsiteX5" fmla="*/ 60465 w 131935"/>
                <a:gd name="connsiteY5" fmla="*/ 41708 h 137827"/>
                <a:gd name="connsiteX6" fmla="*/ 41155 w 131935"/>
                <a:gd name="connsiteY6" fmla="*/ 38712 h 137827"/>
                <a:gd name="connsiteX7" fmla="*/ 43134 w 131935"/>
                <a:gd name="connsiteY7" fmla="*/ 57468 h 137827"/>
                <a:gd name="connsiteX8" fmla="*/ 69221 w 131935"/>
                <a:gd name="connsiteY8" fmla="*/ 44584 h 137827"/>
                <a:gd name="connsiteX9" fmla="*/ 61725 w 131935"/>
                <a:gd name="connsiteY9" fmla="*/ 61723 h 137827"/>
                <a:gd name="connsiteX10" fmla="*/ 65983 w 131935"/>
                <a:gd name="connsiteY10" fmla="*/ 68075 h 137827"/>
                <a:gd name="connsiteX11" fmla="*/ 58846 w 131935"/>
                <a:gd name="connsiteY11" fmla="*/ 84914 h 137827"/>
                <a:gd name="connsiteX12" fmla="*/ 72339 w 131935"/>
                <a:gd name="connsiteY12" fmla="*/ 83715 h 137827"/>
                <a:gd name="connsiteX13" fmla="*/ 79056 w 131935"/>
                <a:gd name="connsiteY13" fmla="*/ 48240 h 137827"/>
                <a:gd name="connsiteX14" fmla="*/ 97827 w 131935"/>
                <a:gd name="connsiteY14" fmla="*/ 63760 h 137827"/>
                <a:gd name="connsiteX15" fmla="*/ 83254 w 131935"/>
                <a:gd name="connsiteY15" fmla="*/ 75865 h 137827"/>
                <a:gd name="connsiteX16" fmla="*/ 95848 w 131935"/>
                <a:gd name="connsiteY16" fmla="*/ 86831 h 137827"/>
                <a:gd name="connsiteX17" fmla="*/ 88052 w 131935"/>
                <a:gd name="connsiteY17" fmla="*/ 106307 h 137827"/>
                <a:gd name="connsiteX18" fmla="*/ 130571 w 131935"/>
                <a:gd name="connsiteY18" fmla="*/ 127999 h 137827"/>
                <a:gd name="connsiteX19" fmla="*/ 102744 w 131935"/>
                <a:gd name="connsiteY19" fmla="*/ 136988 h 137827"/>
                <a:gd name="connsiteX20" fmla="*/ 84393 w 131935"/>
                <a:gd name="connsiteY20" fmla="*/ 114576 h 137827"/>
                <a:gd name="connsiteX21" fmla="*/ 55968 w 131935"/>
                <a:gd name="connsiteY21" fmla="*/ 118172 h 137827"/>
                <a:gd name="connsiteX22" fmla="*/ 55308 w 131935"/>
                <a:gd name="connsiteY22" fmla="*/ 129378 h 137827"/>
                <a:gd name="connsiteX23" fmla="*/ 31380 w 131935"/>
                <a:gd name="connsiteY23" fmla="*/ 111340 h 137827"/>
                <a:gd name="connsiteX24" fmla="*/ 52489 w 131935"/>
                <a:gd name="connsiteY24" fmla="*/ 101752 h 137827"/>
                <a:gd name="connsiteX25" fmla="*/ 41455 w 131935"/>
                <a:gd name="connsiteY25" fmla="*/ 105108 h 137827"/>
                <a:gd name="connsiteX26" fmla="*/ 45832 w 131935"/>
                <a:gd name="connsiteY26" fmla="*/ 81737 h 137827"/>
                <a:gd name="connsiteX27" fmla="*/ 40015 w 131935"/>
                <a:gd name="connsiteY27" fmla="*/ 83415 h 137827"/>
                <a:gd name="connsiteX28" fmla="*/ 42294 w 131935"/>
                <a:gd name="connsiteY28" fmla="*/ 57408 h 137827"/>
                <a:gd name="connsiteX29" fmla="*/ 34078 w 131935"/>
                <a:gd name="connsiteY29" fmla="*/ 89468 h 137827"/>
                <a:gd name="connsiteX30" fmla="*/ 41994 w 131935"/>
                <a:gd name="connsiteY30" fmla="*/ 91206 h 137827"/>
                <a:gd name="connsiteX31" fmla="*/ 29521 w 131935"/>
                <a:gd name="connsiteY31" fmla="*/ 105468 h 137827"/>
                <a:gd name="connsiteX32" fmla="*/ 25622 w 131935"/>
                <a:gd name="connsiteY32" fmla="*/ 138906 h 137827"/>
                <a:gd name="connsiteX33" fmla="*/ 18486 w 131935"/>
                <a:gd name="connsiteY33" fmla="*/ 106666 h 137827"/>
                <a:gd name="connsiteX34" fmla="*/ 5772 w 131935"/>
                <a:gd name="connsiteY34" fmla="*/ 117333 h 137827"/>
                <a:gd name="connsiteX35" fmla="*/ 23763 w 131935"/>
                <a:gd name="connsiteY35" fmla="*/ 85453 h 137827"/>
                <a:gd name="connsiteX36" fmla="*/ 31620 w 131935"/>
                <a:gd name="connsiteY36" fmla="*/ 55490 h 137827"/>
                <a:gd name="connsiteX37" fmla="*/ 36717 w 131935"/>
                <a:gd name="connsiteY37" fmla="*/ 19955 h 137827"/>
                <a:gd name="connsiteX38" fmla="*/ 49371 w 131935"/>
                <a:gd name="connsiteY38" fmla="*/ 28464 h 137827"/>
                <a:gd name="connsiteX39" fmla="*/ 80435 w 131935"/>
                <a:gd name="connsiteY39" fmla="*/ 89648 h 137827"/>
                <a:gd name="connsiteX40" fmla="*/ 80435 w 131935"/>
                <a:gd name="connsiteY40" fmla="*/ 89648 h 137827"/>
                <a:gd name="connsiteX41" fmla="*/ 61665 w 131935"/>
                <a:gd name="connsiteY41" fmla="*/ 95460 h 137827"/>
                <a:gd name="connsiteX42" fmla="*/ 61665 w 131935"/>
                <a:gd name="connsiteY42" fmla="*/ 95460 h 13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31935" h="137827">
                  <a:moveTo>
                    <a:pt x="49371" y="28464"/>
                  </a:moveTo>
                  <a:cubicBezTo>
                    <a:pt x="55308" y="21333"/>
                    <a:pt x="54828" y="10966"/>
                    <a:pt x="61845" y="4494"/>
                  </a:cubicBezTo>
                  <a:cubicBezTo>
                    <a:pt x="63644" y="9228"/>
                    <a:pt x="67362" y="18697"/>
                    <a:pt x="69161" y="23371"/>
                  </a:cubicBezTo>
                  <a:cubicBezTo>
                    <a:pt x="74678" y="19116"/>
                    <a:pt x="80255" y="14921"/>
                    <a:pt x="85833" y="10727"/>
                  </a:cubicBezTo>
                  <a:cubicBezTo>
                    <a:pt x="98487" y="21633"/>
                    <a:pt x="85533" y="36255"/>
                    <a:pt x="72040" y="32000"/>
                  </a:cubicBezTo>
                  <a:cubicBezTo>
                    <a:pt x="69161" y="34457"/>
                    <a:pt x="63344" y="39311"/>
                    <a:pt x="60465" y="41708"/>
                  </a:cubicBezTo>
                  <a:cubicBezTo>
                    <a:pt x="55668" y="40989"/>
                    <a:pt x="46012" y="39431"/>
                    <a:pt x="41155" y="38712"/>
                  </a:cubicBezTo>
                  <a:cubicBezTo>
                    <a:pt x="41695" y="43386"/>
                    <a:pt x="42654" y="52794"/>
                    <a:pt x="43134" y="57468"/>
                  </a:cubicBezTo>
                  <a:cubicBezTo>
                    <a:pt x="53389" y="56929"/>
                    <a:pt x="60345" y="48659"/>
                    <a:pt x="69221" y="44584"/>
                  </a:cubicBezTo>
                  <a:cubicBezTo>
                    <a:pt x="67362" y="48899"/>
                    <a:pt x="63584" y="57468"/>
                    <a:pt x="61725" y="61723"/>
                  </a:cubicBezTo>
                  <a:cubicBezTo>
                    <a:pt x="62744" y="63341"/>
                    <a:pt x="64903" y="66517"/>
                    <a:pt x="65983" y="68075"/>
                  </a:cubicBezTo>
                  <a:cubicBezTo>
                    <a:pt x="62804" y="73348"/>
                    <a:pt x="54348" y="77902"/>
                    <a:pt x="58846" y="84914"/>
                  </a:cubicBezTo>
                  <a:cubicBezTo>
                    <a:pt x="63344" y="84674"/>
                    <a:pt x="67842" y="84254"/>
                    <a:pt x="72339" y="83715"/>
                  </a:cubicBezTo>
                  <a:cubicBezTo>
                    <a:pt x="73119" y="71610"/>
                    <a:pt x="76957" y="60045"/>
                    <a:pt x="79056" y="48240"/>
                  </a:cubicBezTo>
                  <a:cubicBezTo>
                    <a:pt x="85533" y="53093"/>
                    <a:pt x="92310" y="57708"/>
                    <a:pt x="97827" y="63760"/>
                  </a:cubicBezTo>
                  <a:cubicBezTo>
                    <a:pt x="92370" y="67236"/>
                    <a:pt x="87512" y="71251"/>
                    <a:pt x="83254" y="75865"/>
                  </a:cubicBezTo>
                  <a:cubicBezTo>
                    <a:pt x="86373" y="78621"/>
                    <a:pt x="92729" y="84074"/>
                    <a:pt x="95848" y="86831"/>
                  </a:cubicBezTo>
                  <a:cubicBezTo>
                    <a:pt x="93929" y="91685"/>
                    <a:pt x="90031" y="101453"/>
                    <a:pt x="88052" y="106307"/>
                  </a:cubicBezTo>
                  <a:cubicBezTo>
                    <a:pt x="100466" y="116614"/>
                    <a:pt x="115878" y="121827"/>
                    <a:pt x="130571" y="127999"/>
                  </a:cubicBezTo>
                  <a:cubicBezTo>
                    <a:pt x="122055" y="133093"/>
                    <a:pt x="112400" y="135430"/>
                    <a:pt x="102744" y="136988"/>
                  </a:cubicBezTo>
                  <a:cubicBezTo>
                    <a:pt x="96867" y="129318"/>
                    <a:pt x="91050" y="121527"/>
                    <a:pt x="84393" y="114576"/>
                  </a:cubicBezTo>
                  <a:cubicBezTo>
                    <a:pt x="75098" y="117513"/>
                    <a:pt x="65803" y="120808"/>
                    <a:pt x="55968" y="118172"/>
                  </a:cubicBezTo>
                  <a:cubicBezTo>
                    <a:pt x="55788" y="120988"/>
                    <a:pt x="55428" y="126561"/>
                    <a:pt x="55308" y="129378"/>
                  </a:cubicBezTo>
                  <a:cubicBezTo>
                    <a:pt x="44033" y="127460"/>
                    <a:pt x="27362" y="127820"/>
                    <a:pt x="31380" y="111340"/>
                  </a:cubicBezTo>
                  <a:cubicBezTo>
                    <a:pt x="38996" y="109423"/>
                    <a:pt x="46072" y="106187"/>
                    <a:pt x="52489" y="101752"/>
                  </a:cubicBezTo>
                  <a:lnTo>
                    <a:pt x="41455" y="105108"/>
                  </a:lnTo>
                  <a:cubicBezTo>
                    <a:pt x="42534" y="97198"/>
                    <a:pt x="43973" y="89408"/>
                    <a:pt x="45832" y="81737"/>
                  </a:cubicBezTo>
                  <a:lnTo>
                    <a:pt x="40015" y="83415"/>
                  </a:lnTo>
                  <a:cubicBezTo>
                    <a:pt x="47632" y="75625"/>
                    <a:pt x="49910" y="66756"/>
                    <a:pt x="42294" y="57408"/>
                  </a:cubicBezTo>
                  <a:cubicBezTo>
                    <a:pt x="38816" y="67835"/>
                    <a:pt x="37197" y="78861"/>
                    <a:pt x="34078" y="89468"/>
                  </a:cubicBezTo>
                  <a:lnTo>
                    <a:pt x="41994" y="91206"/>
                  </a:lnTo>
                  <a:cubicBezTo>
                    <a:pt x="37796" y="95880"/>
                    <a:pt x="33658" y="100674"/>
                    <a:pt x="29521" y="105468"/>
                  </a:cubicBezTo>
                  <a:cubicBezTo>
                    <a:pt x="28021" y="116614"/>
                    <a:pt x="27002" y="127760"/>
                    <a:pt x="25622" y="138906"/>
                  </a:cubicBezTo>
                  <a:cubicBezTo>
                    <a:pt x="11769" y="133572"/>
                    <a:pt x="17946" y="117573"/>
                    <a:pt x="18486" y="106666"/>
                  </a:cubicBezTo>
                  <a:cubicBezTo>
                    <a:pt x="15308" y="109363"/>
                    <a:pt x="8951" y="114636"/>
                    <a:pt x="5772" y="117333"/>
                  </a:cubicBezTo>
                  <a:cubicBezTo>
                    <a:pt x="-165" y="103310"/>
                    <a:pt x="16147" y="94442"/>
                    <a:pt x="23763" y="85453"/>
                  </a:cubicBezTo>
                  <a:cubicBezTo>
                    <a:pt x="13149" y="74726"/>
                    <a:pt x="19685" y="61663"/>
                    <a:pt x="31620" y="55490"/>
                  </a:cubicBezTo>
                  <a:cubicBezTo>
                    <a:pt x="28861" y="43445"/>
                    <a:pt x="24123" y="28344"/>
                    <a:pt x="36717" y="19955"/>
                  </a:cubicBezTo>
                  <a:cubicBezTo>
                    <a:pt x="39895" y="22112"/>
                    <a:pt x="46192" y="26367"/>
                    <a:pt x="49371" y="28464"/>
                  </a:cubicBezTo>
                  <a:moveTo>
                    <a:pt x="80435" y="89648"/>
                  </a:moveTo>
                  <a:cubicBezTo>
                    <a:pt x="83674" y="92344"/>
                    <a:pt x="83674" y="92344"/>
                    <a:pt x="80435" y="89648"/>
                  </a:cubicBezTo>
                  <a:moveTo>
                    <a:pt x="61665" y="95460"/>
                  </a:moveTo>
                  <a:cubicBezTo>
                    <a:pt x="52549" y="114456"/>
                    <a:pt x="81755" y="96059"/>
                    <a:pt x="61665" y="95460"/>
                  </a:cubicBezTo>
                  <a:close/>
                </a:path>
              </a:pathLst>
            </a:custGeom>
            <a:solidFill>
              <a:srgbClr val="004694"/>
            </a:solidFill>
            <a:ln w="9525" cap="flat">
              <a:noFill/>
              <a:prstDash val="solid"/>
              <a:miter/>
            </a:ln>
          </p:spPr>
          <p:txBody>
            <a:bodyPr rtlCol="0" anchor="ctr"/>
            <a:lstStyle/>
            <a:p>
              <a:endParaRPr lang="zh-CN" altLang="en-US"/>
            </a:p>
          </p:txBody>
        </p:sp>
        <p:sp>
          <p:nvSpPr>
            <p:cNvPr id="25" name="任意多边形: 形状 24">
              <a:extLst>
                <a:ext uri="{FF2B5EF4-FFF2-40B4-BE49-F238E27FC236}">
                  <a16:creationId xmlns:a16="http://schemas.microsoft.com/office/drawing/2014/main" id="{014DDCC8-A634-49D2-AAC8-5ADE2A419FA7}"/>
                </a:ext>
              </a:extLst>
            </p:cNvPr>
            <p:cNvSpPr/>
            <p:nvPr/>
          </p:nvSpPr>
          <p:spPr>
            <a:xfrm>
              <a:off x="1431297" y="5975930"/>
              <a:ext cx="119941" cy="113857"/>
            </a:xfrm>
            <a:custGeom>
              <a:avLst/>
              <a:gdLst>
                <a:gd name="connsiteX0" fmla="*/ 51994 w 119940"/>
                <a:gd name="connsiteY0" fmla="*/ 5617 h 113857"/>
                <a:gd name="connsiteX1" fmla="*/ 79161 w 119940"/>
                <a:gd name="connsiteY1" fmla="*/ 6456 h 113857"/>
                <a:gd name="connsiteX2" fmla="*/ 76762 w 119940"/>
                <a:gd name="connsiteY2" fmla="*/ 36359 h 113857"/>
                <a:gd name="connsiteX3" fmla="*/ 105368 w 119940"/>
                <a:gd name="connsiteY3" fmla="*/ 26771 h 113857"/>
                <a:gd name="connsiteX4" fmla="*/ 109326 w 119940"/>
                <a:gd name="connsiteY4" fmla="*/ 46007 h 113857"/>
                <a:gd name="connsiteX5" fmla="*/ 68966 w 119940"/>
                <a:gd name="connsiteY5" fmla="*/ 64284 h 113857"/>
                <a:gd name="connsiteX6" fmla="*/ 117842 w 119940"/>
                <a:gd name="connsiteY6" fmla="*/ 93227 h 113857"/>
                <a:gd name="connsiteX7" fmla="*/ 107107 w 119940"/>
                <a:gd name="connsiteY7" fmla="*/ 113182 h 113857"/>
                <a:gd name="connsiteX8" fmla="*/ 66567 w 119940"/>
                <a:gd name="connsiteY8" fmla="*/ 77048 h 113857"/>
                <a:gd name="connsiteX9" fmla="*/ 4498 w 119940"/>
                <a:gd name="connsiteY9" fmla="*/ 109707 h 113857"/>
                <a:gd name="connsiteX10" fmla="*/ 29146 w 119940"/>
                <a:gd name="connsiteY10" fmla="*/ 91669 h 113857"/>
                <a:gd name="connsiteX11" fmla="*/ 46477 w 119940"/>
                <a:gd name="connsiteY11" fmla="*/ 71774 h 113857"/>
                <a:gd name="connsiteX12" fmla="*/ 17391 w 119940"/>
                <a:gd name="connsiteY12" fmla="*/ 52658 h 113857"/>
                <a:gd name="connsiteX13" fmla="*/ 51575 w 119940"/>
                <a:gd name="connsiteY13" fmla="*/ 47744 h 113857"/>
                <a:gd name="connsiteX14" fmla="*/ 51994 w 119940"/>
                <a:gd name="connsiteY14" fmla="*/ 5617 h 113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9940" h="113857">
                  <a:moveTo>
                    <a:pt x="51994" y="5617"/>
                  </a:moveTo>
                  <a:cubicBezTo>
                    <a:pt x="61050" y="3819"/>
                    <a:pt x="70165" y="4239"/>
                    <a:pt x="79161" y="6456"/>
                  </a:cubicBezTo>
                  <a:cubicBezTo>
                    <a:pt x="78202" y="16404"/>
                    <a:pt x="77362" y="26351"/>
                    <a:pt x="76762" y="36359"/>
                  </a:cubicBezTo>
                  <a:cubicBezTo>
                    <a:pt x="86358" y="33482"/>
                    <a:pt x="95353" y="28389"/>
                    <a:pt x="105368" y="26771"/>
                  </a:cubicBezTo>
                  <a:cubicBezTo>
                    <a:pt x="113764" y="29947"/>
                    <a:pt x="120421" y="41033"/>
                    <a:pt x="109326" y="46007"/>
                  </a:cubicBezTo>
                  <a:cubicBezTo>
                    <a:pt x="95593" y="51580"/>
                    <a:pt x="81320" y="55954"/>
                    <a:pt x="68966" y="64284"/>
                  </a:cubicBezTo>
                  <a:cubicBezTo>
                    <a:pt x="87257" y="69497"/>
                    <a:pt x="106867" y="76628"/>
                    <a:pt x="117842" y="93227"/>
                  </a:cubicBezTo>
                  <a:cubicBezTo>
                    <a:pt x="125039" y="100298"/>
                    <a:pt x="117662" y="116178"/>
                    <a:pt x="107107" y="113182"/>
                  </a:cubicBezTo>
                  <a:cubicBezTo>
                    <a:pt x="94154" y="100478"/>
                    <a:pt x="82879" y="85737"/>
                    <a:pt x="66567" y="77048"/>
                  </a:cubicBezTo>
                  <a:cubicBezTo>
                    <a:pt x="54993" y="100238"/>
                    <a:pt x="29865" y="111984"/>
                    <a:pt x="4498" y="109707"/>
                  </a:cubicBezTo>
                  <a:cubicBezTo>
                    <a:pt x="5098" y="96284"/>
                    <a:pt x="20330" y="97242"/>
                    <a:pt x="29146" y="91669"/>
                  </a:cubicBezTo>
                  <a:cubicBezTo>
                    <a:pt x="36042" y="86096"/>
                    <a:pt x="40900" y="78546"/>
                    <a:pt x="46477" y="71774"/>
                  </a:cubicBezTo>
                  <a:cubicBezTo>
                    <a:pt x="36282" y="67340"/>
                    <a:pt x="18711" y="66321"/>
                    <a:pt x="17391" y="52658"/>
                  </a:cubicBezTo>
                  <a:cubicBezTo>
                    <a:pt x="28786" y="51040"/>
                    <a:pt x="40180" y="49302"/>
                    <a:pt x="51575" y="47744"/>
                  </a:cubicBezTo>
                  <a:cubicBezTo>
                    <a:pt x="52234" y="33722"/>
                    <a:pt x="51994" y="19640"/>
                    <a:pt x="51994" y="5617"/>
                  </a:cubicBezTo>
                  <a:close/>
                </a:path>
              </a:pathLst>
            </a:custGeom>
            <a:solidFill>
              <a:srgbClr val="004694"/>
            </a:solidFill>
            <a:ln w="9525" cap="flat">
              <a:noFill/>
              <a:prstDash val="solid"/>
              <a:miter/>
            </a:ln>
          </p:spPr>
          <p:txBody>
            <a:bodyPr rtlCol="0" anchor="ctr"/>
            <a:lstStyle/>
            <a:p>
              <a:endParaRPr lang="zh-CN" altLang="en-US"/>
            </a:p>
          </p:txBody>
        </p:sp>
        <p:sp>
          <p:nvSpPr>
            <p:cNvPr id="26" name="任意多边形: 形状 25">
              <a:extLst>
                <a:ext uri="{FF2B5EF4-FFF2-40B4-BE49-F238E27FC236}">
                  <a16:creationId xmlns:a16="http://schemas.microsoft.com/office/drawing/2014/main" id="{F7A8EDB1-CB3F-428C-824D-CF45F2FE7532}"/>
                </a:ext>
              </a:extLst>
            </p:cNvPr>
            <p:cNvSpPr/>
            <p:nvPr/>
          </p:nvSpPr>
          <p:spPr>
            <a:xfrm>
              <a:off x="1141968" y="5983849"/>
              <a:ext cx="53973" cy="101872"/>
            </a:xfrm>
            <a:custGeom>
              <a:avLst/>
              <a:gdLst>
                <a:gd name="connsiteX0" fmla="*/ 14064 w 53973"/>
                <a:gd name="connsiteY0" fmla="*/ 12020 h 101872"/>
                <a:gd name="connsiteX1" fmla="*/ 47288 w 53973"/>
                <a:gd name="connsiteY1" fmla="*/ 7765 h 101872"/>
                <a:gd name="connsiteX2" fmla="*/ 34934 w 53973"/>
                <a:gd name="connsiteY2" fmla="*/ 36949 h 101872"/>
                <a:gd name="connsiteX3" fmla="*/ 36373 w 53973"/>
                <a:gd name="connsiteY3" fmla="*/ 66911 h 101872"/>
                <a:gd name="connsiteX4" fmla="*/ 50107 w 53973"/>
                <a:gd name="connsiteY4" fmla="*/ 67391 h 101872"/>
                <a:gd name="connsiteX5" fmla="*/ 6868 w 53973"/>
                <a:gd name="connsiteY5" fmla="*/ 101787 h 101872"/>
                <a:gd name="connsiteX6" fmla="*/ 19462 w 53973"/>
                <a:gd name="connsiteY6" fmla="*/ 60020 h 101872"/>
                <a:gd name="connsiteX7" fmla="*/ 11726 w 53973"/>
                <a:gd name="connsiteY7" fmla="*/ 48394 h 101872"/>
                <a:gd name="connsiteX8" fmla="*/ 27498 w 53973"/>
                <a:gd name="connsiteY8" fmla="*/ 42342 h 101872"/>
                <a:gd name="connsiteX9" fmla="*/ 14064 w 53973"/>
                <a:gd name="connsiteY9" fmla="*/ 12020 h 101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73" h="101872">
                  <a:moveTo>
                    <a:pt x="14064" y="12020"/>
                  </a:moveTo>
                  <a:cubicBezTo>
                    <a:pt x="24739" y="9323"/>
                    <a:pt x="36913" y="-564"/>
                    <a:pt x="47288" y="7765"/>
                  </a:cubicBezTo>
                  <a:cubicBezTo>
                    <a:pt x="43510" y="17653"/>
                    <a:pt x="36253" y="26222"/>
                    <a:pt x="34934" y="36949"/>
                  </a:cubicBezTo>
                  <a:cubicBezTo>
                    <a:pt x="40751" y="46297"/>
                    <a:pt x="40331" y="56844"/>
                    <a:pt x="36373" y="66911"/>
                  </a:cubicBezTo>
                  <a:cubicBezTo>
                    <a:pt x="39792" y="67031"/>
                    <a:pt x="46688" y="67271"/>
                    <a:pt x="50107" y="67391"/>
                  </a:cubicBezTo>
                  <a:cubicBezTo>
                    <a:pt x="42850" y="85188"/>
                    <a:pt x="25459" y="97892"/>
                    <a:pt x="6868" y="101787"/>
                  </a:cubicBezTo>
                  <a:cubicBezTo>
                    <a:pt x="-1708" y="88424"/>
                    <a:pt x="15444" y="73503"/>
                    <a:pt x="19462" y="60020"/>
                  </a:cubicBezTo>
                  <a:cubicBezTo>
                    <a:pt x="17483" y="57143"/>
                    <a:pt x="13645" y="51331"/>
                    <a:pt x="11726" y="48394"/>
                  </a:cubicBezTo>
                  <a:cubicBezTo>
                    <a:pt x="15624" y="46896"/>
                    <a:pt x="23540" y="43840"/>
                    <a:pt x="27498" y="42342"/>
                  </a:cubicBezTo>
                  <a:cubicBezTo>
                    <a:pt x="27378" y="30477"/>
                    <a:pt x="20601" y="21129"/>
                    <a:pt x="14064" y="12020"/>
                  </a:cubicBezTo>
                  <a:close/>
                </a:path>
              </a:pathLst>
            </a:custGeom>
            <a:solidFill>
              <a:srgbClr val="004694"/>
            </a:solidFill>
            <a:ln w="9525" cap="flat">
              <a:noFill/>
              <a:prstDash val="solid"/>
              <a:miter/>
            </a:ln>
          </p:spPr>
          <p:txBody>
            <a:bodyPr rtlCol="0" anchor="ctr"/>
            <a:lstStyle/>
            <a:p>
              <a:endParaRPr lang="zh-CN" altLang="en-US"/>
            </a:p>
          </p:txBody>
        </p:sp>
        <p:sp>
          <p:nvSpPr>
            <p:cNvPr id="27" name="任意多边形: 形状 26">
              <a:extLst>
                <a:ext uri="{FF2B5EF4-FFF2-40B4-BE49-F238E27FC236}">
                  <a16:creationId xmlns:a16="http://schemas.microsoft.com/office/drawing/2014/main" id="{1340C1FE-6233-4CDA-8971-7572D009C401}"/>
                </a:ext>
              </a:extLst>
            </p:cNvPr>
            <p:cNvSpPr/>
            <p:nvPr/>
          </p:nvSpPr>
          <p:spPr>
            <a:xfrm>
              <a:off x="1187195" y="5977225"/>
              <a:ext cx="77962" cy="107865"/>
            </a:xfrm>
            <a:custGeom>
              <a:avLst/>
              <a:gdLst>
                <a:gd name="connsiteX0" fmla="*/ 13756 w 77961"/>
                <a:gd name="connsiteY0" fmla="*/ 16308 h 107864"/>
                <a:gd name="connsiteX1" fmla="*/ 73786 w 77961"/>
                <a:gd name="connsiteY1" fmla="*/ 13252 h 107864"/>
                <a:gd name="connsiteX2" fmla="*/ 47219 w 77961"/>
                <a:gd name="connsiteY2" fmla="*/ 37761 h 107864"/>
                <a:gd name="connsiteX3" fmla="*/ 53336 w 77961"/>
                <a:gd name="connsiteY3" fmla="*/ 67903 h 107864"/>
                <a:gd name="connsiteX4" fmla="*/ 38524 w 77961"/>
                <a:gd name="connsiteY4" fmla="*/ 82285 h 107864"/>
                <a:gd name="connsiteX5" fmla="*/ 70788 w 77961"/>
                <a:gd name="connsiteY5" fmla="*/ 103678 h 107864"/>
                <a:gd name="connsiteX6" fmla="*/ 39603 w 77961"/>
                <a:gd name="connsiteY6" fmla="*/ 102120 h 107864"/>
                <a:gd name="connsiteX7" fmla="*/ 5240 w 77961"/>
                <a:gd name="connsiteY7" fmla="*/ 101221 h 107864"/>
                <a:gd name="connsiteX8" fmla="*/ 19393 w 77961"/>
                <a:gd name="connsiteY8" fmla="*/ 66824 h 107864"/>
                <a:gd name="connsiteX9" fmla="*/ 27789 w 77961"/>
                <a:gd name="connsiteY9" fmla="*/ 59214 h 107864"/>
                <a:gd name="connsiteX10" fmla="*/ 13756 w 77961"/>
                <a:gd name="connsiteY10" fmla="*/ 16308 h 107864"/>
                <a:gd name="connsiteX11" fmla="*/ 46740 w 77961"/>
                <a:gd name="connsiteY11" fmla="*/ 13072 h 107864"/>
                <a:gd name="connsiteX12" fmla="*/ 46080 w 77961"/>
                <a:gd name="connsiteY12" fmla="*/ 25716 h 107864"/>
                <a:gd name="connsiteX13" fmla="*/ 46740 w 77961"/>
                <a:gd name="connsiteY13" fmla="*/ 13072 h 107864"/>
                <a:gd name="connsiteX14" fmla="*/ 29228 w 77961"/>
                <a:gd name="connsiteY14" fmla="*/ 17506 h 107864"/>
                <a:gd name="connsiteX15" fmla="*/ 28809 w 77961"/>
                <a:gd name="connsiteY15" fmla="*/ 30030 h 107864"/>
                <a:gd name="connsiteX16" fmla="*/ 29228 w 77961"/>
                <a:gd name="connsiteY16" fmla="*/ 17506 h 107864"/>
                <a:gd name="connsiteX17" fmla="*/ 21552 w 77961"/>
                <a:gd name="connsiteY17" fmla="*/ 37341 h 107864"/>
                <a:gd name="connsiteX18" fmla="*/ 21552 w 77961"/>
                <a:gd name="connsiteY18" fmla="*/ 37341 h 107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961" h="107864">
                  <a:moveTo>
                    <a:pt x="13756" y="16308"/>
                  </a:moveTo>
                  <a:cubicBezTo>
                    <a:pt x="32767" y="8398"/>
                    <a:pt x="55795" y="-4127"/>
                    <a:pt x="73786" y="13252"/>
                  </a:cubicBezTo>
                  <a:cubicBezTo>
                    <a:pt x="65211" y="21701"/>
                    <a:pt x="56395" y="29971"/>
                    <a:pt x="47219" y="37761"/>
                  </a:cubicBezTo>
                  <a:cubicBezTo>
                    <a:pt x="48659" y="48008"/>
                    <a:pt x="47339" y="58794"/>
                    <a:pt x="53336" y="67903"/>
                  </a:cubicBezTo>
                  <a:cubicBezTo>
                    <a:pt x="48479" y="72757"/>
                    <a:pt x="43081" y="77131"/>
                    <a:pt x="38524" y="82285"/>
                  </a:cubicBezTo>
                  <a:cubicBezTo>
                    <a:pt x="53636" y="81326"/>
                    <a:pt x="75945" y="82165"/>
                    <a:pt x="70788" y="103678"/>
                  </a:cubicBezTo>
                  <a:cubicBezTo>
                    <a:pt x="60293" y="103498"/>
                    <a:pt x="50098" y="98405"/>
                    <a:pt x="39603" y="102120"/>
                  </a:cubicBezTo>
                  <a:cubicBezTo>
                    <a:pt x="28449" y="102659"/>
                    <a:pt x="14296" y="111648"/>
                    <a:pt x="5240" y="101221"/>
                  </a:cubicBezTo>
                  <a:cubicBezTo>
                    <a:pt x="-457" y="85521"/>
                    <a:pt x="28809" y="84143"/>
                    <a:pt x="19393" y="66824"/>
                  </a:cubicBezTo>
                  <a:lnTo>
                    <a:pt x="27789" y="59214"/>
                  </a:lnTo>
                  <a:cubicBezTo>
                    <a:pt x="4760" y="57476"/>
                    <a:pt x="10997" y="31589"/>
                    <a:pt x="13756" y="16308"/>
                  </a:cubicBezTo>
                  <a:moveTo>
                    <a:pt x="46740" y="13072"/>
                  </a:moveTo>
                  <a:cubicBezTo>
                    <a:pt x="38824" y="17926"/>
                    <a:pt x="38644" y="22121"/>
                    <a:pt x="46080" y="25716"/>
                  </a:cubicBezTo>
                  <a:cubicBezTo>
                    <a:pt x="53936" y="21042"/>
                    <a:pt x="54116" y="16787"/>
                    <a:pt x="46740" y="13072"/>
                  </a:cubicBezTo>
                  <a:moveTo>
                    <a:pt x="29228" y="17506"/>
                  </a:moveTo>
                  <a:cubicBezTo>
                    <a:pt x="21492" y="22240"/>
                    <a:pt x="21312" y="26375"/>
                    <a:pt x="28809" y="30030"/>
                  </a:cubicBezTo>
                  <a:cubicBezTo>
                    <a:pt x="36785" y="25536"/>
                    <a:pt x="36905" y="21341"/>
                    <a:pt x="29228" y="17506"/>
                  </a:cubicBezTo>
                  <a:moveTo>
                    <a:pt x="21552" y="37341"/>
                  </a:moveTo>
                  <a:cubicBezTo>
                    <a:pt x="22272" y="57296"/>
                    <a:pt x="39843" y="28293"/>
                    <a:pt x="21552" y="37341"/>
                  </a:cubicBezTo>
                  <a:close/>
                </a:path>
              </a:pathLst>
            </a:custGeom>
            <a:solidFill>
              <a:srgbClr val="004694"/>
            </a:solidFill>
            <a:ln w="9525" cap="flat">
              <a:noFill/>
              <a:prstDash val="solid"/>
              <a:miter/>
            </a:ln>
          </p:spPr>
          <p:txBody>
            <a:bodyPr rtlCol="0" anchor="ctr"/>
            <a:lstStyle/>
            <a:p>
              <a:endParaRPr lang="zh-CN" altLang="en-US"/>
            </a:p>
          </p:txBody>
        </p:sp>
        <p:sp>
          <p:nvSpPr>
            <p:cNvPr id="28" name="任意多边形: 形状 27">
              <a:extLst>
                <a:ext uri="{FF2B5EF4-FFF2-40B4-BE49-F238E27FC236}">
                  <a16:creationId xmlns:a16="http://schemas.microsoft.com/office/drawing/2014/main" id="{5718C0B8-80DC-4BCD-B027-2598A34D7E01}"/>
                </a:ext>
              </a:extLst>
            </p:cNvPr>
            <p:cNvSpPr/>
            <p:nvPr/>
          </p:nvSpPr>
          <p:spPr>
            <a:xfrm>
              <a:off x="1286071" y="5991535"/>
              <a:ext cx="113944" cy="83895"/>
            </a:xfrm>
            <a:custGeom>
              <a:avLst/>
              <a:gdLst>
                <a:gd name="connsiteX0" fmla="*/ 29843 w 113943"/>
                <a:gd name="connsiteY0" fmla="*/ 15720 h 83894"/>
                <a:gd name="connsiteX1" fmla="*/ 100788 w 113943"/>
                <a:gd name="connsiteY1" fmla="*/ 15540 h 83894"/>
                <a:gd name="connsiteX2" fmla="*/ 70863 w 113943"/>
                <a:gd name="connsiteY2" fmla="*/ 34956 h 83894"/>
                <a:gd name="connsiteX3" fmla="*/ 68464 w 113943"/>
                <a:gd name="connsiteY3" fmla="*/ 55930 h 83894"/>
                <a:gd name="connsiteX4" fmla="*/ 103187 w 113943"/>
                <a:gd name="connsiteY4" fmla="*/ 56948 h 83894"/>
                <a:gd name="connsiteX5" fmla="*/ 111043 w 113943"/>
                <a:gd name="connsiteY5" fmla="*/ 79600 h 83894"/>
                <a:gd name="connsiteX6" fmla="*/ 83697 w 113943"/>
                <a:gd name="connsiteY6" fmla="*/ 75645 h 83894"/>
                <a:gd name="connsiteX7" fmla="*/ 5855 w 113943"/>
                <a:gd name="connsiteY7" fmla="*/ 80679 h 83894"/>
                <a:gd name="connsiteX8" fmla="*/ 45855 w 113943"/>
                <a:gd name="connsiteY8" fmla="*/ 56889 h 83894"/>
                <a:gd name="connsiteX9" fmla="*/ 52872 w 113943"/>
                <a:gd name="connsiteY9" fmla="*/ 34716 h 83894"/>
                <a:gd name="connsiteX10" fmla="*/ 29843 w 113943"/>
                <a:gd name="connsiteY10" fmla="*/ 15720 h 83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943" h="83894">
                  <a:moveTo>
                    <a:pt x="29843" y="15720"/>
                  </a:moveTo>
                  <a:cubicBezTo>
                    <a:pt x="52092" y="11286"/>
                    <a:pt x="83277" y="-7051"/>
                    <a:pt x="100788" y="15540"/>
                  </a:cubicBezTo>
                  <a:cubicBezTo>
                    <a:pt x="91613" y="23211"/>
                    <a:pt x="81118" y="28904"/>
                    <a:pt x="70863" y="34956"/>
                  </a:cubicBezTo>
                  <a:cubicBezTo>
                    <a:pt x="70263" y="40229"/>
                    <a:pt x="69064" y="50716"/>
                    <a:pt x="68464" y="55930"/>
                  </a:cubicBezTo>
                  <a:cubicBezTo>
                    <a:pt x="79979" y="55810"/>
                    <a:pt x="91733" y="54851"/>
                    <a:pt x="103187" y="56948"/>
                  </a:cubicBezTo>
                  <a:cubicBezTo>
                    <a:pt x="110324" y="61802"/>
                    <a:pt x="117880" y="71330"/>
                    <a:pt x="111043" y="79600"/>
                  </a:cubicBezTo>
                  <a:cubicBezTo>
                    <a:pt x="101748" y="83255"/>
                    <a:pt x="92692" y="77503"/>
                    <a:pt x="83697" y="75645"/>
                  </a:cubicBezTo>
                  <a:cubicBezTo>
                    <a:pt x="57789" y="68094"/>
                    <a:pt x="31822" y="83495"/>
                    <a:pt x="5855" y="80679"/>
                  </a:cubicBezTo>
                  <a:cubicBezTo>
                    <a:pt x="-2901" y="59945"/>
                    <a:pt x="33082" y="61263"/>
                    <a:pt x="45855" y="56889"/>
                  </a:cubicBezTo>
                  <a:cubicBezTo>
                    <a:pt x="48734" y="49698"/>
                    <a:pt x="51073" y="42267"/>
                    <a:pt x="52872" y="34716"/>
                  </a:cubicBezTo>
                  <a:cubicBezTo>
                    <a:pt x="46575" y="26686"/>
                    <a:pt x="36080" y="23810"/>
                    <a:pt x="29843" y="15720"/>
                  </a:cubicBezTo>
                  <a:close/>
                </a:path>
              </a:pathLst>
            </a:custGeom>
            <a:solidFill>
              <a:srgbClr val="004694"/>
            </a:solidFill>
            <a:ln w="9525" cap="flat">
              <a:noFill/>
              <a:prstDash val="solid"/>
              <a:miter/>
            </a:ln>
          </p:spPr>
          <p:txBody>
            <a:bodyPr rtlCol="0" anchor="ctr"/>
            <a:lstStyle/>
            <a:p>
              <a:endParaRPr lang="zh-CN" altLang="en-US"/>
            </a:p>
          </p:txBody>
        </p:sp>
        <p:sp>
          <p:nvSpPr>
            <p:cNvPr id="29" name="任意多边形: 形状 28">
              <a:extLst>
                <a:ext uri="{FF2B5EF4-FFF2-40B4-BE49-F238E27FC236}">
                  <a16:creationId xmlns:a16="http://schemas.microsoft.com/office/drawing/2014/main" id="{6227DA62-3A1B-45DA-898D-9C8402586B12}"/>
                </a:ext>
              </a:extLst>
            </p:cNvPr>
            <p:cNvSpPr/>
            <p:nvPr/>
          </p:nvSpPr>
          <p:spPr>
            <a:xfrm>
              <a:off x="2014622" y="5988950"/>
              <a:ext cx="89956" cy="77902"/>
            </a:xfrm>
            <a:custGeom>
              <a:avLst/>
              <a:gdLst>
                <a:gd name="connsiteX0" fmla="*/ 17279 w 89955"/>
                <a:gd name="connsiteY0" fmla="*/ 8418 h 77902"/>
                <a:gd name="connsiteX1" fmla="*/ 81927 w 89955"/>
                <a:gd name="connsiteY1" fmla="*/ 30650 h 77902"/>
                <a:gd name="connsiteX2" fmla="*/ 63397 w 89955"/>
                <a:gd name="connsiteY2" fmla="*/ 77870 h 77902"/>
                <a:gd name="connsiteX3" fmla="*/ 10023 w 89955"/>
                <a:gd name="connsiteY3" fmla="*/ 47968 h 77902"/>
                <a:gd name="connsiteX4" fmla="*/ 17279 w 89955"/>
                <a:gd name="connsiteY4" fmla="*/ 8418 h 77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55" h="77902">
                  <a:moveTo>
                    <a:pt x="17279" y="8418"/>
                  </a:moveTo>
                  <a:cubicBezTo>
                    <a:pt x="40188" y="-3867"/>
                    <a:pt x="65555" y="15249"/>
                    <a:pt x="81927" y="30650"/>
                  </a:cubicBezTo>
                  <a:cubicBezTo>
                    <a:pt x="99019" y="46050"/>
                    <a:pt x="86065" y="78110"/>
                    <a:pt x="63397" y="77870"/>
                  </a:cubicBezTo>
                  <a:cubicBezTo>
                    <a:pt x="42527" y="76312"/>
                    <a:pt x="23396" y="63488"/>
                    <a:pt x="10023" y="47968"/>
                  </a:cubicBezTo>
                  <a:cubicBezTo>
                    <a:pt x="-532" y="36043"/>
                    <a:pt x="5225" y="16987"/>
                    <a:pt x="17279" y="8418"/>
                  </a:cubicBezTo>
                  <a:close/>
                </a:path>
              </a:pathLst>
            </a:custGeom>
            <a:solidFill>
              <a:srgbClr val="004694"/>
            </a:solidFill>
            <a:ln w="9525" cap="flat">
              <a:noFill/>
              <a:prstDash val="solid"/>
              <a:miter/>
            </a:ln>
          </p:spPr>
          <p:txBody>
            <a:bodyPr rtlCol="0" anchor="ctr"/>
            <a:lstStyle/>
            <a:p>
              <a:endParaRPr lang="zh-CN" altLang="en-US"/>
            </a:p>
          </p:txBody>
        </p:sp>
        <p:sp>
          <p:nvSpPr>
            <p:cNvPr id="30" name="任意多边形: 形状 29">
              <a:extLst>
                <a:ext uri="{FF2B5EF4-FFF2-40B4-BE49-F238E27FC236}">
                  <a16:creationId xmlns:a16="http://schemas.microsoft.com/office/drawing/2014/main" id="{AE062F0D-0F7A-4A35-B6BA-7F5DD57832C8}"/>
                </a:ext>
              </a:extLst>
            </p:cNvPr>
            <p:cNvSpPr/>
            <p:nvPr/>
          </p:nvSpPr>
          <p:spPr>
            <a:xfrm>
              <a:off x="1586789" y="6016300"/>
              <a:ext cx="23988" cy="29962"/>
            </a:xfrm>
            <a:custGeom>
              <a:avLst/>
              <a:gdLst>
                <a:gd name="connsiteX0" fmla="*/ 4569 w 23988"/>
                <a:gd name="connsiteY0" fmla="*/ 30626 h 29962"/>
                <a:gd name="connsiteX1" fmla="*/ 18662 w 23988"/>
                <a:gd name="connsiteY1" fmla="*/ 10191 h 29962"/>
                <a:gd name="connsiteX2" fmla="*/ 4569 w 23988"/>
                <a:gd name="connsiteY2" fmla="*/ 30626 h 29962"/>
              </a:gdLst>
              <a:ahLst/>
              <a:cxnLst>
                <a:cxn ang="0">
                  <a:pos x="connsiteX0" y="connsiteY0"/>
                </a:cxn>
                <a:cxn ang="0">
                  <a:pos x="connsiteX1" y="connsiteY1"/>
                </a:cxn>
                <a:cxn ang="0">
                  <a:pos x="connsiteX2" y="connsiteY2"/>
                </a:cxn>
              </a:cxnLst>
              <a:rect l="l" t="t" r="r" b="b"/>
              <a:pathLst>
                <a:path w="23988" h="29962">
                  <a:moveTo>
                    <a:pt x="4569" y="30626"/>
                  </a:moveTo>
                  <a:cubicBezTo>
                    <a:pt x="3969" y="22356"/>
                    <a:pt x="7028" y="-7966"/>
                    <a:pt x="18662" y="10191"/>
                  </a:cubicBezTo>
                  <a:cubicBezTo>
                    <a:pt x="29757" y="19600"/>
                    <a:pt x="10866" y="26790"/>
                    <a:pt x="4569" y="30626"/>
                  </a:cubicBezTo>
                  <a:close/>
                </a:path>
              </a:pathLst>
            </a:custGeom>
            <a:solidFill>
              <a:srgbClr val="004694"/>
            </a:solidFill>
            <a:ln w="9525" cap="flat">
              <a:noFill/>
              <a:prstDash val="solid"/>
              <a:miter/>
            </a:ln>
          </p:spPr>
          <p:txBody>
            <a:bodyPr rtlCol="0" anchor="ctr"/>
            <a:lstStyle/>
            <a:p>
              <a:endParaRPr lang="zh-CN" altLang="en-US"/>
            </a:p>
          </p:txBody>
        </p:sp>
        <p:sp>
          <p:nvSpPr>
            <p:cNvPr id="31" name="任意多边形: 形状 30">
              <a:extLst>
                <a:ext uri="{FF2B5EF4-FFF2-40B4-BE49-F238E27FC236}">
                  <a16:creationId xmlns:a16="http://schemas.microsoft.com/office/drawing/2014/main" id="{410CBB61-7866-45B4-9DE8-265A09197585}"/>
                </a:ext>
              </a:extLst>
            </p:cNvPr>
            <p:cNvSpPr/>
            <p:nvPr/>
          </p:nvSpPr>
          <p:spPr>
            <a:xfrm>
              <a:off x="1604852" y="6018221"/>
              <a:ext cx="59970" cy="83895"/>
            </a:xfrm>
            <a:custGeom>
              <a:avLst/>
              <a:gdLst>
                <a:gd name="connsiteX0" fmla="*/ 15712 w 59970"/>
                <a:gd name="connsiteY0" fmla="*/ 26067 h 83894"/>
                <a:gd name="connsiteX1" fmla="*/ 51035 w 59970"/>
                <a:gd name="connsiteY1" fmla="*/ 4494 h 83894"/>
                <a:gd name="connsiteX2" fmla="*/ 37721 w 59970"/>
                <a:gd name="connsiteY2" fmla="*/ 24809 h 83894"/>
                <a:gd name="connsiteX3" fmla="*/ 61230 w 59970"/>
                <a:gd name="connsiteY3" fmla="*/ 30921 h 83894"/>
                <a:gd name="connsiteX4" fmla="*/ 44078 w 59970"/>
                <a:gd name="connsiteY4" fmla="*/ 37213 h 83894"/>
                <a:gd name="connsiteX5" fmla="*/ 36162 w 59970"/>
                <a:gd name="connsiteY5" fmla="*/ 80599 h 83894"/>
                <a:gd name="connsiteX6" fmla="*/ 4498 w 59970"/>
                <a:gd name="connsiteY6" fmla="*/ 72689 h 83894"/>
                <a:gd name="connsiteX7" fmla="*/ 36402 w 59970"/>
                <a:gd name="connsiteY7" fmla="*/ 44644 h 83894"/>
                <a:gd name="connsiteX8" fmla="*/ 10315 w 59970"/>
                <a:gd name="connsiteY8" fmla="*/ 41588 h 83894"/>
                <a:gd name="connsiteX9" fmla="*/ 30045 w 59970"/>
                <a:gd name="connsiteY9" fmla="*/ 19236 h 83894"/>
                <a:gd name="connsiteX10" fmla="*/ 15712 w 59970"/>
                <a:gd name="connsiteY10" fmla="*/ 26067 h 83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970" h="83894">
                  <a:moveTo>
                    <a:pt x="15712" y="26067"/>
                  </a:moveTo>
                  <a:cubicBezTo>
                    <a:pt x="11454" y="7191"/>
                    <a:pt x="40360" y="10846"/>
                    <a:pt x="51035" y="4494"/>
                  </a:cubicBezTo>
                  <a:cubicBezTo>
                    <a:pt x="47737" y="9588"/>
                    <a:pt x="41080" y="19715"/>
                    <a:pt x="37721" y="24809"/>
                  </a:cubicBezTo>
                  <a:cubicBezTo>
                    <a:pt x="48456" y="20734"/>
                    <a:pt x="56252" y="22771"/>
                    <a:pt x="61230" y="30921"/>
                  </a:cubicBezTo>
                  <a:cubicBezTo>
                    <a:pt x="56912" y="32479"/>
                    <a:pt x="48336" y="35655"/>
                    <a:pt x="44078" y="37213"/>
                  </a:cubicBezTo>
                  <a:cubicBezTo>
                    <a:pt x="45518" y="52194"/>
                    <a:pt x="46537" y="68254"/>
                    <a:pt x="36162" y="80599"/>
                  </a:cubicBezTo>
                  <a:cubicBezTo>
                    <a:pt x="25487" y="78262"/>
                    <a:pt x="14933" y="75745"/>
                    <a:pt x="4498" y="72689"/>
                  </a:cubicBezTo>
                  <a:cubicBezTo>
                    <a:pt x="20690" y="70112"/>
                    <a:pt x="39940" y="65498"/>
                    <a:pt x="36402" y="44644"/>
                  </a:cubicBezTo>
                  <a:cubicBezTo>
                    <a:pt x="27646" y="43685"/>
                    <a:pt x="18951" y="42666"/>
                    <a:pt x="10315" y="41588"/>
                  </a:cubicBezTo>
                  <a:cubicBezTo>
                    <a:pt x="15232" y="30741"/>
                    <a:pt x="38201" y="35116"/>
                    <a:pt x="30045" y="19236"/>
                  </a:cubicBezTo>
                  <a:cubicBezTo>
                    <a:pt x="26447" y="20974"/>
                    <a:pt x="19251" y="24389"/>
                    <a:pt x="15712" y="26067"/>
                  </a:cubicBezTo>
                  <a:close/>
                </a:path>
              </a:pathLst>
            </a:custGeom>
            <a:solidFill>
              <a:srgbClr val="004694"/>
            </a:solidFill>
            <a:ln w="9525" cap="flat">
              <a:noFill/>
              <a:prstDash val="solid"/>
              <a:miter/>
            </a:ln>
          </p:spPr>
          <p:txBody>
            <a:bodyPr rtlCol="0" anchor="ctr"/>
            <a:lstStyle/>
            <a:p>
              <a:endParaRPr lang="zh-CN" altLang="en-US"/>
            </a:p>
          </p:txBody>
        </p:sp>
        <p:sp>
          <p:nvSpPr>
            <p:cNvPr id="32" name="任意多边形: 形状 31">
              <a:extLst>
                <a:ext uri="{FF2B5EF4-FFF2-40B4-BE49-F238E27FC236}">
                  <a16:creationId xmlns:a16="http://schemas.microsoft.com/office/drawing/2014/main" id="{47B202E3-4279-4287-9145-50B13E8D3091}"/>
                </a:ext>
              </a:extLst>
            </p:cNvPr>
            <p:cNvSpPr/>
            <p:nvPr/>
          </p:nvSpPr>
          <p:spPr>
            <a:xfrm>
              <a:off x="655039" y="6216512"/>
              <a:ext cx="47976" cy="53932"/>
            </a:xfrm>
            <a:custGeom>
              <a:avLst/>
              <a:gdLst>
                <a:gd name="connsiteX0" fmla="*/ 4498 w 47976"/>
                <a:gd name="connsiteY0" fmla="*/ 52914 h 53932"/>
                <a:gd name="connsiteX1" fmla="*/ 20630 w 47976"/>
                <a:gd name="connsiteY1" fmla="*/ 4494 h 53932"/>
                <a:gd name="connsiteX2" fmla="*/ 49236 w 47976"/>
                <a:gd name="connsiteY2" fmla="*/ 29004 h 53932"/>
                <a:gd name="connsiteX3" fmla="*/ 4498 w 47976"/>
                <a:gd name="connsiteY3" fmla="*/ 52914 h 53932"/>
              </a:gdLst>
              <a:ahLst/>
              <a:cxnLst>
                <a:cxn ang="0">
                  <a:pos x="connsiteX0" y="connsiteY0"/>
                </a:cxn>
                <a:cxn ang="0">
                  <a:pos x="connsiteX1" y="connsiteY1"/>
                </a:cxn>
                <a:cxn ang="0">
                  <a:pos x="connsiteX2" y="connsiteY2"/>
                </a:cxn>
                <a:cxn ang="0">
                  <a:pos x="connsiteX3" y="connsiteY3"/>
                </a:cxn>
              </a:cxnLst>
              <a:rect l="l" t="t" r="r" b="b"/>
              <a:pathLst>
                <a:path w="47976" h="53932">
                  <a:moveTo>
                    <a:pt x="4498" y="52914"/>
                  </a:moveTo>
                  <a:cubicBezTo>
                    <a:pt x="8996" y="36494"/>
                    <a:pt x="14693" y="20434"/>
                    <a:pt x="20630" y="4494"/>
                  </a:cubicBezTo>
                  <a:cubicBezTo>
                    <a:pt x="30045" y="12764"/>
                    <a:pt x="39700" y="20794"/>
                    <a:pt x="49236" y="29004"/>
                  </a:cubicBezTo>
                  <a:cubicBezTo>
                    <a:pt x="34303" y="36914"/>
                    <a:pt x="19370" y="44944"/>
                    <a:pt x="4498" y="52914"/>
                  </a:cubicBezTo>
                  <a:close/>
                </a:path>
              </a:pathLst>
            </a:custGeom>
            <a:solidFill>
              <a:srgbClr val="004694"/>
            </a:solidFill>
            <a:ln w="9525" cap="flat">
              <a:noFill/>
              <a:prstDash val="solid"/>
              <a:miter/>
            </a:ln>
          </p:spPr>
          <p:txBody>
            <a:bodyPr rtlCol="0" anchor="ctr"/>
            <a:lstStyle/>
            <a:p>
              <a:endParaRPr lang="zh-CN" altLang="en-US"/>
            </a:p>
          </p:txBody>
        </p:sp>
        <p:sp>
          <p:nvSpPr>
            <p:cNvPr id="33" name="任意多边形: 形状 32">
              <a:extLst>
                <a:ext uri="{FF2B5EF4-FFF2-40B4-BE49-F238E27FC236}">
                  <a16:creationId xmlns:a16="http://schemas.microsoft.com/office/drawing/2014/main" id="{0C28ACC7-ECD1-4F03-B53A-C4D9E0AF5D00}"/>
                </a:ext>
              </a:extLst>
            </p:cNvPr>
            <p:cNvSpPr/>
            <p:nvPr/>
          </p:nvSpPr>
          <p:spPr>
            <a:xfrm>
              <a:off x="1172583" y="6404515"/>
              <a:ext cx="41979" cy="47940"/>
            </a:xfrm>
            <a:custGeom>
              <a:avLst/>
              <a:gdLst>
                <a:gd name="connsiteX0" fmla="*/ 13075 w 41979"/>
                <a:gd name="connsiteY0" fmla="*/ 6214 h 47939"/>
                <a:gd name="connsiteX1" fmla="*/ 36883 w 41979"/>
                <a:gd name="connsiteY1" fmla="*/ 35038 h 47939"/>
                <a:gd name="connsiteX2" fmla="*/ 7977 w 41979"/>
                <a:gd name="connsiteY2" fmla="*/ 39292 h 47939"/>
                <a:gd name="connsiteX3" fmla="*/ 13075 w 41979"/>
                <a:gd name="connsiteY3" fmla="*/ 6214 h 47939"/>
              </a:gdLst>
              <a:ahLst/>
              <a:cxnLst>
                <a:cxn ang="0">
                  <a:pos x="connsiteX0" y="connsiteY0"/>
                </a:cxn>
                <a:cxn ang="0">
                  <a:pos x="connsiteX1" y="connsiteY1"/>
                </a:cxn>
                <a:cxn ang="0">
                  <a:pos x="connsiteX2" y="connsiteY2"/>
                </a:cxn>
                <a:cxn ang="0">
                  <a:pos x="connsiteX3" y="connsiteY3"/>
                </a:cxn>
              </a:cxnLst>
              <a:rect l="l" t="t" r="r" b="b"/>
              <a:pathLst>
                <a:path w="41979" h="47939">
                  <a:moveTo>
                    <a:pt x="13075" y="6214"/>
                  </a:moveTo>
                  <a:cubicBezTo>
                    <a:pt x="30766" y="-1816"/>
                    <a:pt x="43300" y="20057"/>
                    <a:pt x="36883" y="35038"/>
                  </a:cubicBezTo>
                  <a:cubicBezTo>
                    <a:pt x="34064" y="47982"/>
                    <a:pt x="14034" y="50978"/>
                    <a:pt x="7977" y="39292"/>
                  </a:cubicBezTo>
                  <a:cubicBezTo>
                    <a:pt x="2700" y="29225"/>
                    <a:pt x="2700" y="13225"/>
                    <a:pt x="13075" y="6214"/>
                  </a:cubicBezTo>
                  <a:close/>
                </a:path>
              </a:pathLst>
            </a:custGeom>
            <a:solidFill>
              <a:srgbClr val="004694"/>
            </a:solidFill>
            <a:ln w="9525" cap="flat">
              <a:noFill/>
              <a:prstDash val="solid"/>
              <a:miter/>
            </a:ln>
          </p:spPr>
          <p:txBody>
            <a:bodyPr rtlCol="0" anchor="ctr"/>
            <a:lstStyle/>
            <a:p>
              <a:endParaRPr lang="zh-CN" altLang="en-US"/>
            </a:p>
          </p:txBody>
        </p:sp>
        <p:sp>
          <p:nvSpPr>
            <p:cNvPr id="34" name="任意多边形: 形状 33">
              <a:extLst>
                <a:ext uri="{FF2B5EF4-FFF2-40B4-BE49-F238E27FC236}">
                  <a16:creationId xmlns:a16="http://schemas.microsoft.com/office/drawing/2014/main" id="{A5523FAC-4D08-4D92-83A3-67DEFF3B4155}"/>
                </a:ext>
              </a:extLst>
            </p:cNvPr>
            <p:cNvSpPr/>
            <p:nvPr/>
          </p:nvSpPr>
          <p:spPr>
            <a:xfrm>
              <a:off x="1295944" y="6419118"/>
              <a:ext cx="41979" cy="47940"/>
            </a:xfrm>
            <a:custGeom>
              <a:avLst/>
              <a:gdLst>
                <a:gd name="connsiteX0" fmla="*/ 4498 w 41979"/>
                <a:gd name="connsiteY0" fmla="*/ 44285 h 47939"/>
                <a:gd name="connsiteX1" fmla="*/ 38381 w 41979"/>
                <a:gd name="connsiteY1" fmla="*/ 4494 h 47939"/>
                <a:gd name="connsiteX2" fmla="*/ 38381 w 41979"/>
                <a:gd name="connsiteY2" fmla="*/ 44464 h 47939"/>
                <a:gd name="connsiteX3" fmla="*/ 4498 w 41979"/>
                <a:gd name="connsiteY3" fmla="*/ 44285 h 47939"/>
              </a:gdLst>
              <a:ahLst/>
              <a:cxnLst>
                <a:cxn ang="0">
                  <a:pos x="connsiteX0" y="connsiteY0"/>
                </a:cxn>
                <a:cxn ang="0">
                  <a:pos x="connsiteX1" y="connsiteY1"/>
                </a:cxn>
                <a:cxn ang="0">
                  <a:pos x="connsiteX2" y="connsiteY2"/>
                </a:cxn>
                <a:cxn ang="0">
                  <a:pos x="connsiteX3" y="connsiteY3"/>
                </a:cxn>
              </a:cxnLst>
              <a:rect l="l" t="t" r="r" b="b"/>
              <a:pathLst>
                <a:path w="41979" h="47939">
                  <a:moveTo>
                    <a:pt x="4498" y="44285"/>
                  </a:moveTo>
                  <a:cubicBezTo>
                    <a:pt x="15832" y="31041"/>
                    <a:pt x="27047" y="17738"/>
                    <a:pt x="38381" y="4494"/>
                  </a:cubicBezTo>
                  <a:cubicBezTo>
                    <a:pt x="38381" y="17798"/>
                    <a:pt x="38381" y="31101"/>
                    <a:pt x="38381" y="44464"/>
                  </a:cubicBezTo>
                  <a:cubicBezTo>
                    <a:pt x="27047" y="44404"/>
                    <a:pt x="15772" y="44344"/>
                    <a:pt x="4498" y="44285"/>
                  </a:cubicBezTo>
                  <a:close/>
                </a:path>
              </a:pathLst>
            </a:custGeom>
            <a:solidFill>
              <a:srgbClr val="004694"/>
            </a:solidFill>
            <a:ln w="9525" cap="flat">
              <a:no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CFA2E284-16E1-4C6F-BB0F-BC526F150E3E}"/>
                </a:ext>
              </a:extLst>
            </p:cNvPr>
            <p:cNvSpPr/>
            <p:nvPr/>
          </p:nvSpPr>
          <p:spPr>
            <a:xfrm>
              <a:off x="1073214" y="6047285"/>
              <a:ext cx="5997" cy="5992"/>
            </a:xfrm>
            <a:custGeom>
              <a:avLst/>
              <a:gdLst>
                <a:gd name="connsiteX0" fmla="*/ 4498 w 5997"/>
                <a:gd name="connsiteY0" fmla="*/ 4494 h 5992"/>
                <a:gd name="connsiteX1" fmla="*/ 4498 w 5997"/>
                <a:gd name="connsiteY1" fmla="*/ 4494 h 5992"/>
              </a:gdLst>
              <a:ahLst/>
              <a:cxnLst>
                <a:cxn ang="0">
                  <a:pos x="connsiteX0" y="connsiteY0"/>
                </a:cxn>
                <a:cxn ang="0">
                  <a:pos x="connsiteX1" y="connsiteY1"/>
                </a:cxn>
              </a:cxnLst>
              <a:rect l="l" t="t" r="r" b="b"/>
              <a:pathLst>
                <a:path w="5997" h="5992">
                  <a:moveTo>
                    <a:pt x="4498" y="4494"/>
                  </a:moveTo>
                  <a:cubicBezTo>
                    <a:pt x="7736" y="7191"/>
                    <a:pt x="7736" y="7191"/>
                    <a:pt x="4498" y="4494"/>
                  </a:cubicBezTo>
                  <a:close/>
                </a:path>
              </a:pathLst>
            </a:custGeom>
            <a:solidFill>
              <a:srgbClr val="6892C0"/>
            </a:solidFill>
            <a:ln w="9525" cap="flat">
              <a:noFill/>
              <a:prstDash val="solid"/>
              <a:miter/>
            </a:ln>
          </p:spPr>
          <p:txBody>
            <a:bodyPr rtlCol="0" anchor="ctr"/>
            <a:lstStyle/>
            <a:p>
              <a:endParaRPr lang="zh-CN" altLang="en-US"/>
            </a:p>
          </p:txBody>
        </p:sp>
      </p:grpSp>
      <p:sp>
        <p:nvSpPr>
          <p:cNvPr id="36" name="文本框 35">
            <a:extLst>
              <a:ext uri="{FF2B5EF4-FFF2-40B4-BE49-F238E27FC236}">
                <a16:creationId xmlns:a16="http://schemas.microsoft.com/office/drawing/2014/main" id="{B44F5DDA-4AE2-42BA-ACD3-97DEA7431057}"/>
              </a:ext>
            </a:extLst>
          </p:cNvPr>
          <p:cNvSpPr txBox="1"/>
          <p:nvPr/>
        </p:nvSpPr>
        <p:spPr>
          <a:xfrm>
            <a:off x="6485794" y="5756618"/>
            <a:ext cx="5827998" cy="369332"/>
          </a:xfrm>
          <a:prstGeom prst="rect">
            <a:avLst/>
          </a:prstGeom>
          <a:noFill/>
        </p:spPr>
        <p:txBody>
          <a:bodyPr wrap="square" lIns="0" tIns="0" rIns="0" bIns="0" rtlCol="0">
            <a:spAutoFit/>
          </a:bodyPr>
          <a:lstStyle/>
          <a:p>
            <a:pPr algn="l"/>
            <a:r>
              <a:rPr lang="zh-CN" altLang="en-US" sz="2400" b="1" spc="300" dirty="0">
                <a:solidFill>
                  <a:schemeClr val="tx1">
                    <a:lumMod val="85000"/>
                    <a:lumOff val="15000"/>
                  </a:schemeClr>
                </a:solidFill>
                <a:latin typeface="宋体" panose="02010600030101010101" pitchFamily="2" charset="-122"/>
                <a:ea typeface="宋体" panose="02010600030101010101" pitchFamily="2" charset="-122"/>
              </a:rPr>
              <a:t>汇报人：杨力沣</a:t>
            </a:r>
          </a:p>
        </p:txBody>
      </p:sp>
      <p:sp>
        <p:nvSpPr>
          <p:cNvPr id="37" name="文本框 36">
            <a:extLst>
              <a:ext uri="{FF2B5EF4-FFF2-40B4-BE49-F238E27FC236}">
                <a16:creationId xmlns:a16="http://schemas.microsoft.com/office/drawing/2014/main" id="{0A5C820C-E793-406E-8754-B53B42C480E9}"/>
              </a:ext>
            </a:extLst>
          </p:cNvPr>
          <p:cNvSpPr txBox="1"/>
          <p:nvPr/>
        </p:nvSpPr>
        <p:spPr>
          <a:xfrm>
            <a:off x="1089520" y="3479373"/>
            <a:ext cx="9727287" cy="1107996"/>
          </a:xfrm>
          <a:prstGeom prst="rect">
            <a:avLst/>
          </a:prstGeom>
          <a:noFill/>
        </p:spPr>
        <p:txBody>
          <a:bodyPr wrap="square" lIns="0" tIns="0" rIns="0" bIns="0" rtlCol="0">
            <a:spAutoFit/>
          </a:bodyPr>
          <a:lstStyle/>
          <a:p>
            <a:pPr algn="ctr"/>
            <a:r>
              <a:rPr lang="en-US" altLang="zh-CN" sz="3600" b="1" dirty="0">
                <a:latin typeface="Times New Roman" panose="02020603050405020304" pitchFamily="18" charset="0"/>
                <a:ea typeface="楷体_GB2312" pitchFamily="49" charset="-122"/>
                <a:cs typeface="Times New Roman" panose="02020603050405020304" pitchFamily="18" charset="0"/>
                <a:sym typeface="+mn-ea"/>
              </a:rPr>
              <a:t>YOLOv7: Trainable bag-of-freebies sets new state-of-the-art for real-time object detectors</a:t>
            </a:r>
            <a:endParaRPr lang="en-US" altLang="zh-CN" sz="2400" spc="3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02086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45A8731-4A27-4A0F-BD29-6BCBEEAFACE1}"/>
              </a:ext>
            </a:extLst>
          </p:cNvPr>
          <p:cNvSpPr txBox="1"/>
          <p:nvPr/>
        </p:nvSpPr>
        <p:spPr>
          <a:xfrm>
            <a:off x="9108895" y="6356352"/>
            <a:ext cx="2874505" cy="261610"/>
          </a:xfrm>
          <a:prstGeom prst="rect">
            <a:avLst/>
          </a:prstGeom>
          <a:noFill/>
        </p:spPr>
        <p:txBody>
          <a:bodyPr wrap="none" rtlCol="0">
            <a:spAutoFit/>
          </a:bodyPr>
          <a:lstStyle/>
          <a:p>
            <a:r>
              <a:rPr lang="en-US" altLang="zh-CN" sz="1100" dirty="0">
                <a:solidFill>
                  <a:schemeClr val="tx1">
                    <a:lumMod val="50000"/>
                    <a:lumOff val="50000"/>
                  </a:schemeClr>
                </a:solidFill>
              </a:rPr>
              <a:t>Anhui University Of Science &amp; Technology </a:t>
            </a:r>
            <a:endParaRPr lang="zh-CN" altLang="en-US" sz="1100" dirty="0">
              <a:solidFill>
                <a:schemeClr val="tx1">
                  <a:lumMod val="50000"/>
                  <a:lumOff val="50000"/>
                </a:schemeClr>
              </a:solidFill>
            </a:endParaRPr>
          </a:p>
        </p:txBody>
      </p:sp>
      <p:sp>
        <p:nvSpPr>
          <p:cNvPr id="6" name="矩形 5">
            <a:extLst>
              <a:ext uri="{FF2B5EF4-FFF2-40B4-BE49-F238E27FC236}">
                <a16:creationId xmlns:a16="http://schemas.microsoft.com/office/drawing/2014/main" id="{EA20D2E9-C886-4727-856F-E0EED4087935}"/>
              </a:ext>
            </a:extLst>
          </p:cNvPr>
          <p:cNvSpPr/>
          <p:nvPr/>
        </p:nvSpPr>
        <p:spPr>
          <a:xfrm>
            <a:off x="-14748" y="263033"/>
            <a:ext cx="463328"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39680E14-62F8-4367-B198-1443A953CCE1}"/>
              </a:ext>
            </a:extLst>
          </p:cNvPr>
          <p:cNvPicPr>
            <a:picLocks noChangeAspect="1"/>
          </p:cNvPicPr>
          <p:nvPr/>
        </p:nvPicPr>
        <p:blipFill>
          <a:blip r:embed="rId3" cstate="email"/>
          <a:stretch>
            <a:fillRect/>
          </a:stretch>
        </p:blipFill>
        <p:spPr>
          <a:xfrm>
            <a:off x="9781228" y="361118"/>
            <a:ext cx="2013490" cy="386847"/>
          </a:xfrm>
          <a:prstGeom prst="rect">
            <a:avLst/>
          </a:prstGeom>
        </p:spPr>
      </p:pic>
      <p:cxnSp>
        <p:nvCxnSpPr>
          <p:cNvPr id="8" name="直接连接符 7">
            <a:extLst>
              <a:ext uri="{FF2B5EF4-FFF2-40B4-BE49-F238E27FC236}">
                <a16:creationId xmlns:a16="http://schemas.microsoft.com/office/drawing/2014/main" id="{BFB96B58-BBB8-4F9C-A9AA-FC9F3F3D033C}"/>
              </a:ext>
            </a:extLst>
          </p:cNvPr>
          <p:cNvCxnSpPr/>
          <p:nvPr/>
        </p:nvCxnSpPr>
        <p:spPr>
          <a:xfrm>
            <a:off x="660400" y="813714"/>
            <a:ext cx="8977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12B71E7E-64D2-4582-B52D-EA303D664743}"/>
              </a:ext>
            </a:extLst>
          </p:cNvPr>
          <p:cNvSpPr>
            <a:spLocks noGrp="1"/>
          </p:cNvSpPr>
          <p:nvPr>
            <p:ph type="title"/>
          </p:nvPr>
        </p:nvSpPr>
        <p:spPr>
          <a:xfrm>
            <a:off x="665843" y="357338"/>
            <a:ext cx="8699091" cy="663574"/>
          </a:xfrm>
        </p:spPr>
        <p:txBody>
          <a:bodyPr lIns="0" tIns="0" rIns="0" bIns="0">
            <a:normAutofit fontScale="90000"/>
          </a:bodyPr>
          <a:lstStyle>
            <a:lvl1pPr>
              <a:defRPr sz="2800" b="1">
                <a:solidFill>
                  <a:schemeClr val="accent2"/>
                </a:solidFill>
              </a:defRPr>
            </a:lvl1pPr>
          </a:lstStyle>
          <a:p>
            <a:r>
              <a:rPr lang="en-US" altLang="zh-CN" sz="2400" spc="114" dirty="0">
                <a:solidFill>
                  <a:schemeClr val="accent1">
                    <a:lumMod val="50000"/>
                  </a:schemeClr>
                </a:solidFill>
                <a:latin typeface="微软雅黑" panose="020B0503020204020204" pitchFamily="34" charset="-122"/>
                <a:ea typeface="微软雅黑" panose="020B0503020204020204" pitchFamily="34" charset="-122"/>
              </a:rPr>
              <a:t>Extended efficient layer aggregation networks</a:t>
            </a:r>
            <a:br>
              <a:rPr lang="en-US" altLang="zh-CN" sz="2400" spc="114" dirty="0">
                <a:solidFill>
                  <a:schemeClr val="accent1">
                    <a:lumMod val="50000"/>
                  </a:schemeClr>
                </a:solidFill>
                <a:latin typeface="微软雅黑" panose="020B0503020204020204" pitchFamily="34" charset="-122"/>
                <a:ea typeface="微软雅黑" panose="020B0503020204020204" pitchFamily="34" charset="-122"/>
              </a:rPr>
            </a:br>
            <a:br>
              <a:rPr lang="en-US" altLang="zh-CN" sz="1100" b="1" i="0" dirty="0">
                <a:solidFill>
                  <a:srgbClr val="4F4F4F"/>
                </a:solidFill>
                <a:effectLst/>
                <a:latin typeface="PingFang SC"/>
              </a:rPr>
            </a:br>
            <a:br>
              <a:rPr lang="en-US" altLang="zh-CN" sz="1600" b="1" i="0" dirty="0">
                <a:solidFill>
                  <a:srgbClr val="4F4F4F"/>
                </a:solidFill>
                <a:effectLst/>
                <a:latin typeface="PingFang SC"/>
              </a:rPr>
            </a:br>
            <a:endParaRPr lang="en-US" altLang="zh-CN" sz="2400" spc="114"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E11601E4-BA96-4118-9BB7-58CFEC5B9526}"/>
              </a:ext>
            </a:extLst>
          </p:cNvPr>
          <p:cNvSpPr txBox="1"/>
          <p:nvPr/>
        </p:nvSpPr>
        <p:spPr>
          <a:xfrm>
            <a:off x="4811486" y="1560706"/>
            <a:ext cx="6792686" cy="3221888"/>
          </a:xfrm>
          <a:prstGeom prst="rect">
            <a:avLst/>
          </a:prstGeom>
          <a:noFill/>
        </p:spPr>
        <p:txBody>
          <a:bodyPr wrap="square" lIns="0" tIns="0" rIns="0" bIns="0" rtlCol="0">
            <a:noAutofit/>
          </a:bodyPr>
          <a:lstStyle/>
          <a:p>
            <a:pPr marL="0" indent="457200" algn="l">
              <a:lnSpc>
                <a:spcPct val="150000"/>
              </a:lnSpc>
            </a:pPr>
            <a:r>
              <a:rPr lang="en-US" altLang="zh-CN" sz="2000" dirty="0">
                <a:solidFill>
                  <a:srgbClr val="0D0016"/>
                </a:solidFill>
                <a:latin typeface="-apple-system"/>
              </a:rPr>
              <a:t>ELAN </a:t>
            </a:r>
            <a:r>
              <a:rPr lang="zh-CN" altLang="en-US" sz="2000" dirty="0">
                <a:solidFill>
                  <a:srgbClr val="0D0016"/>
                </a:solidFill>
                <a:latin typeface="-apple-system"/>
              </a:rPr>
              <a:t>出于以下设计考虑</a:t>
            </a:r>
            <a:r>
              <a:rPr lang="en-US" altLang="zh-CN" sz="2000" dirty="0">
                <a:solidFill>
                  <a:srgbClr val="0D0016"/>
                </a:solidFill>
                <a:latin typeface="-apple-system"/>
              </a:rPr>
              <a:t>——“</a:t>
            </a:r>
            <a:r>
              <a:rPr lang="zh-CN" altLang="en-US" sz="2000" dirty="0">
                <a:solidFill>
                  <a:srgbClr val="0D0016"/>
                </a:solidFill>
                <a:latin typeface="-apple-system"/>
              </a:rPr>
              <a:t>如何设计一个高效的网络？” 得出结论是：</a:t>
            </a:r>
            <a:r>
              <a:rPr lang="zh-CN" altLang="en-US" sz="2000" b="1" dirty="0">
                <a:solidFill>
                  <a:srgbClr val="0D0016"/>
                </a:solidFill>
                <a:latin typeface="-apple-system"/>
              </a:rPr>
              <a:t>通过控制最短最长梯度路径，更深的网络可以有效地进行学习并更好地收敛。</a:t>
            </a:r>
          </a:p>
          <a:p>
            <a:pPr marL="0" indent="457200" algn="l">
              <a:lnSpc>
                <a:spcPct val="150000"/>
              </a:lnSpc>
            </a:pPr>
            <a:r>
              <a:rPr lang="zh-CN" altLang="en-US" sz="2000" dirty="0">
                <a:solidFill>
                  <a:srgbClr val="0D0016"/>
                </a:solidFill>
                <a:latin typeface="-apple-system"/>
              </a:rPr>
              <a:t>因此，作者提出了基于 </a:t>
            </a:r>
            <a:r>
              <a:rPr lang="en-US" altLang="zh-CN" sz="2000" dirty="0">
                <a:solidFill>
                  <a:srgbClr val="0D0016"/>
                </a:solidFill>
                <a:latin typeface="-apple-system"/>
              </a:rPr>
              <a:t>ELAN </a:t>
            </a:r>
            <a:r>
              <a:rPr lang="zh-CN" altLang="en-US" sz="2000" dirty="0">
                <a:solidFill>
                  <a:srgbClr val="0D0016"/>
                </a:solidFill>
                <a:latin typeface="-apple-system"/>
              </a:rPr>
              <a:t>的扩展版本 </a:t>
            </a:r>
            <a:r>
              <a:rPr lang="en-US" altLang="zh-CN" sz="2000" dirty="0">
                <a:solidFill>
                  <a:srgbClr val="0D0016"/>
                </a:solidFill>
                <a:latin typeface="-apple-system"/>
              </a:rPr>
              <a:t>E-ELAN</a:t>
            </a:r>
            <a:r>
              <a:rPr lang="zh-CN" altLang="en-US" sz="2000" dirty="0">
                <a:solidFill>
                  <a:srgbClr val="0D0016"/>
                </a:solidFill>
                <a:latin typeface="-apple-system"/>
              </a:rPr>
              <a:t>，其主要架构如图 </a:t>
            </a:r>
            <a:r>
              <a:rPr lang="en-US" altLang="zh-CN" sz="2000" dirty="0">
                <a:solidFill>
                  <a:srgbClr val="0D0016"/>
                </a:solidFill>
                <a:latin typeface="-apple-system"/>
              </a:rPr>
              <a:t>2(d) </a:t>
            </a:r>
            <a:r>
              <a:rPr lang="zh-CN" altLang="en-US" sz="2000" dirty="0">
                <a:solidFill>
                  <a:srgbClr val="0D0016"/>
                </a:solidFill>
                <a:latin typeface="-apple-system"/>
              </a:rPr>
              <a:t>所示。在大规模 </a:t>
            </a:r>
            <a:r>
              <a:rPr lang="en-US" altLang="zh-CN" sz="2000" dirty="0">
                <a:solidFill>
                  <a:srgbClr val="0D0016"/>
                </a:solidFill>
                <a:latin typeface="-apple-system"/>
              </a:rPr>
              <a:t>ELAN </a:t>
            </a:r>
            <a:r>
              <a:rPr lang="zh-CN" altLang="en-US" sz="2000" dirty="0">
                <a:solidFill>
                  <a:srgbClr val="0D0016"/>
                </a:solidFill>
                <a:latin typeface="-apple-system"/>
              </a:rPr>
              <a:t>中，无论梯度路径长度和计算模块数量如何，都达到了稳定的状态。但如果更多计算模块被无限地堆叠，这种稳定状态可能会被破坏，参数利用率也会降低。</a:t>
            </a:r>
          </a:p>
        </p:txBody>
      </p:sp>
      <p:pic>
        <p:nvPicPr>
          <p:cNvPr id="2" name="图片 1">
            <a:extLst>
              <a:ext uri="{FF2B5EF4-FFF2-40B4-BE49-F238E27FC236}">
                <a16:creationId xmlns:a16="http://schemas.microsoft.com/office/drawing/2014/main" id="{0A745603-6215-4280-8C04-3BB3B4065204}"/>
              </a:ext>
            </a:extLst>
          </p:cNvPr>
          <p:cNvPicPr>
            <a:picLocks noChangeAspect="1"/>
          </p:cNvPicPr>
          <p:nvPr/>
        </p:nvPicPr>
        <p:blipFill>
          <a:blip r:embed="rId4"/>
          <a:stretch>
            <a:fillRect/>
          </a:stretch>
        </p:blipFill>
        <p:spPr>
          <a:xfrm>
            <a:off x="863251" y="1081735"/>
            <a:ext cx="3501921" cy="4962551"/>
          </a:xfrm>
          <a:prstGeom prst="rect">
            <a:avLst/>
          </a:prstGeom>
        </p:spPr>
      </p:pic>
    </p:spTree>
    <p:extLst>
      <p:ext uri="{BB962C8B-B14F-4D97-AF65-F5344CB8AC3E}">
        <p14:creationId xmlns:p14="http://schemas.microsoft.com/office/powerpoint/2010/main" val="2619865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45A8731-4A27-4A0F-BD29-6BCBEEAFACE1}"/>
              </a:ext>
            </a:extLst>
          </p:cNvPr>
          <p:cNvSpPr txBox="1"/>
          <p:nvPr/>
        </p:nvSpPr>
        <p:spPr>
          <a:xfrm>
            <a:off x="9108895" y="6356352"/>
            <a:ext cx="2874505" cy="261610"/>
          </a:xfrm>
          <a:prstGeom prst="rect">
            <a:avLst/>
          </a:prstGeom>
          <a:noFill/>
        </p:spPr>
        <p:txBody>
          <a:bodyPr wrap="none" rtlCol="0">
            <a:spAutoFit/>
          </a:bodyPr>
          <a:lstStyle/>
          <a:p>
            <a:r>
              <a:rPr lang="en-US" altLang="zh-CN" sz="1100" dirty="0">
                <a:solidFill>
                  <a:schemeClr val="tx1">
                    <a:lumMod val="50000"/>
                    <a:lumOff val="50000"/>
                  </a:schemeClr>
                </a:solidFill>
              </a:rPr>
              <a:t>Anhui University Of Science &amp; Technology </a:t>
            </a:r>
            <a:endParaRPr lang="zh-CN" altLang="en-US" sz="1100" dirty="0">
              <a:solidFill>
                <a:schemeClr val="tx1">
                  <a:lumMod val="50000"/>
                  <a:lumOff val="50000"/>
                </a:schemeClr>
              </a:solidFill>
            </a:endParaRPr>
          </a:p>
        </p:txBody>
      </p:sp>
      <p:sp>
        <p:nvSpPr>
          <p:cNvPr id="6" name="矩形 5">
            <a:extLst>
              <a:ext uri="{FF2B5EF4-FFF2-40B4-BE49-F238E27FC236}">
                <a16:creationId xmlns:a16="http://schemas.microsoft.com/office/drawing/2014/main" id="{EA20D2E9-C886-4727-856F-E0EED4087935}"/>
              </a:ext>
            </a:extLst>
          </p:cNvPr>
          <p:cNvSpPr/>
          <p:nvPr/>
        </p:nvSpPr>
        <p:spPr>
          <a:xfrm>
            <a:off x="-14748" y="263033"/>
            <a:ext cx="463328"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39680E14-62F8-4367-B198-1443A953CCE1}"/>
              </a:ext>
            </a:extLst>
          </p:cNvPr>
          <p:cNvPicPr>
            <a:picLocks noChangeAspect="1"/>
          </p:cNvPicPr>
          <p:nvPr/>
        </p:nvPicPr>
        <p:blipFill>
          <a:blip r:embed="rId3" cstate="email"/>
          <a:stretch>
            <a:fillRect/>
          </a:stretch>
        </p:blipFill>
        <p:spPr>
          <a:xfrm>
            <a:off x="9781228" y="361118"/>
            <a:ext cx="2013490" cy="386847"/>
          </a:xfrm>
          <a:prstGeom prst="rect">
            <a:avLst/>
          </a:prstGeom>
        </p:spPr>
      </p:pic>
      <p:cxnSp>
        <p:nvCxnSpPr>
          <p:cNvPr id="8" name="直接连接符 7">
            <a:extLst>
              <a:ext uri="{FF2B5EF4-FFF2-40B4-BE49-F238E27FC236}">
                <a16:creationId xmlns:a16="http://schemas.microsoft.com/office/drawing/2014/main" id="{BFB96B58-BBB8-4F9C-A9AA-FC9F3F3D033C}"/>
              </a:ext>
            </a:extLst>
          </p:cNvPr>
          <p:cNvCxnSpPr/>
          <p:nvPr/>
        </p:nvCxnSpPr>
        <p:spPr>
          <a:xfrm>
            <a:off x="660400" y="813714"/>
            <a:ext cx="8977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12B71E7E-64D2-4582-B52D-EA303D664743}"/>
              </a:ext>
            </a:extLst>
          </p:cNvPr>
          <p:cNvSpPr>
            <a:spLocks noGrp="1"/>
          </p:cNvSpPr>
          <p:nvPr>
            <p:ph type="title"/>
          </p:nvPr>
        </p:nvSpPr>
        <p:spPr>
          <a:xfrm>
            <a:off x="665843" y="357338"/>
            <a:ext cx="8699091" cy="663574"/>
          </a:xfrm>
        </p:spPr>
        <p:txBody>
          <a:bodyPr lIns="0" tIns="0" rIns="0" bIns="0">
            <a:normAutofit fontScale="90000"/>
          </a:bodyPr>
          <a:lstStyle>
            <a:lvl1pPr>
              <a:defRPr sz="2800" b="1">
                <a:solidFill>
                  <a:schemeClr val="accent2"/>
                </a:solidFill>
              </a:defRPr>
            </a:lvl1pPr>
          </a:lstStyle>
          <a:p>
            <a:r>
              <a:rPr lang="en-US" altLang="zh-CN" sz="2400" spc="114" dirty="0">
                <a:solidFill>
                  <a:schemeClr val="accent1">
                    <a:lumMod val="50000"/>
                  </a:schemeClr>
                </a:solidFill>
                <a:latin typeface="微软雅黑" panose="020B0503020204020204" pitchFamily="34" charset="-122"/>
                <a:ea typeface="微软雅黑" panose="020B0503020204020204" pitchFamily="34" charset="-122"/>
              </a:rPr>
              <a:t>Extended efficient layer aggregation networks</a:t>
            </a:r>
            <a:br>
              <a:rPr lang="en-US" altLang="zh-CN" sz="2400" spc="114" dirty="0">
                <a:solidFill>
                  <a:schemeClr val="accent1">
                    <a:lumMod val="50000"/>
                  </a:schemeClr>
                </a:solidFill>
                <a:latin typeface="微软雅黑" panose="020B0503020204020204" pitchFamily="34" charset="-122"/>
                <a:ea typeface="微软雅黑" panose="020B0503020204020204" pitchFamily="34" charset="-122"/>
              </a:rPr>
            </a:br>
            <a:br>
              <a:rPr lang="en-US" altLang="zh-CN" sz="1100" b="1" i="0" dirty="0">
                <a:solidFill>
                  <a:srgbClr val="4F4F4F"/>
                </a:solidFill>
                <a:effectLst/>
                <a:latin typeface="PingFang SC"/>
              </a:rPr>
            </a:br>
            <a:br>
              <a:rPr lang="en-US" altLang="zh-CN" sz="1600" b="1" i="0" dirty="0">
                <a:solidFill>
                  <a:srgbClr val="4F4F4F"/>
                </a:solidFill>
                <a:effectLst/>
                <a:latin typeface="PingFang SC"/>
              </a:rPr>
            </a:br>
            <a:endParaRPr lang="en-US" altLang="zh-CN" sz="2400" spc="114"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E11601E4-BA96-4118-9BB7-58CFEC5B9526}"/>
              </a:ext>
            </a:extLst>
          </p:cNvPr>
          <p:cNvSpPr txBox="1"/>
          <p:nvPr/>
        </p:nvSpPr>
        <p:spPr>
          <a:xfrm>
            <a:off x="5214196" y="1485786"/>
            <a:ext cx="6096001" cy="3221888"/>
          </a:xfrm>
          <a:prstGeom prst="rect">
            <a:avLst/>
          </a:prstGeom>
          <a:noFill/>
        </p:spPr>
        <p:txBody>
          <a:bodyPr wrap="square" lIns="0" tIns="0" rIns="0" bIns="0" rtlCol="0">
            <a:noAutofit/>
          </a:bodyPr>
          <a:lstStyle/>
          <a:p>
            <a:pPr marL="0" indent="457200" algn="l">
              <a:lnSpc>
                <a:spcPct val="150000"/>
              </a:lnSpc>
            </a:pPr>
            <a:r>
              <a:rPr lang="zh-CN" altLang="en-US" sz="2000" dirty="0">
                <a:solidFill>
                  <a:srgbClr val="0D0016"/>
                </a:solidFill>
                <a:latin typeface="-apple-system"/>
              </a:rPr>
              <a:t> </a:t>
            </a:r>
            <a:r>
              <a:rPr lang="en-US" altLang="zh-CN" sz="2000" dirty="0">
                <a:solidFill>
                  <a:srgbClr val="0D0016"/>
                </a:solidFill>
                <a:latin typeface="-apple-system"/>
              </a:rPr>
              <a:t>E-ELAN </a:t>
            </a:r>
            <a:r>
              <a:rPr lang="zh-CN" altLang="en-US" sz="2000" dirty="0">
                <a:solidFill>
                  <a:srgbClr val="0D0016"/>
                </a:solidFill>
                <a:latin typeface="-apple-system"/>
              </a:rPr>
              <a:t>采用 </a:t>
            </a:r>
            <a:r>
              <a:rPr lang="en-US" altLang="zh-CN" sz="2000" b="1" dirty="0">
                <a:solidFill>
                  <a:srgbClr val="0D0016"/>
                </a:solidFill>
                <a:latin typeface="-apple-system"/>
              </a:rPr>
              <a:t>expand</a:t>
            </a:r>
            <a:r>
              <a:rPr lang="zh-CN" altLang="en-US" sz="2000" b="1" dirty="0">
                <a:solidFill>
                  <a:srgbClr val="0D0016"/>
                </a:solidFill>
                <a:latin typeface="-apple-system"/>
              </a:rPr>
              <a:t>、</a:t>
            </a:r>
            <a:r>
              <a:rPr lang="en-US" altLang="zh-CN" sz="2000" b="1" dirty="0">
                <a:solidFill>
                  <a:srgbClr val="0D0016"/>
                </a:solidFill>
                <a:latin typeface="-apple-system"/>
              </a:rPr>
              <a:t>shuffle</a:t>
            </a:r>
            <a:r>
              <a:rPr lang="zh-CN" altLang="en-US" sz="2000" b="1" dirty="0">
                <a:solidFill>
                  <a:srgbClr val="0D0016"/>
                </a:solidFill>
                <a:latin typeface="-apple-system"/>
              </a:rPr>
              <a:t>、</a:t>
            </a:r>
            <a:r>
              <a:rPr lang="en-US" altLang="zh-CN" sz="2000" b="1" dirty="0">
                <a:solidFill>
                  <a:srgbClr val="0D0016"/>
                </a:solidFill>
                <a:latin typeface="-apple-system"/>
              </a:rPr>
              <a:t>merge cardinality </a:t>
            </a:r>
            <a:r>
              <a:rPr lang="zh-CN" altLang="en-US" sz="2000" dirty="0">
                <a:solidFill>
                  <a:srgbClr val="0D0016"/>
                </a:solidFill>
                <a:latin typeface="-apple-system"/>
              </a:rPr>
              <a:t>结构，实现在不破坏原始梯度路径的情况下，提高网络的学习能力。</a:t>
            </a:r>
            <a:endParaRPr lang="en-US" altLang="zh-CN" sz="2000" dirty="0">
              <a:solidFill>
                <a:srgbClr val="0D0016"/>
              </a:solidFill>
              <a:latin typeface="-apple-system"/>
            </a:endParaRPr>
          </a:p>
          <a:p>
            <a:pPr marL="0" indent="457200" algn="l">
              <a:lnSpc>
                <a:spcPct val="150000"/>
              </a:lnSpc>
            </a:pPr>
            <a:r>
              <a:rPr lang="zh-CN" altLang="en-US" sz="2000" dirty="0">
                <a:solidFill>
                  <a:srgbClr val="0D0016"/>
                </a:solidFill>
                <a:latin typeface="-apple-system"/>
              </a:rPr>
              <a:t>在架构方面，</a:t>
            </a:r>
            <a:r>
              <a:rPr lang="en-US" altLang="zh-CN" sz="2000" dirty="0">
                <a:solidFill>
                  <a:srgbClr val="0D0016"/>
                </a:solidFill>
                <a:latin typeface="-apple-system"/>
              </a:rPr>
              <a:t>E-ELAN </a:t>
            </a:r>
            <a:r>
              <a:rPr lang="zh-CN" altLang="en-US" sz="2000" b="1" dirty="0">
                <a:solidFill>
                  <a:srgbClr val="0D0016"/>
                </a:solidFill>
                <a:latin typeface="-apple-system"/>
              </a:rPr>
              <a:t>只改变了计算块</a:t>
            </a:r>
            <a:r>
              <a:rPr lang="en-US" altLang="zh-CN" sz="2000" b="1" dirty="0">
                <a:solidFill>
                  <a:srgbClr val="0D0016"/>
                </a:solidFill>
                <a:latin typeface="-apple-system"/>
              </a:rPr>
              <a:t>(computation blocks)</a:t>
            </a:r>
            <a:r>
              <a:rPr lang="zh-CN" altLang="en-US" sz="2000" b="1" dirty="0">
                <a:solidFill>
                  <a:srgbClr val="0D0016"/>
                </a:solidFill>
                <a:latin typeface="-apple-system"/>
              </a:rPr>
              <a:t>的架构，而过渡层</a:t>
            </a:r>
            <a:r>
              <a:rPr lang="en-US" altLang="zh-CN" sz="2000" b="1" dirty="0">
                <a:solidFill>
                  <a:srgbClr val="0D0016"/>
                </a:solidFill>
                <a:latin typeface="-apple-system"/>
              </a:rPr>
              <a:t>(transition layer)</a:t>
            </a:r>
            <a:r>
              <a:rPr lang="zh-CN" altLang="en-US" sz="2000" b="1" dirty="0">
                <a:solidFill>
                  <a:srgbClr val="0D0016"/>
                </a:solidFill>
                <a:latin typeface="-apple-system"/>
              </a:rPr>
              <a:t>的架构完全没有改变。 </a:t>
            </a:r>
          </a:p>
          <a:p>
            <a:pPr marL="0" indent="457200" algn="l">
              <a:lnSpc>
                <a:spcPct val="150000"/>
              </a:lnSpc>
            </a:pPr>
            <a:r>
              <a:rPr lang="en-US" altLang="zh-CN" sz="2000" dirty="0">
                <a:solidFill>
                  <a:srgbClr val="0D0016"/>
                </a:solidFill>
                <a:latin typeface="-apple-system"/>
              </a:rPr>
              <a:t>YOLOv7 </a:t>
            </a:r>
            <a:r>
              <a:rPr lang="zh-CN" altLang="en-US" sz="2000" dirty="0">
                <a:solidFill>
                  <a:srgbClr val="0D0016"/>
                </a:solidFill>
                <a:latin typeface="-apple-system"/>
              </a:rPr>
              <a:t>的策略是</a:t>
            </a:r>
            <a:r>
              <a:rPr lang="zh-CN" altLang="en-US" sz="2000" dirty="0">
                <a:solidFill>
                  <a:srgbClr val="FF0000"/>
                </a:solidFill>
                <a:latin typeface="-apple-system"/>
              </a:rPr>
              <a:t>使用组卷积来扩展计算块的通道和基数。</a:t>
            </a:r>
          </a:p>
        </p:txBody>
      </p:sp>
      <p:pic>
        <p:nvPicPr>
          <p:cNvPr id="2" name="图片 1">
            <a:extLst>
              <a:ext uri="{FF2B5EF4-FFF2-40B4-BE49-F238E27FC236}">
                <a16:creationId xmlns:a16="http://schemas.microsoft.com/office/drawing/2014/main" id="{0A745603-6215-4280-8C04-3BB3B4065204}"/>
              </a:ext>
            </a:extLst>
          </p:cNvPr>
          <p:cNvPicPr>
            <a:picLocks noChangeAspect="1"/>
          </p:cNvPicPr>
          <p:nvPr/>
        </p:nvPicPr>
        <p:blipFill>
          <a:blip r:embed="rId4"/>
          <a:stretch>
            <a:fillRect/>
          </a:stretch>
        </p:blipFill>
        <p:spPr>
          <a:xfrm>
            <a:off x="863251" y="1081735"/>
            <a:ext cx="3501921" cy="4962551"/>
          </a:xfrm>
          <a:prstGeom prst="rect">
            <a:avLst/>
          </a:prstGeom>
        </p:spPr>
      </p:pic>
    </p:spTree>
    <p:extLst>
      <p:ext uri="{BB962C8B-B14F-4D97-AF65-F5344CB8AC3E}">
        <p14:creationId xmlns:p14="http://schemas.microsoft.com/office/powerpoint/2010/main" val="2480251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45A8731-4A27-4A0F-BD29-6BCBEEAFACE1}"/>
              </a:ext>
            </a:extLst>
          </p:cNvPr>
          <p:cNvSpPr txBox="1"/>
          <p:nvPr/>
        </p:nvSpPr>
        <p:spPr>
          <a:xfrm>
            <a:off x="9108895" y="6356352"/>
            <a:ext cx="2874505" cy="261610"/>
          </a:xfrm>
          <a:prstGeom prst="rect">
            <a:avLst/>
          </a:prstGeom>
          <a:noFill/>
        </p:spPr>
        <p:txBody>
          <a:bodyPr wrap="none" rtlCol="0">
            <a:spAutoFit/>
          </a:bodyPr>
          <a:lstStyle/>
          <a:p>
            <a:r>
              <a:rPr lang="en-US" altLang="zh-CN" sz="1100" dirty="0">
                <a:solidFill>
                  <a:schemeClr val="tx1">
                    <a:lumMod val="50000"/>
                    <a:lumOff val="50000"/>
                  </a:schemeClr>
                </a:solidFill>
              </a:rPr>
              <a:t>Anhui University Of Science &amp; Technology </a:t>
            </a:r>
            <a:endParaRPr lang="zh-CN" altLang="en-US" sz="1100" dirty="0">
              <a:solidFill>
                <a:schemeClr val="tx1">
                  <a:lumMod val="50000"/>
                  <a:lumOff val="50000"/>
                </a:schemeClr>
              </a:solidFill>
            </a:endParaRPr>
          </a:p>
        </p:txBody>
      </p:sp>
      <p:sp>
        <p:nvSpPr>
          <p:cNvPr id="6" name="矩形 5">
            <a:extLst>
              <a:ext uri="{FF2B5EF4-FFF2-40B4-BE49-F238E27FC236}">
                <a16:creationId xmlns:a16="http://schemas.microsoft.com/office/drawing/2014/main" id="{EA20D2E9-C886-4727-856F-E0EED4087935}"/>
              </a:ext>
            </a:extLst>
          </p:cNvPr>
          <p:cNvSpPr/>
          <p:nvPr/>
        </p:nvSpPr>
        <p:spPr>
          <a:xfrm>
            <a:off x="-14748" y="263033"/>
            <a:ext cx="463328"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39680E14-62F8-4367-B198-1443A953CCE1}"/>
              </a:ext>
            </a:extLst>
          </p:cNvPr>
          <p:cNvPicPr>
            <a:picLocks noChangeAspect="1"/>
          </p:cNvPicPr>
          <p:nvPr/>
        </p:nvPicPr>
        <p:blipFill>
          <a:blip r:embed="rId3" cstate="email"/>
          <a:stretch>
            <a:fillRect/>
          </a:stretch>
        </p:blipFill>
        <p:spPr>
          <a:xfrm>
            <a:off x="9781228" y="361118"/>
            <a:ext cx="2013490" cy="386847"/>
          </a:xfrm>
          <a:prstGeom prst="rect">
            <a:avLst/>
          </a:prstGeom>
        </p:spPr>
      </p:pic>
      <p:cxnSp>
        <p:nvCxnSpPr>
          <p:cNvPr id="8" name="直接连接符 7">
            <a:extLst>
              <a:ext uri="{FF2B5EF4-FFF2-40B4-BE49-F238E27FC236}">
                <a16:creationId xmlns:a16="http://schemas.microsoft.com/office/drawing/2014/main" id="{BFB96B58-BBB8-4F9C-A9AA-FC9F3F3D033C}"/>
              </a:ext>
            </a:extLst>
          </p:cNvPr>
          <p:cNvCxnSpPr/>
          <p:nvPr/>
        </p:nvCxnSpPr>
        <p:spPr>
          <a:xfrm>
            <a:off x="660400" y="813714"/>
            <a:ext cx="8977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12B71E7E-64D2-4582-B52D-EA303D664743}"/>
              </a:ext>
            </a:extLst>
          </p:cNvPr>
          <p:cNvSpPr>
            <a:spLocks noGrp="1"/>
          </p:cNvSpPr>
          <p:nvPr>
            <p:ph type="title"/>
          </p:nvPr>
        </p:nvSpPr>
        <p:spPr>
          <a:xfrm>
            <a:off x="665843" y="357338"/>
            <a:ext cx="8699091" cy="663574"/>
          </a:xfrm>
        </p:spPr>
        <p:txBody>
          <a:bodyPr lIns="0" tIns="0" rIns="0" bIns="0">
            <a:normAutofit fontScale="90000"/>
          </a:bodyPr>
          <a:lstStyle>
            <a:lvl1pPr>
              <a:defRPr sz="2800" b="1">
                <a:solidFill>
                  <a:schemeClr val="accent2"/>
                </a:solidFill>
              </a:defRPr>
            </a:lvl1pPr>
          </a:lstStyle>
          <a:p>
            <a:r>
              <a:rPr lang="en-US" altLang="zh-CN" sz="2400" spc="114" dirty="0">
                <a:solidFill>
                  <a:schemeClr val="accent1">
                    <a:lumMod val="50000"/>
                  </a:schemeClr>
                </a:solidFill>
                <a:latin typeface="微软雅黑" panose="020B0503020204020204" pitchFamily="34" charset="-122"/>
                <a:ea typeface="微软雅黑" panose="020B0503020204020204" pitchFamily="34" charset="-122"/>
              </a:rPr>
              <a:t>Model scaling for concatenation-based models</a:t>
            </a:r>
            <a:br>
              <a:rPr lang="en-US" altLang="zh-CN" sz="2400" spc="114" dirty="0">
                <a:solidFill>
                  <a:schemeClr val="accent1">
                    <a:lumMod val="50000"/>
                  </a:schemeClr>
                </a:solidFill>
                <a:latin typeface="微软雅黑" panose="020B0503020204020204" pitchFamily="34" charset="-122"/>
                <a:ea typeface="微软雅黑" panose="020B0503020204020204" pitchFamily="34" charset="-122"/>
              </a:rPr>
            </a:br>
            <a:br>
              <a:rPr lang="en-US" altLang="zh-CN" sz="1100" b="1" i="0" dirty="0">
                <a:solidFill>
                  <a:srgbClr val="4F4F4F"/>
                </a:solidFill>
                <a:effectLst/>
                <a:latin typeface="PingFang SC"/>
              </a:rPr>
            </a:br>
            <a:br>
              <a:rPr lang="en-US" altLang="zh-CN" sz="1600" b="1" i="0" dirty="0">
                <a:solidFill>
                  <a:srgbClr val="4F4F4F"/>
                </a:solidFill>
                <a:effectLst/>
                <a:latin typeface="PingFang SC"/>
              </a:rPr>
            </a:br>
            <a:endParaRPr lang="en-US" altLang="zh-CN" sz="2400" spc="114" dirty="0">
              <a:solidFill>
                <a:schemeClr val="accent1">
                  <a:lumMod val="50000"/>
                </a:schemeClr>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2067E40C-FBEA-405D-82DD-6DE4A9AFF911}"/>
              </a:ext>
            </a:extLst>
          </p:cNvPr>
          <p:cNvPicPr>
            <a:picLocks noChangeAspect="1"/>
          </p:cNvPicPr>
          <p:nvPr/>
        </p:nvPicPr>
        <p:blipFill>
          <a:blip r:embed="rId4"/>
          <a:stretch>
            <a:fillRect/>
          </a:stretch>
        </p:blipFill>
        <p:spPr>
          <a:xfrm>
            <a:off x="0" y="813714"/>
            <a:ext cx="12192000" cy="2607474"/>
          </a:xfrm>
          <a:prstGeom prst="rect">
            <a:avLst/>
          </a:prstGeom>
        </p:spPr>
      </p:pic>
      <p:sp>
        <p:nvSpPr>
          <p:cNvPr id="10" name="文本框 9">
            <a:extLst>
              <a:ext uri="{FF2B5EF4-FFF2-40B4-BE49-F238E27FC236}">
                <a16:creationId xmlns:a16="http://schemas.microsoft.com/office/drawing/2014/main" id="{7AAB6AE3-C991-4D94-ACF6-7727329E6C6F}"/>
              </a:ext>
            </a:extLst>
          </p:cNvPr>
          <p:cNvSpPr txBox="1"/>
          <p:nvPr/>
        </p:nvSpPr>
        <p:spPr>
          <a:xfrm>
            <a:off x="448580" y="3777930"/>
            <a:ext cx="11346138" cy="4793969"/>
          </a:xfrm>
          <a:prstGeom prst="rect">
            <a:avLst/>
          </a:prstGeom>
          <a:noFill/>
        </p:spPr>
        <p:txBody>
          <a:bodyPr wrap="square" lIns="0" tIns="0" rIns="0" bIns="0" rtlCol="0">
            <a:noAutofit/>
          </a:bodyPr>
          <a:lstStyle/>
          <a:p>
            <a:pPr marL="0" indent="457200" algn="l">
              <a:lnSpc>
                <a:spcPct val="150000"/>
              </a:lnSpc>
            </a:pPr>
            <a:r>
              <a:rPr lang="zh-CN" altLang="en-US" sz="2000" dirty="0">
                <a:solidFill>
                  <a:srgbClr val="0D0016"/>
                </a:solidFill>
                <a:latin typeface="-apple-system"/>
              </a:rPr>
              <a:t>模型缩放的主要目的是</a:t>
            </a:r>
            <a:r>
              <a:rPr lang="zh-CN" altLang="en-US" sz="2000" dirty="0">
                <a:solidFill>
                  <a:srgbClr val="FF0000"/>
                </a:solidFill>
                <a:latin typeface="-apple-system"/>
              </a:rPr>
              <a:t>调整模型的某些属性，并生成不同比例的模型，以满足不同推理速度的需要。</a:t>
            </a:r>
            <a:r>
              <a:rPr lang="zh-CN" altLang="en-US" sz="2000" dirty="0">
                <a:solidFill>
                  <a:srgbClr val="0D0016"/>
                </a:solidFill>
                <a:latin typeface="-apple-system"/>
              </a:rPr>
              <a:t>每个比例因子的参数和计算是可以独立分析的。然而，如果将这些方法应用于</a:t>
            </a:r>
            <a:r>
              <a:rPr lang="zh-CN" altLang="en-US" sz="2000" b="1" dirty="0">
                <a:solidFill>
                  <a:srgbClr val="0D0016"/>
                </a:solidFill>
                <a:latin typeface="-apple-system"/>
              </a:rPr>
              <a:t>基于连接的模型架构</a:t>
            </a:r>
            <a:r>
              <a:rPr lang="zh-CN" altLang="en-US" sz="2000" dirty="0">
                <a:solidFill>
                  <a:srgbClr val="0D0016"/>
                </a:solidFill>
                <a:latin typeface="-apple-system"/>
              </a:rPr>
              <a:t>，我们会发现当对深度进行放大或缩小时，后续网络层的输入</a:t>
            </a:r>
            <a:r>
              <a:rPr lang="en-US" altLang="zh-CN" sz="2000" dirty="0">
                <a:solidFill>
                  <a:srgbClr val="0D0016"/>
                </a:solidFill>
                <a:latin typeface="-apple-system"/>
              </a:rPr>
              <a:t>width</a:t>
            </a:r>
            <a:r>
              <a:rPr lang="zh-CN" altLang="en-US" sz="2000" dirty="0">
                <a:solidFill>
                  <a:srgbClr val="0D0016"/>
                </a:solidFill>
                <a:latin typeface="-apple-system"/>
              </a:rPr>
              <a:t>发生变化，使</a:t>
            </a:r>
            <a:r>
              <a:rPr lang="zh-CN" altLang="en-US" sz="2000" b="1" dirty="0">
                <a:solidFill>
                  <a:srgbClr val="0D0016"/>
                </a:solidFill>
                <a:latin typeface="-apple-system"/>
              </a:rPr>
              <a:t>后续层的输入</a:t>
            </a:r>
            <a:r>
              <a:rPr lang="en-US" altLang="zh-CN" sz="2000" b="1" dirty="0">
                <a:solidFill>
                  <a:srgbClr val="0D0016"/>
                </a:solidFill>
                <a:latin typeface="-apple-system"/>
              </a:rPr>
              <a:t>channel</a:t>
            </a:r>
            <a:r>
              <a:rPr lang="zh-CN" altLang="en-US" sz="2000" b="1" dirty="0">
                <a:solidFill>
                  <a:srgbClr val="0D0016"/>
                </a:solidFill>
                <a:latin typeface="-apple-system"/>
              </a:rPr>
              <a:t>和输出</a:t>
            </a:r>
            <a:r>
              <a:rPr lang="en-US" altLang="zh-CN" sz="2000" b="1" dirty="0">
                <a:solidFill>
                  <a:srgbClr val="0D0016"/>
                </a:solidFill>
                <a:latin typeface="-apple-system"/>
              </a:rPr>
              <a:t>channel</a:t>
            </a:r>
            <a:r>
              <a:rPr lang="zh-CN" altLang="en-US" sz="2000" b="1" dirty="0">
                <a:solidFill>
                  <a:srgbClr val="0D0016"/>
                </a:solidFill>
                <a:latin typeface="-apple-system"/>
              </a:rPr>
              <a:t>的</a:t>
            </a:r>
            <a:r>
              <a:rPr lang="en-US" altLang="zh-CN" sz="2000" b="1" dirty="0">
                <a:solidFill>
                  <a:srgbClr val="0D0016"/>
                </a:solidFill>
                <a:latin typeface="-apple-system"/>
              </a:rPr>
              <a:t>ratio</a:t>
            </a:r>
            <a:r>
              <a:rPr lang="zh-CN" altLang="en-US" sz="2000" b="1" dirty="0">
                <a:solidFill>
                  <a:srgbClr val="0D0016"/>
                </a:solidFill>
                <a:latin typeface="-apple-system"/>
              </a:rPr>
              <a:t>发生变化</a:t>
            </a:r>
            <a:r>
              <a:rPr lang="zh-CN" altLang="en-US" sz="2000" dirty="0">
                <a:solidFill>
                  <a:srgbClr val="0D0016"/>
                </a:solidFill>
                <a:latin typeface="-apple-system"/>
              </a:rPr>
              <a:t>，紧接在基于连接的计算块之 后的转化层</a:t>
            </a:r>
            <a:r>
              <a:rPr lang="en-US" altLang="zh-CN" sz="2000" dirty="0">
                <a:solidFill>
                  <a:srgbClr val="0D0016"/>
                </a:solidFill>
                <a:latin typeface="-apple-system"/>
              </a:rPr>
              <a:t>(translation layer)</a:t>
            </a:r>
            <a:r>
              <a:rPr lang="zh-CN" altLang="en-US" sz="2000" dirty="0">
                <a:solidFill>
                  <a:srgbClr val="0D0016"/>
                </a:solidFill>
                <a:latin typeface="-apple-system"/>
              </a:rPr>
              <a:t>的入度将减小或增加，从而导致模型的硬件使用率下降如</a:t>
            </a:r>
            <a:r>
              <a:rPr lang="zh-CN" altLang="en-US" sz="2000" dirty="0">
                <a:solidFill>
                  <a:srgbClr val="FF0000"/>
                </a:solidFill>
                <a:latin typeface="-apple-system"/>
              </a:rPr>
              <a:t>图</a:t>
            </a:r>
            <a:r>
              <a:rPr lang="en-US" altLang="zh-CN" sz="2000" dirty="0">
                <a:solidFill>
                  <a:srgbClr val="FF0000"/>
                </a:solidFill>
                <a:latin typeface="-apple-system"/>
              </a:rPr>
              <a:t>(a)-&gt;(b)</a:t>
            </a:r>
            <a:r>
              <a:rPr lang="zh-CN" altLang="en-US" sz="2000" dirty="0">
                <a:solidFill>
                  <a:srgbClr val="0D0016"/>
                </a:solidFill>
                <a:latin typeface="-apple-system"/>
              </a:rPr>
              <a:t>的过程。</a:t>
            </a:r>
          </a:p>
        </p:txBody>
      </p:sp>
    </p:spTree>
    <p:extLst>
      <p:ext uri="{BB962C8B-B14F-4D97-AF65-F5344CB8AC3E}">
        <p14:creationId xmlns:p14="http://schemas.microsoft.com/office/powerpoint/2010/main" val="937002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45A8731-4A27-4A0F-BD29-6BCBEEAFACE1}"/>
              </a:ext>
            </a:extLst>
          </p:cNvPr>
          <p:cNvSpPr txBox="1"/>
          <p:nvPr/>
        </p:nvSpPr>
        <p:spPr>
          <a:xfrm>
            <a:off x="9108895" y="6356352"/>
            <a:ext cx="2874505" cy="261610"/>
          </a:xfrm>
          <a:prstGeom prst="rect">
            <a:avLst/>
          </a:prstGeom>
          <a:noFill/>
        </p:spPr>
        <p:txBody>
          <a:bodyPr wrap="none" rtlCol="0">
            <a:spAutoFit/>
          </a:bodyPr>
          <a:lstStyle/>
          <a:p>
            <a:r>
              <a:rPr lang="en-US" altLang="zh-CN" sz="1100" dirty="0">
                <a:solidFill>
                  <a:schemeClr val="tx1">
                    <a:lumMod val="50000"/>
                    <a:lumOff val="50000"/>
                  </a:schemeClr>
                </a:solidFill>
              </a:rPr>
              <a:t>Anhui University Of Science &amp; Technology </a:t>
            </a:r>
            <a:endParaRPr lang="zh-CN" altLang="en-US" sz="1100" dirty="0">
              <a:solidFill>
                <a:schemeClr val="tx1">
                  <a:lumMod val="50000"/>
                  <a:lumOff val="50000"/>
                </a:schemeClr>
              </a:solidFill>
            </a:endParaRPr>
          </a:p>
        </p:txBody>
      </p:sp>
      <p:sp>
        <p:nvSpPr>
          <p:cNvPr id="6" name="矩形 5">
            <a:extLst>
              <a:ext uri="{FF2B5EF4-FFF2-40B4-BE49-F238E27FC236}">
                <a16:creationId xmlns:a16="http://schemas.microsoft.com/office/drawing/2014/main" id="{EA20D2E9-C886-4727-856F-E0EED4087935}"/>
              </a:ext>
            </a:extLst>
          </p:cNvPr>
          <p:cNvSpPr/>
          <p:nvPr/>
        </p:nvSpPr>
        <p:spPr>
          <a:xfrm>
            <a:off x="-14748" y="263033"/>
            <a:ext cx="463328"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39680E14-62F8-4367-B198-1443A953CCE1}"/>
              </a:ext>
            </a:extLst>
          </p:cNvPr>
          <p:cNvPicPr>
            <a:picLocks noChangeAspect="1"/>
          </p:cNvPicPr>
          <p:nvPr/>
        </p:nvPicPr>
        <p:blipFill>
          <a:blip r:embed="rId3" cstate="email"/>
          <a:stretch>
            <a:fillRect/>
          </a:stretch>
        </p:blipFill>
        <p:spPr>
          <a:xfrm>
            <a:off x="9781228" y="361118"/>
            <a:ext cx="2013490" cy="386847"/>
          </a:xfrm>
          <a:prstGeom prst="rect">
            <a:avLst/>
          </a:prstGeom>
        </p:spPr>
      </p:pic>
      <p:cxnSp>
        <p:nvCxnSpPr>
          <p:cNvPr id="8" name="直接连接符 7">
            <a:extLst>
              <a:ext uri="{FF2B5EF4-FFF2-40B4-BE49-F238E27FC236}">
                <a16:creationId xmlns:a16="http://schemas.microsoft.com/office/drawing/2014/main" id="{BFB96B58-BBB8-4F9C-A9AA-FC9F3F3D033C}"/>
              </a:ext>
            </a:extLst>
          </p:cNvPr>
          <p:cNvCxnSpPr/>
          <p:nvPr/>
        </p:nvCxnSpPr>
        <p:spPr>
          <a:xfrm>
            <a:off x="660400" y="813714"/>
            <a:ext cx="8977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12B71E7E-64D2-4582-B52D-EA303D664743}"/>
              </a:ext>
            </a:extLst>
          </p:cNvPr>
          <p:cNvSpPr>
            <a:spLocks noGrp="1"/>
          </p:cNvSpPr>
          <p:nvPr>
            <p:ph type="title"/>
          </p:nvPr>
        </p:nvSpPr>
        <p:spPr>
          <a:xfrm>
            <a:off x="665843" y="357338"/>
            <a:ext cx="8699091" cy="663574"/>
          </a:xfrm>
        </p:spPr>
        <p:txBody>
          <a:bodyPr lIns="0" tIns="0" rIns="0" bIns="0">
            <a:normAutofit fontScale="90000"/>
          </a:bodyPr>
          <a:lstStyle>
            <a:lvl1pPr>
              <a:defRPr sz="2800" b="1">
                <a:solidFill>
                  <a:schemeClr val="accent2"/>
                </a:solidFill>
              </a:defRPr>
            </a:lvl1pPr>
          </a:lstStyle>
          <a:p>
            <a:r>
              <a:rPr lang="en-US" altLang="zh-CN" sz="2400" spc="114" dirty="0">
                <a:solidFill>
                  <a:schemeClr val="accent1">
                    <a:lumMod val="50000"/>
                  </a:schemeClr>
                </a:solidFill>
                <a:latin typeface="微软雅黑" panose="020B0503020204020204" pitchFamily="34" charset="-122"/>
                <a:ea typeface="微软雅黑" panose="020B0503020204020204" pitchFamily="34" charset="-122"/>
              </a:rPr>
              <a:t>Model scaling for concatenation-based models</a:t>
            </a:r>
            <a:br>
              <a:rPr lang="en-US" altLang="zh-CN" sz="2400" spc="114" dirty="0">
                <a:solidFill>
                  <a:schemeClr val="accent1">
                    <a:lumMod val="50000"/>
                  </a:schemeClr>
                </a:solidFill>
                <a:latin typeface="微软雅黑" panose="020B0503020204020204" pitchFamily="34" charset="-122"/>
                <a:ea typeface="微软雅黑" panose="020B0503020204020204" pitchFamily="34" charset="-122"/>
              </a:rPr>
            </a:br>
            <a:br>
              <a:rPr lang="en-US" altLang="zh-CN" sz="1100" b="1" i="0" dirty="0">
                <a:solidFill>
                  <a:srgbClr val="4F4F4F"/>
                </a:solidFill>
                <a:effectLst/>
                <a:latin typeface="PingFang SC"/>
              </a:rPr>
            </a:br>
            <a:br>
              <a:rPr lang="en-US" altLang="zh-CN" sz="1600" b="1" i="0" dirty="0">
                <a:solidFill>
                  <a:srgbClr val="4F4F4F"/>
                </a:solidFill>
                <a:effectLst/>
                <a:latin typeface="PingFang SC"/>
              </a:rPr>
            </a:br>
            <a:endParaRPr lang="en-US" altLang="zh-CN" sz="2400" spc="114" dirty="0">
              <a:solidFill>
                <a:schemeClr val="accent1">
                  <a:lumMod val="50000"/>
                </a:schemeClr>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2067E40C-FBEA-405D-82DD-6DE4A9AFF911}"/>
              </a:ext>
            </a:extLst>
          </p:cNvPr>
          <p:cNvPicPr>
            <a:picLocks noChangeAspect="1"/>
          </p:cNvPicPr>
          <p:nvPr/>
        </p:nvPicPr>
        <p:blipFill>
          <a:blip r:embed="rId4"/>
          <a:stretch>
            <a:fillRect/>
          </a:stretch>
        </p:blipFill>
        <p:spPr>
          <a:xfrm>
            <a:off x="0" y="813714"/>
            <a:ext cx="12192000" cy="2607474"/>
          </a:xfrm>
          <a:prstGeom prst="rect">
            <a:avLst/>
          </a:prstGeom>
        </p:spPr>
      </p:pic>
      <p:sp>
        <p:nvSpPr>
          <p:cNvPr id="10" name="文本框 9">
            <a:extLst>
              <a:ext uri="{FF2B5EF4-FFF2-40B4-BE49-F238E27FC236}">
                <a16:creationId xmlns:a16="http://schemas.microsoft.com/office/drawing/2014/main" id="{7AAB6AE3-C991-4D94-ACF6-7727329E6C6F}"/>
              </a:ext>
            </a:extLst>
          </p:cNvPr>
          <p:cNvSpPr txBox="1"/>
          <p:nvPr/>
        </p:nvSpPr>
        <p:spPr>
          <a:xfrm>
            <a:off x="448580" y="3777930"/>
            <a:ext cx="11346138" cy="4793969"/>
          </a:xfrm>
          <a:prstGeom prst="rect">
            <a:avLst/>
          </a:prstGeom>
          <a:noFill/>
        </p:spPr>
        <p:txBody>
          <a:bodyPr wrap="square" lIns="0" tIns="0" rIns="0" bIns="0" rtlCol="0">
            <a:noAutofit/>
          </a:bodyPr>
          <a:lstStyle/>
          <a:p>
            <a:pPr marL="0" indent="457200" algn="l">
              <a:lnSpc>
                <a:spcPct val="150000"/>
              </a:lnSpc>
            </a:pPr>
            <a:r>
              <a:rPr lang="zh-CN" altLang="en-US" sz="2000" dirty="0">
                <a:solidFill>
                  <a:srgbClr val="0D0016"/>
                </a:solidFill>
                <a:latin typeface="-apple-system"/>
              </a:rPr>
              <a:t>作者对于连接模型，提出了一种</a:t>
            </a:r>
            <a:r>
              <a:rPr lang="zh-CN" altLang="en-US" sz="2000" b="1" dirty="0">
                <a:solidFill>
                  <a:srgbClr val="0D0016"/>
                </a:solidFill>
                <a:latin typeface="-apple-system"/>
              </a:rPr>
              <a:t>复合模型</a:t>
            </a:r>
            <a:r>
              <a:rPr lang="zh-CN" altLang="en-US" sz="2000" dirty="0">
                <a:solidFill>
                  <a:srgbClr val="0D0016"/>
                </a:solidFill>
                <a:latin typeface="-apple-system"/>
              </a:rPr>
              <a:t>方法，在考虑计算模块深度因子缩放的同时也考虑过渡层宽度因子做同等量的变化</a:t>
            </a:r>
          </a:p>
          <a:p>
            <a:pPr marL="0" indent="457200" algn="l">
              <a:lnSpc>
                <a:spcPct val="150000"/>
              </a:lnSpc>
            </a:pPr>
            <a:r>
              <a:rPr lang="zh-CN" altLang="en-US" sz="2000" dirty="0">
                <a:solidFill>
                  <a:srgbClr val="FF0000"/>
                </a:solidFill>
                <a:latin typeface="-apple-system"/>
              </a:rPr>
              <a:t>当对连接结构的网络进行尺度缩放时，只缩放计算块的深度，转换层的其余部分只进行宽度的缩放</a:t>
            </a:r>
          </a:p>
        </p:txBody>
      </p:sp>
    </p:spTree>
    <p:extLst>
      <p:ext uri="{BB962C8B-B14F-4D97-AF65-F5344CB8AC3E}">
        <p14:creationId xmlns:p14="http://schemas.microsoft.com/office/powerpoint/2010/main" val="1778966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45A8731-4A27-4A0F-BD29-6BCBEEAFACE1}"/>
              </a:ext>
            </a:extLst>
          </p:cNvPr>
          <p:cNvSpPr txBox="1"/>
          <p:nvPr/>
        </p:nvSpPr>
        <p:spPr>
          <a:xfrm>
            <a:off x="9108895" y="6356352"/>
            <a:ext cx="2874505" cy="261610"/>
          </a:xfrm>
          <a:prstGeom prst="rect">
            <a:avLst/>
          </a:prstGeom>
          <a:noFill/>
        </p:spPr>
        <p:txBody>
          <a:bodyPr wrap="none" rtlCol="0">
            <a:spAutoFit/>
          </a:bodyPr>
          <a:lstStyle/>
          <a:p>
            <a:r>
              <a:rPr lang="en-US" altLang="zh-CN" sz="1100" dirty="0">
                <a:solidFill>
                  <a:schemeClr val="tx1">
                    <a:lumMod val="50000"/>
                    <a:lumOff val="50000"/>
                  </a:schemeClr>
                </a:solidFill>
              </a:rPr>
              <a:t>Anhui University Of Science &amp; Technology </a:t>
            </a:r>
            <a:endParaRPr lang="zh-CN" altLang="en-US" sz="1100" dirty="0">
              <a:solidFill>
                <a:schemeClr val="tx1">
                  <a:lumMod val="50000"/>
                  <a:lumOff val="50000"/>
                </a:schemeClr>
              </a:solidFill>
            </a:endParaRPr>
          </a:p>
        </p:txBody>
      </p:sp>
      <p:sp>
        <p:nvSpPr>
          <p:cNvPr id="6" name="矩形 5">
            <a:extLst>
              <a:ext uri="{FF2B5EF4-FFF2-40B4-BE49-F238E27FC236}">
                <a16:creationId xmlns:a16="http://schemas.microsoft.com/office/drawing/2014/main" id="{EA20D2E9-C886-4727-856F-E0EED4087935}"/>
              </a:ext>
            </a:extLst>
          </p:cNvPr>
          <p:cNvSpPr/>
          <p:nvPr/>
        </p:nvSpPr>
        <p:spPr>
          <a:xfrm>
            <a:off x="-14748" y="263033"/>
            <a:ext cx="463328"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39680E14-62F8-4367-B198-1443A953CCE1}"/>
              </a:ext>
            </a:extLst>
          </p:cNvPr>
          <p:cNvPicPr>
            <a:picLocks noChangeAspect="1"/>
          </p:cNvPicPr>
          <p:nvPr/>
        </p:nvPicPr>
        <p:blipFill>
          <a:blip r:embed="rId3" cstate="email"/>
          <a:stretch>
            <a:fillRect/>
          </a:stretch>
        </p:blipFill>
        <p:spPr>
          <a:xfrm>
            <a:off x="9781228" y="361118"/>
            <a:ext cx="2013490" cy="386847"/>
          </a:xfrm>
          <a:prstGeom prst="rect">
            <a:avLst/>
          </a:prstGeom>
        </p:spPr>
      </p:pic>
      <p:cxnSp>
        <p:nvCxnSpPr>
          <p:cNvPr id="8" name="直接连接符 7">
            <a:extLst>
              <a:ext uri="{FF2B5EF4-FFF2-40B4-BE49-F238E27FC236}">
                <a16:creationId xmlns:a16="http://schemas.microsoft.com/office/drawing/2014/main" id="{BFB96B58-BBB8-4F9C-A9AA-FC9F3F3D033C}"/>
              </a:ext>
            </a:extLst>
          </p:cNvPr>
          <p:cNvCxnSpPr/>
          <p:nvPr/>
        </p:nvCxnSpPr>
        <p:spPr>
          <a:xfrm>
            <a:off x="660400" y="813714"/>
            <a:ext cx="8977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12B71E7E-64D2-4582-B52D-EA303D664743}"/>
              </a:ext>
            </a:extLst>
          </p:cNvPr>
          <p:cNvSpPr>
            <a:spLocks noGrp="1"/>
          </p:cNvSpPr>
          <p:nvPr>
            <p:ph type="title"/>
          </p:nvPr>
        </p:nvSpPr>
        <p:spPr>
          <a:xfrm>
            <a:off x="665843" y="357338"/>
            <a:ext cx="8699091" cy="663574"/>
          </a:xfrm>
        </p:spPr>
        <p:txBody>
          <a:bodyPr lIns="0" tIns="0" rIns="0" bIns="0">
            <a:normAutofit fontScale="90000"/>
          </a:bodyPr>
          <a:lstStyle>
            <a:lvl1pPr>
              <a:defRPr sz="2800" b="1">
                <a:solidFill>
                  <a:schemeClr val="accent2"/>
                </a:solidFill>
              </a:defRPr>
            </a:lvl1pPr>
          </a:lstStyle>
          <a:p>
            <a:r>
              <a:rPr lang="en-US" altLang="zh-CN" sz="2400" spc="114" dirty="0">
                <a:solidFill>
                  <a:schemeClr val="accent1">
                    <a:lumMod val="50000"/>
                  </a:schemeClr>
                </a:solidFill>
                <a:latin typeface="微软雅黑" panose="020B0503020204020204" pitchFamily="34" charset="-122"/>
                <a:ea typeface="微软雅黑" panose="020B0503020204020204" pitchFamily="34" charset="-122"/>
              </a:rPr>
              <a:t>Trainable bag-of-freebies</a:t>
            </a:r>
            <a:br>
              <a:rPr lang="en-US" altLang="zh-CN" sz="2400" spc="114" dirty="0">
                <a:solidFill>
                  <a:schemeClr val="accent1">
                    <a:lumMod val="50000"/>
                  </a:schemeClr>
                </a:solidFill>
                <a:latin typeface="微软雅黑" panose="020B0503020204020204" pitchFamily="34" charset="-122"/>
                <a:ea typeface="微软雅黑" panose="020B0503020204020204" pitchFamily="34" charset="-122"/>
              </a:rPr>
            </a:br>
            <a:br>
              <a:rPr lang="en-US" altLang="zh-CN" sz="1100" b="1" i="0" dirty="0">
                <a:solidFill>
                  <a:srgbClr val="4F4F4F"/>
                </a:solidFill>
                <a:effectLst/>
                <a:latin typeface="PingFang SC"/>
              </a:rPr>
            </a:br>
            <a:br>
              <a:rPr lang="en-US" altLang="zh-CN" sz="1600" b="1" i="0" dirty="0">
                <a:solidFill>
                  <a:srgbClr val="4F4F4F"/>
                </a:solidFill>
                <a:effectLst/>
                <a:latin typeface="PingFang SC"/>
              </a:rPr>
            </a:br>
            <a:endParaRPr lang="en-US" altLang="zh-CN" sz="2400" spc="114"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7AAB6AE3-C991-4D94-ACF6-7727329E6C6F}"/>
              </a:ext>
            </a:extLst>
          </p:cNvPr>
          <p:cNvSpPr txBox="1"/>
          <p:nvPr/>
        </p:nvSpPr>
        <p:spPr>
          <a:xfrm>
            <a:off x="6042024" y="943084"/>
            <a:ext cx="5460842" cy="7367558"/>
          </a:xfrm>
          <a:prstGeom prst="rect">
            <a:avLst/>
          </a:prstGeom>
          <a:noFill/>
        </p:spPr>
        <p:txBody>
          <a:bodyPr wrap="square" lIns="0" tIns="0" rIns="0" bIns="0" rtlCol="0">
            <a:noAutofit/>
          </a:bodyPr>
          <a:lstStyle/>
          <a:p>
            <a:pPr marL="0" indent="457200" algn="l">
              <a:lnSpc>
                <a:spcPct val="150000"/>
              </a:lnSpc>
            </a:pPr>
            <a:r>
              <a:rPr lang="zh-CN" altLang="en-US" sz="2000" b="1" dirty="0">
                <a:solidFill>
                  <a:srgbClr val="0D0016"/>
                </a:solidFill>
                <a:latin typeface="-apple-system"/>
              </a:rPr>
              <a:t>卷积重参化 </a:t>
            </a:r>
          </a:p>
          <a:p>
            <a:pPr marL="0" indent="457200" algn="l">
              <a:lnSpc>
                <a:spcPct val="150000"/>
              </a:lnSpc>
            </a:pPr>
            <a:r>
              <a:rPr lang="zh-CN" altLang="en-US" sz="2000" dirty="0">
                <a:solidFill>
                  <a:srgbClr val="0D0016"/>
                </a:solidFill>
                <a:latin typeface="-apple-system"/>
              </a:rPr>
              <a:t>尽管 </a:t>
            </a:r>
            <a:r>
              <a:rPr lang="en-US" altLang="zh-CN" sz="2000" dirty="0" err="1">
                <a:solidFill>
                  <a:srgbClr val="0D0016"/>
                </a:solidFill>
                <a:latin typeface="-apple-system"/>
              </a:rPr>
              <a:t>RepConv</a:t>
            </a:r>
            <a:r>
              <a:rPr lang="en-US" altLang="zh-CN" sz="2000" dirty="0">
                <a:solidFill>
                  <a:srgbClr val="0D0016"/>
                </a:solidFill>
                <a:latin typeface="-apple-system"/>
              </a:rPr>
              <a:t> </a:t>
            </a:r>
            <a:r>
              <a:rPr lang="zh-CN" altLang="en-US" sz="2000" dirty="0">
                <a:solidFill>
                  <a:srgbClr val="0D0016"/>
                </a:solidFill>
                <a:latin typeface="-apple-system"/>
              </a:rPr>
              <a:t>在 </a:t>
            </a:r>
            <a:r>
              <a:rPr lang="en-US" altLang="zh-CN" sz="2000" dirty="0">
                <a:solidFill>
                  <a:srgbClr val="0D0016"/>
                </a:solidFill>
                <a:latin typeface="-apple-system"/>
              </a:rPr>
              <a:t>VGG </a:t>
            </a:r>
            <a:r>
              <a:rPr lang="zh-CN" altLang="en-US" sz="2000" dirty="0">
                <a:solidFill>
                  <a:srgbClr val="0D0016"/>
                </a:solidFill>
                <a:latin typeface="-apple-system"/>
              </a:rPr>
              <a:t>上取得了优异的性能，但将它直接应用于 </a:t>
            </a:r>
            <a:r>
              <a:rPr lang="en-US" altLang="zh-CN" sz="2000" dirty="0" err="1">
                <a:solidFill>
                  <a:srgbClr val="0D0016"/>
                </a:solidFill>
                <a:latin typeface="-apple-system"/>
              </a:rPr>
              <a:t>ResNet</a:t>
            </a:r>
            <a:r>
              <a:rPr lang="en-US" altLang="zh-CN" sz="2000" dirty="0">
                <a:solidFill>
                  <a:srgbClr val="0D0016"/>
                </a:solidFill>
                <a:latin typeface="-apple-system"/>
              </a:rPr>
              <a:t> </a:t>
            </a:r>
            <a:r>
              <a:rPr lang="zh-CN" altLang="en-US" sz="2000" dirty="0">
                <a:solidFill>
                  <a:srgbClr val="0D0016"/>
                </a:solidFill>
                <a:latin typeface="-apple-system"/>
              </a:rPr>
              <a:t>和 </a:t>
            </a:r>
            <a:r>
              <a:rPr lang="en-US" altLang="zh-CN" sz="2000" dirty="0" err="1">
                <a:solidFill>
                  <a:srgbClr val="0D0016"/>
                </a:solidFill>
                <a:latin typeface="-apple-system"/>
              </a:rPr>
              <a:t>DenseNet</a:t>
            </a:r>
            <a:r>
              <a:rPr lang="en-US" altLang="zh-CN" sz="2000" dirty="0">
                <a:solidFill>
                  <a:srgbClr val="0D0016"/>
                </a:solidFill>
                <a:latin typeface="-apple-system"/>
              </a:rPr>
              <a:t> </a:t>
            </a:r>
            <a:r>
              <a:rPr lang="zh-CN" altLang="en-US" sz="2000" dirty="0">
                <a:solidFill>
                  <a:srgbClr val="0D0016"/>
                </a:solidFill>
                <a:latin typeface="-apple-system"/>
              </a:rPr>
              <a:t>或其他网络架构时，它的精度会显著降低。</a:t>
            </a:r>
            <a:endParaRPr lang="en-US" altLang="zh-CN" sz="2000" dirty="0">
              <a:solidFill>
                <a:srgbClr val="0D0016"/>
              </a:solidFill>
              <a:latin typeface="-apple-system"/>
            </a:endParaRPr>
          </a:p>
          <a:p>
            <a:pPr marL="0" indent="457200" algn="l">
              <a:lnSpc>
                <a:spcPct val="150000"/>
              </a:lnSpc>
            </a:pPr>
            <a:r>
              <a:rPr lang="zh-CN" altLang="en-US" sz="2000" dirty="0">
                <a:solidFill>
                  <a:srgbClr val="0D0016"/>
                </a:solidFill>
                <a:latin typeface="-apple-system"/>
              </a:rPr>
              <a:t>作者使用</a:t>
            </a:r>
            <a:r>
              <a:rPr lang="zh-CN" altLang="en-US" sz="2000" b="1" dirty="0">
                <a:solidFill>
                  <a:srgbClr val="0D0016"/>
                </a:solidFill>
                <a:latin typeface="-apple-system"/>
              </a:rPr>
              <a:t>梯度传播路径</a:t>
            </a:r>
            <a:r>
              <a:rPr lang="zh-CN" altLang="en-US" sz="2000" dirty="0">
                <a:solidFill>
                  <a:srgbClr val="0D0016"/>
                </a:solidFill>
                <a:latin typeface="-apple-system"/>
              </a:rPr>
              <a:t>来分析不同的重参化模块应该和哪些网络搭配使用。通过分析 </a:t>
            </a:r>
            <a:r>
              <a:rPr lang="en-US" altLang="zh-CN" sz="2000" dirty="0" err="1">
                <a:solidFill>
                  <a:srgbClr val="0D0016"/>
                </a:solidFill>
                <a:latin typeface="-apple-system"/>
              </a:rPr>
              <a:t>RepConv</a:t>
            </a:r>
            <a:r>
              <a:rPr lang="en-US" altLang="zh-CN" sz="2000" dirty="0">
                <a:solidFill>
                  <a:srgbClr val="0D0016"/>
                </a:solidFill>
                <a:latin typeface="-apple-system"/>
              </a:rPr>
              <a:t> </a:t>
            </a:r>
            <a:r>
              <a:rPr lang="zh-CN" altLang="en-US" sz="2000" dirty="0">
                <a:solidFill>
                  <a:srgbClr val="0D0016"/>
                </a:solidFill>
                <a:latin typeface="-apple-system"/>
              </a:rPr>
              <a:t>与不同架构的组合以及产生的性能，作者发现 </a:t>
            </a:r>
            <a:r>
              <a:rPr lang="en-US" altLang="zh-CN" sz="2000" dirty="0" err="1">
                <a:solidFill>
                  <a:srgbClr val="FF0000"/>
                </a:solidFill>
                <a:latin typeface="-apple-system"/>
              </a:rPr>
              <a:t>RepConv</a:t>
            </a:r>
            <a:r>
              <a:rPr lang="en-US" altLang="zh-CN" sz="2000" dirty="0">
                <a:solidFill>
                  <a:srgbClr val="FF0000"/>
                </a:solidFill>
                <a:latin typeface="-apple-system"/>
              </a:rPr>
              <a:t> </a:t>
            </a:r>
            <a:r>
              <a:rPr lang="zh-CN" altLang="en-US" sz="2000" dirty="0">
                <a:solidFill>
                  <a:srgbClr val="FF0000"/>
                </a:solidFill>
                <a:latin typeface="-apple-system"/>
              </a:rPr>
              <a:t>中的 </a:t>
            </a:r>
            <a:r>
              <a:rPr lang="en-US" altLang="zh-CN" sz="2000" dirty="0">
                <a:solidFill>
                  <a:srgbClr val="FF0000"/>
                </a:solidFill>
                <a:latin typeface="-apple-system"/>
              </a:rPr>
              <a:t>identity </a:t>
            </a:r>
            <a:r>
              <a:rPr lang="zh-CN" altLang="en-US" sz="2000" dirty="0">
                <a:solidFill>
                  <a:srgbClr val="FF0000"/>
                </a:solidFill>
                <a:latin typeface="-apple-system"/>
              </a:rPr>
              <a:t>破坏了 </a:t>
            </a:r>
            <a:r>
              <a:rPr lang="en-US" altLang="zh-CN" sz="2000" dirty="0" err="1">
                <a:solidFill>
                  <a:srgbClr val="FF0000"/>
                </a:solidFill>
                <a:latin typeface="-apple-system"/>
              </a:rPr>
              <a:t>ResNet</a:t>
            </a:r>
            <a:r>
              <a:rPr lang="en-US" altLang="zh-CN" sz="2000" dirty="0">
                <a:solidFill>
                  <a:srgbClr val="FF0000"/>
                </a:solidFill>
                <a:latin typeface="-apple-system"/>
              </a:rPr>
              <a:t> </a:t>
            </a:r>
            <a:r>
              <a:rPr lang="zh-CN" altLang="en-US" sz="2000" dirty="0">
                <a:solidFill>
                  <a:srgbClr val="FF0000"/>
                </a:solidFill>
                <a:latin typeface="-apple-system"/>
              </a:rPr>
              <a:t>中的残差结构和 </a:t>
            </a:r>
            <a:r>
              <a:rPr lang="en-US" altLang="zh-CN" sz="2000" dirty="0" err="1">
                <a:solidFill>
                  <a:srgbClr val="FF0000"/>
                </a:solidFill>
                <a:latin typeface="-apple-system"/>
              </a:rPr>
              <a:t>DenseNet</a:t>
            </a:r>
            <a:r>
              <a:rPr lang="en-US" altLang="zh-CN" sz="2000" dirty="0">
                <a:solidFill>
                  <a:srgbClr val="FF0000"/>
                </a:solidFill>
                <a:latin typeface="-apple-system"/>
              </a:rPr>
              <a:t> </a:t>
            </a:r>
            <a:r>
              <a:rPr lang="zh-CN" altLang="en-US" sz="2000" dirty="0">
                <a:solidFill>
                  <a:srgbClr val="FF0000"/>
                </a:solidFill>
                <a:latin typeface="-apple-system"/>
              </a:rPr>
              <a:t>中的跨层连接</a:t>
            </a:r>
            <a:r>
              <a:rPr lang="zh-CN" altLang="en-US" sz="2000" dirty="0">
                <a:solidFill>
                  <a:srgbClr val="0D0016"/>
                </a:solidFill>
                <a:latin typeface="-apple-system"/>
              </a:rPr>
              <a:t>，这为不同的特征图提供了梯度的多样性。</a:t>
            </a:r>
            <a:endParaRPr lang="en-US" altLang="zh-CN" sz="2000" dirty="0">
              <a:solidFill>
                <a:srgbClr val="0D0016"/>
              </a:solidFill>
              <a:latin typeface="-apple-system"/>
            </a:endParaRPr>
          </a:p>
          <a:p>
            <a:pPr marL="0" indent="457200" algn="l">
              <a:lnSpc>
                <a:spcPct val="150000"/>
              </a:lnSpc>
            </a:pPr>
            <a:r>
              <a:rPr lang="zh-CN" altLang="en-US" sz="2000" dirty="0">
                <a:solidFill>
                  <a:srgbClr val="0D0016"/>
                </a:solidFill>
                <a:latin typeface="-apple-system"/>
              </a:rPr>
              <a:t>基于上述原因，作者使用没有 </a:t>
            </a:r>
            <a:r>
              <a:rPr lang="en-US" altLang="zh-CN" sz="2000" dirty="0">
                <a:solidFill>
                  <a:srgbClr val="0D0016"/>
                </a:solidFill>
                <a:latin typeface="-apple-system"/>
              </a:rPr>
              <a:t>identity </a:t>
            </a:r>
            <a:r>
              <a:rPr lang="zh-CN" altLang="en-US" sz="2000" dirty="0">
                <a:solidFill>
                  <a:srgbClr val="0D0016"/>
                </a:solidFill>
                <a:latin typeface="-apple-system"/>
              </a:rPr>
              <a:t>连接的 </a:t>
            </a:r>
            <a:r>
              <a:rPr lang="en-US" altLang="zh-CN" sz="2000" dirty="0" err="1">
                <a:solidFill>
                  <a:srgbClr val="0D0016"/>
                </a:solidFill>
                <a:latin typeface="-apple-system"/>
              </a:rPr>
              <a:t>RepConv</a:t>
            </a:r>
            <a:r>
              <a:rPr lang="en-US" altLang="zh-CN" sz="2000" dirty="0">
                <a:solidFill>
                  <a:srgbClr val="0D0016"/>
                </a:solidFill>
                <a:latin typeface="-apple-system"/>
              </a:rPr>
              <a:t> </a:t>
            </a:r>
            <a:r>
              <a:rPr lang="zh-CN" altLang="en-US" sz="2000" dirty="0">
                <a:solidFill>
                  <a:srgbClr val="0D0016"/>
                </a:solidFill>
                <a:latin typeface="-apple-system"/>
              </a:rPr>
              <a:t>结构</a:t>
            </a:r>
          </a:p>
        </p:txBody>
      </p:sp>
      <p:pic>
        <p:nvPicPr>
          <p:cNvPr id="3" name="图片 2">
            <a:extLst>
              <a:ext uri="{FF2B5EF4-FFF2-40B4-BE49-F238E27FC236}">
                <a16:creationId xmlns:a16="http://schemas.microsoft.com/office/drawing/2014/main" id="{A523BC16-28C4-485E-9B69-228EDC5A3C18}"/>
              </a:ext>
            </a:extLst>
          </p:cNvPr>
          <p:cNvPicPr>
            <a:picLocks noChangeAspect="1"/>
          </p:cNvPicPr>
          <p:nvPr/>
        </p:nvPicPr>
        <p:blipFill>
          <a:blip r:embed="rId4"/>
          <a:stretch>
            <a:fillRect/>
          </a:stretch>
        </p:blipFill>
        <p:spPr>
          <a:xfrm>
            <a:off x="216916" y="1560192"/>
            <a:ext cx="5607845" cy="4220557"/>
          </a:xfrm>
          <a:prstGeom prst="rect">
            <a:avLst/>
          </a:prstGeom>
        </p:spPr>
      </p:pic>
    </p:spTree>
    <p:extLst>
      <p:ext uri="{BB962C8B-B14F-4D97-AF65-F5344CB8AC3E}">
        <p14:creationId xmlns:p14="http://schemas.microsoft.com/office/powerpoint/2010/main" val="1118565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45A8731-4A27-4A0F-BD29-6BCBEEAFACE1}"/>
              </a:ext>
            </a:extLst>
          </p:cNvPr>
          <p:cNvSpPr txBox="1"/>
          <p:nvPr/>
        </p:nvSpPr>
        <p:spPr>
          <a:xfrm>
            <a:off x="9108895" y="6356352"/>
            <a:ext cx="2874505" cy="261610"/>
          </a:xfrm>
          <a:prstGeom prst="rect">
            <a:avLst/>
          </a:prstGeom>
          <a:noFill/>
        </p:spPr>
        <p:txBody>
          <a:bodyPr wrap="none" rtlCol="0">
            <a:spAutoFit/>
          </a:bodyPr>
          <a:lstStyle/>
          <a:p>
            <a:r>
              <a:rPr lang="en-US" altLang="zh-CN" sz="1100" dirty="0">
                <a:solidFill>
                  <a:schemeClr val="tx1">
                    <a:lumMod val="50000"/>
                    <a:lumOff val="50000"/>
                  </a:schemeClr>
                </a:solidFill>
              </a:rPr>
              <a:t>Anhui University Of Science &amp; Technology </a:t>
            </a:r>
            <a:endParaRPr lang="zh-CN" altLang="en-US" sz="1100" dirty="0">
              <a:solidFill>
                <a:schemeClr val="tx1">
                  <a:lumMod val="50000"/>
                  <a:lumOff val="50000"/>
                </a:schemeClr>
              </a:solidFill>
            </a:endParaRPr>
          </a:p>
        </p:txBody>
      </p:sp>
      <p:sp>
        <p:nvSpPr>
          <p:cNvPr id="6" name="矩形 5">
            <a:extLst>
              <a:ext uri="{FF2B5EF4-FFF2-40B4-BE49-F238E27FC236}">
                <a16:creationId xmlns:a16="http://schemas.microsoft.com/office/drawing/2014/main" id="{EA20D2E9-C886-4727-856F-E0EED4087935}"/>
              </a:ext>
            </a:extLst>
          </p:cNvPr>
          <p:cNvSpPr/>
          <p:nvPr/>
        </p:nvSpPr>
        <p:spPr>
          <a:xfrm>
            <a:off x="-14748" y="263033"/>
            <a:ext cx="463328"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39680E14-62F8-4367-B198-1443A953CCE1}"/>
              </a:ext>
            </a:extLst>
          </p:cNvPr>
          <p:cNvPicPr>
            <a:picLocks noChangeAspect="1"/>
          </p:cNvPicPr>
          <p:nvPr/>
        </p:nvPicPr>
        <p:blipFill>
          <a:blip r:embed="rId3" cstate="email"/>
          <a:stretch>
            <a:fillRect/>
          </a:stretch>
        </p:blipFill>
        <p:spPr>
          <a:xfrm>
            <a:off x="9781228" y="361118"/>
            <a:ext cx="2013490" cy="386847"/>
          </a:xfrm>
          <a:prstGeom prst="rect">
            <a:avLst/>
          </a:prstGeom>
        </p:spPr>
      </p:pic>
      <p:cxnSp>
        <p:nvCxnSpPr>
          <p:cNvPr id="8" name="直接连接符 7">
            <a:extLst>
              <a:ext uri="{FF2B5EF4-FFF2-40B4-BE49-F238E27FC236}">
                <a16:creationId xmlns:a16="http://schemas.microsoft.com/office/drawing/2014/main" id="{BFB96B58-BBB8-4F9C-A9AA-FC9F3F3D033C}"/>
              </a:ext>
            </a:extLst>
          </p:cNvPr>
          <p:cNvCxnSpPr/>
          <p:nvPr/>
        </p:nvCxnSpPr>
        <p:spPr>
          <a:xfrm>
            <a:off x="660400" y="813714"/>
            <a:ext cx="8977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12B71E7E-64D2-4582-B52D-EA303D664743}"/>
              </a:ext>
            </a:extLst>
          </p:cNvPr>
          <p:cNvSpPr>
            <a:spLocks noGrp="1"/>
          </p:cNvSpPr>
          <p:nvPr>
            <p:ph type="title"/>
          </p:nvPr>
        </p:nvSpPr>
        <p:spPr>
          <a:xfrm>
            <a:off x="665843" y="357338"/>
            <a:ext cx="8699091" cy="663574"/>
          </a:xfrm>
        </p:spPr>
        <p:txBody>
          <a:bodyPr lIns="0" tIns="0" rIns="0" bIns="0">
            <a:normAutofit fontScale="90000"/>
          </a:bodyPr>
          <a:lstStyle>
            <a:lvl1pPr>
              <a:defRPr sz="2800" b="1">
                <a:solidFill>
                  <a:schemeClr val="accent2"/>
                </a:solidFill>
              </a:defRPr>
            </a:lvl1pPr>
          </a:lstStyle>
          <a:p>
            <a:r>
              <a:rPr lang="en-US" altLang="zh-CN" sz="2400" spc="114" dirty="0">
                <a:solidFill>
                  <a:schemeClr val="accent1">
                    <a:lumMod val="50000"/>
                  </a:schemeClr>
                </a:solidFill>
                <a:latin typeface="微软雅黑" panose="020B0503020204020204" pitchFamily="34" charset="-122"/>
                <a:ea typeface="微软雅黑" panose="020B0503020204020204" pitchFamily="34" charset="-122"/>
              </a:rPr>
              <a:t>Coarse for auxiliary and fine for lead loss</a:t>
            </a:r>
            <a:br>
              <a:rPr lang="en-US" altLang="zh-CN" sz="1600" b="1" i="0" dirty="0">
                <a:solidFill>
                  <a:srgbClr val="4F4F4F"/>
                </a:solidFill>
                <a:effectLst/>
                <a:latin typeface="PingFang SC"/>
              </a:rPr>
            </a:br>
            <a:br>
              <a:rPr lang="en-US" altLang="zh-CN" sz="2400" spc="114" dirty="0">
                <a:solidFill>
                  <a:schemeClr val="accent1">
                    <a:lumMod val="50000"/>
                  </a:schemeClr>
                </a:solidFill>
                <a:latin typeface="微软雅黑" panose="020B0503020204020204" pitchFamily="34" charset="-122"/>
                <a:ea typeface="微软雅黑" panose="020B0503020204020204" pitchFamily="34" charset="-122"/>
              </a:rPr>
            </a:br>
            <a:br>
              <a:rPr lang="en-US" altLang="zh-CN" sz="1100" b="1" i="0" dirty="0">
                <a:solidFill>
                  <a:srgbClr val="4F4F4F"/>
                </a:solidFill>
                <a:effectLst/>
                <a:latin typeface="PingFang SC"/>
              </a:rPr>
            </a:br>
            <a:br>
              <a:rPr lang="en-US" altLang="zh-CN" sz="1600" b="1" i="0" dirty="0">
                <a:solidFill>
                  <a:srgbClr val="4F4F4F"/>
                </a:solidFill>
                <a:effectLst/>
                <a:latin typeface="PingFang SC"/>
              </a:rPr>
            </a:br>
            <a:endParaRPr lang="en-US" altLang="zh-CN" sz="2400" spc="114"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7AAB6AE3-C991-4D94-ACF6-7727329E6C6F}"/>
              </a:ext>
            </a:extLst>
          </p:cNvPr>
          <p:cNvSpPr txBox="1"/>
          <p:nvPr/>
        </p:nvSpPr>
        <p:spPr>
          <a:xfrm>
            <a:off x="448580" y="3777930"/>
            <a:ext cx="11346138" cy="4793969"/>
          </a:xfrm>
          <a:prstGeom prst="rect">
            <a:avLst/>
          </a:prstGeom>
          <a:noFill/>
        </p:spPr>
        <p:txBody>
          <a:bodyPr wrap="square" lIns="0" tIns="0" rIns="0" bIns="0" rtlCol="0">
            <a:noAutofit/>
          </a:bodyPr>
          <a:lstStyle/>
          <a:p>
            <a:pPr marL="0" indent="457200" algn="l">
              <a:lnSpc>
                <a:spcPct val="150000"/>
              </a:lnSpc>
            </a:pPr>
            <a:r>
              <a:rPr lang="zh-CN" altLang="en-US" sz="2000" b="1" dirty="0">
                <a:latin typeface="-apple-system"/>
              </a:rPr>
              <a:t>深度监督</a:t>
            </a:r>
            <a:r>
              <a:rPr lang="zh-CN" altLang="en-US" sz="2000" dirty="0">
                <a:solidFill>
                  <a:srgbClr val="0D0016"/>
                </a:solidFill>
                <a:latin typeface="-apple-system"/>
              </a:rPr>
              <a:t>是一种常用于训练深度网络的技术，其主要概念是在网络的中间层增加额外的</a:t>
            </a:r>
            <a:r>
              <a:rPr lang="zh-CN" altLang="en-US" sz="2000" b="1" dirty="0">
                <a:solidFill>
                  <a:srgbClr val="0D0016"/>
                </a:solidFill>
                <a:latin typeface="-apple-system"/>
              </a:rPr>
              <a:t>辅助头</a:t>
            </a:r>
            <a:r>
              <a:rPr lang="zh-CN" altLang="en-US" sz="2000" dirty="0">
                <a:solidFill>
                  <a:srgbClr val="0D0016"/>
                </a:solidFill>
                <a:latin typeface="-apple-system"/>
              </a:rPr>
              <a:t>，以及</a:t>
            </a:r>
            <a:r>
              <a:rPr lang="zh-CN" altLang="en-US" sz="2000" dirty="0">
                <a:solidFill>
                  <a:srgbClr val="FF0000"/>
                </a:solidFill>
                <a:latin typeface="-apple-system"/>
              </a:rPr>
              <a:t>以辅助损失为指导的浅层网络权重</a:t>
            </a:r>
            <a:r>
              <a:rPr lang="zh-CN" altLang="en-US" sz="2000" dirty="0">
                <a:solidFill>
                  <a:srgbClr val="0D0016"/>
                </a:solidFill>
                <a:latin typeface="-apple-system"/>
              </a:rPr>
              <a:t>。即使对于像 </a:t>
            </a:r>
            <a:r>
              <a:rPr lang="en-US" altLang="zh-CN" sz="2000" dirty="0" err="1">
                <a:solidFill>
                  <a:srgbClr val="0D0016"/>
                </a:solidFill>
                <a:latin typeface="-apple-system"/>
              </a:rPr>
              <a:t>ResNet</a:t>
            </a:r>
            <a:r>
              <a:rPr lang="en-US" altLang="zh-CN" sz="2000" dirty="0">
                <a:solidFill>
                  <a:srgbClr val="0D0016"/>
                </a:solidFill>
                <a:latin typeface="-apple-system"/>
              </a:rPr>
              <a:t> </a:t>
            </a:r>
            <a:r>
              <a:rPr lang="zh-CN" altLang="en-US" sz="2000" dirty="0">
                <a:solidFill>
                  <a:srgbClr val="0D0016"/>
                </a:solidFill>
                <a:latin typeface="-apple-system"/>
              </a:rPr>
              <a:t>和 </a:t>
            </a:r>
            <a:r>
              <a:rPr lang="en-US" altLang="zh-CN" sz="2000" dirty="0" err="1">
                <a:solidFill>
                  <a:srgbClr val="0D0016"/>
                </a:solidFill>
                <a:latin typeface="-apple-system"/>
              </a:rPr>
              <a:t>DenseNet</a:t>
            </a:r>
            <a:r>
              <a:rPr lang="en-US" altLang="zh-CN" sz="2000" dirty="0">
                <a:solidFill>
                  <a:srgbClr val="0D0016"/>
                </a:solidFill>
                <a:latin typeface="-apple-system"/>
              </a:rPr>
              <a:t> </a:t>
            </a:r>
            <a:r>
              <a:rPr lang="zh-CN" altLang="en-US" sz="2000" dirty="0">
                <a:solidFill>
                  <a:srgbClr val="0D0016"/>
                </a:solidFill>
                <a:latin typeface="-apple-system"/>
              </a:rPr>
              <a:t>这样收敛效果好的网络结构，深度监督仍然可以显著提高模型在许多任务上的性能。图 </a:t>
            </a:r>
            <a:r>
              <a:rPr lang="en-US" altLang="zh-CN" sz="2000" dirty="0">
                <a:solidFill>
                  <a:srgbClr val="0D0016"/>
                </a:solidFill>
                <a:latin typeface="-apple-system"/>
              </a:rPr>
              <a:t>(a)</a:t>
            </a:r>
            <a:r>
              <a:rPr lang="zh-CN" altLang="en-US" sz="2000" dirty="0">
                <a:solidFill>
                  <a:srgbClr val="0D0016"/>
                </a:solidFill>
                <a:latin typeface="-apple-system"/>
              </a:rPr>
              <a:t>和 </a:t>
            </a:r>
            <a:r>
              <a:rPr lang="en-US" altLang="zh-CN" sz="2000" dirty="0">
                <a:solidFill>
                  <a:srgbClr val="0D0016"/>
                </a:solidFill>
                <a:latin typeface="-apple-system"/>
              </a:rPr>
              <a:t>(b) </a:t>
            </a:r>
            <a:r>
              <a:rPr lang="zh-CN" altLang="en-US" sz="2000" dirty="0">
                <a:solidFill>
                  <a:srgbClr val="0D0016"/>
                </a:solidFill>
                <a:latin typeface="-apple-system"/>
              </a:rPr>
              <a:t>分别显示了 “没有” 和“有”深度监督的目标检测器架构，在本文中，作者将负责最终的输出头称为引导头，将用于辅助训练的头称为辅助头。</a:t>
            </a:r>
          </a:p>
          <a:p>
            <a:pPr marL="0" indent="457200" algn="l">
              <a:lnSpc>
                <a:spcPct val="150000"/>
              </a:lnSpc>
            </a:pPr>
            <a:endParaRPr lang="zh-CN" altLang="en-US" sz="2000" dirty="0">
              <a:solidFill>
                <a:srgbClr val="0D0016"/>
              </a:solidFill>
              <a:latin typeface="-apple-system"/>
            </a:endParaRPr>
          </a:p>
        </p:txBody>
      </p:sp>
      <p:pic>
        <p:nvPicPr>
          <p:cNvPr id="3" name="图片 2">
            <a:extLst>
              <a:ext uri="{FF2B5EF4-FFF2-40B4-BE49-F238E27FC236}">
                <a16:creationId xmlns:a16="http://schemas.microsoft.com/office/drawing/2014/main" id="{B1D7E480-E3D0-4F32-906F-425121BAEDD0}"/>
              </a:ext>
            </a:extLst>
          </p:cNvPr>
          <p:cNvPicPr>
            <a:picLocks noChangeAspect="1"/>
          </p:cNvPicPr>
          <p:nvPr/>
        </p:nvPicPr>
        <p:blipFill>
          <a:blip r:embed="rId4"/>
          <a:stretch>
            <a:fillRect/>
          </a:stretch>
        </p:blipFill>
        <p:spPr>
          <a:xfrm>
            <a:off x="2772637" y="856824"/>
            <a:ext cx="6032324" cy="2969506"/>
          </a:xfrm>
          <a:prstGeom prst="rect">
            <a:avLst/>
          </a:prstGeom>
        </p:spPr>
      </p:pic>
    </p:spTree>
    <p:extLst>
      <p:ext uri="{BB962C8B-B14F-4D97-AF65-F5344CB8AC3E}">
        <p14:creationId xmlns:p14="http://schemas.microsoft.com/office/powerpoint/2010/main" val="1708972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45A8731-4A27-4A0F-BD29-6BCBEEAFACE1}"/>
              </a:ext>
            </a:extLst>
          </p:cNvPr>
          <p:cNvSpPr txBox="1"/>
          <p:nvPr/>
        </p:nvSpPr>
        <p:spPr>
          <a:xfrm>
            <a:off x="9108895" y="6356352"/>
            <a:ext cx="2874505" cy="261610"/>
          </a:xfrm>
          <a:prstGeom prst="rect">
            <a:avLst/>
          </a:prstGeom>
          <a:noFill/>
        </p:spPr>
        <p:txBody>
          <a:bodyPr wrap="none" rtlCol="0">
            <a:spAutoFit/>
          </a:bodyPr>
          <a:lstStyle/>
          <a:p>
            <a:r>
              <a:rPr lang="en-US" altLang="zh-CN" sz="1100" dirty="0">
                <a:solidFill>
                  <a:schemeClr val="tx1">
                    <a:lumMod val="50000"/>
                    <a:lumOff val="50000"/>
                  </a:schemeClr>
                </a:solidFill>
              </a:rPr>
              <a:t>Anhui University Of Science &amp; Technology </a:t>
            </a:r>
            <a:endParaRPr lang="zh-CN" altLang="en-US" sz="1100" dirty="0">
              <a:solidFill>
                <a:schemeClr val="tx1">
                  <a:lumMod val="50000"/>
                  <a:lumOff val="50000"/>
                </a:schemeClr>
              </a:solidFill>
            </a:endParaRPr>
          </a:p>
        </p:txBody>
      </p:sp>
      <p:sp>
        <p:nvSpPr>
          <p:cNvPr id="6" name="矩形 5">
            <a:extLst>
              <a:ext uri="{FF2B5EF4-FFF2-40B4-BE49-F238E27FC236}">
                <a16:creationId xmlns:a16="http://schemas.microsoft.com/office/drawing/2014/main" id="{EA20D2E9-C886-4727-856F-E0EED4087935}"/>
              </a:ext>
            </a:extLst>
          </p:cNvPr>
          <p:cNvSpPr/>
          <p:nvPr/>
        </p:nvSpPr>
        <p:spPr>
          <a:xfrm>
            <a:off x="-14748" y="263033"/>
            <a:ext cx="463328"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39680E14-62F8-4367-B198-1443A953CCE1}"/>
              </a:ext>
            </a:extLst>
          </p:cNvPr>
          <p:cNvPicPr>
            <a:picLocks noChangeAspect="1"/>
          </p:cNvPicPr>
          <p:nvPr/>
        </p:nvPicPr>
        <p:blipFill>
          <a:blip r:embed="rId3" cstate="email"/>
          <a:stretch>
            <a:fillRect/>
          </a:stretch>
        </p:blipFill>
        <p:spPr>
          <a:xfrm>
            <a:off x="9781228" y="361118"/>
            <a:ext cx="2013490" cy="386847"/>
          </a:xfrm>
          <a:prstGeom prst="rect">
            <a:avLst/>
          </a:prstGeom>
        </p:spPr>
      </p:pic>
      <p:cxnSp>
        <p:nvCxnSpPr>
          <p:cNvPr id="8" name="直接连接符 7">
            <a:extLst>
              <a:ext uri="{FF2B5EF4-FFF2-40B4-BE49-F238E27FC236}">
                <a16:creationId xmlns:a16="http://schemas.microsoft.com/office/drawing/2014/main" id="{BFB96B58-BBB8-4F9C-A9AA-FC9F3F3D033C}"/>
              </a:ext>
            </a:extLst>
          </p:cNvPr>
          <p:cNvCxnSpPr/>
          <p:nvPr/>
        </p:nvCxnSpPr>
        <p:spPr>
          <a:xfrm>
            <a:off x="660400" y="813714"/>
            <a:ext cx="8977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12B71E7E-64D2-4582-B52D-EA303D664743}"/>
              </a:ext>
            </a:extLst>
          </p:cNvPr>
          <p:cNvSpPr>
            <a:spLocks noGrp="1"/>
          </p:cNvSpPr>
          <p:nvPr>
            <p:ph type="title"/>
          </p:nvPr>
        </p:nvSpPr>
        <p:spPr>
          <a:xfrm>
            <a:off x="665843" y="357338"/>
            <a:ext cx="8699091" cy="663574"/>
          </a:xfrm>
        </p:spPr>
        <p:txBody>
          <a:bodyPr lIns="0" tIns="0" rIns="0" bIns="0">
            <a:normAutofit fontScale="90000"/>
          </a:bodyPr>
          <a:lstStyle>
            <a:lvl1pPr>
              <a:defRPr sz="2800" b="1">
                <a:solidFill>
                  <a:schemeClr val="accent2"/>
                </a:solidFill>
              </a:defRPr>
            </a:lvl1pPr>
          </a:lstStyle>
          <a:p>
            <a:r>
              <a:rPr lang="en-US" altLang="zh-CN" sz="2400" spc="114" dirty="0">
                <a:solidFill>
                  <a:schemeClr val="accent1">
                    <a:lumMod val="50000"/>
                  </a:schemeClr>
                </a:solidFill>
                <a:latin typeface="微软雅黑" panose="020B0503020204020204" pitchFamily="34" charset="-122"/>
                <a:ea typeface="微软雅黑" panose="020B0503020204020204" pitchFamily="34" charset="-122"/>
              </a:rPr>
              <a:t>Coarse for auxiliary and fine for lead loss</a:t>
            </a:r>
            <a:br>
              <a:rPr lang="en-US" altLang="zh-CN" sz="1600" b="1" i="0" dirty="0">
                <a:solidFill>
                  <a:srgbClr val="4F4F4F"/>
                </a:solidFill>
                <a:effectLst/>
                <a:latin typeface="PingFang SC"/>
              </a:rPr>
            </a:br>
            <a:br>
              <a:rPr lang="en-US" altLang="zh-CN" sz="2400" spc="114" dirty="0">
                <a:solidFill>
                  <a:schemeClr val="accent1">
                    <a:lumMod val="50000"/>
                  </a:schemeClr>
                </a:solidFill>
                <a:latin typeface="微软雅黑" panose="020B0503020204020204" pitchFamily="34" charset="-122"/>
                <a:ea typeface="微软雅黑" panose="020B0503020204020204" pitchFamily="34" charset="-122"/>
              </a:rPr>
            </a:br>
            <a:br>
              <a:rPr lang="en-US" altLang="zh-CN" sz="1100" b="1" i="0" dirty="0">
                <a:solidFill>
                  <a:srgbClr val="4F4F4F"/>
                </a:solidFill>
                <a:effectLst/>
                <a:latin typeface="PingFang SC"/>
              </a:rPr>
            </a:br>
            <a:br>
              <a:rPr lang="en-US" altLang="zh-CN" sz="1600" b="1" i="0" dirty="0">
                <a:solidFill>
                  <a:srgbClr val="4F4F4F"/>
                </a:solidFill>
                <a:effectLst/>
                <a:latin typeface="PingFang SC"/>
              </a:rPr>
            </a:br>
            <a:endParaRPr lang="en-US" altLang="zh-CN" sz="2400" spc="114"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7AAB6AE3-C991-4D94-ACF6-7727329E6C6F}"/>
              </a:ext>
            </a:extLst>
          </p:cNvPr>
          <p:cNvSpPr txBox="1"/>
          <p:nvPr/>
        </p:nvSpPr>
        <p:spPr>
          <a:xfrm>
            <a:off x="372380" y="3505787"/>
            <a:ext cx="11346138" cy="4793969"/>
          </a:xfrm>
          <a:prstGeom prst="rect">
            <a:avLst/>
          </a:prstGeom>
          <a:noFill/>
        </p:spPr>
        <p:txBody>
          <a:bodyPr wrap="square" lIns="0" tIns="0" rIns="0" bIns="0" rtlCol="0">
            <a:noAutofit/>
          </a:bodyPr>
          <a:lstStyle/>
          <a:p>
            <a:pPr marL="0" indent="457200" algn="l">
              <a:lnSpc>
                <a:spcPct val="150000"/>
              </a:lnSpc>
            </a:pPr>
            <a:r>
              <a:rPr lang="zh-CN" altLang="en-US" sz="2000" b="0" i="0" dirty="0">
                <a:solidFill>
                  <a:srgbClr val="000000"/>
                </a:solidFill>
                <a:effectLst/>
                <a:latin typeface="-apple-system"/>
              </a:rPr>
              <a:t>过去，在深度网络的训练中，标签分配通常直接参考</a:t>
            </a:r>
            <a:r>
              <a:rPr lang="en-US" altLang="zh-CN" sz="2000" b="0" i="0" dirty="0">
                <a:solidFill>
                  <a:srgbClr val="000000"/>
                </a:solidFill>
                <a:effectLst/>
                <a:latin typeface="-apple-system"/>
              </a:rPr>
              <a:t>GT</a:t>
            </a:r>
            <a:r>
              <a:rPr lang="zh-CN" altLang="en-US" sz="2000" b="0" i="0" dirty="0">
                <a:solidFill>
                  <a:srgbClr val="000000"/>
                </a:solidFill>
                <a:effectLst/>
                <a:latin typeface="-apple-system"/>
              </a:rPr>
              <a:t>，并根据给定的规则生成</a:t>
            </a:r>
            <a:r>
              <a:rPr lang="en-US" altLang="zh-CN" sz="2000" b="0" i="0" dirty="0">
                <a:solidFill>
                  <a:srgbClr val="000000"/>
                </a:solidFill>
                <a:effectLst/>
                <a:latin typeface="-apple-system"/>
              </a:rPr>
              <a:t>hard label</a:t>
            </a:r>
            <a:endParaRPr lang="en-US" altLang="zh-CN" sz="2000" dirty="0">
              <a:solidFill>
                <a:srgbClr val="0D0016"/>
              </a:solidFill>
              <a:latin typeface="-apple-system"/>
            </a:endParaRPr>
          </a:p>
          <a:p>
            <a:pPr marL="0" indent="457200" algn="l">
              <a:lnSpc>
                <a:spcPct val="150000"/>
              </a:lnSpc>
            </a:pPr>
            <a:r>
              <a:rPr lang="zh-CN" altLang="en-US" sz="2000" dirty="0">
                <a:solidFill>
                  <a:srgbClr val="0D0016"/>
                </a:solidFill>
                <a:latin typeface="-apple-system"/>
              </a:rPr>
              <a:t>作者将网络预测结果与 </a:t>
            </a:r>
            <a:r>
              <a:rPr lang="en-US" altLang="zh-CN" sz="2000" dirty="0">
                <a:solidFill>
                  <a:srgbClr val="0D0016"/>
                </a:solidFill>
                <a:latin typeface="-apple-system"/>
              </a:rPr>
              <a:t>ground truth </a:t>
            </a:r>
            <a:r>
              <a:rPr lang="zh-CN" altLang="en-US" sz="2000" dirty="0">
                <a:solidFill>
                  <a:srgbClr val="0D0016"/>
                </a:solidFill>
                <a:latin typeface="-apple-system"/>
              </a:rPr>
              <a:t>一起考虑后再分配软标签的机制称为 “标签分配器”。为辅助头和引导头合理分配软标签最常用的方法如图 （</a:t>
            </a:r>
            <a:r>
              <a:rPr lang="en-US" altLang="zh-CN" sz="2000" dirty="0">
                <a:solidFill>
                  <a:srgbClr val="0D0016"/>
                </a:solidFill>
                <a:latin typeface="-apple-system"/>
              </a:rPr>
              <a:t>c</a:t>
            </a:r>
            <a:r>
              <a:rPr lang="zh-CN" altLang="en-US" sz="2000" dirty="0">
                <a:solidFill>
                  <a:srgbClr val="0D0016"/>
                </a:solidFill>
                <a:latin typeface="-apple-system"/>
              </a:rPr>
              <a:t>）所示，</a:t>
            </a:r>
            <a:r>
              <a:rPr lang="zh-CN" altLang="en-US" sz="2000" b="1" dirty="0">
                <a:solidFill>
                  <a:srgbClr val="0D0016"/>
                </a:solidFill>
                <a:latin typeface="-apple-system"/>
              </a:rPr>
              <a:t>即将辅助头和引导头分离</a:t>
            </a:r>
            <a:r>
              <a:rPr lang="zh-CN" altLang="en-US" sz="2000" dirty="0">
                <a:solidFill>
                  <a:srgbClr val="0D0016"/>
                </a:solidFill>
                <a:latin typeface="-apple-system"/>
              </a:rPr>
              <a:t>，然后利用它们各自的预测结果和 </a:t>
            </a:r>
            <a:r>
              <a:rPr lang="en-US" altLang="zh-CN" sz="2000" dirty="0">
                <a:solidFill>
                  <a:srgbClr val="0D0016"/>
                </a:solidFill>
                <a:latin typeface="-apple-system"/>
              </a:rPr>
              <a:t>ground truth </a:t>
            </a:r>
            <a:r>
              <a:rPr lang="zh-CN" altLang="en-US" sz="2000" dirty="0">
                <a:solidFill>
                  <a:srgbClr val="0D0016"/>
                </a:solidFill>
                <a:latin typeface="-apple-system"/>
              </a:rPr>
              <a:t>执行标签分配。</a:t>
            </a:r>
          </a:p>
          <a:p>
            <a:pPr marL="0" indent="457200" algn="l">
              <a:lnSpc>
                <a:spcPct val="150000"/>
              </a:lnSpc>
            </a:pPr>
            <a:r>
              <a:rPr lang="zh-CN" altLang="en-US" sz="2000" dirty="0">
                <a:solidFill>
                  <a:srgbClr val="0D0016"/>
                </a:solidFill>
                <a:latin typeface="-apple-system"/>
              </a:rPr>
              <a:t>本文提出的方法是一种新的标签分配方法，</a:t>
            </a:r>
            <a:r>
              <a:rPr lang="zh-CN" altLang="en-US" sz="2000" dirty="0">
                <a:solidFill>
                  <a:srgbClr val="FF0000"/>
                </a:solidFill>
                <a:latin typeface="-apple-system"/>
              </a:rPr>
              <a:t>通过引导头的预测来引导辅助头以及自身</a:t>
            </a:r>
            <a:r>
              <a:rPr lang="zh-CN" altLang="en-US" sz="2000" dirty="0">
                <a:solidFill>
                  <a:srgbClr val="0D0016"/>
                </a:solidFill>
                <a:latin typeface="-apple-system"/>
              </a:rPr>
              <a:t>。换句话说，</a:t>
            </a:r>
            <a:r>
              <a:rPr lang="zh-CN" altLang="en-US" sz="2000" dirty="0">
                <a:solidFill>
                  <a:srgbClr val="FF0000"/>
                </a:solidFill>
                <a:latin typeface="-apple-system"/>
              </a:rPr>
              <a:t>首先使用引导头的 </a:t>
            </a:r>
            <a:r>
              <a:rPr lang="en-US" altLang="zh-CN" sz="2000" dirty="0">
                <a:solidFill>
                  <a:srgbClr val="FF0000"/>
                </a:solidFill>
                <a:latin typeface="-apple-system"/>
              </a:rPr>
              <a:t>prediction </a:t>
            </a:r>
            <a:r>
              <a:rPr lang="zh-CN" altLang="en-US" sz="2000" dirty="0">
                <a:solidFill>
                  <a:srgbClr val="FF0000"/>
                </a:solidFill>
                <a:latin typeface="-apple-system"/>
              </a:rPr>
              <a:t>作为指导，生成从粗到细的层次标签，分别用于辅助头和引导头的学习</a:t>
            </a:r>
            <a:r>
              <a:rPr lang="zh-CN" altLang="en-US" sz="2000" dirty="0">
                <a:solidFill>
                  <a:srgbClr val="0D0016"/>
                </a:solidFill>
                <a:latin typeface="-apple-system"/>
              </a:rPr>
              <a:t>，具体可看图 </a:t>
            </a:r>
            <a:r>
              <a:rPr lang="en-US" altLang="zh-CN" sz="2000" dirty="0">
                <a:solidFill>
                  <a:srgbClr val="0D0016"/>
                </a:solidFill>
                <a:latin typeface="-apple-system"/>
              </a:rPr>
              <a:t>(d) </a:t>
            </a:r>
            <a:r>
              <a:rPr lang="zh-CN" altLang="en-US" sz="2000" dirty="0">
                <a:solidFill>
                  <a:srgbClr val="0D0016"/>
                </a:solidFill>
                <a:latin typeface="-apple-system"/>
              </a:rPr>
              <a:t>和 </a:t>
            </a:r>
            <a:r>
              <a:rPr lang="en-US" altLang="zh-CN" sz="2000" dirty="0">
                <a:solidFill>
                  <a:srgbClr val="0D0016"/>
                </a:solidFill>
                <a:latin typeface="-apple-system"/>
              </a:rPr>
              <a:t>(e)</a:t>
            </a:r>
            <a:r>
              <a:rPr lang="zh-CN" altLang="en-US" sz="2000" dirty="0">
                <a:solidFill>
                  <a:srgbClr val="0D0016"/>
                </a:solidFill>
                <a:latin typeface="-apple-system"/>
              </a:rPr>
              <a:t>。</a:t>
            </a:r>
          </a:p>
        </p:txBody>
      </p:sp>
      <p:pic>
        <p:nvPicPr>
          <p:cNvPr id="2" name="图片 1">
            <a:extLst>
              <a:ext uri="{FF2B5EF4-FFF2-40B4-BE49-F238E27FC236}">
                <a16:creationId xmlns:a16="http://schemas.microsoft.com/office/drawing/2014/main" id="{5726AB2C-583E-44FE-B455-5A62133918E2}"/>
              </a:ext>
            </a:extLst>
          </p:cNvPr>
          <p:cNvPicPr>
            <a:picLocks noChangeAspect="1"/>
          </p:cNvPicPr>
          <p:nvPr/>
        </p:nvPicPr>
        <p:blipFill>
          <a:blip r:embed="rId4"/>
          <a:stretch>
            <a:fillRect/>
          </a:stretch>
        </p:blipFill>
        <p:spPr>
          <a:xfrm>
            <a:off x="1881645" y="841919"/>
            <a:ext cx="7755841" cy="2728814"/>
          </a:xfrm>
          <a:prstGeom prst="rect">
            <a:avLst/>
          </a:prstGeom>
        </p:spPr>
      </p:pic>
    </p:spTree>
    <p:extLst>
      <p:ext uri="{BB962C8B-B14F-4D97-AF65-F5344CB8AC3E}">
        <p14:creationId xmlns:p14="http://schemas.microsoft.com/office/powerpoint/2010/main" val="1129476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45A8731-4A27-4A0F-BD29-6BCBEEAFACE1}"/>
              </a:ext>
            </a:extLst>
          </p:cNvPr>
          <p:cNvSpPr txBox="1"/>
          <p:nvPr/>
        </p:nvSpPr>
        <p:spPr>
          <a:xfrm>
            <a:off x="9108895" y="6356352"/>
            <a:ext cx="2874505" cy="261610"/>
          </a:xfrm>
          <a:prstGeom prst="rect">
            <a:avLst/>
          </a:prstGeom>
          <a:noFill/>
        </p:spPr>
        <p:txBody>
          <a:bodyPr wrap="none" rtlCol="0">
            <a:spAutoFit/>
          </a:bodyPr>
          <a:lstStyle/>
          <a:p>
            <a:r>
              <a:rPr lang="en-US" altLang="zh-CN" sz="1100" dirty="0">
                <a:solidFill>
                  <a:schemeClr val="tx1">
                    <a:lumMod val="50000"/>
                    <a:lumOff val="50000"/>
                  </a:schemeClr>
                </a:solidFill>
              </a:rPr>
              <a:t>Anhui University Of Science &amp; Technology </a:t>
            </a:r>
            <a:endParaRPr lang="zh-CN" altLang="en-US" sz="1100" dirty="0">
              <a:solidFill>
                <a:schemeClr val="tx1">
                  <a:lumMod val="50000"/>
                  <a:lumOff val="50000"/>
                </a:schemeClr>
              </a:solidFill>
            </a:endParaRPr>
          </a:p>
        </p:txBody>
      </p:sp>
      <p:sp>
        <p:nvSpPr>
          <p:cNvPr id="6" name="矩形 5">
            <a:extLst>
              <a:ext uri="{FF2B5EF4-FFF2-40B4-BE49-F238E27FC236}">
                <a16:creationId xmlns:a16="http://schemas.microsoft.com/office/drawing/2014/main" id="{EA20D2E9-C886-4727-856F-E0EED4087935}"/>
              </a:ext>
            </a:extLst>
          </p:cNvPr>
          <p:cNvSpPr/>
          <p:nvPr/>
        </p:nvSpPr>
        <p:spPr>
          <a:xfrm>
            <a:off x="-14748" y="263033"/>
            <a:ext cx="463328"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39680E14-62F8-4367-B198-1443A953CCE1}"/>
              </a:ext>
            </a:extLst>
          </p:cNvPr>
          <p:cNvPicPr>
            <a:picLocks noChangeAspect="1"/>
          </p:cNvPicPr>
          <p:nvPr/>
        </p:nvPicPr>
        <p:blipFill>
          <a:blip r:embed="rId3" cstate="email"/>
          <a:stretch>
            <a:fillRect/>
          </a:stretch>
        </p:blipFill>
        <p:spPr>
          <a:xfrm>
            <a:off x="9781228" y="361118"/>
            <a:ext cx="2013490" cy="386847"/>
          </a:xfrm>
          <a:prstGeom prst="rect">
            <a:avLst/>
          </a:prstGeom>
        </p:spPr>
      </p:pic>
      <p:cxnSp>
        <p:nvCxnSpPr>
          <p:cNvPr id="8" name="直接连接符 7">
            <a:extLst>
              <a:ext uri="{FF2B5EF4-FFF2-40B4-BE49-F238E27FC236}">
                <a16:creationId xmlns:a16="http://schemas.microsoft.com/office/drawing/2014/main" id="{BFB96B58-BBB8-4F9C-A9AA-FC9F3F3D033C}"/>
              </a:ext>
            </a:extLst>
          </p:cNvPr>
          <p:cNvCxnSpPr/>
          <p:nvPr/>
        </p:nvCxnSpPr>
        <p:spPr>
          <a:xfrm>
            <a:off x="660400" y="813714"/>
            <a:ext cx="8977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12B71E7E-64D2-4582-B52D-EA303D664743}"/>
              </a:ext>
            </a:extLst>
          </p:cNvPr>
          <p:cNvSpPr>
            <a:spLocks noGrp="1"/>
          </p:cNvSpPr>
          <p:nvPr>
            <p:ph type="title"/>
          </p:nvPr>
        </p:nvSpPr>
        <p:spPr>
          <a:xfrm>
            <a:off x="665843" y="357338"/>
            <a:ext cx="8699091" cy="663574"/>
          </a:xfrm>
        </p:spPr>
        <p:txBody>
          <a:bodyPr lIns="0" tIns="0" rIns="0" bIns="0">
            <a:normAutofit fontScale="90000"/>
          </a:bodyPr>
          <a:lstStyle>
            <a:lvl1pPr>
              <a:defRPr sz="2800" b="1">
                <a:solidFill>
                  <a:schemeClr val="accent2"/>
                </a:solidFill>
              </a:defRPr>
            </a:lvl1pPr>
          </a:lstStyle>
          <a:p>
            <a:r>
              <a:rPr lang="en-US" altLang="zh-CN" sz="2400" spc="114" dirty="0">
                <a:solidFill>
                  <a:schemeClr val="accent1">
                    <a:lumMod val="50000"/>
                  </a:schemeClr>
                </a:solidFill>
                <a:latin typeface="微软雅黑" panose="020B0503020204020204" pitchFamily="34" charset="-122"/>
                <a:ea typeface="微软雅黑" panose="020B0503020204020204" pitchFamily="34" charset="-122"/>
              </a:rPr>
              <a:t>Coarse for auxiliary and fine for lead loss</a:t>
            </a:r>
            <a:br>
              <a:rPr lang="en-US" altLang="zh-CN" sz="1600" b="1" i="0" dirty="0">
                <a:solidFill>
                  <a:srgbClr val="4F4F4F"/>
                </a:solidFill>
                <a:effectLst/>
                <a:latin typeface="PingFang SC"/>
              </a:rPr>
            </a:br>
            <a:br>
              <a:rPr lang="en-US" altLang="zh-CN" sz="2400" spc="114" dirty="0">
                <a:solidFill>
                  <a:schemeClr val="accent1">
                    <a:lumMod val="50000"/>
                  </a:schemeClr>
                </a:solidFill>
                <a:latin typeface="微软雅黑" panose="020B0503020204020204" pitchFamily="34" charset="-122"/>
                <a:ea typeface="微软雅黑" panose="020B0503020204020204" pitchFamily="34" charset="-122"/>
              </a:rPr>
            </a:br>
            <a:br>
              <a:rPr lang="en-US" altLang="zh-CN" sz="1100" b="1" i="0" dirty="0">
                <a:solidFill>
                  <a:srgbClr val="4F4F4F"/>
                </a:solidFill>
                <a:effectLst/>
                <a:latin typeface="PingFang SC"/>
              </a:rPr>
            </a:br>
            <a:br>
              <a:rPr lang="en-US" altLang="zh-CN" sz="1600" b="1" i="0" dirty="0">
                <a:solidFill>
                  <a:srgbClr val="4F4F4F"/>
                </a:solidFill>
                <a:effectLst/>
                <a:latin typeface="PingFang SC"/>
              </a:rPr>
            </a:br>
            <a:endParaRPr lang="en-US" altLang="zh-CN" sz="2400" spc="114"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7AAB6AE3-C991-4D94-ACF6-7727329E6C6F}"/>
              </a:ext>
            </a:extLst>
          </p:cNvPr>
          <p:cNvSpPr txBox="1"/>
          <p:nvPr/>
        </p:nvSpPr>
        <p:spPr>
          <a:xfrm>
            <a:off x="372380" y="3505787"/>
            <a:ext cx="11346138" cy="4793969"/>
          </a:xfrm>
          <a:prstGeom prst="rect">
            <a:avLst/>
          </a:prstGeom>
          <a:noFill/>
        </p:spPr>
        <p:txBody>
          <a:bodyPr wrap="square" lIns="0" tIns="0" rIns="0" bIns="0" rtlCol="0">
            <a:noAutofit/>
          </a:bodyPr>
          <a:lstStyle/>
          <a:p>
            <a:pPr marL="0" indent="457200" algn="l">
              <a:lnSpc>
                <a:spcPct val="150000"/>
              </a:lnSpc>
            </a:pPr>
            <a:r>
              <a:rPr lang="en-US" altLang="zh-CN" sz="2000" b="1" i="0" dirty="0">
                <a:solidFill>
                  <a:srgbClr val="000000"/>
                </a:solidFill>
                <a:effectLst/>
                <a:latin typeface="-apple-system"/>
              </a:rPr>
              <a:t>Lead head guided label assigner</a:t>
            </a:r>
          </a:p>
          <a:p>
            <a:pPr marL="0" indent="457200" algn="l">
              <a:lnSpc>
                <a:spcPct val="150000"/>
              </a:lnSpc>
            </a:pPr>
            <a:r>
              <a:rPr lang="en-US" altLang="zh-CN" sz="2000" b="0" i="0" dirty="0">
                <a:solidFill>
                  <a:srgbClr val="000000"/>
                </a:solidFill>
                <a:effectLst/>
                <a:latin typeface="-apple-system"/>
              </a:rPr>
              <a:t> lead head</a:t>
            </a:r>
            <a:r>
              <a:rPr lang="zh-CN" altLang="en-US" sz="2000" b="0" i="0" dirty="0">
                <a:solidFill>
                  <a:srgbClr val="000000"/>
                </a:solidFill>
                <a:effectLst/>
                <a:latin typeface="-apple-system"/>
              </a:rPr>
              <a:t>导向标签分配器 主要基于</a:t>
            </a:r>
            <a:r>
              <a:rPr lang="en-US" altLang="zh-CN" sz="2000" b="0" i="0" dirty="0">
                <a:solidFill>
                  <a:srgbClr val="000000"/>
                </a:solidFill>
                <a:effectLst/>
                <a:latin typeface="-apple-system"/>
              </a:rPr>
              <a:t>lead head</a:t>
            </a:r>
            <a:r>
              <a:rPr lang="zh-CN" altLang="en-US" sz="2000" b="0" i="0" dirty="0">
                <a:solidFill>
                  <a:srgbClr val="000000"/>
                </a:solidFill>
                <a:effectLst/>
                <a:latin typeface="-apple-system"/>
              </a:rPr>
              <a:t>的预测结果和</a:t>
            </a:r>
            <a:r>
              <a:rPr lang="en-US" altLang="zh-CN" sz="2000" b="0" i="0" dirty="0">
                <a:solidFill>
                  <a:srgbClr val="000000"/>
                </a:solidFill>
                <a:effectLst/>
                <a:latin typeface="-apple-system"/>
              </a:rPr>
              <a:t>GT</a:t>
            </a:r>
            <a:r>
              <a:rPr lang="zh-CN" altLang="en-US" sz="2000" b="0" i="0" dirty="0">
                <a:solidFill>
                  <a:srgbClr val="000000"/>
                </a:solidFill>
                <a:effectLst/>
                <a:latin typeface="-apple-system"/>
              </a:rPr>
              <a:t>来计算，并通过优化过程生成</a:t>
            </a:r>
            <a:r>
              <a:rPr lang="en-US" altLang="zh-CN" sz="2000" b="1" i="0" dirty="0">
                <a:solidFill>
                  <a:srgbClr val="000000"/>
                </a:solidFill>
                <a:effectLst/>
                <a:latin typeface="-apple-system"/>
              </a:rPr>
              <a:t>soft</a:t>
            </a:r>
            <a:r>
              <a:rPr lang="zh-CN" altLang="en-US" sz="2000" b="1" i="0" dirty="0">
                <a:solidFill>
                  <a:srgbClr val="000000"/>
                </a:solidFill>
                <a:effectLst/>
                <a:latin typeface="-apple-system"/>
              </a:rPr>
              <a:t>标签</a:t>
            </a:r>
            <a:r>
              <a:rPr lang="zh-CN" altLang="en-US" sz="2000" b="0" i="0" dirty="0">
                <a:solidFill>
                  <a:srgbClr val="000000"/>
                </a:solidFill>
                <a:effectLst/>
                <a:latin typeface="-apple-system"/>
              </a:rPr>
              <a:t>。这组</a:t>
            </a:r>
            <a:r>
              <a:rPr lang="en-US" altLang="zh-CN" sz="2000" b="0" i="0" dirty="0">
                <a:solidFill>
                  <a:srgbClr val="000000"/>
                </a:solidFill>
                <a:effectLst/>
                <a:latin typeface="-apple-system"/>
              </a:rPr>
              <a:t>soft</a:t>
            </a:r>
            <a:r>
              <a:rPr lang="zh-CN" altLang="en-US" sz="2000" b="0" i="0" dirty="0">
                <a:solidFill>
                  <a:srgbClr val="000000"/>
                </a:solidFill>
                <a:effectLst/>
                <a:latin typeface="-apple-system"/>
              </a:rPr>
              <a:t>标签将用作</a:t>
            </a:r>
            <a:r>
              <a:rPr lang="zh-CN" altLang="en-US" sz="2000" i="0" dirty="0">
                <a:solidFill>
                  <a:srgbClr val="000000"/>
                </a:solidFill>
                <a:effectLst/>
                <a:latin typeface="-apple-system"/>
              </a:rPr>
              <a:t>辅助</a:t>
            </a:r>
            <a:r>
              <a:rPr lang="en-US" altLang="zh-CN" sz="2000" i="0" dirty="0">
                <a:solidFill>
                  <a:srgbClr val="000000"/>
                </a:solidFill>
                <a:effectLst/>
                <a:latin typeface="-apple-system"/>
              </a:rPr>
              <a:t>head</a:t>
            </a:r>
            <a:r>
              <a:rPr lang="zh-CN" altLang="en-US" sz="2000" i="0" dirty="0">
                <a:solidFill>
                  <a:srgbClr val="000000"/>
                </a:solidFill>
                <a:effectLst/>
                <a:latin typeface="-apple-system"/>
              </a:rPr>
              <a:t>和</a:t>
            </a:r>
            <a:r>
              <a:rPr lang="en-US" altLang="zh-CN" sz="2000" i="0" dirty="0">
                <a:solidFill>
                  <a:srgbClr val="000000"/>
                </a:solidFill>
                <a:effectLst/>
                <a:latin typeface="-apple-system"/>
              </a:rPr>
              <a:t>lead head</a:t>
            </a:r>
            <a:r>
              <a:rPr lang="zh-CN" altLang="en-US" sz="2000" i="0" dirty="0">
                <a:solidFill>
                  <a:srgbClr val="000000"/>
                </a:solidFill>
                <a:effectLst/>
                <a:latin typeface="-apple-system"/>
              </a:rPr>
              <a:t>的训练</a:t>
            </a:r>
            <a:r>
              <a:rPr lang="zh-CN" altLang="en-US" sz="2000" b="0" i="0" dirty="0">
                <a:solidFill>
                  <a:srgbClr val="000000"/>
                </a:solidFill>
                <a:effectLst/>
                <a:latin typeface="-apple-system"/>
              </a:rPr>
              <a:t>。这样做的原因是因为</a:t>
            </a:r>
            <a:r>
              <a:rPr lang="en-US" altLang="zh-CN" sz="2000" b="0" i="0" dirty="0">
                <a:solidFill>
                  <a:srgbClr val="FF0000"/>
                </a:solidFill>
                <a:effectLst/>
                <a:latin typeface="-apple-system"/>
              </a:rPr>
              <a:t>lead head</a:t>
            </a:r>
            <a:r>
              <a:rPr lang="zh-CN" altLang="en-US" sz="2000" b="0" i="0" dirty="0">
                <a:solidFill>
                  <a:srgbClr val="FF0000"/>
                </a:solidFill>
                <a:effectLst/>
                <a:latin typeface="-apple-system"/>
              </a:rPr>
              <a:t>具有相对较强的学习能力，因此由其生成的</a:t>
            </a:r>
            <a:r>
              <a:rPr lang="en-US" altLang="zh-CN" sz="2000" b="0" i="0" dirty="0">
                <a:solidFill>
                  <a:srgbClr val="FF0000"/>
                </a:solidFill>
                <a:effectLst/>
                <a:latin typeface="-apple-system"/>
              </a:rPr>
              <a:t>soft</a:t>
            </a:r>
            <a:r>
              <a:rPr lang="zh-CN" altLang="en-US" sz="2000" b="0" i="0" dirty="0">
                <a:solidFill>
                  <a:srgbClr val="FF0000"/>
                </a:solidFill>
                <a:effectLst/>
                <a:latin typeface="-apple-system"/>
              </a:rPr>
              <a:t>标签应更能代表源数据和目标之间的分布和相关性</a:t>
            </a:r>
            <a:r>
              <a:rPr lang="zh-CN" altLang="en-US" sz="2000" b="0" i="0" dirty="0">
                <a:solidFill>
                  <a:srgbClr val="000000"/>
                </a:solidFill>
                <a:effectLst/>
                <a:latin typeface="-apple-system"/>
              </a:rPr>
              <a:t>。此外，我们可以将这种学习视为一种</a:t>
            </a:r>
            <a:r>
              <a:rPr lang="zh-CN" altLang="en-US" sz="2000" b="1" i="0" dirty="0">
                <a:solidFill>
                  <a:srgbClr val="000000"/>
                </a:solidFill>
                <a:effectLst/>
                <a:latin typeface="-apple-system"/>
              </a:rPr>
              <a:t>广义残差学习</a:t>
            </a:r>
            <a:r>
              <a:rPr lang="zh-CN" altLang="en-US" sz="2000" b="0" i="0" dirty="0">
                <a:solidFill>
                  <a:srgbClr val="000000"/>
                </a:solidFill>
                <a:effectLst/>
                <a:latin typeface="-apple-system"/>
              </a:rPr>
              <a:t>。通过</a:t>
            </a:r>
            <a:r>
              <a:rPr lang="zh-CN" altLang="en-US" sz="2000" b="0" i="0" dirty="0">
                <a:solidFill>
                  <a:srgbClr val="FF0000"/>
                </a:solidFill>
                <a:effectLst/>
                <a:latin typeface="-apple-system"/>
              </a:rPr>
              <a:t>让较浅的辅助</a:t>
            </a:r>
            <a:r>
              <a:rPr lang="en-US" altLang="zh-CN" sz="2000" b="0" i="0" dirty="0">
                <a:solidFill>
                  <a:srgbClr val="FF0000"/>
                </a:solidFill>
                <a:effectLst/>
                <a:latin typeface="-apple-system"/>
              </a:rPr>
              <a:t>head</a:t>
            </a:r>
            <a:r>
              <a:rPr lang="zh-CN" altLang="en-US" sz="2000" b="0" i="0" dirty="0">
                <a:solidFill>
                  <a:srgbClr val="FF0000"/>
                </a:solidFill>
                <a:effectLst/>
                <a:latin typeface="-apple-system"/>
              </a:rPr>
              <a:t>直接学习</a:t>
            </a:r>
            <a:r>
              <a:rPr lang="en-US" altLang="zh-CN" sz="2000" b="0" i="0" dirty="0">
                <a:solidFill>
                  <a:srgbClr val="FF0000"/>
                </a:solidFill>
                <a:effectLst/>
                <a:latin typeface="-apple-system"/>
              </a:rPr>
              <a:t>lead head</a:t>
            </a:r>
            <a:r>
              <a:rPr lang="zh-CN" altLang="en-US" sz="2000" b="0" i="0" dirty="0">
                <a:solidFill>
                  <a:srgbClr val="FF0000"/>
                </a:solidFill>
                <a:effectLst/>
                <a:latin typeface="-apple-system"/>
              </a:rPr>
              <a:t>已经学习的信息，</a:t>
            </a:r>
            <a:r>
              <a:rPr lang="en-US" altLang="zh-CN" sz="2000" b="0" i="0" dirty="0">
                <a:solidFill>
                  <a:srgbClr val="FF0000"/>
                </a:solidFill>
                <a:effectLst/>
                <a:latin typeface="-apple-system"/>
              </a:rPr>
              <a:t>lead head</a:t>
            </a:r>
            <a:r>
              <a:rPr lang="zh-CN" altLang="en-US" sz="2000" b="0" i="0" dirty="0">
                <a:solidFill>
                  <a:srgbClr val="FF0000"/>
                </a:solidFill>
                <a:effectLst/>
                <a:latin typeface="-apple-system"/>
              </a:rPr>
              <a:t>将更能够专注于学习尚未学习的剩余</a:t>
            </a:r>
            <a:r>
              <a:rPr lang="en-US" altLang="zh-CN" sz="2000" b="0" i="0" dirty="0">
                <a:solidFill>
                  <a:srgbClr val="FF0000"/>
                </a:solidFill>
                <a:effectLst/>
                <a:latin typeface="-apple-system"/>
              </a:rPr>
              <a:t>(residual )</a:t>
            </a:r>
            <a:r>
              <a:rPr lang="zh-CN" altLang="en-US" sz="2000" b="0" i="0" dirty="0">
                <a:solidFill>
                  <a:srgbClr val="FF0000"/>
                </a:solidFill>
                <a:effectLst/>
                <a:latin typeface="-apple-system"/>
              </a:rPr>
              <a:t>信息。</a:t>
            </a:r>
            <a:endParaRPr lang="zh-CN" altLang="en-US" sz="2000" dirty="0">
              <a:solidFill>
                <a:srgbClr val="FF0000"/>
              </a:solidFill>
              <a:latin typeface="-apple-system"/>
            </a:endParaRPr>
          </a:p>
        </p:txBody>
      </p:sp>
      <p:pic>
        <p:nvPicPr>
          <p:cNvPr id="2" name="图片 1">
            <a:extLst>
              <a:ext uri="{FF2B5EF4-FFF2-40B4-BE49-F238E27FC236}">
                <a16:creationId xmlns:a16="http://schemas.microsoft.com/office/drawing/2014/main" id="{5726AB2C-583E-44FE-B455-5A62133918E2}"/>
              </a:ext>
            </a:extLst>
          </p:cNvPr>
          <p:cNvPicPr>
            <a:picLocks noChangeAspect="1"/>
          </p:cNvPicPr>
          <p:nvPr/>
        </p:nvPicPr>
        <p:blipFill>
          <a:blip r:embed="rId4"/>
          <a:stretch>
            <a:fillRect/>
          </a:stretch>
        </p:blipFill>
        <p:spPr>
          <a:xfrm>
            <a:off x="1881645" y="841919"/>
            <a:ext cx="7755841" cy="2728814"/>
          </a:xfrm>
          <a:prstGeom prst="rect">
            <a:avLst/>
          </a:prstGeom>
        </p:spPr>
      </p:pic>
    </p:spTree>
    <p:extLst>
      <p:ext uri="{BB962C8B-B14F-4D97-AF65-F5344CB8AC3E}">
        <p14:creationId xmlns:p14="http://schemas.microsoft.com/office/powerpoint/2010/main" val="101310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45A8731-4A27-4A0F-BD29-6BCBEEAFACE1}"/>
              </a:ext>
            </a:extLst>
          </p:cNvPr>
          <p:cNvSpPr txBox="1"/>
          <p:nvPr/>
        </p:nvSpPr>
        <p:spPr>
          <a:xfrm>
            <a:off x="9108895" y="6356352"/>
            <a:ext cx="2874505" cy="261610"/>
          </a:xfrm>
          <a:prstGeom prst="rect">
            <a:avLst/>
          </a:prstGeom>
          <a:noFill/>
        </p:spPr>
        <p:txBody>
          <a:bodyPr wrap="none" rtlCol="0">
            <a:spAutoFit/>
          </a:bodyPr>
          <a:lstStyle/>
          <a:p>
            <a:r>
              <a:rPr lang="en-US" altLang="zh-CN" sz="1100" dirty="0">
                <a:solidFill>
                  <a:schemeClr val="tx1">
                    <a:lumMod val="50000"/>
                    <a:lumOff val="50000"/>
                  </a:schemeClr>
                </a:solidFill>
              </a:rPr>
              <a:t>Anhui University Of Science &amp; Technology </a:t>
            </a:r>
            <a:endParaRPr lang="zh-CN" altLang="en-US" sz="1100" dirty="0">
              <a:solidFill>
                <a:schemeClr val="tx1">
                  <a:lumMod val="50000"/>
                  <a:lumOff val="50000"/>
                </a:schemeClr>
              </a:solidFill>
            </a:endParaRPr>
          </a:p>
        </p:txBody>
      </p:sp>
      <p:sp>
        <p:nvSpPr>
          <p:cNvPr id="6" name="矩形 5">
            <a:extLst>
              <a:ext uri="{FF2B5EF4-FFF2-40B4-BE49-F238E27FC236}">
                <a16:creationId xmlns:a16="http://schemas.microsoft.com/office/drawing/2014/main" id="{EA20D2E9-C886-4727-856F-E0EED4087935}"/>
              </a:ext>
            </a:extLst>
          </p:cNvPr>
          <p:cNvSpPr/>
          <p:nvPr/>
        </p:nvSpPr>
        <p:spPr>
          <a:xfrm>
            <a:off x="-14748" y="263033"/>
            <a:ext cx="463328"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39680E14-62F8-4367-B198-1443A953CCE1}"/>
              </a:ext>
            </a:extLst>
          </p:cNvPr>
          <p:cNvPicPr>
            <a:picLocks noChangeAspect="1"/>
          </p:cNvPicPr>
          <p:nvPr/>
        </p:nvPicPr>
        <p:blipFill>
          <a:blip r:embed="rId3" cstate="email"/>
          <a:stretch>
            <a:fillRect/>
          </a:stretch>
        </p:blipFill>
        <p:spPr>
          <a:xfrm>
            <a:off x="9781228" y="361118"/>
            <a:ext cx="2013490" cy="386847"/>
          </a:xfrm>
          <a:prstGeom prst="rect">
            <a:avLst/>
          </a:prstGeom>
        </p:spPr>
      </p:pic>
      <p:cxnSp>
        <p:nvCxnSpPr>
          <p:cNvPr id="8" name="直接连接符 7">
            <a:extLst>
              <a:ext uri="{FF2B5EF4-FFF2-40B4-BE49-F238E27FC236}">
                <a16:creationId xmlns:a16="http://schemas.microsoft.com/office/drawing/2014/main" id="{BFB96B58-BBB8-4F9C-A9AA-FC9F3F3D033C}"/>
              </a:ext>
            </a:extLst>
          </p:cNvPr>
          <p:cNvCxnSpPr/>
          <p:nvPr/>
        </p:nvCxnSpPr>
        <p:spPr>
          <a:xfrm>
            <a:off x="660400" y="813714"/>
            <a:ext cx="8977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12B71E7E-64D2-4582-B52D-EA303D664743}"/>
              </a:ext>
            </a:extLst>
          </p:cNvPr>
          <p:cNvSpPr>
            <a:spLocks noGrp="1"/>
          </p:cNvSpPr>
          <p:nvPr>
            <p:ph type="title"/>
          </p:nvPr>
        </p:nvSpPr>
        <p:spPr>
          <a:xfrm>
            <a:off x="665843" y="357338"/>
            <a:ext cx="8699091" cy="663574"/>
          </a:xfrm>
        </p:spPr>
        <p:txBody>
          <a:bodyPr lIns="0" tIns="0" rIns="0" bIns="0">
            <a:normAutofit fontScale="90000"/>
          </a:bodyPr>
          <a:lstStyle>
            <a:lvl1pPr>
              <a:defRPr sz="2800" b="1">
                <a:solidFill>
                  <a:schemeClr val="accent2"/>
                </a:solidFill>
              </a:defRPr>
            </a:lvl1pPr>
          </a:lstStyle>
          <a:p>
            <a:r>
              <a:rPr lang="en-US" altLang="zh-CN" sz="2400" spc="114" dirty="0">
                <a:solidFill>
                  <a:schemeClr val="accent1">
                    <a:lumMod val="50000"/>
                  </a:schemeClr>
                </a:solidFill>
                <a:latin typeface="微软雅黑" panose="020B0503020204020204" pitchFamily="34" charset="-122"/>
                <a:ea typeface="微软雅黑" panose="020B0503020204020204" pitchFamily="34" charset="-122"/>
              </a:rPr>
              <a:t>Coarse for auxiliary and fine for lead loss</a:t>
            </a:r>
            <a:br>
              <a:rPr lang="en-US" altLang="zh-CN" sz="1600" b="1" i="0" dirty="0">
                <a:solidFill>
                  <a:srgbClr val="4F4F4F"/>
                </a:solidFill>
                <a:effectLst/>
                <a:latin typeface="PingFang SC"/>
              </a:rPr>
            </a:br>
            <a:br>
              <a:rPr lang="en-US" altLang="zh-CN" sz="2400" spc="114" dirty="0">
                <a:solidFill>
                  <a:schemeClr val="accent1">
                    <a:lumMod val="50000"/>
                  </a:schemeClr>
                </a:solidFill>
                <a:latin typeface="微软雅黑" panose="020B0503020204020204" pitchFamily="34" charset="-122"/>
                <a:ea typeface="微软雅黑" panose="020B0503020204020204" pitchFamily="34" charset="-122"/>
              </a:rPr>
            </a:br>
            <a:br>
              <a:rPr lang="en-US" altLang="zh-CN" sz="1100" b="1" i="0" dirty="0">
                <a:solidFill>
                  <a:srgbClr val="4F4F4F"/>
                </a:solidFill>
                <a:effectLst/>
                <a:latin typeface="PingFang SC"/>
              </a:rPr>
            </a:br>
            <a:br>
              <a:rPr lang="en-US" altLang="zh-CN" sz="1600" b="1" i="0" dirty="0">
                <a:solidFill>
                  <a:srgbClr val="4F4F4F"/>
                </a:solidFill>
                <a:effectLst/>
                <a:latin typeface="PingFang SC"/>
              </a:rPr>
            </a:br>
            <a:endParaRPr lang="en-US" altLang="zh-CN" sz="2400" spc="114"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7AAB6AE3-C991-4D94-ACF6-7727329E6C6F}"/>
              </a:ext>
            </a:extLst>
          </p:cNvPr>
          <p:cNvSpPr txBox="1"/>
          <p:nvPr/>
        </p:nvSpPr>
        <p:spPr>
          <a:xfrm>
            <a:off x="372380" y="3505787"/>
            <a:ext cx="11346138" cy="4793969"/>
          </a:xfrm>
          <a:prstGeom prst="rect">
            <a:avLst/>
          </a:prstGeom>
          <a:noFill/>
        </p:spPr>
        <p:txBody>
          <a:bodyPr wrap="square" lIns="0" tIns="0" rIns="0" bIns="0" rtlCol="0">
            <a:noAutofit/>
          </a:bodyPr>
          <a:lstStyle/>
          <a:p>
            <a:pPr marL="0" indent="457200" algn="l">
              <a:lnSpc>
                <a:spcPct val="150000"/>
              </a:lnSpc>
            </a:pPr>
            <a:r>
              <a:rPr lang="en-US" altLang="zh-CN" sz="2000" b="1" i="0" dirty="0">
                <a:solidFill>
                  <a:srgbClr val="000000"/>
                </a:solidFill>
                <a:effectLst/>
                <a:latin typeface="-apple-system"/>
              </a:rPr>
              <a:t>Coarse-to-fine lead head guided label assigner</a:t>
            </a:r>
          </a:p>
          <a:p>
            <a:pPr indent="457200">
              <a:lnSpc>
                <a:spcPct val="150000"/>
              </a:lnSpc>
            </a:pPr>
            <a:r>
              <a:rPr lang="en-US" altLang="zh-CN" sz="2000" b="0" i="0" dirty="0">
                <a:solidFill>
                  <a:srgbClr val="000000"/>
                </a:solidFill>
                <a:effectLst/>
                <a:latin typeface="-apple-system"/>
              </a:rPr>
              <a:t> </a:t>
            </a:r>
            <a:r>
              <a:rPr lang="zh-CN" altLang="en-US" sz="2000" b="0" i="0" dirty="0">
                <a:solidFill>
                  <a:srgbClr val="000000"/>
                </a:solidFill>
                <a:effectLst/>
                <a:latin typeface="-apple-system"/>
              </a:rPr>
              <a:t>由粗至细的</a:t>
            </a:r>
            <a:r>
              <a:rPr lang="en-US" altLang="zh-CN" sz="2000" b="0" i="0" dirty="0">
                <a:solidFill>
                  <a:srgbClr val="000000"/>
                </a:solidFill>
                <a:effectLst/>
                <a:latin typeface="-apple-system"/>
              </a:rPr>
              <a:t>lead head</a:t>
            </a:r>
            <a:r>
              <a:rPr lang="zh-CN" altLang="en-US" sz="2000" b="0" i="0" dirty="0">
                <a:solidFill>
                  <a:srgbClr val="000000"/>
                </a:solidFill>
                <a:effectLst/>
                <a:latin typeface="-apple-system"/>
              </a:rPr>
              <a:t>引导标签分配器 ，也使用</a:t>
            </a:r>
            <a:r>
              <a:rPr lang="en-US" altLang="zh-CN" sz="2000" b="0" i="0" dirty="0">
                <a:solidFill>
                  <a:srgbClr val="000000"/>
                </a:solidFill>
                <a:effectLst/>
                <a:latin typeface="-apple-system"/>
              </a:rPr>
              <a:t>lead head</a:t>
            </a:r>
            <a:r>
              <a:rPr lang="zh-CN" altLang="en-US" sz="2000" b="0" i="0" dirty="0">
                <a:solidFill>
                  <a:srgbClr val="000000"/>
                </a:solidFill>
                <a:effectLst/>
                <a:latin typeface="-apple-system"/>
              </a:rPr>
              <a:t>的预测结果和</a:t>
            </a:r>
            <a:r>
              <a:rPr lang="en-US" altLang="zh-CN" sz="2000" b="0" i="0" dirty="0">
                <a:solidFill>
                  <a:srgbClr val="000000"/>
                </a:solidFill>
                <a:effectLst/>
                <a:latin typeface="-apple-system"/>
              </a:rPr>
              <a:t>GT</a:t>
            </a:r>
            <a:r>
              <a:rPr lang="zh-CN" altLang="en-US" sz="2000" b="0" i="0" dirty="0">
                <a:solidFill>
                  <a:srgbClr val="000000"/>
                </a:solidFill>
                <a:effectLst/>
                <a:latin typeface="-apple-system"/>
              </a:rPr>
              <a:t>生成</a:t>
            </a:r>
            <a:r>
              <a:rPr lang="en-US" altLang="zh-CN" sz="2000" b="0" i="0" dirty="0">
                <a:solidFill>
                  <a:srgbClr val="000000"/>
                </a:solidFill>
                <a:effectLst/>
                <a:latin typeface="-apple-system"/>
              </a:rPr>
              <a:t>soft</a:t>
            </a:r>
            <a:r>
              <a:rPr lang="zh-CN" altLang="en-US" sz="2000" b="0" i="0" dirty="0">
                <a:solidFill>
                  <a:srgbClr val="000000"/>
                </a:solidFill>
                <a:effectLst/>
                <a:latin typeface="-apple-system"/>
              </a:rPr>
              <a:t>标签。</a:t>
            </a:r>
            <a:r>
              <a:rPr lang="zh-CN" altLang="en-US" sz="2000" b="1" i="0" dirty="0">
                <a:solidFill>
                  <a:srgbClr val="000000"/>
                </a:solidFill>
                <a:effectLst/>
                <a:latin typeface="-apple-system"/>
              </a:rPr>
              <a:t>细标签</a:t>
            </a:r>
            <a:r>
              <a:rPr lang="zh-CN" altLang="en-US" sz="2000" b="0" i="0" dirty="0">
                <a:solidFill>
                  <a:srgbClr val="FF0000"/>
                </a:solidFill>
                <a:effectLst/>
                <a:latin typeface="-apple-system"/>
              </a:rPr>
              <a:t>与</a:t>
            </a:r>
            <a:r>
              <a:rPr lang="en-US" altLang="zh-CN" sz="2000" b="0" i="0" dirty="0">
                <a:solidFill>
                  <a:srgbClr val="FF0000"/>
                </a:solidFill>
                <a:effectLst/>
                <a:latin typeface="-apple-system"/>
              </a:rPr>
              <a:t>Lead head </a:t>
            </a:r>
            <a:r>
              <a:rPr lang="zh-CN" altLang="en-US" sz="2000" b="0" i="0" dirty="0">
                <a:solidFill>
                  <a:srgbClr val="FF0000"/>
                </a:solidFill>
                <a:effectLst/>
                <a:latin typeface="-apple-system"/>
              </a:rPr>
              <a:t>在标签分配器上生成的</a:t>
            </a:r>
            <a:r>
              <a:rPr lang="en-US" altLang="zh-CN" sz="2000" b="0" i="0" dirty="0">
                <a:solidFill>
                  <a:srgbClr val="FF0000"/>
                </a:solidFill>
                <a:effectLst/>
                <a:latin typeface="-apple-system"/>
              </a:rPr>
              <a:t>soft label</a:t>
            </a:r>
            <a:r>
              <a:rPr lang="zh-CN" altLang="en-US" sz="2000" b="0" i="0" dirty="0">
                <a:solidFill>
                  <a:srgbClr val="FF0000"/>
                </a:solidFill>
                <a:effectLst/>
                <a:latin typeface="-apple-system"/>
              </a:rPr>
              <a:t>相同，</a:t>
            </a:r>
            <a:r>
              <a:rPr lang="zh-CN" altLang="en-US" sz="2000" b="1" i="0" dirty="0">
                <a:solidFill>
                  <a:srgbClr val="000000"/>
                </a:solidFill>
                <a:effectLst/>
                <a:latin typeface="-apple-system"/>
              </a:rPr>
              <a:t>粗标签</a:t>
            </a:r>
            <a:r>
              <a:rPr lang="zh-CN" altLang="en-US" sz="2000" b="0" i="0" dirty="0">
                <a:solidFill>
                  <a:srgbClr val="FF0000"/>
                </a:solidFill>
                <a:effectLst/>
                <a:latin typeface="-apple-system"/>
              </a:rPr>
              <a:t>是通过放宽认定</a:t>
            </a:r>
            <a:r>
              <a:rPr lang="en-US" altLang="zh-CN" sz="2000" b="0" i="0" dirty="0">
                <a:solidFill>
                  <a:srgbClr val="FF0000"/>
                </a:solidFill>
                <a:effectLst/>
                <a:latin typeface="-apple-system"/>
              </a:rPr>
              <a:t>positive target</a:t>
            </a:r>
            <a:r>
              <a:rPr lang="zh-CN" altLang="en-US" sz="2000" b="0" i="0" dirty="0">
                <a:solidFill>
                  <a:srgbClr val="FF0000"/>
                </a:solidFill>
                <a:effectLst/>
                <a:latin typeface="-apple-system"/>
              </a:rPr>
              <a:t>的条件生成的，也就是允许更多的</a:t>
            </a:r>
            <a:r>
              <a:rPr lang="en-US" altLang="zh-CN" sz="2000" b="0" i="0" dirty="0">
                <a:solidFill>
                  <a:srgbClr val="FF0000"/>
                </a:solidFill>
                <a:effectLst/>
                <a:latin typeface="-apple-system"/>
              </a:rPr>
              <a:t>grids</a:t>
            </a:r>
            <a:r>
              <a:rPr lang="zh-CN" altLang="en-US" sz="2000" b="0" i="0" dirty="0">
                <a:solidFill>
                  <a:srgbClr val="FF0000"/>
                </a:solidFill>
                <a:effectLst/>
                <a:latin typeface="-apple-system"/>
              </a:rPr>
              <a:t>作为</a:t>
            </a:r>
            <a:r>
              <a:rPr lang="en-US" altLang="zh-CN" sz="2000" b="0" i="0" dirty="0">
                <a:solidFill>
                  <a:srgbClr val="FF0000"/>
                </a:solidFill>
                <a:effectLst/>
                <a:latin typeface="-apple-system"/>
              </a:rPr>
              <a:t>positive target</a:t>
            </a:r>
            <a:r>
              <a:rPr lang="zh-CN" altLang="en-US" sz="2000" b="0" i="0" dirty="0">
                <a:solidFill>
                  <a:srgbClr val="FF0000"/>
                </a:solidFill>
                <a:effectLst/>
                <a:latin typeface="-apple-system"/>
              </a:rPr>
              <a:t>。</a:t>
            </a:r>
            <a:endParaRPr lang="en-US" altLang="zh-CN" sz="2000" b="0" i="0" dirty="0">
              <a:solidFill>
                <a:srgbClr val="FF0000"/>
              </a:solidFill>
              <a:effectLst/>
              <a:latin typeface="-apple-system"/>
            </a:endParaRPr>
          </a:p>
          <a:p>
            <a:pPr indent="457200">
              <a:lnSpc>
                <a:spcPct val="150000"/>
              </a:lnSpc>
            </a:pPr>
            <a:r>
              <a:rPr lang="en-US" altLang="zh-CN" sz="2000" b="0" i="0" dirty="0">
                <a:solidFill>
                  <a:srgbClr val="000000"/>
                </a:solidFill>
                <a:effectLst/>
                <a:latin typeface="-apple-system"/>
              </a:rPr>
              <a:t>Auxiliary head </a:t>
            </a:r>
            <a:r>
              <a:rPr lang="zh-CN" altLang="en-US" sz="2000" b="0" i="0" dirty="0">
                <a:solidFill>
                  <a:srgbClr val="000000"/>
                </a:solidFill>
                <a:effectLst/>
                <a:latin typeface="-apple-system"/>
              </a:rPr>
              <a:t>的学习能力没有</a:t>
            </a:r>
            <a:r>
              <a:rPr lang="en-US" altLang="zh-CN" sz="2000" b="0" i="0" dirty="0">
                <a:solidFill>
                  <a:srgbClr val="000000"/>
                </a:solidFill>
                <a:effectLst/>
                <a:latin typeface="-apple-system"/>
              </a:rPr>
              <a:t>Lead head </a:t>
            </a:r>
            <a:r>
              <a:rPr lang="zh-CN" altLang="en-US" sz="2000" b="0" i="0" dirty="0">
                <a:solidFill>
                  <a:srgbClr val="000000"/>
                </a:solidFill>
                <a:effectLst/>
                <a:latin typeface="-apple-system"/>
              </a:rPr>
              <a:t>那么强大，为了避免信息丢失，需要接收更多的信息来学习，在目标检测任务中， </a:t>
            </a:r>
            <a:r>
              <a:rPr lang="en-US" altLang="zh-CN" sz="2000" b="0" i="0" dirty="0">
                <a:solidFill>
                  <a:srgbClr val="000000"/>
                </a:solidFill>
                <a:effectLst/>
                <a:latin typeface="-apple-system"/>
              </a:rPr>
              <a:t>Auxiliary head </a:t>
            </a:r>
            <a:r>
              <a:rPr lang="zh-CN" altLang="en-US" sz="2000" b="0" i="0" dirty="0">
                <a:solidFill>
                  <a:srgbClr val="000000"/>
                </a:solidFill>
                <a:effectLst/>
                <a:latin typeface="-apple-system"/>
              </a:rPr>
              <a:t>需要有很高的 </a:t>
            </a:r>
            <a:r>
              <a:rPr lang="en-US" altLang="zh-CN" sz="2000" b="0" i="0" dirty="0">
                <a:solidFill>
                  <a:srgbClr val="000000"/>
                </a:solidFill>
                <a:effectLst/>
                <a:latin typeface="-apple-system"/>
              </a:rPr>
              <a:t>recall</a:t>
            </a:r>
            <a:r>
              <a:rPr lang="zh-CN" altLang="en-US" sz="2000" b="0" i="0" dirty="0">
                <a:solidFill>
                  <a:srgbClr val="000000"/>
                </a:solidFill>
                <a:effectLst/>
                <a:latin typeface="-apple-system"/>
              </a:rPr>
              <a:t>。</a:t>
            </a:r>
            <a:endParaRPr lang="en-US" altLang="zh-CN" sz="2000" b="0" i="0" dirty="0">
              <a:solidFill>
                <a:srgbClr val="333333"/>
              </a:solidFill>
              <a:effectLst/>
              <a:latin typeface="-apple-system"/>
            </a:endParaRPr>
          </a:p>
          <a:p>
            <a:pPr indent="457200">
              <a:lnSpc>
                <a:spcPct val="150000"/>
              </a:lnSpc>
            </a:pPr>
            <a:endParaRPr lang="zh-CN" altLang="en-US" sz="2000" b="0" i="0" dirty="0">
              <a:solidFill>
                <a:srgbClr val="333333"/>
              </a:solidFill>
              <a:effectLst/>
              <a:latin typeface="-apple-system"/>
            </a:endParaRPr>
          </a:p>
          <a:p>
            <a:pPr marL="0" indent="457200" algn="l">
              <a:lnSpc>
                <a:spcPct val="150000"/>
              </a:lnSpc>
            </a:pPr>
            <a:endParaRPr lang="zh-CN" altLang="en-US" sz="2000" dirty="0">
              <a:solidFill>
                <a:srgbClr val="0D0016"/>
              </a:solidFill>
              <a:latin typeface="-apple-system"/>
            </a:endParaRPr>
          </a:p>
        </p:txBody>
      </p:sp>
      <p:pic>
        <p:nvPicPr>
          <p:cNvPr id="2" name="图片 1">
            <a:extLst>
              <a:ext uri="{FF2B5EF4-FFF2-40B4-BE49-F238E27FC236}">
                <a16:creationId xmlns:a16="http://schemas.microsoft.com/office/drawing/2014/main" id="{5726AB2C-583E-44FE-B455-5A62133918E2}"/>
              </a:ext>
            </a:extLst>
          </p:cNvPr>
          <p:cNvPicPr>
            <a:picLocks noChangeAspect="1"/>
          </p:cNvPicPr>
          <p:nvPr/>
        </p:nvPicPr>
        <p:blipFill>
          <a:blip r:embed="rId4"/>
          <a:stretch>
            <a:fillRect/>
          </a:stretch>
        </p:blipFill>
        <p:spPr>
          <a:xfrm>
            <a:off x="1881645" y="841919"/>
            <a:ext cx="7755841" cy="2728814"/>
          </a:xfrm>
          <a:prstGeom prst="rect">
            <a:avLst/>
          </a:prstGeom>
        </p:spPr>
      </p:pic>
    </p:spTree>
    <p:extLst>
      <p:ext uri="{BB962C8B-B14F-4D97-AF65-F5344CB8AC3E}">
        <p14:creationId xmlns:p14="http://schemas.microsoft.com/office/powerpoint/2010/main" val="10235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45A8731-4A27-4A0F-BD29-6BCBEEAFACE1}"/>
              </a:ext>
            </a:extLst>
          </p:cNvPr>
          <p:cNvSpPr txBox="1"/>
          <p:nvPr/>
        </p:nvSpPr>
        <p:spPr>
          <a:xfrm>
            <a:off x="9108895" y="6356352"/>
            <a:ext cx="2874505" cy="261610"/>
          </a:xfrm>
          <a:prstGeom prst="rect">
            <a:avLst/>
          </a:prstGeom>
          <a:noFill/>
        </p:spPr>
        <p:txBody>
          <a:bodyPr wrap="none" rtlCol="0">
            <a:spAutoFit/>
          </a:bodyPr>
          <a:lstStyle/>
          <a:p>
            <a:r>
              <a:rPr lang="en-US" altLang="zh-CN" sz="1100" dirty="0">
                <a:solidFill>
                  <a:schemeClr val="tx1">
                    <a:lumMod val="50000"/>
                    <a:lumOff val="50000"/>
                  </a:schemeClr>
                </a:solidFill>
              </a:rPr>
              <a:t>Anhui University Of Science &amp; Technology </a:t>
            </a:r>
            <a:endParaRPr lang="zh-CN" altLang="en-US" sz="1100" dirty="0">
              <a:solidFill>
                <a:schemeClr val="tx1">
                  <a:lumMod val="50000"/>
                  <a:lumOff val="50000"/>
                </a:schemeClr>
              </a:solidFill>
            </a:endParaRPr>
          </a:p>
        </p:txBody>
      </p:sp>
      <p:sp>
        <p:nvSpPr>
          <p:cNvPr id="6" name="矩形 5">
            <a:extLst>
              <a:ext uri="{FF2B5EF4-FFF2-40B4-BE49-F238E27FC236}">
                <a16:creationId xmlns:a16="http://schemas.microsoft.com/office/drawing/2014/main" id="{EA20D2E9-C886-4727-856F-E0EED4087935}"/>
              </a:ext>
            </a:extLst>
          </p:cNvPr>
          <p:cNvSpPr/>
          <p:nvPr/>
        </p:nvSpPr>
        <p:spPr>
          <a:xfrm>
            <a:off x="-14748" y="263033"/>
            <a:ext cx="463328"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39680E14-62F8-4367-B198-1443A953CCE1}"/>
              </a:ext>
            </a:extLst>
          </p:cNvPr>
          <p:cNvPicPr>
            <a:picLocks noChangeAspect="1"/>
          </p:cNvPicPr>
          <p:nvPr/>
        </p:nvPicPr>
        <p:blipFill>
          <a:blip r:embed="rId3" cstate="email"/>
          <a:stretch>
            <a:fillRect/>
          </a:stretch>
        </p:blipFill>
        <p:spPr>
          <a:xfrm>
            <a:off x="9781228" y="361118"/>
            <a:ext cx="2013490" cy="386847"/>
          </a:xfrm>
          <a:prstGeom prst="rect">
            <a:avLst/>
          </a:prstGeom>
        </p:spPr>
      </p:pic>
      <p:cxnSp>
        <p:nvCxnSpPr>
          <p:cNvPr id="8" name="直接连接符 7">
            <a:extLst>
              <a:ext uri="{FF2B5EF4-FFF2-40B4-BE49-F238E27FC236}">
                <a16:creationId xmlns:a16="http://schemas.microsoft.com/office/drawing/2014/main" id="{BFB96B58-BBB8-4F9C-A9AA-FC9F3F3D033C}"/>
              </a:ext>
            </a:extLst>
          </p:cNvPr>
          <p:cNvCxnSpPr/>
          <p:nvPr/>
        </p:nvCxnSpPr>
        <p:spPr>
          <a:xfrm>
            <a:off x="660400" y="813714"/>
            <a:ext cx="8977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12B71E7E-64D2-4582-B52D-EA303D664743}"/>
              </a:ext>
            </a:extLst>
          </p:cNvPr>
          <p:cNvSpPr>
            <a:spLocks noGrp="1"/>
          </p:cNvSpPr>
          <p:nvPr>
            <p:ph type="title"/>
          </p:nvPr>
        </p:nvSpPr>
        <p:spPr>
          <a:xfrm>
            <a:off x="665843" y="357338"/>
            <a:ext cx="8699091" cy="663574"/>
          </a:xfrm>
        </p:spPr>
        <p:txBody>
          <a:bodyPr lIns="0" tIns="0" rIns="0" bIns="0">
            <a:normAutofit fontScale="90000"/>
          </a:bodyPr>
          <a:lstStyle>
            <a:lvl1pPr>
              <a:defRPr sz="2800" b="1">
                <a:solidFill>
                  <a:schemeClr val="accent2"/>
                </a:solidFill>
              </a:defRPr>
            </a:lvl1pPr>
          </a:lstStyle>
          <a:p>
            <a:r>
              <a:rPr lang="en-US" altLang="zh-CN" sz="2400" spc="114" dirty="0">
                <a:solidFill>
                  <a:schemeClr val="accent1">
                    <a:lumMod val="50000"/>
                  </a:schemeClr>
                </a:solidFill>
                <a:latin typeface="微软雅黑" panose="020B0503020204020204" pitchFamily="34" charset="-122"/>
                <a:ea typeface="微软雅黑" panose="020B0503020204020204" pitchFamily="34" charset="-122"/>
              </a:rPr>
              <a:t>Baselines</a:t>
            </a:r>
            <a:br>
              <a:rPr lang="en-US" altLang="zh-CN" sz="1600" b="1" i="0" dirty="0">
                <a:solidFill>
                  <a:srgbClr val="4F4F4F"/>
                </a:solidFill>
                <a:effectLst/>
                <a:latin typeface="PingFang SC"/>
              </a:rPr>
            </a:br>
            <a:br>
              <a:rPr lang="en-US" altLang="zh-CN" sz="1600" b="1" i="0" dirty="0">
                <a:solidFill>
                  <a:srgbClr val="4F4F4F"/>
                </a:solidFill>
                <a:effectLst/>
                <a:latin typeface="PingFang SC"/>
              </a:rPr>
            </a:br>
            <a:br>
              <a:rPr lang="en-US" altLang="zh-CN" sz="2400" spc="114" dirty="0">
                <a:solidFill>
                  <a:schemeClr val="accent1">
                    <a:lumMod val="50000"/>
                  </a:schemeClr>
                </a:solidFill>
                <a:latin typeface="微软雅黑" panose="020B0503020204020204" pitchFamily="34" charset="-122"/>
                <a:ea typeface="微软雅黑" panose="020B0503020204020204" pitchFamily="34" charset="-122"/>
              </a:rPr>
            </a:br>
            <a:br>
              <a:rPr lang="en-US" altLang="zh-CN" sz="1100" b="1" i="0" dirty="0">
                <a:solidFill>
                  <a:srgbClr val="4F4F4F"/>
                </a:solidFill>
                <a:effectLst/>
                <a:latin typeface="PingFang SC"/>
              </a:rPr>
            </a:br>
            <a:br>
              <a:rPr lang="en-US" altLang="zh-CN" sz="1600" b="1" i="0" dirty="0">
                <a:solidFill>
                  <a:srgbClr val="4F4F4F"/>
                </a:solidFill>
                <a:effectLst/>
                <a:latin typeface="PingFang SC"/>
              </a:rPr>
            </a:br>
            <a:endParaRPr lang="en-US" altLang="zh-CN" sz="2400" spc="114" dirty="0">
              <a:solidFill>
                <a:schemeClr val="accent1">
                  <a:lumMod val="50000"/>
                </a:scheme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F0BE940B-0AB8-44AC-9816-F76EB4750F11}"/>
              </a:ext>
            </a:extLst>
          </p:cNvPr>
          <p:cNvPicPr>
            <a:picLocks noChangeAspect="1"/>
          </p:cNvPicPr>
          <p:nvPr/>
        </p:nvPicPr>
        <p:blipFill>
          <a:blip r:embed="rId4"/>
          <a:stretch>
            <a:fillRect/>
          </a:stretch>
        </p:blipFill>
        <p:spPr>
          <a:xfrm>
            <a:off x="1549256" y="844029"/>
            <a:ext cx="8591609" cy="5482009"/>
          </a:xfrm>
          <a:prstGeom prst="rect">
            <a:avLst/>
          </a:prstGeom>
        </p:spPr>
      </p:pic>
    </p:spTree>
    <p:extLst>
      <p:ext uri="{BB962C8B-B14F-4D97-AF65-F5344CB8AC3E}">
        <p14:creationId xmlns:p14="http://schemas.microsoft.com/office/powerpoint/2010/main" val="229006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45A8731-4A27-4A0F-BD29-6BCBEEAFACE1}"/>
              </a:ext>
            </a:extLst>
          </p:cNvPr>
          <p:cNvSpPr txBox="1"/>
          <p:nvPr/>
        </p:nvSpPr>
        <p:spPr>
          <a:xfrm>
            <a:off x="9108895" y="6356352"/>
            <a:ext cx="2874505" cy="261610"/>
          </a:xfrm>
          <a:prstGeom prst="rect">
            <a:avLst/>
          </a:prstGeom>
          <a:noFill/>
        </p:spPr>
        <p:txBody>
          <a:bodyPr wrap="none" rtlCol="0">
            <a:spAutoFit/>
          </a:bodyPr>
          <a:lstStyle/>
          <a:p>
            <a:r>
              <a:rPr lang="en-US" altLang="zh-CN" sz="1100" dirty="0">
                <a:solidFill>
                  <a:schemeClr val="tx1">
                    <a:lumMod val="50000"/>
                    <a:lumOff val="50000"/>
                  </a:schemeClr>
                </a:solidFill>
              </a:rPr>
              <a:t>Anhui University Of Science &amp; Technology </a:t>
            </a:r>
            <a:endParaRPr lang="zh-CN" altLang="en-US" sz="1100" dirty="0">
              <a:solidFill>
                <a:schemeClr val="tx1">
                  <a:lumMod val="50000"/>
                  <a:lumOff val="50000"/>
                </a:schemeClr>
              </a:solidFill>
            </a:endParaRPr>
          </a:p>
        </p:txBody>
      </p:sp>
      <p:sp>
        <p:nvSpPr>
          <p:cNvPr id="6" name="矩形 5">
            <a:extLst>
              <a:ext uri="{FF2B5EF4-FFF2-40B4-BE49-F238E27FC236}">
                <a16:creationId xmlns:a16="http://schemas.microsoft.com/office/drawing/2014/main" id="{EA20D2E9-C886-4727-856F-E0EED4087935}"/>
              </a:ext>
            </a:extLst>
          </p:cNvPr>
          <p:cNvSpPr/>
          <p:nvPr/>
        </p:nvSpPr>
        <p:spPr>
          <a:xfrm>
            <a:off x="-14748" y="263033"/>
            <a:ext cx="463328"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39680E14-62F8-4367-B198-1443A953CCE1}"/>
              </a:ext>
            </a:extLst>
          </p:cNvPr>
          <p:cNvPicPr>
            <a:picLocks noChangeAspect="1"/>
          </p:cNvPicPr>
          <p:nvPr/>
        </p:nvPicPr>
        <p:blipFill>
          <a:blip r:embed="rId3" cstate="email"/>
          <a:stretch>
            <a:fillRect/>
          </a:stretch>
        </p:blipFill>
        <p:spPr>
          <a:xfrm>
            <a:off x="9781228" y="361118"/>
            <a:ext cx="2013490" cy="386847"/>
          </a:xfrm>
          <a:prstGeom prst="rect">
            <a:avLst/>
          </a:prstGeom>
        </p:spPr>
      </p:pic>
      <p:cxnSp>
        <p:nvCxnSpPr>
          <p:cNvPr id="8" name="直接连接符 7">
            <a:extLst>
              <a:ext uri="{FF2B5EF4-FFF2-40B4-BE49-F238E27FC236}">
                <a16:creationId xmlns:a16="http://schemas.microsoft.com/office/drawing/2014/main" id="{BFB96B58-BBB8-4F9C-A9AA-FC9F3F3D033C}"/>
              </a:ext>
            </a:extLst>
          </p:cNvPr>
          <p:cNvCxnSpPr/>
          <p:nvPr/>
        </p:nvCxnSpPr>
        <p:spPr>
          <a:xfrm>
            <a:off x="660400" y="813714"/>
            <a:ext cx="8977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653BBC1D-6081-47E6-988F-139B84CCE868}"/>
              </a:ext>
            </a:extLst>
          </p:cNvPr>
          <p:cNvSpPr txBox="1"/>
          <p:nvPr/>
        </p:nvSpPr>
        <p:spPr>
          <a:xfrm>
            <a:off x="908795" y="1032015"/>
            <a:ext cx="10162432" cy="4793969"/>
          </a:xfrm>
          <a:prstGeom prst="rect">
            <a:avLst/>
          </a:prstGeom>
          <a:noFill/>
        </p:spPr>
        <p:txBody>
          <a:bodyPr wrap="square" lIns="0" tIns="0" rIns="0" bIns="0" rtlCol="0">
            <a:noAutofit/>
          </a:bodyPr>
          <a:lstStyle/>
          <a:p>
            <a:pPr marL="0" marR="0" lvl="0" indent="720000" algn="l" defTabSz="457200" rtl="0" eaLnBrk="1" fontAlgn="auto" latinLnBrk="0" hangingPunct="1">
              <a:lnSpc>
                <a:spcPct val="150000"/>
              </a:lnSpc>
              <a:spcBef>
                <a:spcPts val="0"/>
              </a:spcBef>
              <a:spcAft>
                <a:spcPts val="0"/>
              </a:spcAft>
              <a:buClrTx/>
              <a:buSzTx/>
              <a:buFontTx/>
              <a:buNone/>
              <a:tabLst/>
              <a:defRPr/>
            </a:pPr>
            <a:r>
              <a:rPr lang="en-US" altLang="zh-CN"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YOLOv7</a:t>
            </a:r>
            <a:r>
              <a:rPr lang="zh-CN" altLang="en-US"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在</a:t>
            </a:r>
            <a:r>
              <a:rPr lang="en-US" altLang="zh-CN"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5FPS</a:t>
            </a:r>
            <a:r>
              <a:rPr lang="zh-CN" altLang="en-US"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到 </a:t>
            </a:r>
            <a:r>
              <a:rPr lang="en-US" altLang="zh-CN"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160 FPS </a:t>
            </a:r>
            <a:r>
              <a:rPr lang="zh-CN" altLang="en-US"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范围内的速度和准确度都超过了所有已知的物体检测器，</a:t>
            </a:r>
            <a:r>
              <a:rPr lang="en-US" altLang="zh-CN"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YOLOv7 </a:t>
            </a:r>
            <a:r>
              <a:rPr lang="zh-CN" altLang="en-US"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在 </a:t>
            </a:r>
            <a:r>
              <a:rPr lang="en-US" altLang="zh-CN"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5 FPS </a:t>
            </a:r>
            <a:r>
              <a:rPr lang="zh-CN" altLang="en-US"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到 </a:t>
            </a:r>
            <a:r>
              <a:rPr lang="en-US" altLang="zh-CN"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160 FPS </a:t>
            </a:r>
            <a:r>
              <a:rPr lang="zh-CN" altLang="en-US"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范围内的速度和准确度都超过了所有已知的目标检测器，并且在 </a:t>
            </a:r>
            <a:r>
              <a:rPr lang="en-US" altLang="zh-CN"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GPU V100 </a:t>
            </a:r>
            <a:r>
              <a:rPr lang="zh-CN" altLang="en-US"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上 </a:t>
            </a:r>
            <a:r>
              <a:rPr lang="en-US" altLang="zh-CN"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30 FPS </a:t>
            </a:r>
            <a:r>
              <a:rPr lang="zh-CN" altLang="en-US"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或更高的所有已知实时目标检测器中具有最高的准确度 </a:t>
            </a:r>
            <a:r>
              <a:rPr lang="en-US" altLang="zh-CN"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56.8% AP</a:t>
            </a:r>
            <a:r>
              <a:rPr lang="zh-CN" altLang="en-US"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a:t>
            </a:r>
            <a:r>
              <a:rPr lang="en-US" altLang="zh-CN"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YOLOv7-E6 </a:t>
            </a:r>
            <a:r>
              <a:rPr lang="zh-CN" altLang="en-US"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目标检测器（</a:t>
            </a:r>
            <a:r>
              <a:rPr lang="en-US" altLang="zh-CN"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56 FPS V100</a:t>
            </a:r>
            <a:r>
              <a:rPr lang="zh-CN" altLang="en-US"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a:t>
            </a:r>
            <a:r>
              <a:rPr lang="en-US" altLang="zh-CN"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55.9% AP</a:t>
            </a:r>
            <a:r>
              <a:rPr lang="zh-CN" altLang="en-US"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）比基于</a:t>
            </a:r>
            <a:r>
              <a:rPr lang="en-US" altLang="zh-CN"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transformer-based</a:t>
            </a:r>
            <a:r>
              <a:rPr lang="zh-CN" altLang="en-US"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的检测器 </a:t>
            </a:r>
            <a:r>
              <a:rPr lang="en-US" altLang="zh-CN"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SWINL Cascade-Mask R-CNN</a:t>
            </a:r>
            <a:r>
              <a:rPr lang="zh-CN" altLang="en-US"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a:t>
            </a:r>
            <a:r>
              <a:rPr lang="en-US" altLang="zh-CN"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9.2 FPS A100</a:t>
            </a:r>
            <a:r>
              <a:rPr lang="zh-CN" altLang="en-US"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a:t>
            </a:r>
            <a:r>
              <a:rPr lang="en-US" altLang="zh-CN"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53.9% AP</a:t>
            </a:r>
            <a:r>
              <a:rPr lang="zh-CN" altLang="en-US"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）的速度和准确度分别高出 </a:t>
            </a:r>
            <a:r>
              <a:rPr lang="en-US" altLang="zh-CN"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509% </a:t>
            </a:r>
            <a:r>
              <a:rPr lang="zh-CN" altLang="en-US"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和 </a:t>
            </a:r>
            <a:r>
              <a:rPr lang="en-US" altLang="zh-CN"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2%</a:t>
            </a:r>
            <a:r>
              <a:rPr lang="zh-CN" altLang="en-US"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，以及基于卷积的检测器 </a:t>
            </a:r>
            <a:r>
              <a:rPr lang="en-US" altLang="zh-CN" b="1" spc="300" dirty="0" err="1">
                <a:solidFill>
                  <a:prstClr val="black">
                    <a:lumMod val="85000"/>
                    <a:lumOff val="15000"/>
                  </a:prstClr>
                </a:solidFill>
                <a:latin typeface="Times New Roman" panose="02020603050405020304" pitchFamily="18" charset="0"/>
                <a:ea typeface="微软雅黑"/>
                <a:cs typeface="Times New Roman" panose="02020603050405020304" pitchFamily="18" charset="0"/>
              </a:rPr>
              <a:t>ConvNeXt</a:t>
            </a:r>
            <a:r>
              <a:rPr lang="en-US" altLang="zh-CN"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-XL Cascade-Mask R-CNN (8.6 FPS A100, 55.2% AP) </a:t>
            </a:r>
            <a:r>
              <a:rPr lang="zh-CN" altLang="en-US"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速度提高 </a:t>
            </a:r>
            <a:r>
              <a:rPr lang="en-US" altLang="zh-CN"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551%</a:t>
            </a:r>
            <a:r>
              <a:rPr lang="zh-CN" altLang="en-US"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，准确率提高 </a:t>
            </a:r>
            <a:r>
              <a:rPr lang="en-US" altLang="zh-CN"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0.7%</a:t>
            </a:r>
            <a:r>
              <a:rPr lang="zh-CN" altLang="en-US"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，以及 </a:t>
            </a:r>
            <a:r>
              <a:rPr lang="en-US" altLang="zh-CN"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YOLOv7 </a:t>
            </a:r>
            <a:r>
              <a:rPr lang="zh-CN" altLang="en-US"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的表现优于：</a:t>
            </a:r>
            <a:r>
              <a:rPr lang="en-US" altLang="zh-CN"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YOLOR</a:t>
            </a:r>
            <a:r>
              <a:rPr lang="zh-CN" altLang="en-US"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a:t>
            </a:r>
            <a:r>
              <a:rPr lang="en-US" altLang="zh-CN"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YOLOX</a:t>
            </a:r>
            <a:r>
              <a:rPr lang="zh-CN" altLang="en-US"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a:t>
            </a:r>
            <a:r>
              <a:rPr lang="en-US" altLang="zh-CN"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Scaled-YOLOv4</a:t>
            </a:r>
            <a:r>
              <a:rPr lang="zh-CN" altLang="en-US"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a:t>
            </a:r>
            <a:r>
              <a:rPr lang="en-US" altLang="zh-CN"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YOLOv5</a:t>
            </a:r>
            <a:r>
              <a:rPr lang="zh-CN" altLang="en-US"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a:t>
            </a:r>
            <a:r>
              <a:rPr lang="en-US" altLang="zh-CN"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DETR</a:t>
            </a:r>
            <a:r>
              <a:rPr lang="zh-CN" altLang="en-US"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a:t>
            </a:r>
            <a:r>
              <a:rPr lang="en-US" altLang="zh-CN"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Deformable DETR  , DINO-5scale-R50, </a:t>
            </a:r>
            <a:r>
              <a:rPr lang="en-US" altLang="zh-CN" b="1" spc="300" dirty="0" err="1">
                <a:solidFill>
                  <a:prstClr val="black">
                    <a:lumMod val="85000"/>
                    <a:lumOff val="15000"/>
                  </a:prstClr>
                </a:solidFill>
                <a:latin typeface="Times New Roman" panose="02020603050405020304" pitchFamily="18" charset="0"/>
                <a:ea typeface="微软雅黑"/>
                <a:cs typeface="Times New Roman" panose="02020603050405020304" pitchFamily="18" charset="0"/>
              </a:rPr>
              <a:t>ViT</a:t>
            </a:r>
            <a:r>
              <a:rPr lang="en-US" altLang="zh-CN"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-Adapter-B </a:t>
            </a:r>
            <a:r>
              <a:rPr lang="zh-CN" altLang="en-US"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和许多其他物体探测器在速度和准确度上。 此外，我们只在 </a:t>
            </a:r>
            <a:r>
              <a:rPr lang="en-US" altLang="zh-CN"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MS COCO </a:t>
            </a:r>
            <a:r>
              <a:rPr lang="zh-CN" altLang="en-US"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数据集上从头开始训练 </a:t>
            </a:r>
            <a:r>
              <a:rPr lang="en-US" altLang="zh-CN"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YOLOv7</a:t>
            </a:r>
            <a:r>
              <a:rPr lang="zh-CN" altLang="en-US"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，而不使用任何其他数据集或预训练的权重。</a:t>
            </a:r>
            <a:endParaRPr lang="en-US" altLang="zh-CN"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endParaRPr>
          </a:p>
        </p:txBody>
      </p:sp>
      <p:sp>
        <p:nvSpPr>
          <p:cNvPr id="9" name="Title 1">
            <a:extLst>
              <a:ext uri="{FF2B5EF4-FFF2-40B4-BE49-F238E27FC236}">
                <a16:creationId xmlns:a16="http://schemas.microsoft.com/office/drawing/2014/main" id="{12B71E7E-64D2-4582-B52D-EA303D664743}"/>
              </a:ext>
            </a:extLst>
          </p:cNvPr>
          <p:cNvSpPr>
            <a:spLocks noGrp="1"/>
          </p:cNvSpPr>
          <p:nvPr>
            <p:ph type="title"/>
          </p:nvPr>
        </p:nvSpPr>
        <p:spPr>
          <a:xfrm>
            <a:off x="665843" y="357338"/>
            <a:ext cx="8699091" cy="663574"/>
          </a:xfrm>
        </p:spPr>
        <p:txBody>
          <a:bodyPr lIns="0" tIns="0" rIns="0" bIns="0">
            <a:normAutofit/>
          </a:bodyPr>
          <a:lstStyle>
            <a:lvl1pPr>
              <a:defRPr sz="2800" b="1">
                <a:solidFill>
                  <a:schemeClr val="accent2"/>
                </a:solidFill>
              </a:defRPr>
            </a:lvl1pPr>
          </a:lstStyle>
          <a:p>
            <a:r>
              <a:rPr lang="en-US" altLang="zh-CN" sz="2400" spc="114" dirty="0">
                <a:solidFill>
                  <a:schemeClr val="accent1">
                    <a:lumMod val="50000"/>
                  </a:schemeClr>
                </a:solidFill>
                <a:latin typeface="微软雅黑" panose="020B0503020204020204" pitchFamily="34" charset="-122"/>
                <a:ea typeface="微软雅黑" panose="020B0503020204020204" pitchFamily="34" charset="-122"/>
              </a:rPr>
              <a:t>Abstract</a:t>
            </a:r>
          </a:p>
        </p:txBody>
      </p:sp>
    </p:spTree>
    <p:extLst>
      <p:ext uri="{BB962C8B-B14F-4D97-AF65-F5344CB8AC3E}">
        <p14:creationId xmlns:p14="http://schemas.microsoft.com/office/powerpoint/2010/main" val="2420698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45A8731-4A27-4A0F-BD29-6BCBEEAFACE1}"/>
              </a:ext>
            </a:extLst>
          </p:cNvPr>
          <p:cNvSpPr txBox="1"/>
          <p:nvPr/>
        </p:nvSpPr>
        <p:spPr>
          <a:xfrm>
            <a:off x="9108895" y="6356352"/>
            <a:ext cx="2874505" cy="261610"/>
          </a:xfrm>
          <a:prstGeom prst="rect">
            <a:avLst/>
          </a:prstGeom>
          <a:noFill/>
        </p:spPr>
        <p:txBody>
          <a:bodyPr wrap="none" rtlCol="0">
            <a:spAutoFit/>
          </a:bodyPr>
          <a:lstStyle/>
          <a:p>
            <a:r>
              <a:rPr lang="en-US" altLang="zh-CN" sz="1100" dirty="0">
                <a:solidFill>
                  <a:schemeClr val="tx1">
                    <a:lumMod val="50000"/>
                    <a:lumOff val="50000"/>
                  </a:schemeClr>
                </a:solidFill>
              </a:rPr>
              <a:t>Anhui University Of Science &amp; Technology </a:t>
            </a:r>
            <a:endParaRPr lang="zh-CN" altLang="en-US" sz="1100" dirty="0">
              <a:solidFill>
                <a:schemeClr val="tx1">
                  <a:lumMod val="50000"/>
                  <a:lumOff val="50000"/>
                </a:schemeClr>
              </a:solidFill>
            </a:endParaRPr>
          </a:p>
        </p:txBody>
      </p:sp>
      <p:sp>
        <p:nvSpPr>
          <p:cNvPr id="6" name="矩形 5">
            <a:extLst>
              <a:ext uri="{FF2B5EF4-FFF2-40B4-BE49-F238E27FC236}">
                <a16:creationId xmlns:a16="http://schemas.microsoft.com/office/drawing/2014/main" id="{EA20D2E9-C886-4727-856F-E0EED4087935}"/>
              </a:ext>
            </a:extLst>
          </p:cNvPr>
          <p:cNvSpPr/>
          <p:nvPr/>
        </p:nvSpPr>
        <p:spPr>
          <a:xfrm>
            <a:off x="-14748" y="263033"/>
            <a:ext cx="463328"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39680E14-62F8-4367-B198-1443A953CCE1}"/>
              </a:ext>
            </a:extLst>
          </p:cNvPr>
          <p:cNvPicPr>
            <a:picLocks noChangeAspect="1"/>
          </p:cNvPicPr>
          <p:nvPr/>
        </p:nvPicPr>
        <p:blipFill>
          <a:blip r:embed="rId3" cstate="email"/>
          <a:stretch>
            <a:fillRect/>
          </a:stretch>
        </p:blipFill>
        <p:spPr>
          <a:xfrm>
            <a:off x="9781228" y="361118"/>
            <a:ext cx="2013490" cy="386847"/>
          </a:xfrm>
          <a:prstGeom prst="rect">
            <a:avLst/>
          </a:prstGeom>
        </p:spPr>
      </p:pic>
      <p:cxnSp>
        <p:nvCxnSpPr>
          <p:cNvPr id="8" name="直接连接符 7">
            <a:extLst>
              <a:ext uri="{FF2B5EF4-FFF2-40B4-BE49-F238E27FC236}">
                <a16:creationId xmlns:a16="http://schemas.microsoft.com/office/drawing/2014/main" id="{BFB96B58-BBB8-4F9C-A9AA-FC9F3F3D033C}"/>
              </a:ext>
            </a:extLst>
          </p:cNvPr>
          <p:cNvCxnSpPr/>
          <p:nvPr/>
        </p:nvCxnSpPr>
        <p:spPr>
          <a:xfrm>
            <a:off x="660400" y="813714"/>
            <a:ext cx="8977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12B71E7E-64D2-4582-B52D-EA303D664743}"/>
              </a:ext>
            </a:extLst>
          </p:cNvPr>
          <p:cNvSpPr>
            <a:spLocks noGrp="1"/>
          </p:cNvSpPr>
          <p:nvPr>
            <p:ph type="title"/>
          </p:nvPr>
        </p:nvSpPr>
        <p:spPr>
          <a:xfrm>
            <a:off x="665843" y="357338"/>
            <a:ext cx="8699091" cy="663574"/>
          </a:xfrm>
        </p:spPr>
        <p:txBody>
          <a:bodyPr lIns="0" tIns="0" rIns="0" bIns="0">
            <a:normAutofit fontScale="90000"/>
          </a:bodyPr>
          <a:lstStyle>
            <a:lvl1pPr>
              <a:defRPr sz="2800" b="1">
                <a:solidFill>
                  <a:schemeClr val="accent2"/>
                </a:solidFill>
              </a:defRPr>
            </a:lvl1pPr>
          </a:lstStyle>
          <a:p>
            <a:r>
              <a:rPr lang="en-US" altLang="zh-CN" sz="2400" spc="114" dirty="0">
                <a:solidFill>
                  <a:schemeClr val="accent1">
                    <a:lumMod val="50000"/>
                  </a:schemeClr>
                </a:solidFill>
                <a:latin typeface="微软雅黑" panose="020B0503020204020204" pitchFamily="34" charset="-122"/>
                <a:ea typeface="微软雅黑" panose="020B0503020204020204" pitchFamily="34" charset="-122"/>
              </a:rPr>
              <a:t>Comparison with state-of-the-arts</a:t>
            </a:r>
            <a:br>
              <a:rPr lang="en-US" altLang="zh-CN" sz="1600" b="1" i="0" dirty="0">
                <a:solidFill>
                  <a:srgbClr val="4F4F4F"/>
                </a:solidFill>
                <a:effectLst/>
                <a:latin typeface="PingFang SC"/>
              </a:rPr>
            </a:br>
            <a:br>
              <a:rPr lang="en-US" altLang="zh-CN" sz="1600" b="1" i="0" dirty="0">
                <a:solidFill>
                  <a:srgbClr val="4F4F4F"/>
                </a:solidFill>
                <a:effectLst/>
                <a:latin typeface="PingFang SC"/>
              </a:rPr>
            </a:br>
            <a:br>
              <a:rPr lang="en-US" altLang="zh-CN" sz="2400" spc="114" dirty="0">
                <a:solidFill>
                  <a:schemeClr val="accent1">
                    <a:lumMod val="50000"/>
                  </a:schemeClr>
                </a:solidFill>
                <a:latin typeface="微软雅黑" panose="020B0503020204020204" pitchFamily="34" charset="-122"/>
                <a:ea typeface="微软雅黑" panose="020B0503020204020204" pitchFamily="34" charset="-122"/>
              </a:rPr>
            </a:br>
            <a:br>
              <a:rPr lang="en-US" altLang="zh-CN" sz="1100" b="1" i="0" dirty="0">
                <a:solidFill>
                  <a:srgbClr val="4F4F4F"/>
                </a:solidFill>
                <a:effectLst/>
                <a:latin typeface="PingFang SC"/>
              </a:rPr>
            </a:br>
            <a:br>
              <a:rPr lang="en-US" altLang="zh-CN" sz="1600" b="1" i="0" dirty="0">
                <a:solidFill>
                  <a:srgbClr val="4F4F4F"/>
                </a:solidFill>
                <a:effectLst/>
                <a:latin typeface="PingFang SC"/>
              </a:rPr>
            </a:br>
            <a:endParaRPr lang="en-US" altLang="zh-CN" sz="2400" spc="114" dirty="0">
              <a:solidFill>
                <a:schemeClr val="accent1">
                  <a:lumMod val="50000"/>
                </a:schemeClr>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1AB32E95-144D-44DD-895C-8C4AC1173681}"/>
              </a:ext>
            </a:extLst>
          </p:cNvPr>
          <p:cNvPicPr>
            <a:picLocks noChangeAspect="1"/>
          </p:cNvPicPr>
          <p:nvPr/>
        </p:nvPicPr>
        <p:blipFill>
          <a:blip r:embed="rId4"/>
          <a:stretch>
            <a:fillRect/>
          </a:stretch>
        </p:blipFill>
        <p:spPr>
          <a:xfrm>
            <a:off x="2370670" y="836320"/>
            <a:ext cx="6994264" cy="5580339"/>
          </a:xfrm>
          <a:prstGeom prst="rect">
            <a:avLst/>
          </a:prstGeom>
        </p:spPr>
      </p:pic>
    </p:spTree>
    <p:extLst>
      <p:ext uri="{BB962C8B-B14F-4D97-AF65-F5344CB8AC3E}">
        <p14:creationId xmlns:p14="http://schemas.microsoft.com/office/powerpoint/2010/main" val="2270251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45A8731-4A27-4A0F-BD29-6BCBEEAFACE1}"/>
              </a:ext>
            </a:extLst>
          </p:cNvPr>
          <p:cNvSpPr txBox="1"/>
          <p:nvPr/>
        </p:nvSpPr>
        <p:spPr>
          <a:xfrm>
            <a:off x="9108895" y="6356352"/>
            <a:ext cx="2874505" cy="261610"/>
          </a:xfrm>
          <a:prstGeom prst="rect">
            <a:avLst/>
          </a:prstGeom>
          <a:noFill/>
        </p:spPr>
        <p:txBody>
          <a:bodyPr wrap="none" rtlCol="0">
            <a:spAutoFit/>
          </a:bodyPr>
          <a:lstStyle/>
          <a:p>
            <a:r>
              <a:rPr lang="en-US" altLang="zh-CN" sz="1100" dirty="0">
                <a:solidFill>
                  <a:schemeClr val="tx1">
                    <a:lumMod val="50000"/>
                    <a:lumOff val="50000"/>
                  </a:schemeClr>
                </a:solidFill>
              </a:rPr>
              <a:t>Anhui University Of Science &amp; Technology </a:t>
            </a:r>
            <a:endParaRPr lang="zh-CN" altLang="en-US" sz="1100" dirty="0">
              <a:solidFill>
                <a:schemeClr val="tx1">
                  <a:lumMod val="50000"/>
                  <a:lumOff val="50000"/>
                </a:schemeClr>
              </a:solidFill>
            </a:endParaRPr>
          </a:p>
        </p:txBody>
      </p:sp>
      <p:sp>
        <p:nvSpPr>
          <p:cNvPr id="6" name="矩形 5">
            <a:extLst>
              <a:ext uri="{FF2B5EF4-FFF2-40B4-BE49-F238E27FC236}">
                <a16:creationId xmlns:a16="http://schemas.microsoft.com/office/drawing/2014/main" id="{EA20D2E9-C886-4727-856F-E0EED4087935}"/>
              </a:ext>
            </a:extLst>
          </p:cNvPr>
          <p:cNvSpPr/>
          <p:nvPr/>
        </p:nvSpPr>
        <p:spPr>
          <a:xfrm>
            <a:off x="-14748" y="263033"/>
            <a:ext cx="463328"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39680E14-62F8-4367-B198-1443A953CCE1}"/>
              </a:ext>
            </a:extLst>
          </p:cNvPr>
          <p:cNvPicPr>
            <a:picLocks noChangeAspect="1"/>
          </p:cNvPicPr>
          <p:nvPr/>
        </p:nvPicPr>
        <p:blipFill>
          <a:blip r:embed="rId3" cstate="email"/>
          <a:stretch>
            <a:fillRect/>
          </a:stretch>
        </p:blipFill>
        <p:spPr>
          <a:xfrm>
            <a:off x="9781228" y="361118"/>
            <a:ext cx="2013490" cy="386847"/>
          </a:xfrm>
          <a:prstGeom prst="rect">
            <a:avLst/>
          </a:prstGeom>
        </p:spPr>
      </p:pic>
      <p:cxnSp>
        <p:nvCxnSpPr>
          <p:cNvPr id="8" name="直接连接符 7">
            <a:extLst>
              <a:ext uri="{FF2B5EF4-FFF2-40B4-BE49-F238E27FC236}">
                <a16:creationId xmlns:a16="http://schemas.microsoft.com/office/drawing/2014/main" id="{BFB96B58-BBB8-4F9C-A9AA-FC9F3F3D033C}"/>
              </a:ext>
            </a:extLst>
          </p:cNvPr>
          <p:cNvCxnSpPr/>
          <p:nvPr/>
        </p:nvCxnSpPr>
        <p:spPr>
          <a:xfrm>
            <a:off x="660400" y="813714"/>
            <a:ext cx="8977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12B71E7E-64D2-4582-B52D-EA303D664743}"/>
              </a:ext>
            </a:extLst>
          </p:cNvPr>
          <p:cNvSpPr>
            <a:spLocks noGrp="1"/>
          </p:cNvSpPr>
          <p:nvPr>
            <p:ph type="title"/>
          </p:nvPr>
        </p:nvSpPr>
        <p:spPr>
          <a:xfrm>
            <a:off x="665843" y="357338"/>
            <a:ext cx="8699091" cy="663574"/>
          </a:xfrm>
        </p:spPr>
        <p:txBody>
          <a:bodyPr lIns="0" tIns="0" rIns="0" bIns="0">
            <a:normAutofit fontScale="90000"/>
          </a:bodyPr>
          <a:lstStyle>
            <a:lvl1pPr>
              <a:defRPr sz="2800" b="1">
                <a:solidFill>
                  <a:schemeClr val="accent2"/>
                </a:solidFill>
              </a:defRPr>
            </a:lvl1pPr>
          </a:lstStyle>
          <a:p>
            <a:r>
              <a:rPr lang="en-US" altLang="zh-CN" sz="2400" spc="114" dirty="0">
                <a:solidFill>
                  <a:schemeClr val="accent1">
                    <a:lumMod val="50000"/>
                  </a:schemeClr>
                </a:solidFill>
                <a:latin typeface="微软雅黑" panose="020B0503020204020204" pitchFamily="34" charset="-122"/>
                <a:ea typeface="微软雅黑" panose="020B0503020204020204" pitchFamily="34" charset="-122"/>
              </a:rPr>
              <a:t>Ablation study</a:t>
            </a:r>
            <a:br>
              <a:rPr lang="en-US" altLang="zh-CN" sz="1600" b="1" i="0" dirty="0">
                <a:solidFill>
                  <a:srgbClr val="4F4F4F"/>
                </a:solidFill>
                <a:effectLst/>
                <a:latin typeface="PingFang SC"/>
              </a:rPr>
            </a:br>
            <a:br>
              <a:rPr lang="en-US" altLang="zh-CN" sz="1600" b="1" i="0" dirty="0">
                <a:solidFill>
                  <a:srgbClr val="4F4F4F"/>
                </a:solidFill>
                <a:effectLst/>
                <a:latin typeface="PingFang SC"/>
              </a:rPr>
            </a:br>
            <a:br>
              <a:rPr lang="en-US" altLang="zh-CN" sz="2400" spc="114" dirty="0">
                <a:solidFill>
                  <a:schemeClr val="accent1">
                    <a:lumMod val="50000"/>
                  </a:schemeClr>
                </a:solidFill>
                <a:latin typeface="微软雅黑" panose="020B0503020204020204" pitchFamily="34" charset="-122"/>
                <a:ea typeface="微软雅黑" panose="020B0503020204020204" pitchFamily="34" charset="-122"/>
              </a:rPr>
            </a:br>
            <a:br>
              <a:rPr lang="en-US" altLang="zh-CN" sz="1100" b="1" i="0" dirty="0">
                <a:solidFill>
                  <a:srgbClr val="4F4F4F"/>
                </a:solidFill>
                <a:effectLst/>
                <a:latin typeface="PingFang SC"/>
              </a:rPr>
            </a:br>
            <a:br>
              <a:rPr lang="en-US" altLang="zh-CN" sz="1600" b="1" i="0" dirty="0">
                <a:solidFill>
                  <a:srgbClr val="4F4F4F"/>
                </a:solidFill>
                <a:effectLst/>
                <a:latin typeface="PingFang SC"/>
              </a:rPr>
            </a:br>
            <a:endParaRPr lang="en-US" altLang="zh-CN" sz="2400" spc="114" dirty="0">
              <a:solidFill>
                <a:schemeClr val="accent1">
                  <a:lumMod val="50000"/>
                </a:schemeClr>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1E2D0FE3-1EE2-4EF0-BDC4-36E6015EEEA1}"/>
              </a:ext>
            </a:extLst>
          </p:cNvPr>
          <p:cNvPicPr>
            <a:picLocks noChangeAspect="1"/>
          </p:cNvPicPr>
          <p:nvPr/>
        </p:nvPicPr>
        <p:blipFill rotWithShape="1">
          <a:blip r:embed="rId4"/>
          <a:srcRect t="13181"/>
          <a:stretch/>
        </p:blipFill>
        <p:spPr>
          <a:xfrm>
            <a:off x="785475" y="1355543"/>
            <a:ext cx="5371387" cy="1600439"/>
          </a:xfrm>
          <a:prstGeom prst="rect">
            <a:avLst/>
          </a:prstGeom>
        </p:spPr>
      </p:pic>
      <p:sp>
        <p:nvSpPr>
          <p:cNvPr id="12" name="文本框 11">
            <a:extLst>
              <a:ext uri="{FF2B5EF4-FFF2-40B4-BE49-F238E27FC236}">
                <a16:creationId xmlns:a16="http://schemas.microsoft.com/office/drawing/2014/main" id="{A7D1A1F1-8D2D-4495-8066-874FD6E5A117}"/>
              </a:ext>
            </a:extLst>
          </p:cNvPr>
          <p:cNvSpPr txBox="1"/>
          <p:nvPr/>
        </p:nvSpPr>
        <p:spPr>
          <a:xfrm>
            <a:off x="5954940" y="1850571"/>
            <a:ext cx="5460842" cy="1872343"/>
          </a:xfrm>
          <a:prstGeom prst="rect">
            <a:avLst/>
          </a:prstGeom>
          <a:noFill/>
        </p:spPr>
        <p:txBody>
          <a:bodyPr wrap="square" lIns="0" tIns="0" rIns="0" bIns="0" rtlCol="0">
            <a:noAutofit/>
          </a:bodyPr>
          <a:lstStyle/>
          <a:p>
            <a:pPr marL="0" indent="457200" algn="l">
              <a:lnSpc>
                <a:spcPct val="150000"/>
              </a:lnSpc>
            </a:pPr>
            <a:r>
              <a:rPr lang="zh-CN" altLang="en-US" sz="2000" dirty="0">
                <a:solidFill>
                  <a:srgbClr val="0D0016"/>
                </a:solidFill>
                <a:latin typeface="-apple-system"/>
              </a:rPr>
              <a:t>复合缩放策略可以更有效地利用参数和计算。</a:t>
            </a:r>
          </a:p>
        </p:txBody>
      </p:sp>
      <p:sp>
        <p:nvSpPr>
          <p:cNvPr id="14" name="文本框 13">
            <a:extLst>
              <a:ext uri="{FF2B5EF4-FFF2-40B4-BE49-F238E27FC236}">
                <a16:creationId xmlns:a16="http://schemas.microsoft.com/office/drawing/2014/main" id="{C0B71EDC-1165-4CCC-86E2-94C74DF31133}"/>
              </a:ext>
            </a:extLst>
          </p:cNvPr>
          <p:cNvSpPr txBox="1"/>
          <p:nvPr/>
        </p:nvSpPr>
        <p:spPr>
          <a:xfrm>
            <a:off x="6384470" y="3679371"/>
            <a:ext cx="5226245" cy="1872343"/>
          </a:xfrm>
          <a:prstGeom prst="rect">
            <a:avLst/>
          </a:prstGeom>
          <a:noFill/>
        </p:spPr>
        <p:txBody>
          <a:bodyPr wrap="square" lIns="0" tIns="0" rIns="0" bIns="0" rtlCol="0">
            <a:noAutofit/>
          </a:bodyPr>
          <a:lstStyle/>
          <a:p>
            <a:pPr marL="0" indent="457200" algn="l">
              <a:lnSpc>
                <a:spcPct val="150000"/>
              </a:lnSpc>
            </a:pPr>
            <a:r>
              <a:rPr lang="zh-CN" altLang="en-US" sz="2000" b="0" i="0" dirty="0">
                <a:solidFill>
                  <a:srgbClr val="000000"/>
                </a:solidFill>
                <a:effectLst/>
                <a:latin typeface="-apple-system"/>
              </a:rPr>
              <a:t>提出的重参化策略对于</a:t>
            </a:r>
            <a:r>
              <a:rPr lang="en-US" altLang="zh-CN" sz="2000" b="0" i="0" dirty="0">
                <a:solidFill>
                  <a:srgbClr val="000000"/>
                </a:solidFill>
                <a:effectLst/>
                <a:latin typeface="-apple-system"/>
              </a:rPr>
              <a:t>residual</a:t>
            </a:r>
            <a:r>
              <a:rPr lang="zh-CN" altLang="en-US" sz="2000" b="0" i="0" dirty="0">
                <a:solidFill>
                  <a:srgbClr val="000000"/>
                </a:solidFill>
                <a:effectLst/>
                <a:latin typeface="-apple-system"/>
              </a:rPr>
              <a:t>的模型依旧有效。 </a:t>
            </a:r>
            <a:r>
              <a:rPr lang="en-US" altLang="zh-CN" sz="2000" b="0" i="0" dirty="0" err="1">
                <a:solidFill>
                  <a:srgbClr val="000000"/>
                </a:solidFill>
                <a:effectLst/>
                <a:latin typeface="-apple-system"/>
              </a:rPr>
              <a:t>RepCSPResNet</a:t>
            </a:r>
            <a:r>
              <a:rPr lang="zh-CN" altLang="en-US" sz="2000" b="0" i="0" dirty="0">
                <a:solidFill>
                  <a:srgbClr val="000000"/>
                </a:solidFill>
                <a:effectLst/>
                <a:latin typeface="-apple-system"/>
              </a:rPr>
              <a:t>的设计也符合本文的设计模式</a:t>
            </a:r>
            <a:endParaRPr lang="zh-CN" altLang="en-US" sz="2000" dirty="0">
              <a:solidFill>
                <a:srgbClr val="0D0016"/>
              </a:solidFill>
              <a:latin typeface="-apple-system"/>
            </a:endParaRPr>
          </a:p>
        </p:txBody>
      </p:sp>
      <p:pic>
        <p:nvPicPr>
          <p:cNvPr id="15" name="图片 14">
            <a:extLst>
              <a:ext uri="{FF2B5EF4-FFF2-40B4-BE49-F238E27FC236}">
                <a16:creationId xmlns:a16="http://schemas.microsoft.com/office/drawing/2014/main" id="{F8683643-0542-419E-88DE-38942697D61A}"/>
              </a:ext>
            </a:extLst>
          </p:cNvPr>
          <p:cNvPicPr>
            <a:picLocks noChangeAspect="1"/>
          </p:cNvPicPr>
          <p:nvPr/>
        </p:nvPicPr>
        <p:blipFill>
          <a:blip r:embed="rId5"/>
          <a:stretch>
            <a:fillRect/>
          </a:stretch>
        </p:blipFill>
        <p:spPr>
          <a:xfrm>
            <a:off x="752695" y="3377740"/>
            <a:ext cx="5445918" cy="1994360"/>
          </a:xfrm>
          <a:prstGeom prst="rect">
            <a:avLst/>
          </a:prstGeom>
        </p:spPr>
      </p:pic>
    </p:spTree>
    <p:extLst>
      <p:ext uri="{BB962C8B-B14F-4D97-AF65-F5344CB8AC3E}">
        <p14:creationId xmlns:p14="http://schemas.microsoft.com/office/powerpoint/2010/main" val="1692039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45A8731-4A27-4A0F-BD29-6BCBEEAFACE1}"/>
              </a:ext>
            </a:extLst>
          </p:cNvPr>
          <p:cNvSpPr txBox="1"/>
          <p:nvPr/>
        </p:nvSpPr>
        <p:spPr>
          <a:xfrm>
            <a:off x="9108895" y="6356352"/>
            <a:ext cx="2874505" cy="261610"/>
          </a:xfrm>
          <a:prstGeom prst="rect">
            <a:avLst/>
          </a:prstGeom>
          <a:noFill/>
        </p:spPr>
        <p:txBody>
          <a:bodyPr wrap="none" rtlCol="0">
            <a:spAutoFit/>
          </a:bodyPr>
          <a:lstStyle/>
          <a:p>
            <a:r>
              <a:rPr lang="en-US" altLang="zh-CN" sz="1100" dirty="0">
                <a:solidFill>
                  <a:schemeClr val="tx1">
                    <a:lumMod val="50000"/>
                    <a:lumOff val="50000"/>
                  </a:schemeClr>
                </a:solidFill>
              </a:rPr>
              <a:t>Anhui University Of Science &amp; Technology </a:t>
            </a:r>
            <a:endParaRPr lang="zh-CN" altLang="en-US" sz="1100" dirty="0">
              <a:solidFill>
                <a:schemeClr val="tx1">
                  <a:lumMod val="50000"/>
                  <a:lumOff val="50000"/>
                </a:schemeClr>
              </a:solidFill>
            </a:endParaRPr>
          </a:p>
        </p:txBody>
      </p:sp>
      <p:sp>
        <p:nvSpPr>
          <p:cNvPr id="6" name="矩形 5">
            <a:extLst>
              <a:ext uri="{FF2B5EF4-FFF2-40B4-BE49-F238E27FC236}">
                <a16:creationId xmlns:a16="http://schemas.microsoft.com/office/drawing/2014/main" id="{EA20D2E9-C886-4727-856F-E0EED4087935}"/>
              </a:ext>
            </a:extLst>
          </p:cNvPr>
          <p:cNvSpPr/>
          <p:nvPr/>
        </p:nvSpPr>
        <p:spPr>
          <a:xfrm>
            <a:off x="-14748" y="263033"/>
            <a:ext cx="463328"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39680E14-62F8-4367-B198-1443A953CCE1}"/>
              </a:ext>
            </a:extLst>
          </p:cNvPr>
          <p:cNvPicPr>
            <a:picLocks noChangeAspect="1"/>
          </p:cNvPicPr>
          <p:nvPr/>
        </p:nvPicPr>
        <p:blipFill>
          <a:blip r:embed="rId3" cstate="email"/>
          <a:stretch>
            <a:fillRect/>
          </a:stretch>
        </p:blipFill>
        <p:spPr>
          <a:xfrm>
            <a:off x="9781228" y="361118"/>
            <a:ext cx="2013490" cy="386847"/>
          </a:xfrm>
          <a:prstGeom prst="rect">
            <a:avLst/>
          </a:prstGeom>
        </p:spPr>
      </p:pic>
      <p:cxnSp>
        <p:nvCxnSpPr>
          <p:cNvPr id="8" name="直接连接符 7">
            <a:extLst>
              <a:ext uri="{FF2B5EF4-FFF2-40B4-BE49-F238E27FC236}">
                <a16:creationId xmlns:a16="http://schemas.microsoft.com/office/drawing/2014/main" id="{BFB96B58-BBB8-4F9C-A9AA-FC9F3F3D033C}"/>
              </a:ext>
            </a:extLst>
          </p:cNvPr>
          <p:cNvCxnSpPr/>
          <p:nvPr/>
        </p:nvCxnSpPr>
        <p:spPr>
          <a:xfrm>
            <a:off x="660400" y="813714"/>
            <a:ext cx="8977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12B71E7E-64D2-4582-B52D-EA303D664743}"/>
              </a:ext>
            </a:extLst>
          </p:cNvPr>
          <p:cNvSpPr>
            <a:spLocks noGrp="1"/>
          </p:cNvSpPr>
          <p:nvPr>
            <p:ph type="title"/>
          </p:nvPr>
        </p:nvSpPr>
        <p:spPr>
          <a:xfrm>
            <a:off x="665843" y="357338"/>
            <a:ext cx="8699091" cy="663574"/>
          </a:xfrm>
        </p:spPr>
        <p:txBody>
          <a:bodyPr lIns="0" tIns="0" rIns="0" bIns="0">
            <a:normAutofit fontScale="90000"/>
          </a:bodyPr>
          <a:lstStyle>
            <a:lvl1pPr>
              <a:defRPr sz="2800" b="1">
                <a:solidFill>
                  <a:schemeClr val="accent2"/>
                </a:solidFill>
              </a:defRPr>
            </a:lvl1pPr>
          </a:lstStyle>
          <a:p>
            <a:r>
              <a:rPr lang="en-US" altLang="zh-CN" sz="2400" spc="114" dirty="0">
                <a:solidFill>
                  <a:schemeClr val="accent1">
                    <a:lumMod val="50000"/>
                  </a:schemeClr>
                </a:solidFill>
                <a:latin typeface="微软雅黑" panose="020B0503020204020204" pitchFamily="34" charset="-122"/>
                <a:ea typeface="微软雅黑" panose="020B0503020204020204" pitchFamily="34" charset="-122"/>
              </a:rPr>
              <a:t>Ablation study</a:t>
            </a:r>
            <a:br>
              <a:rPr lang="en-US" altLang="zh-CN" sz="1600" b="1" i="0" dirty="0">
                <a:solidFill>
                  <a:srgbClr val="4F4F4F"/>
                </a:solidFill>
                <a:effectLst/>
                <a:latin typeface="PingFang SC"/>
              </a:rPr>
            </a:br>
            <a:br>
              <a:rPr lang="en-US" altLang="zh-CN" sz="1600" b="1" i="0" dirty="0">
                <a:solidFill>
                  <a:srgbClr val="4F4F4F"/>
                </a:solidFill>
                <a:effectLst/>
                <a:latin typeface="PingFang SC"/>
              </a:rPr>
            </a:br>
            <a:br>
              <a:rPr lang="en-US" altLang="zh-CN" sz="2400" spc="114" dirty="0">
                <a:solidFill>
                  <a:schemeClr val="accent1">
                    <a:lumMod val="50000"/>
                  </a:schemeClr>
                </a:solidFill>
                <a:latin typeface="微软雅黑" panose="020B0503020204020204" pitchFamily="34" charset="-122"/>
                <a:ea typeface="微软雅黑" panose="020B0503020204020204" pitchFamily="34" charset="-122"/>
              </a:rPr>
            </a:br>
            <a:br>
              <a:rPr lang="en-US" altLang="zh-CN" sz="1100" b="1" i="0" dirty="0">
                <a:solidFill>
                  <a:srgbClr val="4F4F4F"/>
                </a:solidFill>
                <a:effectLst/>
                <a:latin typeface="PingFang SC"/>
              </a:rPr>
            </a:br>
            <a:br>
              <a:rPr lang="en-US" altLang="zh-CN" sz="1600" b="1" i="0" dirty="0">
                <a:solidFill>
                  <a:srgbClr val="4F4F4F"/>
                </a:solidFill>
                <a:effectLst/>
                <a:latin typeface="PingFang SC"/>
              </a:rPr>
            </a:br>
            <a:endParaRPr lang="en-US" altLang="zh-CN" sz="2400" spc="114"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A7D1A1F1-8D2D-4495-8066-874FD6E5A117}"/>
              </a:ext>
            </a:extLst>
          </p:cNvPr>
          <p:cNvSpPr txBox="1"/>
          <p:nvPr/>
        </p:nvSpPr>
        <p:spPr>
          <a:xfrm>
            <a:off x="6205311" y="1332962"/>
            <a:ext cx="5460842" cy="1872343"/>
          </a:xfrm>
          <a:prstGeom prst="rect">
            <a:avLst/>
          </a:prstGeom>
          <a:noFill/>
        </p:spPr>
        <p:txBody>
          <a:bodyPr wrap="square" lIns="0" tIns="0" rIns="0" bIns="0" rtlCol="0">
            <a:noAutofit/>
          </a:bodyPr>
          <a:lstStyle/>
          <a:p>
            <a:pPr marL="0" indent="457200" algn="l">
              <a:lnSpc>
                <a:spcPct val="150000"/>
              </a:lnSpc>
            </a:pPr>
            <a:r>
              <a:rPr lang="zh-CN" altLang="en-US" sz="2000" b="0" i="0" dirty="0">
                <a:solidFill>
                  <a:srgbClr val="000000"/>
                </a:solidFill>
                <a:effectLst/>
                <a:latin typeface="-apple-system"/>
              </a:rPr>
              <a:t>任何增加辅助损失的模型都可以显著提高整体性能。</a:t>
            </a:r>
            <a:endParaRPr lang="zh-CN" altLang="en-US" sz="2000" dirty="0">
              <a:solidFill>
                <a:srgbClr val="0D0016"/>
              </a:solidFill>
              <a:latin typeface="-apple-system"/>
            </a:endParaRPr>
          </a:p>
        </p:txBody>
      </p:sp>
      <p:sp>
        <p:nvSpPr>
          <p:cNvPr id="14" name="文本框 13">
            <a:extLst>
              <a:ext uri="{FF2B5EF4-FFF2-40B4-BE49-F238E27FC236}">
                <a16:creationId xmlns:a16="http://schemas.microsoft.com/office/drawing/2014/main" id="{C0B71EDC-1165-4CCC-86E2-94C74DF31133}"/>
              </a:ext>
            </a:extLst>
          </p:cNvPr>
          <p:cNvSpPr txBox="1"/>
          <p:nvPr/>
        </p:nvSpPr>
        <p:spPr>
          <a:xfrm>
            <a:off x="6205311" y="4386038"/>
            <a:ext cx="5226245" cy="1872343"/>
          </a:xfrm>
          <a:prstGeom prst="rect">
            <a:avLst/>
          </a:prstGeom>
          <a:noFill/>
        </p:spPr>
        <p:txBody>
          <a:bodyPr wrap="square" lIns="0" tIns="0" rIns="0" bIns="0" rtlCol="0">
            <a:noAutofit/>
          </a:bodyPr>
          <a:lstStyle/>
          <a:p>
            <a:pPr marL="0" indent="457200" algn="l">
              <a:lnSpc>
                <a:spcPct val="150000"/>
              </a:lnSpc>
            </a:pPr>
            <a:r>
              <a:rPr lang="en-US" altLang="zh-CN" sz="2000" b="0" i="0" dirty="0">
                <a:solidFill>
                  <a:srgbClr val="000000"/>
                </a:solidFill>
                <a:effectLst/>
                <a:latin typeface="-apple-system"/>
              </a:rPr>
              <a:t>partial auxiliary head</a:t>
            </a:r>
            <a:r>
              <a:rPr lang="zh-CN" altLang="en-US" sz="2000" b="0" i="0" dirty="0">
                <a:solidFill>
                  <a:srgbClr val="000000"/>
                </a:solidFill>
                <a:effectLst/>
                <a:latin typeface="-apple-system"/>
              </a:rPr>
              <a:t>方法具有更好的辅助效果。</a:t>
            </a:r>
            <a:endParaRPr lang="zh-CN" altLang="en-US" sz="2000" dirty="0">
              <a:solidFill>
                <a:srgbClr val="0D0016"/>
              </a:solidFill>
              <a:latin typeface="-apple-system"/>
            </a:endParaRPr>
          </a:p>
        </p:txBody>
      </p:sp>
      <p:pic>
        <p:nvPicPr>
          <p:cNvPr id="2" name="图片 1">
            <a:extLst>
              <a:ext uri="{FF2B5EF4-FFF2-40B4-BE49-F238E27FC236}">
                <a16:creationId xmlns:a16="http://schemas.microsoft.com/office/drawing/2014/main" id="{7C4A3671-27A5-4F07-825B-0CB4DC0DDB8C}"/>
              </a:ext>
            </a:extLst>
          </p:cNvPr>
          <p:cNvPicPr>
            <a:picLocks noChangeAspect="1"/>
          </p:cNvPicPr>
          <p:nvPr/>
        </p:nvPicPr>
        <p:blipFill>
          <a:blip r:embed="rId4"/>
          <a:stretch>
            <a:fillRect/>
          </a:stretch>
        </p:blipFill>
        <p:spPr>
          <a:xfrm>
            <a:off x="992038" y="1094503"/>
            <a:ext cx="4554234" cy="1451128"/>
          </a:xfrm>
          <a:prstGeom prst="rect">
            <a:avLst/>
          </a:prstGeom>
        </p:spPr>
      </p:pic>
      <p:pic>
        <p:nvPicPr>
          <p:cNvPr id="3" name="图片 2">
            <a:extLst>
              <a:ext uri="{FF2B5EF4-FFF2-40B4-BE49-F238E27FC236}">
                <a16:creationId xmlns:a16="http://schemas.microsoft.com/office/drawing/2014/main" id="{E35793F6-4D31-40B0-85A2-2D82BEAA2C5A}"/>
              </a:ext>
            </a:extLst>
          </p:cNvPr>
          <p:cNvPicPr>
            <a:picLocks noChangeAspect="1"/>
          </p:cNvPicPr>
          <p:nvPr/>
        </p:nvPicPr>
        <p:blipFill>
          <a:blip r:embed="rId5"/>
          <a:stretch>
            <a:fillRect/>
          </a:stretch>
        </p:blipFill>
        <p:spPr>
          <a:xfrm>
            <a:off x="992038" y="2698989"/>
            <a:ext cx="4640353" cy="1334168"/>
          </a:xfrm>
          <a:prstGeom prst="rect">
            <a:avLst/>
          </a:prstGeom>
        </p:spPr>
      </p:pic>
      <p:pic>
        <p:nvPicPr>
          <p:cNvPr id="10" name="图片 9">
            <a:extLst>
              <a:ext uri="{FF2B5EF4-FFF2-40B4-BE49-F238E27FC236}">
                <a16:creationId xmlns:a16="http://schemas.microsoft.com/office/drawing/2014/main" id="{0C6BD6BB-1A79-4282-8E0E-15A93341E17B}"/>
              </a:ext>
            </a:extLst>
          </p:cNvPr>
          <p:cNvPicPr>
            <a:picLocks noChangeAspect="1"/>
          </p:cNvPicPr>
          <p:nvPr/>
        </p:nvPicPr>
        <p:blipFill>
          <a:blip r:embed="rId6"/>
          <a:stretch>
            <a:fillRect/>
          </a:stretch>
        </p:blipFill>
        <p:spPr>
          <a:xfrm>
            <a:off x="992039" y="4186515"/>
            <a:ext cx="4554234" cy="1513959"/>
          </a:xfrm>
          <a:prstGeom prst="rect">
            <a:avLst/>
          </a:prstGeom>
        </p:spPr>
      </p:pic>
      <p:sp>
        <p:nvSpPr>
          <p:cNvPr id="16" name="文本框 15">
            <a:extLst>
              <a:ext uri="{FF2B5EF4-FFF2-40B4-BE49-F238E27FC236}">
                <a16:creationId xmlns:a16="http://schemas.microsoft.com/office/drawing/2014/main" id="{7DF0DF42-5521-4D7E-8D03-778101476EC8}"/>
              </a:ext>
            </a:extLst>
          </p:cNvPr>
          <p:cNvSpPr txBox="1"/>
          <p:nvPr/>
        </p:nvSpPr>
        <p:spPr>
          <a:xfrm>
            <a:off x="6205311" y="2888934"/>
            <a:ext cx="5460842" cy="1872343"/>
          </a:xfrm>
          <a:prstGeom prst="rect">
            <a:avLst/>
          </a:prstGeom>
          <a:noFill/>
        </p:spPr>
        <p:txBody>
          <a:bodyPr wrap="square" lIns="0" tIns="0" rIns="0" bIns="0" rtlCol="0">
            <a:noAutofit/>
          </a:bodyPr>
          <a:lstStyle/>
          <a:p>
            <a:pPr marL="0" indent="457200" algn="l">
              <a:lnSpc>
                <a:spcPct val="150000"/>
              </a:lnSpc>
            </a:pPr>
            <a:r>
              <a:rPr lang="zh-CN" altLang="en-US" sz="2000" b="0" i="0" dirty="0">
                <a:solidFill>
                  <a:srgbClr val="000000"/>
                </a:solidFill>
                <a:effectLst/>
                <a:latin typeface="-apple-system"/>
              </a:rPr>
              <a:t>如果</a:t>
            </a:r>
            <a:r>
              <a:rPr lang="en-US" altLang="zh-CN" sz="2000" b="0" i="0" dirty="0">
                <a:solidFill>
                  <a:srgbClr val="000000"/>
                </a:solidFill>
                <a:effectLst/>
                <a:latin typeface="-apple-system"/>
              </a:rPr>
              <a:t>auxiliary head</a:t>
            </a:r>
            <a:r>
              <a:rPr lang="zh-CN" altLang="en-US" sz="2000" b="0" i="0" dirty="0">
                <a:solidFill>
                  <a:srgbClr val="000000"/>
                </a:solidFill>
                <a:effectLst/>
                <a:latin typeface="-apple-system"/>
              </a:rPr>
              <a:t>学习先导引导</a:t>
            </a:r>
            <a:r>
              <a:rPr lang="en-US" altLang="zh-CN" sz="2000" b="0" i="0" dirty="0">
                <a:solidFill>
                  <a:srgbClr val="000000"/>
                </a:solidFill>
                <a:effectLst/>
                <a:latin typeface="-apple-system"/>
              </a:rPr>
              <a:t>soft label</a:t>
            </a:r>
            <a:r>
              <a:rPr lang="zh-CN" altLang="en-US" sz="2000" b="0" i="0" dirty="0">
                <a:solidFill>
                  <a:srgbClr val="000000"/>
                </a:solidFill>
                <a:effectLst/>
                <a:latin typeface="-apple-system"/>
              </a:rPr>
              <a:t>，它确实会帮助</a:t>
            </a:r>
            <a:r>
              <a:rPr lang="en-US" altLang="zh-CN" sz="2000" b="0" i="0" dirty="0">
                <a:solidFill>
                  <a:srgbClr val="000000"/>
                </a:solidFill>
                <a:effectLst/>
                <a:latin typeface="-apple-system"/>
              </a:rPr>
              <a:t>lead head</a:t>
            </a:r>
            <a:r>
              <a:rPr lang="zh-CN" altLang="en-US" sz="2000" b="0" i="0" dirty="0">
                <a:solidFill>
                  <a:srgbClr val="000000"/>
                </a:solidFill>
                <a:effectLst/>
                <a:latin typeface="-apple-system"/>
              </a:rPr>
              <a:t>从一致目标中提取残差信息。</a:t>
            </a:r>
            <a:endParaRPr lang="zh-CN" altLang="en-US" sz="2000" dirty="0">
              <a:solidFill>
                <a:srgbClr val="0D0016"/>
              </a:solidFill>
              <a:latin typeface="-apple-system"/>
            </a:endParaRPr>
          </a:p>
        </p:txBody>
      </p:sp>
    </p:spTree>
    <p:extLst>
      <p:ext uri="{BB962C8B-B14F-4D97-AF65-F5344CB8AC3E}">
        <p14:creationId xmlns:p14="http://schemas.microsoft.com/office/powerpoint/2010/main" val="2535353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45A8731-4A27-4A0F-BD29-6BCBEEAFACE1}"/>
              </a:ext>
            </a:extLst>
          </p:cNvPr>
          <p:cNvSpPr txBox="1"/>
          <p:nvPr/>
        </p:nvSpPr>
        <p:spPr>
          <a:xfrm>
            <a:off x="9108895" y="6356352"/>
            <a:ext cx="2874505" cy="261610"/>
          </a:xfrm>
          <a:prstGeom prst="rect">
            <a:avLst/>
          </a:prstGeom>
          <a:noFill/>
        </p:spPr>
        <p:txBody>
          <a:bodyPr wrap="none" rtlCol="0">
            <a:spAutoFit/>
          </a:bodyPr>
          <a:lstStyle/>
          <a:p>
            <a:r>
              <a:rPr lang="en-US" altLang="zh-CN" sz="1100" dirty="0">
                <a:solidFill>
                  <a:schemeClr val="tx1">
                    <a:lumMod val="50000"/>
                    <a:lumOff val="50000"/>
                  </a:schemeClr>
                </a:solidFill>
              </a:rPr>
              <a:t>Anhui University Of Science &amp; Technology </a:t>
            </a:r>
            <a:endParaRPr lang="zh-CN" altLang="en-US" sz="1100" dirty="0">
              <a:solidFill>
                <a:schemeClr val="tx1">
                  <a:lumMod val="50000"/>
                  <a:lumOff val="50000"/>
                </a:schemeClr>
              </a:solidFill>
            </a:endParaRPr>
          </a:p>
        </p:txBody>
      </p:sp>
      <p:sp>
        <p:nvSpPr>
          <p:cNvPr id="6" name="矩形 5">
            <a:extLst>
              <a:ext uri="{FF2B5EF4-FFF2-40B4-BE49-F238E27FC236}">
                <a16:creationId xmlns:a16="http://schemas.microsoft.com/office/drawing/2014/main" id="{EA20D2E9-C886-4727-856F-E0EED4087935}"/>
              </a:ext>
            </a:extLst>
          </p:cNvPr>
          <p:cNvSpPr/>
          <p:nvPr/>
        </p:nvSpPr>
        <p:spPr>
          <a:xfrm>
            <a:off x="-14748" y="263033"/>
            <a:ext cx="463328"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39680E14-62F8-4367-B198-1443A953CCE1}"/>
              </a:ext>
            </a:extLst>
          </p:cNvPr>
          <p:cNvPicPr>
            <a:picLocks noChangeAspect="1"/>
          </p:cNvPicPr>
          <p:nvPr/>
        </p:nvPicPr>
        <p:blipFill>
          <a:blip r:embed="rId3" cstate="email"/>
          <a:stretch>
            <a:fillRect/>
          </a:stretch>
        </p:blipFill>
        <p:spPr>
          <a:xfrm>
            <a:off x="9781228" y="361118"/>
            <a:ext cx="2013490" cy="386847"/>
          </a:xfrm>
          <a:prstGeom prst="rect">
            <a:avLst/>
          </a:prstGeom>
        </p:spPr>
      </p:pic>
      <p:sp>
        <p:nvSpPr>
          <p:cNvPr id="12" name="文本框 11">
            <a:extLst>
              <a:ext uri="{FF2B5EF4-FFF2-40B4-BE49-F238E27FC236}">
                <a16:creationId xmlns:a16="http://schemas.microsoft.com/office/drawing/2014/main" id="{A7D1A1F1-8D2D-4495-8066-874FD6E5A117}"/>
              </a:ext>
            </a:extLst>
          </p:cNvPr>
          <p:cNvSpPr txBox="1"/>
          <p:nvPr/>
        </p:nvSpPr>
        <p:spPr>
          <a:xfrm>
            <a:off x="7347857" y="1257300"/>
            <a:ext cx="4111822" cy="4898570"/>
          </a:xfrm>
          <a:prstGeom prst="rect">
            <a:avLst/>
          </a:prstGeom>
          <a:noFill/>
        </p:spPr>
        <p:txBody>
          <a:bodyPr wrap="square" lIns="0" tIns="0" rIns="0" bIns="0" rtlCol="0">
            <a:noAutofit/>
          </a:bodyPr>
          <a:lstStyle/>
          <a:p>
            <a:pPr marL="0" indent="457200" algn="l">
              <a:lnSpc>
                <a:spcPct val="150000"/>
              </a:lnSpc>
            </a:pPr>
            <a:r>
              <a:rPr lang="en-US" altLang="zh-CN" sz="2000" b="0" i="0" dirty="0">
                <a:solidFill>
                  <a:srgbClr val="000000"/>
                </a:solidFill>
                <a:effectLst/>
                <a:latin typeface="-apple-system"/>
              </a:rPr>
              <a:t>YOLOv7</a:t>
            </a:r>
            <a:r>
              <a:rPr lang="zh-CN" altLang="en-US" sz="2000" b="0" i="0" dirty="0">
                <a:solidFill>
                  <a:srgbClr val="000000"/>
                </a:solidFill>
                <a:effectLst/>
                <a:latin typeface="-apple-system"/>
              </a:rPr>
              <a:t>网络模型可以分为</a:t>
            </a:r>
            <a:r>
              <a:rPr lang="zh-CN" altLang="en-US" sz="2000" b="1" i="0" dirty="0">
                <a:solidFill>
                  <a:srgbClr val="000000"/>
                </a:solidFill>
                <a:effectLst/>
                <a:latin typeface="-apple-system"/>
              </a:rPr>
              <a:t>主干网络</a:t>
            </a:r>
            <a:r>
              <a:rPr lang="en-US" altLang="zh-CN" sz="2000" b="1" i="0" dirty="0">
                <a:solidFill>
                  <a:srgbClr val="000000"/>
                </a:solidFill>
                <a:effectLst/>
                <a:latin typeface="-apple-system"/>
              </a:rPr>
              <a:t>(Backbone)</a:t>
            </a:r>
            <a:r>
              <a:rPr lang="zh-CN" altLang="en-US" sz="2000" b="1" i="0" dirty="0">
                <a:solidFill>
                  <a:srgbClr val="000000"/>
                </a:solidFill>
                <a:effectLst/>
                <a:latin typeface="-apple-system"/>
              </a:rPr>
              <a:t>、颈部网络</a:t>
            </a:r>
            <a:r>
              <a:rPr lang="en-US" altLang="zh-CN" sz="2000" b="1" i="0" dirty="0">
                <a:solidFill>
                  <a:srgbClr val="000000"/>
                </a:solidFill>
                <a:effectLst/>
                <a:latin typeface="-apple-system"/>
              </a:rPr>
              <a:t>(Neck)</a:t>
            </a:r>
            <a:r>
              <a:rPr lang="zh-CN" altLang="en-US" sz="2000" b="1" i="0" dirty="0">
                <a:solidFill>
                  <a:srgbClr val="000000"/>
                </a:solidFill>
                <a:effectLst/>
                <a:latin typeface="-apple-system"/>
              </a:rPr>
              <a:t>、检测头</a:t>
            </a:r>
            <a:r>
              <a:rPr lang="en-US" altLang="zh-CN" sz="2000" b="1" i="0" dirty="0">
                <a:solidFill>
                  <a:srgbClr val="000000"/>
                </a:solidFill>
                <a:effectLst/>
                <a:latin typeface="-apple-system"/>
              </a:rPr>
              <a:t>(Head)</a:t>
            </a:r>
            <a:r>
              <a:rPr lang="zh-CN" altLang="en-US" sz="2000" b="0" i="0" dirty="0">
                <a:solidFill>
                  <a:srgbClr val="000000"/>
                </a:solidFill>
                <a:effectLst/>
                <a:latin typeface="-apple-system"/>
              </a:rPr>
              <a:t>三部分。</a:t>
            </a:r>
            <a:r>
              <a:rPr lang="en-US" altLang="zh-CN" sz="2000" b="0" i="0" dirty="0">
                <a:solidFill>
                  <a:srgbClr val="000000"/>
                </a:solidFill>
                <a:effectLst/>
                <a:latin typeface="-apple-system"/>
              </a:rPr>
              <a:t>YOLOv7</a:t>
            </a:r>
            <a:r>
              <a:rPr lang="zh-CN" altLang="en-US" sz="2000" b="0" i="0" dirty="0">
                <a:solidFill>
                  <a:srgbClr val="000000"/>
                </a:solidFill>
                <a:effectLst/>
                <a:latin typeface="-apple-system"/>
              </a:rPr>
              <a:t>会先对输入的图像进行图像</a:t>
            </a:r>
            <a:r>
              <a:rPr lang="zh-CN" altLang="en-US" sz="2000" b="1" i="0" dirty="0">
                <a:solidFill>
                  <a:srgbClr val="000000"/>
                </a:solidFill>
                <a:effectLst/>
                <a:latin typeface="-apple-system"/>
              </a:rPr>
              <a:t>归一化操作以及数据增强处理</a:t>
            </a:r>
            <a:r>
              <a:rPr lang="zh-CN" altLang="en-US" sz="2000" b="0" i="0" dirty="0">
                <a:solidFill>
                  <a:srgbClr val="000000"/>
                </a:solidFill>
                <a:effectLst/>
                <a:latin typeface="-apple-system"/>
              </a:rPr>
              <a:t>，</a:t>
            </a:r>
            <a:r>
              <a:rPr lang="zh-CN" altLang="en-US" sz="2000" b="0" i="0" dirty="0">
                <a:solidFill>
                  <a:srgbClr val="FF0000"/>
                </a:solidFill>
                <a:effectLst/>
                <a:latin typeface="-apple-system"/>
              </a:rPr>
              <a:t>预处理可以对图像中的信息有选择地加强，使模型更好的进行分析。</a:t>
            </a:r>
            <a:r>
              <a:rPr lang="zh-CN" altLang="en-US" sz="2000" b="0" i="0" dirty="0">
                <a:solidFill>
                  <a:srgbClr val="000000"/>
                </a:solidFill>
                <a:effectLst/>
                <a:latin typeface="-apple-system"/>
              </a:rPr>
              <a:t>经过处理后的图像适用于模型的训练，可以通过内置的加载器读入模型开始训练或进行推理。</a:t>
            </a:r>
            <a:endParaRPr lang="zh-CN" altLang="en-US" sz="2000" dirty="0">
              <a:solidFill>
                <a:srgbClr val="0D0016"/>
              </a:solidFill>
              <a:latin typeface="-apple-system"/>
            </a:endParaRPr>
          </a:p>
        </p:txBody>
      </p:sp>
      <p:pic>
        <p:nvPicPr>
          <p:cNvPr id="18" name="图形 17">
            <a:extLst>
              <a:ext uri="{FF2B5EF4-FFF2-40B4-BE49-F238E27FC236}">
                <a16:creationId xmlns:a16="http://schemas.microsoft.com/office/drawing/2014/main" id="{C5E9DCC0-A390-4484-A18C-E2643A7E8B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2321" y="283345"/>
            <a:ext cx="6337640" cy="6073007"/>
          </a:xfrm>
          <a:prstGeom prst="rect">
            <a:avLst/>
          </a:prstGeom>
        </p:spPr>
      </p:pic>
    </p:spTree>
    <p:extLst>
      <p:ext uri="{BB962C8B-B14F-4D97-AF65-F5344CB8AC3E}">
        <p14:creationId xmlns:p14="http://schemas.microsoft.com/office/powerpoint/2010/main" val="1863852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45A8731-4A27-4A0F-BD29-6BCBEEAFACE1}"/>
              </a:ext>
            </a:extLst>
          </p:cNvPr>
          <p:cNvSpPr txBox="1"/>
          <p:nvPr/>
        </p:nvSpPr>
        <p:spPr>
          <a:xfrm>
            <a:off x="9108895" y="6356352"/>
            <a:ext cx="2874505" cy="261610"/>
          </a:xfrm>
          <a:prstGeom prst="rect">
            <a:avLst/>
          </a:prstGeom>
          <a:noFill/>
        </p:spPr>
        <p:txBody>
          <a:bodyPr wrap="none" rtlCol="0">
            <a:spAutoFit/>
          </a:bodyPr>
          <a:lstStyle/>
          <a:p>
            <a:r>
              <a:rPr lang="en-US" altLang="zh-CN" sz="1100" dirty="0">
                <a:solidFill>
                  <a:schemeClr val="tx1">
                    <a:lumMod val="50000"/>
                    <a:lumOff val="50000"/>
                  </a:schemeClr>
                </a:solidFill>
              </a:rPr>
              <a:t>Anhui University Of Science &amp; Technology </a:t>
            </a:r>
            <a:endParaRPr lang="zh-CN" altLang="en-US" sz="1100" dirty="0">
              <a:solidFill>
                <a:schemeClr val="tx1">
                  <a:lumMod val="50000"/>
                  <a:lumOff val="50000"/>
                </a:schemeClr>
              </a:solidFill>
            </a:endParaRPr>
          </a:p>
        </p:txBody>
      </p:sp>
      <p:sp>
        <p:nvSpPr>
          <p:cNvPr id="6" name="矩形 5">
            <a:extLst>
              <a:ext uri="{FF2B5EF4-FFF2-40B4-BE49-F238E27FC236}">
                <a16:creationId xmlns:a16="http://schemas.microsoft.com/office/drawing/2014/main" id="{EA20D2E9-C886-4727-856F-E0EED4087935}"/>
              </a:ext>
            </a:extLst>
          </p:cNvPr>
          <p:cNvSpPr/>
          <p:nvPr/>
        </p:nvSpPr>
        <p:spPr>
          <a:xfrm>
            <a:off x="-14748" y="263033"/>
            <a:ext cx="463328"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39680E14-62F8-4367-B198-1443A953CCE1}"/>
              </a:ext>
            </a:extLst>
          </p:cNvPr>
          <p:cNvPicPr>
            <a:picLocks noChangeAspect="1"/>
          </p:cNvPicPr>
          <p:nvPr/>
        </p:nvPicPr>
        <p:blipFill>
          <a:blip r:embed="rId3" cstate="email"/>
          <a:stretch>
            <a:fillRect/>
          </a:stretch>
        </p:blipFill>
        <p:spPr>
          <a:xfrm>
            <a:off x="9781228" y="361118"/>
            <a:ext cx="2013490" cy="386847"/>
          </a:xfrm>
          <a:prstGeom prst="rect">
            <a:avLst/>
          </a:prstGeom>
        </p:spPr>
      </p:pic>
      <p:sp>
        <p:nvSpPr>
          <p:cNvPr id="12" name="文本框 11">
            <a:extLst>
              <a:ext uri="{FF2B5EF4-FFF2-40B4-BE49-F238E27FC236}">
                <a16:creationId xmlns:a16="http://schemas.microsoft.com/office/drawing/2014/main" id="{A7D1A1F1-8D2D-4495-8066-874FD6E5A117}"/>
              </a:ext>
            </a:extLst>
          </p:cNvPr>
          <p:cNvSpPr txBox="1"/>
          <p:nvPr/>
        </p:nvSpPr>
        <p:spPr>
          <a:xfrm>
            <a:off x="4250871" y="3000194"/>
            <a:ext cx="7372093" cy="3049762"/>
          </a:xfrm>
          <a:prstGeom prst="rect">
            <a:avLst/>
          </a:prstGeom>
          <a:noFill/>
        </p:spPr>
        <p:txBody>
          <a:bodyPr wrap="square" lIns="0" tIns="0" rIns="0" bIns="0" rtlCol="0">
            <a:noAutofit/>
          </a:bodyPr>
          <a:lstStyle/>
          <a:p>
            <a:pPr marL="0" indent="457200" algn="l">
              <a:lnSpc>
                <a:spcPct val="150000"/>
              </a:lnSpc>
            </a:pPr>
            <a:r>
              <a:rPr lang="en-US" altLang="zh-CN" sz="2000" b="0" i="0" dirty="0">
                <a:solidFill>
                  <a:srgbClr val="000000"/>
                </a:solidFill>
                <a:effectLst/>
                <a:latin typeface="-apple-system"/>
              </a:rPr>
              <a:t>YOLOv7</a:t>
            </a:r>
            <a:r>
              <a:rPr lang="zh-CN" altLang="en-US" sz="2000" b="0" i="0" dirty="0">
                <a:solidFill>
                  <a:srgbClr val="000000"/>
                </a:solidFill>
                <a:effectLst/>
                <a:latin typeface="-apple-system"/>
              </a:rPr>
              <a:t>的主干网络包含</a:t>
            </a:r>
            <a:r>
              <a:rPr lang="en-US" altLang="zh-CN" sz="2000" b="1" i="0" dirty="0">
                <a:solidFill>
                  <a:srgbClr val="000000"/>
                </a:solidFill>
                <a:effectLst/>
                <a:latin typeface="-apple-system"/>
              </a:rPr>
              <a:t>CBS</a:t>
            </a:r>
            <a:r>
              <a:rPr lang="zh-CN" altLang="en-US" sz="2000" b="1" i="0" dirty="0">
                <a:solidFill>
                  <a:srgbClr val="000000"/>
                </a:solidFill>
                <a:effectLst/>
                <a:latin typeface="-apple-system"/>
              </a:rPr>
              <a:t>、</a:t>
            </a:r>
            <a:r>
              <a:rPr lang="en-US" altLang="zh-CN" sz="2000" b="1" i="0" dirty="0">
                <a:solidFill>
                  <a:srgbClr val="000000"/>
                </a:solidFill>
                <a:effectLst/>
                <a:latin typeface="-apple-system"/>
              </a:rPr>
              <a:t>ELAN</a:t>
            </a:r>
            <a:r>
              <a:rPr lang="zh-CN" altLang="en-US" sz="2000" b="1" i="0" dirty="0">
                <a:solidFill>
                  <a:srgbClr val="000000"/>
                </a:solidFill>
                <a:effectLst/>
                <a:latin typeface="-apple-system"/>
              </a:rPr>
              <a:t>和</a:t>
            </a:r>
            <a:r>
              <a:rPr lang="en-US" altLang="zh-CN" sz="2000" b="1" i="0" dirty="0">
                <a:solidFill>
                  <a:srgbClr val="000000"/>
                </a:solidFill>
                <a:effectLst/>
                <a:latin typeface="-apple-system"/>
              </a:rPr>
              <a:t>MP-C3</a:t>
            </a:r>
            <a:r>
              <a:rPr lang="zh-CN" altLang="en-US" sz="2000" b="0" i="0" dirty="0">
                <a:solidFill>
                  <a:srgbClr val="000000"/>
                </a:solidFill>
                <a:effectLst/>
                <a:latin typeface="-apple-system"/>
              </a:rPr>
              <a:t>三种基础模块，基础模块会根据其在网络的不同位置进行通道数和分支数的调整以达到更好的效果。其中</a:t>
            </a:r>
            <a:r>
              <a:rPr lang="en-US" altLang="zh-CN" sz="2000" b="0" i="0" dirty="0">
                <a:solidFill>
                  <a:srgbClr val="000000"/>
                </a:solidFill>
                <a:effectLst/>
                <a:latin typeface="-apple-system"/>
              </a:rPr>
              <a:t>CBS</a:t>
            </a:r>
            <a:r>
              <a:rPr lang="zh-CN" altLang="en-US" sz="2000" b="0" i="0" dirty="0">
                <a:solidFill>
                  <a:srgbClr val="000000"/>
                </a:solidFill>
                <a:effectLst/>
                <a:latin typeface="-apple-system"/>
              </a:rPr>
              <a:t>模块由三部分组成。输入的数据会先</a:t>
            </a:r>
            <a:r>
              <a:rPr lang="zh-CN" altLang="en-US" sz="2000" i="0" dirty="0">
                <a:solidFill>
                  <a:srgbClr val="000000"/>
                </a:solidFill>
                <a:effectLst/>
                <a:latin typeface="-apple-system"/>
              </a:rPr>
              <a:t>经过</a:t>
            </a:r>
            <a:r>
              <a:rPr lang="zh-CN" altLang="en-US" sz="2000" b="1" i="0" dirty="0">
                <a:solidFill>
                  <a:srgbClr val="000000"/>
                </a:solidFill>
                <a:effectLst/>
                <a:latin typeface="-apple-system"/>
              </a:rPr>
              <a:t>卷积</a:t>
            </a:r>
            <a:r>
              <a:rPr lang="en-US" altLang="zh-CN" sz="2000" b="1" i="0" dirty="0">
                <a:solidFill>
                  <a:srgbClr val="000000"/>
                </a:solidFill>
                <a:effectLst/>
                <a:latin typeface="-apple-system"/>
              </a:rPr>
              <a:t>(Conv)</a:t>
            </a:r>
            <a:r>
              <a:rPr lang="zh-CN" altLang="en-US" sz="2000" b="0" i="0" dirty="0">
                <a:solidFill>
                  <a:srgbClr val="000000"/>
                </a:solidFill>
                <a:effectLst/>
                <a:latin typeface="-apple-system"/>
              </a:rPr>
              <a:t>提取特征值，然后使用</a:t>
            </a:r>
            <a:r>
              <a:rPr lang="zh-CN" altLang="en-US" sz="2000" b="1" i="0" dirty="0">
                <a:solidFill>
                  <a:srgbClr val="000000"/>
                </a:solidFill>
                <a:effectLst/>
                <a:latin typeface="-apple-system"/>
              </a:rPr>
              <a:t>批量样本归一化</a:t>
            </a:r>
            <a:r>
              <a:rPr lang="en-US" altLang="zh-CN" sz="2000" b="1" i="0" dirty="0">
                <a:solidFill>
                  <a:srgbClr val="000000"/>
                </a:solidFill>
                <a:effectLst/>
                <a:latin typeface="-apple-system"/>
              </a:rPr>
              <a:t>(BN)</a:t>
            </a:r>
            <a:r>
              <a:rPr lang="zh-CN" altLang="en-US" sz="2000" b="0" i="0" dirty="0">
                <a:solidFill>
                  <a:srgbClr val="000000"/>
                </a:solidFill>
                <a:effectLst/>
                <a:latin typeface="-apple-system"/>
              </a:rPr>
              <a:t>使特征值的传递更加稳定，最后经过激活函数</a:t>
            </a:r>
            <a:r>
              <a:rPr lang="en-US" altLang="zh-CN" sz="2000" b="0" i="0" dirty="0" err="1">
                <a:solidFill>
                  <a:srgbClr val="000000"/>
                </a:solidFill>
                <a:effectLst/>
                <a:latin typeface="-apple-system"/>
              </a:rPr>
              <a:t>SiLU</a:t>
            </a:r>
            <a:r>
              <a:rPr lang="zh-CN" altLang="en-US" sz="2000" b="0" i="0" dirty="0">
                <a:solidFill>
                  <a:srgbClr val="000000"/>
                </a:solidFill>
                <a:effectLst/>
                <a:latin typeface="-apple-system"/>
              </a:rPr>
              <a:t>增强特征值的表达，同时</a:t>
            </a:r>
            <a:r>
              <a:rPr lang="en-US" altLang="zh-CN" sz="2000" b="0" i="0" dirty="0">
                <a:solidFill>
                  <a:srgbClr val="000000"/>
                </a:solidFill>
                <a:effectLst/>
                <a:latin typeface="-apple-system"/>
              </a:rPr>
              <a:t>CBS</a:t>
            </a:r>
            <a:r>
              <a:rPr lang="zh-CN" altLang="en-US" sz="2000" b="0" i="0" dirty="0">
                <a:solidFill>
                  <a:srgbClr val="000000"/>
                </a:solidFill>
                <a:effectLst/>
                <a:latin typeface="-apple-system"/>
              </a:rPr>
              <a:t>结构在</a:t>
            </a:r>
            <a:r>
              <a:rPr lang="en-US" altLang="zh-CN" sz="2000" b="0" i="0" dirty="0">
                <a:solidFill>
                  <a:srgbClr val="000000"/>
                </a:solidFill>
                <a:effectLst/>
                <a:latin typeface="-apple-system"/>
              </a:rPr>
              <a:t>YOLOv7</a:t>
            </a:r>
            <a:r>
              <a:rPr lang="zh-CN" altLang="en-US" sz="2000" b="0" i="0" dirty="0">
                <a:solidFill>
                  <a:srgbClr val="000000"/>
                </a:solidFill>
                <a:effectLst/>
                <a:latin typeface="-apple-system"/>
              </a:rPr>
              <a:t>中</a:t>
            </a:r>
            <a:r>
              <a:rPr lang="zh-CN" altLang="en-US" sz="2000" b="0" i="0" dirty="0">
                <a:solidFill>
                  <a:srgbClr val="FF0000"/>
                </a:solidFill>
                <a:effectLst/>
                <a:latin typeface="-apple-system"/>
              </a:rPr>
              <a:t>根据卷积神经网络卷积核和步长的不同可以分为三种不同的</a:t>
            </a:r>
            <a:r>
              <a:rPr lang="en-US" altLang="zh-CN" sz="2000" b="0" i="0" dirty="0">
                <a:solidFill>
                  <a:srgbClr val="FF0000"/>
                </a:solidFill>
                <a:effectLst/>
                <a:latin typeface="-apple-system"/>
              </a:rPr>
              <a:t>CBS</a:t>
            </a:r>
            <a:r>
              <a:rPr lang="zh-CN" altLang="en-US" sz="2000" b="0" i="0" dirty="0">
                <a:solidFill>
                  <a:srgbClr val="FF0000"/>
                </a:solidFill>
                <a:effectLst/>
                <a:latin typeface="-apple-system"/>
              </a:rPr>
              <a:t>模块。</a:t>
            </a:r>
            <a:endParaRPr lang="zh-CN" altLang="en-US" sz="2000" dirty="0">
              <a:solidFill>
                <a:srgbClr val="FF0000"/>
              </a:solidFill>
              <a:latin typeface="-apple-system"/>
            </a:endParaRPr>
          </a:p>
        </p:txBody>
      </p:sp>
      <p:pic>
        <p:nvPicPr>
          <p:cNvPr id="8" name="图形 7">
            <a:extLst>
              <a:ext uri="{FF2B5EF4-FFF2-40B4-BE49-F238E27FC236}">
                <a16:creationId xmlns:a16="http://schemas.microsoft.com/office/drawing/2014/main" id="{405CB368-D848-43B6-B9EE-7B2EA1B792CD}"/>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90155"/>
          <a:stretch/>
        </p:blipFill>
        <p:spPr>
          <a:xfrm>
            <a:off x="359595" y="808044"/>
            <a:ext cx="11342180" cy="1118992"/>
          </a:xfrm>
          <a:prstGeom prst="rect">
            <a:avLst/>
          </a:prstGeom>
        </p:spPr>
      </p:pic>
      <p:pic>
        <p:nvPicPr>
          <p:cNvPr id="9" name="图形 8">
            <a:extLst>
              <a:ext uri="{FF2B5EF4-FFF2-40B4-BE49-F238E27FC236}">
                <a16:creationId xmlns:a16="http://schemas.microsoft.com/office/drawing/2014/main" id="{6D89A528-2377-4A3A-B02B-6004BD6E728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6657" y="2226701"/>
            <a:ext cx="5270714" cy="2538706"/>
          </a:xfrm>
          <a:prstGeom prst="rect">
            <a:avLst/>
          </a:prstGeom>
        </p:spPr>
      </p:pic>
    </p:spTree>
    <p:extLst>
      <p:ext uri="{BB962C8B-B14F-4D97-AF65-F5344CB8AC3E}">
        <p14:creationId xmlns:p14="http://schemas.microsoft.com/office/powerpoint/2010/main" val="3072856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45A8731-4A27-4A0F-BD29-6BCBEEAFACE1}"/>
              </a:ext>
            </a:extLst>
          </p:cNvPr>
          <p:cNvSpPr txBox="1"/>
          <p:nvPr/>
        </p:nvSpPr>
        <p:spPr>
          <a:xfrm>
            <a:off x="9108895" y="6356352"/>
            <a:ext cx="2874505" cy="261610"/>
          </a:xfrm>
          <a:prstGeom prst="rect">
            <a:avLst/>
          </a:prstGeom>
          <a:noFill/>
        </p:spPr>
        <p:txBody>
          <a:bodyPr wrap="none" rtlCol="0">
            <a:spAutoFit/>
          </a:bodyPr>
          <a:lstStyle/>
          <a:p>
            <a:r>
              <a:rPr lang="en-US" altLang="zh-CN" sz="1100" dirty="0">
                <a:solidFill>
                  <a:schemeClr val="tx1">
                    <a:lumMod val="50000"/>
                    <a:lumOff val="50000"/>
                  </a:schemeClr>
                </a:solidFill>
              </a:rPr>
              <a:t>Anhui University Of Science &amp; Technology </a:t>
            </a:r>
            <a:endParaRPr lang="zh-CN" altLang="en-US" sz="1100" dirty="0">
              <a:solidFill>
                <a:schemeClr val="tx1">
                  <a:lumMod val="50000"/>
                  <a:lumOff val="50000"/>
                </a:schemeClr>
              </a:solidFill>
            </a:endParaRPr>
          </a:p>
        </p:txBody>
      </p:sp>
      <p:sp>
        <p:nvSpPr>
          <p:cNvPr id="6" name="矩形 5">
            <a:extLst>
              <a:ext uri="{FF2B5EF4-FFF2-40B4-BE49-F238E27FC236}">
                <a16:creationId xmlns:a16="http://schemas.microsoft.com/office/drawing/2014/main" id="{EA20D2E9-C886-4727-856F-E0EED4087935}"/>
              </a:ext>
            </a:extLst>
          </p:cNvPr>
          <p:cNvSpPr/>
          <p:nvPr/>
        </p:nvSpPr>
        <p:spPr>
          <a:xfrm>
            <a:off x="-14748" y="263033"/>
            <a:ext cx="463328"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39680E14-62F8-4367-B198-1443A953CCE1}"/>
              </a:ext>
            </a:extLst>
          </p:cNvPr>
          <p:cNvPicPr>
            <a:picLocks noChangeAspect="1"/>
          </p:cNvPicPr>
          <p:nvPr/>
        </p:nvPicPr>
        <p:blipFill>
          <a:blip r:embed="rId3" cstate="email"/>
          <a:stretch>
            <a:fillRect/>
          </a:stretch>
        </p:blipFill>
        <p:spPr>
          <a:xfrm>
            <a:off x="9781228" y="361118"/>
            <a:ext cx="2013490" cy="386847"/>
          </a:xfrm>
          <a:prstGeom prst="rect">
            <a:avLst/>
          </a:prstGeom>
        </p:spPr>
      </p:pic>
      <p:sp>
        <p:nvSpPr>
          <p:cNvPr id="12" name="文本框 11">
            <a:extLst>
              <a:ext uri="{FF2B5EF4-FFF2-40B4-BE49-F238E27FC236}">
                <a16:creationId xmlns:a16="http://schemas.microsoft.com/office/drawing/2014/main" id="{A7D1A1F1-8D2D-4495-8066-874FD6E5A117}"/>
              </a:ext>
            </a:extLst>
          </p:cNvPr>
          <p:cNvSpPr txBox="1"/>
          <p:nvPr/>
        </p:nvSpPr>
        <p:spPr>
          <a:xfrm>
            <a:off x="6710722" y="1083128"/>
            <a:ext cx="5061857" cy="4607599"/>
          </a:xfrm>
          <a:prstGeom prst="rect">
            <a:avLst/>
          </a:prstGeom>
          <a:noFill/>
        </p:spPr>
        <p:txBody>
          <a:bodyPr wrap="square" lIns="0" tIns="0" rIns="0" bIns="0" rtlCol="0">
            <a:noAutofit/>
          </a:bodyPr>
          <a:lstStyle/>
          <a:p>
            <a:pPr marL="0" indent="457200" algn="l">
              <a:lnSpc>
                <a:spcPct val="150000"/>
              </a:lnSpc>
            </a:pPr>
            <a:r>
              <a:rPr lang="en-US" altLang="zh-CN" sz="2000" b="0" i="0" dirty="0">
                <a:solidFill>
                  <a:srgbClr val="000000"/>
                </a:solidFill>
                <a:effectLst/>
                <a:latin typeface="-apple-system"/>
              </a:rPr>
              <a:t>ELAN</a:t>
            </a:r>
            <a:r>
              <a:rPr lang="zh-CN" altLang="en-US" sz="2000" b="0" i="0" dirty="0">
                <a:solidFill>
                  <a:srgbClr val="000000"/>
                </a:solidFill>
                <a:effectLst/>
                <a:latin typeface="-apple-system"/>
              </a:rPr>
              <a:t>如图所示</a:t>
            </a:r>
            <a:r>
              <a:rPr lang="zh-CN" altLang="en-US" sz="2000" b="1" i="0" dirty="0">
                <a:solidFill>
                  <a:srgbClr val="000000"/>
                </a:solidFill>
                <a:effectLst/>
                <a:latin typeface="-apple-system"/>
              </a:rPr>
              <a:t>由多个</a:t>
            </a:r>
            <a:r>
              <a:rPr lang="en-US" altLang="zh-CN" sz="2000" b="1" i="0" dirty="0">
                <a:solidFill>
                  <a:srgbClr val="000000"/>
                </a:solidFill>
                <a:effectLst/>
                <a:latin typeface="-apple-system"/>
              </a:rPr>
              <a:t>CBS</a:t>
            </a:r>
            <a:r>
              <a:rPr lang="zh-CN" altLang="en-US" sz="2000" b="1" i="0" dirty="0">
                <a:solidFill>
                  <a:srgbClr val="000000"/>
                </a:solidFill>
                <a:effectLst/>
                <a:latin typeface="-apple-system"/>
              </a:rPr>
              <a:t>模块构成</a:t>
            </a:r>
            <a:r>
              <a:rPr lang="zh-CN" altLang="en-US" sz="2000" b="0" i="0" dirty="0">
                <a:solidFill>
                  <a:srgbClr val="000000"/>
                </a:solidFill>
                <a:effectLst/>
                <a:latin typeface="-apple-system"/>
              </a:rPr>
              <a:t>，使用了</a:t>
            </a:r>
            <a:r>
              <a:rPr lang="en-US" altLang="zh-CN" sz="2000" b="0" i="0" dirty="0">
                <a:solidFill>
                  <a:srgbClr val="FF0000"/>
                </a:solidFill>
                <a:effectLst/>
                <a:latin typeface="-apple-system"/>
              </a:rPr>
              <a:t>3</a:t>
            </a:r>
            <a:r>
              <a:rPr lang="zh-CN" altLang="en-US" sz="2000" b="0" i="0" dirty="0">
                <a:solidFill>
                  <a:srgbClr val="FF0000"/>
                </a:solidFill>
                <a:effectLst/>
                <a:latin typeface="-apple-system"/>
              </a:rPr>
              <a:t>个卷积核为</a:t>
            </a:r>
            <a:r>
              <a:rPr lang="en-US" altLang="zh-CN" sz="2000" b="0" i="0" dirty="0">
                <a:solidFill>
                  <a:srgbClr val="FF0000"/>
                </a:solidFill>
                <a:effectLst/>
                <a:latin typeface="-apple-system"/>
              </a:rPr>
              <a:t>1×1</a:t>
            </a:r>
            <a:r>
              <a:rPr lang="zh-CN" altLang="en-US" sz="2000" b="0" i="0" dirty="0">
                <a:solidFill>
                  <a:srgbClr val="FF0000"/>
                </a:solidFill>
                <a:effectLst/>
                <a:latin typeface="-apple-system"/>
              </a:rPr>
              <a:t>步长为</a:t>
            </a:r>
            <a:r>
              <a:rPr lang="en-US" altLang="zh-CN" sz="2000" b="0" i="0" dirty="0">
                <a:solidFill>
                  <a:srgbClr val="FF0000"/>
                </a:solidFill>
                <a:effectLst/>
                <a:latin typeface="-apple-system"/>
              </a:rPr>
              <a:t>1</a:t>
            </a:r>
            <a:r>
              <a:rPr lang="zh-CN" altLang="en-US" sz="2000" b="0" i="0" dirty="0">
                <a:solidFill>
                  <a:srgbClr val="FF0000"/>
                </a:solidFill>
                <a:effectLst/>
                <a:latin typeface="-apple-system"/>
              </a:rPr>
              <a:t>的</a:t>
            </a:r>
            <a:r>
              <a:rPr lang="en-US" altLang="zh-CN" sz="2000" b="0" i="0" dirty="0">
                <a:solidFill>
                  <a:srgbClr val="FF0000"/>
                </a:solidFill>
                <a:effectLst/>
                <a:latin typeface="-apple-system"/>
              </a:rPr>
              <a:t>CBS</a:t>
            </a:r>
            <a:r>
              <a:rPr lang="zh-CN" altLang="en-US" sz="2000" b="0" i="0" dirty="0">
                <a:solidFill>
                  <a:srgbClr val="FF0000"/>
                </a:solidFill>
                <a:effectLst/>
                <a:latin typeface="-apple-system"/>
              </a:rPr>
              <a:t>和</a:t>
            </a:r>
            <a:r>
              <a:rPr lang="en-US" altLang="zh-CN" sz="2000" b="0" i="0" dirty="0">
                <a:solidFill>
                  <a:srgbClr val="FF0000"/>
                </a:solidFill>
                <a:effectLst/>
                <a:latin typeface="-apple-system"/>
              </a:rPr>
              <a:t>4</a:t>
            </a:r>
            <a:r>
              <a:rPr lang="zh-CN" altLang="en-US" sz="2000" b="0" i="0" dirty="0">
                <a:solidFill>
                  <a:srgbClr val="FF0000"/>
                </a:solidFill>
                <a:effectLst/>
                <a:latin typeface="-apple-system"/>
              </a:rPr>
              <a:t>个卷积核为</a:t>
            </a:r>
            <a:r>
              <a:rPr lang="en-US" altLang="zh-CN" sz="2000" b="0" i="0" dirty="0">
                <a:solidFill>
                  <a:srgbClr val="FF0000"/>
                </a:solidFill>
                <a:effectLst/>
                <a:latin typeface="-apple-system"/>
              </a:rPr>
              <a:t>3×3</a:t>
            </a:r>
            <a:r>
              <a:rPr lang="zh-CN" altLang="en-US" sz="2000" b="0" i="0" dirty="0">
                <a:solidFill>
                  <a:srgbClr val="FF0000"/>
                </a:solidFill>
                <a:effectLst/>
                <a:latin typeface="-apple-system"/>
              </a:rPr>
              <a:t>步长为</a:t>
            </a:r>
            <a:r>
              <a:rPr lang="en-US" altLang="zh-CN" sz="2000" b="0" i="0" dirty="0">
                <a:solidFill>
                  <a:srgbClr val="FF0000"/>
                </a:solidFill>
                <a:effectLst/>
                <a:latin typeface="-apple-system"/>
              </a:rPr>
              <a:t>1</a:t>
            </a:r>
            <a:r>
              <a:rPr lang="zh-CN" altLang="en-US" sz="2000" b="0" i="0" dirty="0">
                <a:solidFill>
                  <a:srgbClr val="FF0000"/>
                </a:solidFill>
                <a:effectLst/>
                <a:latin typeface="-apple-system"/>
              </a:rPr>
              <a:t>的</a:t>
            </a:r>
            <a:r>
              <a:rPr lang="en-US" altLang="zh-CN" sz="2000" b="0" i="0" dirty="0">
                <a:solidFill>
                  <a:srgbClr val="FF0000"/>
                </a:solidFill>
                <a:effectLst/>
                <a:latin typeface="-apple-system"/>
              </a:rPr>
              <a:t>CBS</a:t>
            </a:r>
            <a:r>
              <a:rPr lang="zh-CN" altLang="en-US" sz="2000" b="0" i="0" dirty="0">
                <a:solidFill>
                  <a:srgbClr val="000000"/>
                </a:solidFill>
                <a:effectLst/>
                <a:latin typeface="-apple-system"/>
              </a:rPr>
              <a:t>。输出通道都是和输入通道保持一致的。在开始的两个分支的中，使用卷积核为</a:t>
            </a:r>
            <a:r>
              <a:rPr lang="en-US" altLang="zh-CN" sz="2000" b="0" i="0" dirty="0">
                <a:solidFill>
                  <a:srgbClr val="000000"/>
                </a:solidFill>
                <a:effectLst/>
                <a:latin typeface="-apple-system"/>
              </a:rPr>
              <a:t>1×1</a:t>
            </a:r>
            <a:r>
              <a:rPr lang="zh-CN" altLang="en-US" sz="2000" b="0" i="0" dirty="0">
                <a:solidFill>
                  <a:srgbClr val="000000"/>
                </a:solidFill>
                <a:effectLst/>
                <a:latin typeface="-apple-system"/>
              </a:rPr>
              <a:t>步长为</a:t>
            </a:r>
            <a:r>
              <a:rPr lang="en-US" altLang="zh-CN" sz="2000" b="0" i="0" dirty="0">
                <a:solidFill>
                  <a:srgbClr val="000000"/>
                </a:solidFill>
                <a:effectLst/>
                <a:latin typeface="-apple-system"/>
              </a:rPr>
              <a:t>1</a:t>
            </a:r>
            <a:r>
              <a:rPr lang="zh-CN" altLang="en-US" sz="2000" b="0" i="0" dirty="0">
                <a:solidFill>
                  <a:srgbClr val="000000"/>
                </a:solidFill>
                <a:effectLst/>
                <a:latin typeface="-apple-system"/>
              </a:rPr>
              <a:t>的</a:t>
            </a:r>
            <a:r>
              <a:rPr lang="en-US" altLang="zh-CN" sz="2000" b="0" i="0" dirty="0">
                <a:solidFill>
                  <a:srgbClr val="000000"/>
                </a:solidFill>
                <a:effectLst/>
                <a:latin typeface="-apple-system"/>
              </a:rPr>
              <a:t>CBS</a:t>
            </a:r>
            <a:r>
              <a:rPr lang="zh-CN" altLang="en-US" sz="2000" b="1" i="0" dirty="0">
                <a:solidFill>
                  <a:srgbClr val="000000"/>
                </a:solidFill>
                <a:effectLst/>
                <a:latin typeface="-apple-system"/>
              </a:rPr>
              <a:t>使通道数发生变化</a:t>
            </a:r>
            <a:r>
              <a:rPr lang="zh-CN" altLang="en-US" sz="2000" b="0" i="0" dirty="0">
                <a:solidFill>
                  <a:srgbClr val="000000"/>
                </a:solidFill>
                <a:effectLst/>
                <a:latin typeface="-apple-system"/>
              </a:rPr>
              <a:t>。而后续的几个</a:t>
            </a:r>
            <a:r>
              <a:rPr lang="en-US" altLang="zh-CN" sz="2000" b="0" i="0" dirty="0">
                <a:solidFill>
                  <a:srgbClr val="000000"/>
                </a:solidFill>
                <a:effectLst/>
                <a:latin typeface="-apple-system"/>
              </a:rPr>
              <a:t>CBS</a:t>
            </a:r>
            <a:r>
              <a:rPr lang="zh-CN" altLang="en-US" sz="2000" b="0" i="0" dirty="0">
                <a:solidFill>
                  <a:srgbClr val="000000"/>
                </a:solidFill>
                <a:effectLst/>
                <a:latin typeface="-apple-system"/>
              </a:rPr>
              <a:t>的输入通道与输出通道保持一致，并经过最后一个</a:t>
            </a:r>
            <a:r>
              <a:rPr lang="en-US" altLang="zh-CN" sz="2000" b="0" i="0" dirty="0">
                <a:solidFill>
                  <a:srgbClr val="000000"/>
                </a:solidFill>
                <a:effectLst/>
                <a:latin typeface="-apple-system"/>
              </a:rPr>
              <a:t>CBS</a:t>
            </a:r>
            <a:r>
              <a:rPr lang="zh-CN" altLang="en-US" sz="2000" b="0" i="0" dirty="0">
                <a:solidFill>
                  <a:srgbClr val="000000"/>
                </a:solidFill>
                <a:effectLst/>
                <a:latin typeface="-apple-system"/>
              </a:rPr>
              <a:t>输出所需的通道数。</a:t>
            </a:r>
            <a:r>
              <a:rPr lang="en-US" altLang="zh-CN" sz="2000" b="0" i="0" dirty="0">
                <a:solidFill>
                  <a:srgbClr val="FF0000"/>
                </a:solidFill>
                <a:effectLst/>
                <a:latin typeface="-apple-system"/>
              </a:rPr>
              <a:t>ELAN-4</a:t>
            </a:r>
            <a:r>
              <a:rPr lang="zh-CN" altLang="en-US" sz="2000" b="0" i="0" dirty="0">
                <a:solidFill>
                  <a:srgbClr val="FF0000"/>
                </a:solidFill>
                <a:effectLst/>
                <a:latin typeface="-apple-system"/>
              </a:rPr>
              <a:t>和</a:t>
            </a:r>
            <a:r>
              <a:rPr lang="en-US" altLang="zh-CN" sz="2000" b="0" i="0" dirty="0">
                <a:solidFill>
                  <a:srgbClr val="FF0000"/>
                </a:solidFill>
                <a:effectLst/>
                <a:latin typeface="-apple-system"/>
              </a:rPr>
              <a:t>ELAN-6</a:t>
            </a:r>
            <a:r>
              <a:rPr lang="zh-CN" altLang="en-US" sz="2000" b="0" i="0" dirty="0">
                <a:solidFill>
                  <a:srgbClr val="FF0000"/>
                </a:solidFill>
                <a:effectLst/>
                <a:latin typeface="-apple-system"/>
              </a:rPr>
              <a:t>设计思路相近，仅仅是</a:t>
            </a:r>
            <a:r>
              <a:rPr lang="en-US" altLang="zh-CN" sz="2000" b="0" i="0" dirty="0">
                <a:solidFill>
                  <a:srgbClr val="FF0000"/>
                </a:solidFill>
                <a:effectLst/>
                <a:latin typeface="-apple-system"/>
              </a:rPr>
              <a:t>cat</a:t>
            </a:r>
            <a:r>
              <a:rPr lang="zh-CN" altLang="en-US" sz="2000" b="0" i="0" dirty="0">
                <a:solidFill>
                  <a:srgbClr val="FF0000"/>
                </a:solidFill>
                <a:effectLst/>
                <a:latin typeface="-apple-system"/>
              </a:rPr>
              <a:t>的分支数不同，分别用于</a:t>
            </a:r>
            <a:r>
              <a:rPr lang="en-US" altLang="zh-CN" sz="2000" b="0" i="0" dirty="0">
                <a:solidFill>
                  <a:srgbClr val="FF0000"/>
                </a:solidFill>
                <a:effectLst/>
                <a:latin typeface="-apple-system"/>
              </a:rPr>
              <a:t>Backbone</a:t>
            </a:r>
            <a:r>
              <a:rPr lang="zh-CN" altLang="en-US" sz="2000" b="0" i="0" dirty="0">
                <a:solidFill>
                  <a:srgbClr val="FF0000"/>
                </a:solidFill>
                <a:effectLst/>
                <a:latin typeface="-apple-system"/>
              </a:rPr>
              <a:t>和</a:t>
            </a:r>
            <a:r>
              <a:rPr lang="en-US" altLang="zh-CN" sz="2000" b="0" i="0" dirty="0">
                <a:solidFill>
                  <a:srgbClr val="FF0000"/>
                </a:solidFill>
                <a:effectLst/>
                <a:latin typeface="-apple-system"/>
              </a:rPr>
              <a:t>Neck</a:t>
            </a:r>
            <a:r>
              <a:rPr lang="zh-CN" altLang="en-US" sz="2000" b="0" i="0" dirty="0">
                <a:solidFill>
                  <a:srgbClr val="FF0000"/>
                </a:solidFill>
                <a:effectLst/>
                <a:latin typeface="-apple-system"/>
              </a:rPr>
              <a:t>部分。</a:t>
            </a:r>
            <a:endParaRPr lang="zh-CN" altLang="en-US" sz="2000" dirty="0">
              <a:solidFill>
                <a:srgbClr val="FF0000"/>
              </a:solidFill>
              <a:latin typeface="-apple-system"/>
            </a:endParaRPr>
          </a:p>
        </p:txBody>
      </p:sp>
      <p:pic>
        <p:nvPicPr>
          <p:cNvPr id="10" name="图形 4">
            <a:extLst>
              <a:ext uri="{FF2B5EF4-FFF2-40B4-BE49-F238E27FC236}">
                <a16:creationId xmlns:a16="http://schemas.microsoft.com/office/drawing/2014/main" id="{B5AF8E41-97B3-4431-867B-799D403E9B52}"/>
              </a:ext>
            </a:extLst>
          </p:cNvPr>
          <p:cNvPicPr/>
          <p:nvPr/>
        </p:nvPicPr>
        <p:blipFill>
          <a:blip r:embed="rId4">
            <a:extLst>
              <a:ext uri="{96DAC541-7B7A-43D3-8B79-37D633B846F1}">
                <asvg:svgBlip xmlns:asvg="http://schemas.microsoft.com/office/drawing/2016/SVG/main" r:embed="rId5"/>
              </a:ext>
            </a:extLst>
          </a:blip>
          <a:stretch>
            <a:fillRect/>
          </a:stretch>
        </p:blipFill>
        <p:spPr>
          <a:xfrm>
            <a:off x="345531" y="1661750"/>
            <a:ext cx="6044383" cy="3046322"/>
          </a:xfrm>
          <a:prstGeom prst="rect">
            <a:avLst/>
          </a:prstGeom>
        </p:spPr>
      </p:pic>
    </p:spTree>
    <p:extLst>
      <p:ext uri="{BB962C8B-B14F-4D97-AF65-F5344CB8AC3E}">
        <p14:creationId xmlns:p14="http://schemas.microsoft.com/office/powerpoint/2010/main" val="3814381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45A8731-4A27-4A0F-BD29-6BCBEEAFACE1}"/>
              </a:ext>
            </a:extLst>
          </p:cNvPr>
          <p:cNvSpPr txBox="1"/>
          <p:nvPr/>
        </p:nvSpPr>
        <p:spPr>
          <a:xfrm>
            <a:off x="9108895" y="6356352"/>
            <a:ext cx="2874505" cy="261610"/>
          </a:xfrm>
          <a:prstGeom prst="rect">
            <a:avLst/>
          </a:prstGeom>
          <a:noFill/>
        </p:spPr>
        <p:txBody>
          <a:bodyPr wrap="none" rtlCol="0">
            <a:spAutoFit/>
          </a:bodyPr>
          <a:lstStyle/>
          <a:p>
            <a:r>
              <a:rPr lang="en-US" altLang="zh-CN" sz="1100" dirty="0">
                <a:solidFill>
                  <a:schemeClr val="tx1">
                    <a:lumMod val="50000"/>
                    <a:lumOff val="50000"/>
                  </a:schemeClr>
                </a:solidFill>
              </a:rPr>
              <a:t>Anhui University Of Science &amp; Technology </a:t>
            </a:r>
            <a:endParaRPr lang="zh-CN" altLang="en-US" sz="1100" dirty="0">
              <a:solidFill>
                <a:schemeClr val="tx1">
                  <a:lumMod val="50000"/>
                  <a:lumOff val="50000"/>
                </a:schemeClr>
              </a:solidFill>
            </a:endParaRPr>
          </a:p>
        </p:txBody>
      </p:sp>
      <p:sp>
        <p:nvSpPr>
          <p:cNvPr id="6" name="矩形 5">
            <a:extLst>
              <a:ext uri="{FF2B5EF4-FFF2-40B4-BE49-F238E27FC236}">
                <a16:creationId xmlns:a16="http://schemas.microsoft.com/office/drawing/2014/main" id="{EA20D2E9-C886-4727-856F-E0EED4087935}"/>
              </a:ext>
            </a:extLst>
          </p:cNvPr>
          <p:cNvSpPr/>
          <p:nvPr/>
        </p:nvSpPr>
        <p:spPr>
          <a:xfrm>
            <a:off x="-14748" y="263033"/>
            <a:ext cx="463328"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39680E14-62F8-4367-B198-1443A953CCE1}"/>
              </a:ext>
            </a:extLst>
          </p:cNvPr>
          <p:cNvPicPr>
            <a:picLocks noChangeAspect="1"/>
          </p:cNvPicPr>
          <p:nvPr/>
        </p:nvPicPr>
        <p:blipFill>
          <a:blip r:embed="rId3" cstate="email"/>
          <a:stretch>
            <a:fillRect/>
          </a:stretch>
        </p:blipFill>
        <p:spPr>
          <a:xfrm>
            <a:off x="9781228" y="361118"/>
            <a:ext cx="2013490" cy="386847"/>
          </a:xfrm>
          <a:prstGeom prst="rect">
            <a:avLst/>
          </a:prstGeom>
        </p:spPr>
      </p:pic>
      <p:sp>
        <p:nvSpPr>
          <p:cNvPr id="12" name="文本框 11">
            <a:extLst>
              <a:ext uri="{FF2B5EF4-FFF2-40B4-BE49-F238E27FC236}">
                <a16:creationId xmlns:a16="http://schemas.microsoft.com/office/drawing/2014/main" id="{A7D1A1F1-8D2D-4495-8066-874FD6E5A117}"/>
              </a:ext>
            </a:extLst>
          </p:cNvPr>
          <p:cNvSpPr txBox="1"/>
          <p:nvPr/>
        </p:nvSpPr>
        <p:spPr>
          <a:xfrm>
            <a:off x="590931" y="3244151"/>
            <a:ext cx="10877640" cy="2865884"/>
          </a:xfrm>
          <a:prstGeom prst="rect">
            <a:avLst/>
          </a:prstGeom>
          <a:noFill/>
        </p:spPr>
        <p:txBody>
          <a:bodyPr wrap="square" lIns="0" tIns="0" rIns="0" bIns="0" rtlCol="0">
            <a:noAutofit/>
          </a:bodyPr>
          <a:lstStyle/>
          <a:p>
            <a:pPr marL="0" indent="457200" algn="l">
              <a:lnSpc>
                <a:spcPct val="150000"/>
              </a:lnSpc>
            </a:pPr>
            <a:r>
              <a:rPr lang="en-US" altLang="zh-CN" sz="2000" b="0" i="0" dirty="0">
                <a:solidFill>
                  <a:srgbClr val="000000"/>
                </a:solidFill>
                <a:effectLst/>
                <a:latin typeface="-apple-system"/>
              </a:rPr>
              <a:t>YOLOv7</a:t>
            </a:r>
            <a:r>
              <a:rPr lang="zh-CN" altLang="en-US" sz="2000" b="0" i="0" dirty="0">
                <a:solidFill>
                  <a:srgbClr val="000000"/>
                </a:solidFill>
                <a:effectLst/>
                <a:latin typeface="-apple-system"/>
              </a:rPr>
              <a:t>网络模型的颈部网络主要由</a:t>
            </a:r>
            <a:r>
              <a:rPr lang="en-US" altLang="zh-CN" sz="2000" b="1" i="0" dirty="0">
                <a:solidFill>
                  <a:srgbClr val="000000"/>
                </a:solidFill>
                <a:effectLst/>
                <a:latin typeface="-apple-system"/>
              </a:rPr>
              <a:t>SPPCSPC</a:t>
            </a:r>
            <a:r>
              <a:rPr lang="zh-CN" altLang="en-US" sz="2000" b="1" i="0" dirty="0">
                <a:solidFill>
                  <a:srgbClr val="000000"/>
                </a:solidFill>
                <a:effectLst/>
                <a:latin typeface="-apple-system"/>
              </a:rPr>
              <a:t>（</a:t>
            </a:r>
            <a:r>
              <a:rPr lang="en-US" altLang="zh-CN" sz="2000" b="1" i="0" dirty="0">
                <a:solidFill>
                  <a:srgbClr val="000000"/>
                </a:solidFill>
                <a:effectLst/>
                <a:latin typeface="-apple-system"/>
              </a:rPr>
              <a:t>Spatial Pyramid Pooling Cross Stage Partial Connections</a:t>
            </a:r>
            <a:r>
              <a:rPr lang="zh-CN" altLang="en-US" sz="2000" b="1" i="0" dirty="0">
                <a:solidFill>
                  <a:srgbClr val="000000"/>
                </a:solidFill>
                <a:effectLst/>
                <a:latin typeface="-apple-system"/>
              </a:rPr>
              <a:t>）、</a:t>
            </a:r>
            <a:r>
              <a:rPr lang="en-US" altLang="zh-CN" sz="2000" b="1" i="0" dirty="0">
                <a:solidFill>
                  <a:srgbClr val="000000"/>
                </a:solidFill>
                <a:effectLst/>
                <a:latin typeface="-apple-system"/>
              </a:rPr>
              <a:t>CBS</a:t>
            </a:r>
            <a:r>
              <a:rPr lang="zh-CN" altLang="en-US" sz="2000" b="1" i="0" dirty="0">
                <a:solidFill>
                  <a:srgbClr val="000000"/>
                </a:solidFill>
                <a:effectLst/>
                <a:latin typeface="-apple-system"/>
              </a:rPr>
              <a:t>、</a:t>
            </a:r>
            <a:r>
              <a:rPr lang="en-US" altLang="zh-CN" sz="2000" b="1" i="0" dirty="0">
                <a:solidFill>
                  <a:srgbClr val="000000"/>
                </a:solidFill>
                <a:effectLst/>
                <a:latin typeface="-apple-system"/>
              </a:rPr>
              <a:t>ELAN</a:t>
            </a:r>
            <a:r>
              <a:rPr lang="zh-CN" altLang="en-US" sz="2000" b="1" i="0" dirty="0">
                <a:solidFill>
                  <a:srgbClr val="000000"/>
                </a:solidFill>
                <a:effectLst/>
                <a:latin typeface="-apple-system"/>
              </a:rPr>
              <a:t>、</a:t>
            </a:r>
            <a:r>
              <a:rPr lang="en-US" altLang="zh-CN" sz="2000" b="1" i="0" dirty="0">
                <a:solidFill>
                  <a:srgbClr val="000000"/>
                </a:solidFill>
                <a:effectLst/>
                <a:latin typeface="-apple-system"/>
              </a:rPr>
              <a:t>UP</a:t>
            </a:r>
            <a:r>
              <a:rPr lang="zh-CN" altLang="en-US" sz="2000" b="1" i="0" dirty="0">
                <a:solidFill>
                  <a:srgbClr val="000000"/>
                </a:solidFill>
                <a:effectLst/>
                <a:latin typeface="-apple-system"/>
              </a:rPr>
              <a:t>模块以及</a:t>
            </a:r>
            <a:r>
              <a:rPr lang="en-US" altLang="zh-CN" sz="2000" b="1" i="0" dirty="0">
                <a:solidFill>
                  <a:srgbClr val="000000"/>
                </a:solidFill>
                <a:effectLst/>
                <a:latin typeface="-apple-system"/>
              </a:rPr>
              <a:t>MP-C3</a:t>
            </a:r>
            <a:r>
              <a:rPr lang="zh-CN" altLang="en-US" sz="2000" b="1" i="0" dirty="0">
                <a:solidFill>
                  <a:srgbClr val="000000"/>
                </a:solidFill>
                <a:effectLst/>
                <a:latin typeface="-apple-system"/>
              </a:rPr>
              <a:t>模块</a:t>
            </a:r>
            <a:r>
              <a:rPr lang="zh-CN" altLang="en-US" sz="2000" b="0" i="0" dirty="0">
                <a:solidFill>
                  <a:srgbClr val="000000"/>
                </a:solidFill>
                <a:effectLst/>
                <a:latin typeface="-apple-system"/>
              </a:rPr>
              <a:t>构成。</a:t>
            </a:r>
          </a:p>
          <a:p>
            <a:pPr marL="0" indent="457200" algn="l">
              <a:lnSpc>
                <a:spcPct val="150000"/>
              </a:lnSpc>
            </a:pPr>
            <a:r>
              <a:rPr lang="en-US" altLang="zh-CN" sz="2000" b="0" i="0" dirty="0">
                <a:solidFill>
                  <a:srgbClr val="000000"/>
                </a:solidFill>
                <a:effectLst/>
                <a:latin typeface="-apple-system"/>
              </a:rPr>
              <a:t>SPPCSPC</a:t>
            </a:r>
            <a:r>
              <a:rPr lang="zh-CN" altLang="en-US" sz="2000" b="0" i="0" dirty="0">
                <a:solidFill>
                  <a:srgbClr val="000000"/>
                </a:solidFill>
                <a:effectLst/>
                <a:latin typeface="-apple-system"/>
              </a:rPr>
              <a:t>模块图所示，</a:t>
            </a:r>
            <a:r>
              <a:rPr lang="en-US" altLang="zh-CN" sz="2000" b="0" i="0" dirty="0">
                <a:solidFill>
                  <a:srgbClr val="000000"/>
                </a:solidFill>
                <a:effectLst/>
                <a:latin typeface="-apple-system"/>
              </a:rPr>
              <a:t>SPPCSPC</a:t>
            </a:r>
            <a:r>
              <a:rPr lang="zh-CN" altLang="en-US" sz="2000" b="0" i="0" dirty="0">
                <a:solidFill>
                  <a:srgbClr val="000000"/>
                </a:solidFill>
                <a:effectLst/>
                <a:latin typeface="-apple-system"/>
              </a:rPr>
              <a:t>采用了</a:t>
            </a:r>
            <a:r>
              <a:rPr lang="en-US" altLang="zh-CN" sz="2000" b="1" i="0" dirty="0">
                <a:solidFill>
                  <a:srgbClr val="000000"/>
                </a:solidFill>
                <a:effectLst/>
                <a:latin typeface="-apple-system"/>
              </a:rPr>
              <a:t>SPP</a:t>
            </a:r>
            <a:r>
              <a:rPr lang="zh-CN" altLang="en-US" sz="2000" b="1" i="0" dirty="0">
                <a:solidFill>
                  <a:srgbClr val="000000"/>
                </a:solidFill>
                <a:effectLst/>
                <a:latin typeface="-apple-system"/>
              </a:rPr>
              <a:t>结构</a:t>
            </a:r>
            <a:r>
              <a:rPr lang="zh-CN" altLang="en-US" sz="2000" b="0" i="0" dirty="0">
                <a:solidFill>
                  <a:srgbClr val="000000"/>
                </a:solidFill>
                <a:effectLst/>
                <a:latin typeface="-apple-system"/>
              </a:rPr>
              <a:t>，通过在一系列</a:t>
            </a:r>
            <a:r>
              <a:rPr lang="en-US" altLang="zh-CN" sz="2000" b="0" i="0" dirty="0">
                <a:solidFill>
                  <a:srgbClr val="000000"/>
                </a:solidFill>
                <a:effectLst/>
                <a:latin typeface="-apple-system"/>
              </a:rPr>
              <a:t>CBS</a:t>
            </a:r>
            <a:r>
              <a:rPr lang="zh-CN" altLang="en-US" sz="2000" b="0" i="0" dirty="0">
                <a:solidFill>
                  <a:srgbClr val="000000"/>
                </a:solidFill>
                <a:effectLst/>
                <a:latin typeface="-apple-system"/>
              </a:rPr>
              <a:t>之后引入并行的多次</a:t>
            </a:r>
            <a:r>
              <a:rPr lang="en-US" altLang="zh-CN" sz="2000" b="0" i="0" dirty="0" err="1">
                <a:solidFill>
                  <a:srgbClr val="000000"/>
                </a:solidFill>
                <a:effectLst/>
                <a:latin typeface="-apple-system"/>
              </a:rPr>
              <a:t>MaxPool</a:t>
            </a:r>
            <a:r>
              <a:rPr lang="zh-CN" altLang="en-US" sz="2000" b="0" i="0" dirty="0">
                <a:solidFill>
                  <a:srgbClr val="000000"/>
                </a:solidFill>
                <a:effectLst/>
                <a:latin typeface="-apple-system"/>
              </a:rPr>
              <a:t>操作，并进行多分支的连接</a:t>
            </a:r>
            <a:r>
              <a:rPr lang="en-US" altLang="zh-CN" sz="2000" b="0" i="0" dirty="0">
                <a:solidFill>
                  <a:srgbClr val="000000"/>
                </a:solidFill>
                <a:effectLst/>
                <a:latin typeface="-apple-system"/>
              </a:rPr>
              <a:t>(cat</a:t>
            </a:r>
            <a:r>
              <a:rPr lang="zh-CN" altLang="en-US" sz="2000" b="0" i="0" dirty="0">
                <a:solidFill>
                  <a:srgbClr val="000000"/>
                </a:solidFill>
                <a:effectLst/>
                <a:latin typeface="-apple-system"/>
              </a:rPr>
              <a:t>操作</a:t>
            </a:r>
            <a:r>
              <a:rPr lang="en-US" altLang="zh-CN" sz="2000" b="0" i="0" dirty="0">
                <a:solidFill>
                  <a:srgbClr val="000000"/>
                </a:solidFill>
                <a:effectLst/>
                <a:latin typeface="-apple-system"/>
              </a:rPr>
              <a:t>)</a:t>
            </a:r>
            <a:r>
              <a:rPr lang="zh-CN" altLang="en-US" sz="2000" b="0" i="0" dirty="0">
                <a:solidFill>
                  <a:srgbClr val="000000"/>
                </a:solidFill>
                <a:effectLst/>
                <a:latin typeface="-apple-system"/>
              </a:rPr>
              <a:t>。</a:t>
            </a:r>
            <a:r>
              <a:rPr lang="zh-CN" altLang="en-US" sz="2000" b="0" i="0" dirty="0">
                <a:solidFill>
                  <a:srgbClr val="FF0000"/>
                </a:solidFill>
                <a:effectLst/>
                <a:latin typeface="-apple-system"/>
              </a:rPr>
              <a:t>使用</a:t>
            </a:r>
            <a:r>
              <a:rPr lang="en-US" altLang="zh-CN" sz="2000" b="0" i="0" dirty="0" err="1">
                <a:solidFill>
                  <a:srgbClr val="FF0000"/>
                </a:solidFill>
                <a:effectLst/>
                <a:latin typeface="-apple-system"/>
              </a:rPr>
              <a:t>MaxPool</a:t>
            </a:r>
            <a:r>
              <a:rPr lang="zh-CN" altLang="en-US" sz="2000" b="0" i="0" dirty="0">
                <a:solidFill>
                  <a:srgbClr val="FF0000"/>
                </a:solidFill>
                <a:effectLst/>
                <a:latin typeface="-apple-system"/>
              </a:rPr>
              <a:t>进行降维可以减少参数量，节省计算成本，加快候选框的生成速度，也可以去除特征信息的冗余</a:t>
            </a:r>
            <a:r>
              <a:rPr lang="zh-CN" altLang="en-US" sz="2000" b="0" i="0" dirty="0">
                <a:solidFill>
                  <a:srgbClr val="000000"/>
                </a:solidFill>
                <a:effectLst/>
                <a:latin typeface="-apple-system"/>
              </a:rPr>
              <a:t>。多分支的连接使特征提取更充分的同时</a:t>
            </a:r>
            <a:r>
              <a:rPr lang="zh-CN" altLang="en-US" sz="2000" b="0" i="0" dirty="0">
                <a:solidFill>
                  <a:srgbClr val="FF0000"/>
                </a:solidFill>
                <a:effectLst/>
                <a:latin typeface="-apple-system"/>
              </a:rPr>
              <a:t>避免了图像失真</a:t>
            </a:r>
            <a:r>
              <a:rPr lang="zh-CN" altLang="en-US" sz="2000" b="0" i="0" dirty="0">
                <a:solidFill>
                  <a:srgbClr val="000000"/>
                </a:solidFill>
                <a:effectLst/>
                <a:latin typeface="-apple-system"/>
              </a:rPr>
              <a:t>。</a:t>
            </a:r>
            <a:r>
              <a:rPr lang="en-US" altLang="zh-CN" sz="2000" b="0" i="0" dirty="0">
                <a:solidFill>
                  <a:srgbClr val="000000"/>
                </a:solidFill>
                <a:effectLst/>
                <a:latin typeface="-apple-system"/>
              </a:rPr>
              <a:t>SPPCSPC</a:t>
            </a:r>
            <a:r>
              <a:rPr lang="zh-CN" altLang="en-US" sz="2000" b="0" i="0" dirty="0">
                <a:solidFill>
                  <a:srgbClr val="000000"/>
                </a:solidFill>
                <a:effectLst/>
                <a:latin typeface="-apple-system"/>
              </a:rPr>
              <a:t>模块的使用</a:t>
            </a:r>
            <a:r>
              <a:rPr lang="zh-CN" altLang="en-US" sz="2000" b="0" i="0" dirty="0">
                <a:solidFill>
                  <a:srgbClr val="FF0000"/>
                </a:solidFill>
                <a:effectLst/>
                <a:latin typeface="-apple-system"/>
              </a:rPr>
              <a:t>提高了网络的泛化性，增强了网络的特征表达能力</a:t>
            </a:r>
            <a:r>
              <a:rPr lang="zh-CN" altLang="en-US" sz="2000" b="0" i="0" dirty="0">
                <a:solidFill>
                  <a:srgbClr val="000000"/>
                </a:solidFill>
                <a:effectLst/>
                <a:latin typeface="-apple-system"/>
              </a:rPr>
              <a:t>。</a:t>
            </a:r>
          </a:p>
        </p:txBody>
      </p:sp>
      <p:pic>
        <p:nvPicPr>
          <p:cNvPr id="8" name="图形 7">
            <a:extLst>
              <a:ext uri="{FF2B5EF4-FFF2-40B4-BE49-F238E27FC236}">
                <a16:creationId xmlns:a16="http://schemas.microsoft.com/office/drawing/2014/main" id="{2D50C107-B6D4-4682-8756-85A000EF71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04577" y="554541"/>
            <a:ext cx="7650347" cy="2704241"/>
          </a:xfrm>
          <a:prstGeom prst="rect">
            <a:avLst/>
          </a:prstGeom>
        </p:spPr>
      </p:pic>
    </p:spTree>
    <p:extLst>
      <p:ext uri="{BB962C8B-B14F-4D97-AF65-F5344CB8AC3E}">
        <p14:creationId xmlns:p14="http://schemas.microsoft.com/office/powerpoint/2010/main" val="4755992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45A8731-4A27-4A0F-BD29-6BCBEEAFACE1}"/>
              </a:ext>
            </a:extLst>
          </p:cNvPr>
          <p:cNvSpPr txBox="1"/>
          <p:nvPr/>
        </p:nvSpPr>
        <p:spPr>
          <a:xfrm>
            <a:off x="9108895" y="6356352"/>
            <a:ext cx="2874505" cy="261610"/>
          </a:xfrm>
          <a:prstGeom prst="rect">
            <a:avLst/>
          </a:prstGeom>
          <a:noFill/>
        </p:spPr>
        <p:txBody>
          <a:bodyPr wrap="none" rtlCol="0">
            <a:spAutoFit/>
          </a:bodyPr>
          <a:lstStyle/>
          <a:p>
            <a:r>
              <a:rPr lang="en-US" altLang="zh-CN" sz="1100" dirty="0">
                <a:solidFill>
                  <a:schemeClr val="tx1">
                    <a:lumMod val="50000"/>
                    <a:lumOff val="50000"/>
                  </a:schemeClr>
                </a:solidFill>
              </a:rPr>
              <a:t>Anhui University Of Science &amp; Technology </a:t>
            </a:r>
            <a:endParaRPr lang="zh-CN" altLang="en-US" sz="1100" dirty="0">
              <a:solidFill>
                <a:schemeClr val="tx1">
                  <a:lumMod val="50000"/>
                  <a:lumOff val="50000"/>
                </a:schemeClr>
              </a:solidFill>
            </a:endParaRPr>
          </a:p>
        </p:txBody>
      </p:sp>
      <p:sp>
        <p:nvSpPr>
          <p:cNvPr id="6" name="矩形 5">
            <a:extLst>
              <a:ext uri="{FF2B5EF4-FFF2-40B4-BE49-F238E27FC236}">
                <a16:creationId xmlns:a16="http://schemas.microsoft.com/office/drawing/2014/main" id="{EA20D2E9-C886-4727-856F-E0EED4087935}"/>
              </a:ext>
            </a:extLst>
          </p:cNvPr>
          <p:cNvSpPr/>
          <p:nvPr/>
        </p:nvSpPr>
        <p:spPr>
          <a:xfrm>
            <a:off x="-14748" y="263033"/>
            <a:ext cx="463328"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39680E14-62F8-4367-B198-1443A953CCE1}"/>
              </a:ext>
            </a:extLst>
          </p:cNvPr>
          <p:cNvPicPr>
            <a:picLocks noChangeAspect="1"/>
          </p:cNvPicPr>
          <p:nvPr/>
        </p:nvPicPr>
        <p:blipFill>
          <a:blip r:embed="rId3" cstate="email"/>
          <a:stretch>
            <a:fillRect/>
          </a:stretch>
        </p:blipFill>
        <p:spPr>
          <a:xfrm>
            <a:off x="9781228" y="361118"/>
            <a:ext cx="2013490" cy="386847"/>
          </a:xfrm>
          <a:prstGeom prst="rect">
            <a:avLst/>
          </a:prstGeom>
        </p:spPr>
      </p:pic>
      <p:sp>
        <p:nvSpPr>
          <p:cNvPr id="12" name="文本框 11">
            <a:extLst>
              <a:ext uri="{FF2B5EF4-FFF2-40B4-BE49-F238E27FC236}">
                <a16:creationId xmlns:a16="http://schemas.microsoft.com/office/drawing/2014/main" id="{A7D1A1F1-8D2D-4495-8066-874FD6E5A117}"/>
              </a:ext>
            </a:extLst>
          </p:cNvPr>
          <p:cNvSpPr txBox="1"/>
          <p:nvPr/>
        </p:nvSpPr>
        <p:spPr>
          <a:xfrm>
            <a:off x="590931" y="3244151"/>
            <a:ext cx="10877640" cy="2865884"/>
          </a:xfrm>
          <a:prstGeom prst="rect">
            <a:avLst/>
          </a:prstGeom>
          <a:noFill/>
        </p:spPr>
        <p:txBody>
          <a:bodyPr wrap="square" lIns="0" tIns="0" rIns="0" bIns="0" rtlCol="0">
            <a:noAutofit/>
          </a:bodyPr>
          <a:lstStyle/>
          <a:p>
            <a:pPr marL="0" indent="457200" algn="l">
              <a:lnSpc>
                <a:spcPct val="150000"/>
              </a:lnSpc>
            </a:pPr>
            <a:r>
              <a:rPr lang="en-US" altLang="zh-CN" sz="2000" b="0" i="0" dirty="0">
                <a:solidFill>
                  <a:srgbClr val="000000"/>
                </a:solidFill>
                <a:effectLst/>
                <a:latin typeface="-apple-system"/>
              </a:rPr>
              <a:t>YOLOv7</a:t>
            </a:r>
            <a:r>
              <a:rPr lang="zh-CN" altLang="en-US" sz="2000" b="0" i="0" dirty="0">
                <a:solidFill>
                  <a:srgbClr val="000000"/>
                </a:solidFill>
                <a:effectLst/>
                <a:latin typeface="-apple-system"/>
              </a:rPr>
              <a:t>网络模型的颈部网络主要由</a:t>
            </a:r>
            <a:r>
              <a:rPr lang="en-US" altLang="zh-CN" sz="2000" b="1" i="0" dirty="0">
                <a:solidFill>
                  <a:srgbClr val="000000"/>
                </a:solidFill>
                <a:effectLst/>
                <a:latin typeface="-apple-system"/>
              </a:rPr>
              <a:t>SPPCSPC</a:t>
            </a:r>
            <a:r>
              <a:rPr lang="zh-CN" altLang="en-US" sz="2000" b="1" i="0" dirty="0">
                <a:solidFill>
                  <a:srgbClr val="000000"/>
                </a:solidFill>
                <a:effectLst/>
                <a:latin typeface="-apple-system"/>
              </a:rPr>
              <a:t>（</a:t>
            </a:r>
            <a:r>
              <a:rPr lang="en-US" altLang="zh-CN" sz="2000" b="1" i="0" dirty="0">
                <a:solidFill>
                  <a:srgbClr val="000000"/>
                </a:solidFill>
                <a:effectLst/>
                <a:latin typeface="-apple-system"/>
              </a:rPr>
              <a:t>Spatial Pyramid Pooling Cross Stage Partial Connections</a:t>
            </a:r>
            <a:r>
              <a:rPr lang="zh-CN" altLang="en-US" sz="2000" b="1" i="0" dirty="0">
                <a:solidFill>
                  <a:srgbClr val="000000"/>
                </a:solidFill>
                <a:effectLst/>
                <a:latin typeface="-apple-system"/>
              </a:rPr>
              <a:t>）、</a:t>
            </a:r>
            <a:r>
              <a:rPr lang="en-US" altLang="zh-CN" sz="2000" b="1" i="0" dirty="0">
                <a:solidFill>
                  <a:srgbClr val="000000"/>
                </a:solidFill>
                <a:effectLst/>
                <a:latin typeface="-apple-system"/>
              </a:rPr>
              <a:t>CBS</a:t>
            </a:r>
            <a:r>
              <a:rPr lang="zh-CN" altLang="en-US" sz="2000" b="1" i="0" dirty="0">
                <a:solidFill>
                  <a:srgbClr val="000000"/>
                </a:solidFill>
                <a:effectLst/>
                <a:latin typeface="-apple-system"/>
              </a:rPr>
              <a:t>、</a:t>
            </a:r>
            <a:r>
              <a:rPr lang="en-US" altLang="zh-CN" sz="2000" b="1" i="0" dirty="0">
                <a:solidFill>
                  <a:srgbClr val="000000"/>
                </a:solidFill>
                <a:effectLst/>
                <a:latin typeface="-apple-system"/>
              </a:rPr>
              <a:t>ELAN</a:t>
            </a:r>
            <a:r>
              <a:rPr lang="zh-CN" altLang="en-US" sz="2000" b="1" i="0" dirty="0">
                <a:solidFill>
                  <a:srgbClr val="000000"/>
                </a:solidFill>
                <a:effectLst/>
                <a:latin typeface="-apple-system"/>
              </a:rPr>
              <a:t>、</a:t>
            </a:r>
            <a:r>
              <a:rPr lang="en-US" altLang="zh-CN" sz="2000" b="1" i="0" dirty="0">
                <a:solidFill>
                  <a:srgbClr val="000000"/>
                </a:solidFill>
                <a:effectLst/>
                <a:latin typeface="-apple-system"/>
              </a:rPr>
              <a:t>UP</a:t>
            </a:r>
            <a:r>
              <a:rPr lang="zh-CN" altLang="en-US" sz="2000" b="1" i="0" dirty="0">
                <a:solidFill>
                  <a:srgbClr val="000000"/>
                </a:solidFill>
                <a:effectLst/>
                <a:latin typeface="-apple-system"/>
              </a:rPr>
              <a:t>模块以及</a:t>
            </a:r>
            <a:r>
              <a:rPr lang="en-US" altLang="zh-CN" sz="2000" b="1" i="0" dirty="0">
                <a:solidFill>
                  <a:srgbClr val="000000"/>
                </a:solidFill>
                <a:effectLst/>
                <a:latin typeface="-apple-system"/>
              </a:rPr>
              <a:t>MP-C3</a:t>
            </a:r>
            <a:r>
              <a:rPr lang="zh-CN" altLang="en-US" sz="2000" b="1" i="0" dirty="0">
                <a:solidFill>
                  <a:srgbClr val="000000"/>
                </a:solidFill>
                <a:effectLst/>
                <a:latin typeface="-apple-system"/>
              </a:rPr>
              <a:t>模块</a:t>
            </a:r>
            <a:r>
              <a:rPr lang="zh-CN" altLang="en-US" sz="2000" b="0" i="0" dirty="0">
                <a:solidFill>
                  <a:srgbClr val="000000"/>
                </a:solidFill>
                <a:effectLst/>
                <a:latin typeface="-apple-system"/>
              </a:rPr>
              <a:t>构成。</a:t>
            </a:r>
          </a:p>
          <a:p>
            <a:pPr marL="0" indent="457200" algn="l">
              <a:lnSpc>
                <a:spcPct val="150000"/>
              </a:lnSpc>
            </a:pPr>
            <a:r>
              <a:rPr lang="en-US" altLang="zh-CN" sz="2000" b="0" i="0" dirty="0">
                <a:solidFill>
                  <a:srgbClr val="000000"/>
                </a:solidFill>
                <a:effectLst/>
                <a:latin typeface="-apple-system"/>
              </a:rPr>
              <a:t>SPPCSPC</a:t>
            </a:r>
            <a:r>
              <a:rPr lang="zh-CN" altLang="en-US" sz="2000" b="0" i="0" dirty="0">
                <a:solidFill>
                  <a:srgbClr val="000000"/>
                </a:solidFill>
                <a:effectLst/>
                <a:latin typeface="-apple-system"/>
              </a:rPr>
              <a:t>模块图所示，</a:t>
            </a:r>
            <a:r>
              <a:rPr lang="en-US" altLang="zh-CN" sz="2000" b="0" i="0" dirty="0">
                <a:solidFill>
                  <a:srgbClr val="000000"/>
                </a:solidFill>
                <a:effectLst/>
                <a:latin typeface="-apple-system"/>
              </a:rPr>
              <a:t>SPPCSPC</a:t>
            </a:r>
            <a:r>
              <a:rPr lang="zh-CN" altLang="en-US" sz="2000" b="0" i="0" dirty="0">
                <a:solidFill>
                  <a:srgbClr val="000000"/>
                </a:solidFill>
                <a:effectLst/>
                <a:latin typeface="-apple-system"/>
              </a:rPr>
              <a:t>采用了</a:t>
            </a:r>
            <a:r>
              <a:rPr lang="en-US" altLang="zh-CN" sz="2000" b="1" i="0" dirty="0">
                <a:solidFill>
                  <a:srgbClr val="000000"/>
                </a:solidFill>
                <a:effectLst/>
                <a:latin typeface="-apple-system"/>
              </a:rPr>
              <a:t>SPP</a:t>
            </a:r>
            <a:r>
              <a:rPr lang="zh-CN" altLang="en-US" sz="2000" b="1" i="0" dirty="0">
                <a:solidFill>
                  <a:srgbClr val="000000"/>
                </a:solidFill>
                <a:effectLst/>
                <a:latin typeface="-apple-system"/>
              </a:rPr>
              <a:t>结构</a:t>
            </a:r>
            <a:r>
              <a:rPr lang="zh-CN" altLang="en-US" sz="2000" b="0" i="0" dirty="0">
                <a:solidFill>
                  <a:srgbClr val="000000"/>
                </a:solidFill>
                <a:effectLst/>
                <a:latin typeface="-apple-system"/>
              </a:rPr>
              <a:t>，通过在一系列</a:t>
            </a:r>
            <a:r>
              <a:rPr lang="en-US" altLang="zh-CN" sz="2000" b="0" i="0" dirty="0">
                <a:solidFill>
                  <a:srgbClr val="000000"/>
                </a:solidFill>
                <a:effectLst/>
                <a:latin typeface="-apple-system"/>
              </a:rPr>
              <a:t>CBS</a:t>
            </a:r>
            <a:r>
              <a:rPr lang="zh-CN" altLang="en-US" sz="2000" b="0" i="0" dirty="0">
                <a:solidFill>
                  <a:srgbClr val="000000"/>
                </a:solidFill>
                <a:effectLst/>
                <a:latin typeface="-apple-system"/>
              </a:rPr>
              <a:t>之后引入并行的多次</a:t>
            </a:r>
            <a:r>
              <a:rPr lang="en-US" altLang="zh-CN" sz="2000" b="0" i="0" dirty="0" err="1">
                <a:solidFill>
                  <a:srgbClr val="000000"/>
                </a:solidFill>
                <a:effectLst/>
                <a:latin typeface="-apple-system"/>
              </a:rPr>
              <a:t>MaxPool</a:t>
            </a:r>
            <a:r>
              <a:rPr lang="zh-CN" altLang="en-US" sz="2000" b="0" i="0" dirty="0">
                <a:solidFill>
                  <a:srgbClr val="000000"/>
                </a:solidFill>
                <a:effectLst/>
                <a:latin typeface="-apple-system"/>
              </a:rPr>
              <a:t>操作，并进行多分支的连接</a:t>
            </a:r>
            <a:r>
              <a:rPr lang="en-US" altLang="zh-CN" sz="2000" b="0" i="0" dirty="0">
                <a:solidFill>
                  <a:srgbClr val="000000"/>
                </a:solidFill>
                <a:effectLst/>
                <a:latin typeface="-apple-system"/>
              </a:rPr>
              <a:t>(cat</a:t>
            </a:r>
            <a:r>
              <a:rPr lang="zh-CN" altLang="en-US" sz="2000" b="0" i="0" dirty="0">
                <a:solidFill>
                  <a:srgbClr val="000000"/>
                </a:solidFill>
                <a:effectLst/>
                <a:latin typeface="-apple-system"/>
              </a:rPr>
              <a:t>操作</a:t>
            </a:r>
            <a:r>
              <a:rPr lang="en-US" altLang="zh-CN" sz="2000" b="0" i="0" dirty="0">
                <a:solidFill>
                  <a:srgbClr val="000000"/>
                </a:solidFill>
                <a:effectLst/>
                <a:latin typeface="-apple-system"/>
              </a:rPr>
              <a:t>)</a:t>
            </a:r>
            <a:r>
              <a:rPr lang="zh-CN" altLang="en-US" sz="2000" b="0" i="0" dirty="0">
                <a:solidFill>
                  <a:srgbClr val="000000"/>
                </a:solidFill>
                <a:effectLst/>
                <a:latin typeface="-apple-system"/>
              </a:rPr>
              <a:t>。</a:t>
            </a:r>
            <a:r>
              <a:rPr lang="zh-CN" altLang="en-US" sz="2000" b="0" i="0" dirty="0">
                <a:solidFill>
                  <a:srgbClr val="FF0000"/>
                </a:solidFill>
                <a:effectLst/>
                <a:latin typeface="-apple-system"/>
              </a:rPr>
              <a:t>使用</a:t>
            </a:r>
            <a:r>
              <a:rPr lang="en-US" altLang="zh-CN" sz="2000" b="0" i="0" dirty="0" err="1">
                <a:solidFill>
                  <a:srgbClr val="FF0000"/>
                </a:solidFill>
                <a:effectLst/>
                <a:latin typeface="-apple-system"/>
              </a:rPr>
              <a:t>MaxPool</a:t>
            </a:r>
            <a:r>
              <a:rPr lang="zh-CN" altLang="en-US" sz="2000" b="0" i="0" dirty="0">
                <a:solidFill>
                  <a:srgbClr val="FF0000"/>
                </a:solidFill>
                <a:effectLst/>
                <a:latin typeface="-apple-system"/>
              </a:rPr>
              <a:t>进行降维可以减少参数量，节省计算成本，加快候选框的生成速度，也可以去除特征信息的冗余</a:t>
            </a:r>
            <a:r>
              <a:rPr lang="zh-CN" altLang="en-US" sz="2000" b="0" i="0" dirty="0">
                <a:solidFill>
                  <a:srgbClr val="000000"/>
                </a:solidFill>
                <a:effectLst/>
                <a:latin typeface="-apple-system"/>
              </a:rPr>
              <a:t>。多分支的连接使特征提取更充分的同时</a:t>
            </a:r>
            <a:r>
              <a:rPr lang="zh-CN" altLang="en-US" sz="2000" b="0" i="0" dirty="0">
                <a:solidFill>
                  <a:srgbClr val="FF0000"/>
                </a:solidFill>
                <a:effectLst/>
                <a:latin typeface="-apple-system"/>
              </a:rPr>
              <a:t>避免了图像失真</a:t>
            </a:r>
            <a:r>
              <a:rPr lang="zh-CN" altLang="en-US" sz="2000" b="0" i="0" dirty="0">
                <a:solidFill>
                  <a:srgbClr val="000000"/>
                </a:solidFill>
                <a:effectLst/>
                <a:latin typeface="-apple-system"/>
              </a:rPr>
              <a:t>。</a:t>
            </a:r>
            <a:r>
              <a:rPr lang="en-US" altLang="zh-CN" sz="2000" b="0" i="0" dirty="0">
                <a:solidFill>
                  <a:srgbClr val="000000"/>
                </a:solidFill>
                <a:effectLst/>
                <a:latin typeface="-apple-system"/>
              </a:rPr>
              <a:t>SPPCSPC</a:t>
            </a:r>
            <a:r>
              <a:rPr lang="zh-CN" altLang="en-US" sz="2000" b="0" i="0" dirty="0">
                <a:solidFill>
                  <a:srgbClr val="000000"/>
                </a:solidFill>
                <a:effectLst/>
                <a:latin typeface="-apple-system"/>
              </a:rPr>
              <a:t>模块的使用</a:t>
            </a:r>
            <a:r>
              <a:rPr lang="zh-CN" altLang="en-US" sz="2000" b="0" i="0" dirty="0">
                <a:solidFill>
                  <a:srgbClr val="FF0000"/>
                </a:solidFill>
                <a:effectLst/>
                <a:latin typeface="-apple-system"/>
              </a:rPr>
              <a:t>提高了网络的泛化性，增强了网络的特征表达能力</a:t>
            </a:r>
            <a:r>
              <a:rPr lang="zh-CN" altLang="en-US" sz="2000" b="0" i="0" dirty="0">
                <a:solidFill>
                  <a:srgbClr val="000000"/>
                </a:solidFill>
                <a:effectLst/>
                <a:latin typeface="-apple-system"/>
              </a:rPr>
              <a:t>。</a:t>
            </a:r>
          </a:p>
        </p:txBody>
      </p:sp>
      <p:pic>
        <p:nvPicPr>
          <p:cNvPr id="8" name="图形 7">
            <a:extLst>
              <a:ext uri="{FF2B5EF4-FFF2-40B4-BE49-F238E27FC236}">
                <a16:creationId xmlns:a16="http://schemas.microsoft.com/office/drawing/2014/main" id="{2D50C107-B6D4-4682-8756-85A000EF71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04577" y="554541"/>
            <a:ext cx="7650347" cy="2704241"/>
          </a:xfrm>
          <a:prstGeom prst="rect">
            <a:avLst/>
          </a:prstGeom>
        </p:spPr>
      </p:pic>
    </p:spTree>
    <p:extLst>
      <p:ext uri="{BB962C8B-B14F-4D97-AF65-F5344CB8AC3E}">
        <p14:creationId xmlns:p14="http://schemas.microsoft.com/office/powerpoint/2010/main" val="11292369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45A8731-4A27-4A0F-BD29-6BCBEEAFACE1}"/>
              </a:ext>
            </a:extLst>
          </p:cNvPr>
          <p:cNvSpPr txBox="1"/>
          <p:nvPr/>
        </p:nvSpPr>
        <p:spPr>
          <a:xfrm>
            <a:off x="9108895" y="6356352"/>
            <a:ext cx="2874505" cy="261610"/>
          </a:xfrm>
          <a:prstGeom prst="rect">
            <a:avLst/>
          </a:prstGeom>
          <a:noFill/>
        </p:spPr>
        <p:txBody>
          <a:bodyPr wrap="none" rtlCol="0">
            <a:spAutoFit/>
          </a:bodyPr>
          <a:lstStyle/>
          <a:p>
            <a:r>
              <a:rPr lang="en-US" altLang="zh-CN" sz="1100" dirty="0">
                <a:solidFill>
                  <a:schemeClr val="tx1">
                    <a:lumMod val="50000"/>
                    <a:lumOff val="50000"/>
                  </a:schemeClr>
                </a:solidFill>
              </a:rPr>
              <a:t>Anhui University Of Science &amp; Technology </a:t>
            </a:r>
            <a:endParaRPr lang="zh-CN" altLang="en-US" sz="1100" dirty="0">
              <a:solidFill>
                <a:schemeClr val="tx1">
                  <a:lumMod val="50000"/>
                  <a:lumOff val="50000"/>
                </a:schemeClr>
              </a:solidFill>
            </a:endParaRPr>
          </a:p>
        </p:txBody>
      </p:sp>
      <p:sp>
        <p:nvSpPr>
          <p:cNvPr id="6" name="矩形 5">
            <a:extLst>
              <a:ext uri="{FF2B5EF4-FFF2-40B4-BE49-F238E27FC236}">
                <a16:creationId xmlns:a16="http://schemas.microsoft.com/office/drawing/2014/main" id="{EA20D2E9-C886-4727-856F-E0EED4087935}"/>
              </a:ext>
            </a:extLst>
          </p:cNvPr>
          <p:cNvSpPr/>
          <p:nvPr/>
        </p:nvSpPr>
        <p:spPr>
          <a:xfrm>
            <a:off x="-14748" y="263033"/>
            <a:ext cx="463328"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39680E14-62F8-4367-B198-1443A953CCE1}"/>
              </a:ext>
            </a:extLst>
          </p:cNvPr>
          <p:cNvPicPr>
            <a:picLocks noChangeAspect="1"/>
          </p:cNvPicPr>
          <p:nvPr/>
        </p:nvPicPr>
        <p:blipFill>
          <a:blip r:embed="rId3" cstate="email"/>
          <a:stretch>
            <a:fillRect/>
          </a:stretch>
        </p:blipFill>
        <p:spPr>
          <a:xfrm>
            <a:off x="9781228" y="361118"/>
            <a:ext cx="2013490" cy="386847"/>
          </a:xfrm>
          <a:prstGeom prst="rect">
            <a:avLst/>
          </a:prstGeom>
        </p:spPr>
      </p:pic>
      <p:sp>
        <p:nvSpPr>
          <p:cNvPr id="12" name="文本框 11">
            <a:extLst>
              <a:ext uri="{FF2B5EF4-FFF2-40B4-BE49-F238E27FC236}">
                <a16:creationId xmlns:a16="http://schemas.microsoft.com/office/drawing/2014/main" id="{A7D1A1F1-8D2D-4495-8066-874FD6E5A117}"/>
              </a:ext>
            </a:extLst>
          </p:cNvPr>
          <p:cNvSpPr txBox="1"/>
          <p:nvPr/>
        </p:nvSpPr>
        <p:spPr>
          <a:xfrm>
            <a:off x="7701643" y="1716793"/>
            <a:ext cx="3832241" cy="2865884"/>
          </a:xfrm>
          <a:prstGeom prst="rect">
            <a:avLst/>
          </a:prstGeom>
          <a:noFill/>
        </p:spPr>
        <p:txBody>
          <a:bodyPr wrap="square" lIns="0" tIns="0" rIns="0" bIns="0" rtlCol="0">
            <a:noAutofit/>
          </a:bodyPr>
          <a:lstStyle/>
          <a:p>
            <a:pPr marL="0" indent="457200" algn="l">
              <a:lnSpc>
                <a:spcPct val="150000"/>
              </a:lnSpc>
            </a:pPr>
            <a:r>
              <a:rPr lang="zh-CN" altLang="en-US" sz="2000" b="0" i="0" dirty="0">
                <a:solidFill>
                  <a:srgbClr val="000000"/>
                </a:solidFill>
                <a:effectLst/>
                <a:latin typeface="-apple-system"/>
              </a:rPr>
              <a:t>在检测头部分，</a:t>
            </a:r>
            <a:r>
              <a:rPr lang="en-US" altLang="zh-CN" sz="2000" b="0" i="0" dirty="0">
                <a:solidFill>
                  <a:srgbClr val="000000"/>
                </a:solidFill>
                <a:effectLst/>
                <a:latin typeface="-apple-system"/>
              </a:rPr>
              <a:t>YOLOv7</a:t>
            </a:r>
            <a:r>
              <a:rPr lang="zh-CN" altLang="en-US" sz="2000" b="0" i="0" dirty="0">
                <a:solidFill>
                  <a:srgbClr val="000000"/>
                </a:solidFill>
                <a:effectLst/>
                <a:latin typeface="-apple-system"/>
              </a:rPr>
              <a:t>使用的</a:t>
            </a:r>
            <a:r>
              <a:rPr lang="en-US" altLang="zh-CN" sz="2000" b="0" i="0" dirty="0" err="1">
                <a:solidFill>
                  <a:srgbClr val="000000"/>
                </a:solidFill>
                <a:effectLst/>
                <a:latin typeface="-apple-system"/>
              </a:rPr>
              <a:t>IDetect</a:t>
            </a:r>
            <a:r>
              <a:rPr lang="zh-CN" altLang="en-US" sz="2000" b="0" i="0" dirty="0">
                <a:solidFill>
                  <a:srgbClr val="000000"/>
                </a:solidFill>
                <a:effectLst/>
                <a:latin typeface="-apple-system"/>
              </a:rPr>
              <a:t>检测头有三种不同尺寸，用于检测</a:t>
            </a:r>
            <a:r>
              <a:rPr lang="zh-CN" altLang="en-US" sz="2000" b="1" i="0" dirty="0">
                <a:solidFill>
                  <a:srgbClr val="000000"/>
                </a:solidFill>
                <a:effectLst/>
                <a:latin typeface="-apple-system"/>
              </a:rPr>
              <a:t>大、中、小</a:t>
            </a:r>
            <a:r>
              <a:rPr lang="zh-CN" altLang="en-US" sz="2000" b="0" i="0" dirty="0">
                <a:solidFill>
                  <a:srgbClr val="000000"/>
                </a:solidFill>
                <a:effectLst/>
                <a:latin typeface="-apple-system"/>
              </a:rPr>
              <a:t>型的目标。</a:t>
            </a:r>
            <a:r>
              <a:rPr lang="zh-CN" altLang="en-US" sz="2000" b="0" i="0" dirty="0">
                <a:solidFill>
                  <a:srgbClr val="FF0000"/>
                </a:solidFill>
                <a:effectLst/>
                <a:latin typeface="-apple-system"/>
              </a:rPr>
              <a:t>随着网络的加深，特征图的尺寸逐渐减小，尺度大的检测层可以通过检测头检测出更小的目标，尺度小的检测层可以通过检测头检测出更大的目标。</a:t>
            </a:r>
          </a:p>
        </p:txBody>
      </p:sp>
      <p:pic>
        <p:nvPicPr>
          <p:cNvPr id="9" name="图形 1">
            <a:extLst>
              <a:ext uri="{FF2B5EF4-FFF2-40B4-BE49-F238E27FC236}">
                <a16:creationId xmlns:a16="http://schemas.microsoft.com/office/drawing/2014/main" id="{10E20C81-617C-4183-8756-1CCE6A4878F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t="11244"/>
          <a:stretch/>
        </p:blipFill>
        <p:spPr>
          <a:xfrm>
            <a:off x="115646" y="550518"/>
            <a:ext cx="7057605" cy="6002115"/>
          </a:xfrm>
          <a:prstGeom prst="rect">
            <a:avLst/>
          </a:prstGeom>
        </p:spPr>
      </p:pic>
      <p:sp>
        <p:nvSpPr>
          <p:cNvPr id="10" name="矩形 9">
            <a:extLst>
              <a:ext uri="{FF2B5EF4-FFF2-40B4-BE49-F238E27FC236}">
                <a16:creationId xmlns:a16="http://schemas.microsoft.com/office/drawing/2014/main" id="{C5BA8BC7-70EC-4BC5-B77A-E353F4A9C672}"/>
              </a:ext>
            </a:extLst>
          </p:cNvPr>
          <p:cNvSpPr/>
          <p:nvPr/>
        </p:nvSpPr>
        <p:spPr>
          <a:xfrm>
            <a:off x="1821745" y="5407857"/>
            <a:ext cx="573024" cy="637675"/>
          </a:xfrm>
          <a:prstGeom prst="rect">
            <a:avLst/>
          </a:prstGeom>
        </p:spPr>
        <p:txBody>
          <a:bodyPr wrap="square">
            <a:spAutoFit/>
          </a:bodyPr>
          <a:lstStyle/>
          <a:p>
            <a:pPr>
              <a:lnSpc>
                <a:spcPct val="150000"/>
              </a:lnSpc>
            </a:pPr>
            <a:r>
              <a:rPr lang="zh-CN" altLang="en-US" sz="2800" dirty="0">
                <a:solidFill>
                  <a:schemeClr val="tx1">
                    <a:lumMod val="75000"/>
                    <a:lumOff val="25000"/>
                  </a:schemeClr>
                </a:solidFill>
                <a:latin typeface="黑体" panose="02010609060101010101" pitchFamily="49" charset="-122"/>
                <a:ea typeface="黑体" panose="02010609060101010101" pitchFamily="49" charset="-122"/>
                <a:cs typeface="Times New Roman" panose="02020603050405020304" pitchFamily="18" charset="0"/>
              </a:rPr>
              <a:t>小</a:t>
            </a:r>
          </a:p>
        </p:txBody>
      </p:sp>
      <p:sp>
        <p:nvSpPr>
          <p:cNvPr id="11" name="矩形 10">
            <a:extLst>
              <a:ext uri="{FF2B5EF4-FFF2-40B4-BE49-F238E27FC236}">
                <a16:creationId xmlns:a16="http://schemas.microsoft.com/office/drawing/2014/main" id="{E585CA1A-4B61-4A3A-87D8-14023F547020}"/>
              </a:ext>
            </a:extLst>
          </p:cNvPr>
          <p:cNvSpPr/>
          <p:nvPr/>
        </p:nvSpPr>
        <p:spPr>
          <a:xfrm>
            <a:off x="4259363" y="5407858"/>
            <a:ext cx="573024" cy="637675"/>
          </a:xfrm>
          <a:prstGeom prst="rect">
            <a:avLst/>
          </a:prstGeom>
        </p:spPr>
        <p:txBody>
          <a:bodyPr wrap="square">
            <a:spAutoFit/>
          </a:bodyPr>
          <a:lstStyle/>
          <a:p>
            <a:pPr>
              <a:lnSpc>
                <a:spcPct val="150000"/>
              </a:lnSpc>
            </a:pPr>
            <a:r>
              <a:rPr lang="zh-CN" altLang="en-US" sz="2800" dirty="0">
                <a:solidFill>
                  <a:schemeClr val="tx1">
                    <a:lumMod val="75000"/>
                    <a:lumOff val="25000"/>
                  </a:schemeClr>
                </a:solidFill>
                <a:latin typeface="黑体" panose="02010609060101010101" pitchFamily="49" charset="-122"/>
                <a:ea typeface="黑体" panose="02010609060101010101" pitchFamily="49" charset="-122"/>
                <a:cs typeface="Times New Roman" panose="02020603050405020304" pitchFamily="18" charset="0"/>
              </a:rPr>
              <a:t>中</a:t>
            </a:r>
          </a:p>
        </p:txBody>
      </p:sp>
      <p:sp>
        <p:nvSpPr>
          <p:cNvPr id="13" name="矩形 12">
            <a:extLst>
              <a:ext uri="{FF2B5EF4-FFF2-40B4-BE49-F238E27FC236}">
                <a16:creationId xmlns:a16="http://schemas.microsoft.com/office/drawing/2014/main" id="{541664CB-1CA3-40E3-8EAF-83E485D2E4CB}"/>
              </a:ext>
            </a:extLst>
          </p:cNvPr>
          <p:cNvSpPr/>
          <p:nvPr/>
        </p:nvSpPr>
        <p:spPr>
          <a:xfrm>
            <a:off x="6667283" y="5407858"/>
            <a:ext cx="573024" cy="637675"/>
          </a:xfrm>
          <a:prstGeom prst="rect">
            <a:avLst/>
          </a:prstGeom>
        </p:spPr>
        <p:txBody>
          <a:bodyPr wrap="square">
            <a:spAutoFit/>
          </a:bodyPr>
          <a:lstStyle/>
          <a:p>
            <a:pPr>
              <a:lnSpc>
                <a:spcPct val="150000"/>
              </a:lnSpc>
            </a:pPr>
            <a:r>
              <a:rPr lang="zh-CN" altLang="en-US" sz="2800" dirty="0">
                <a:solidFill>
                  <a:schemeClr val="tx1">
                    <a:lumMod val="75000"/>
                    <a:lumOff val="25000"/>
                  </a:schemeClr>
                </a:solidFill>
                <a:latin typeface="黑体" panose="02010609060101010101" pitchFamily="49" charset="-122"/>
                <a:ea typeface="黑体" panose="02010609060101010101" pitchFamily="49" charset="-122"/>
                <a:cs typeface="Times New Roman" panose="02020603050405020304" pitchFamily="18" charset="0"/>
              </a:rPr>
              <a:t>大</a:t>
            </a:r>
          </a:p>
        </p:txBody>
      </p:sp>
    </p:spTree>
    <p:extLst>
      <p:ext uri="{BB962C8B-B14F-4D97-AF65-F5344CB8AC3E}">
        <p14:creationId xmlns:p14="http://schemas.microsoft.com/office/powerpoint/2010/main" val="236653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45A8731-4A27-4A0F-BD29-6BCBEEAFACE1}"/>
              </a:ext>
            </a:extLst>
          </p:cNvPr>
          <p:cNvSpPr txBox="1"/>
          <p:nvPr/>
        </p:nvSpPr>
        <p:spPr>
          <a:xfrm>
            <a:off x="9108895" y="6356352"/>
            <a:ext cx="2874505" cy="261610"/>
          </a:xfrm>
          <a:prstGeom prst="rect">
            <a:avLst/>
          </a:prstGeom>
          <a:noFill/>
        </p:spPr>
        <p:txBody>
          <a:bodyPr wrap="none" rtlCol="0">
            <a:spAutoFit/>
          </a:bodyPr>
          <a:lstStyle/>
          <a:p>
            <a:r>
              <a:rPr lang="en-US" altLang="zh-CN" sz="1100" dirty="0">
                <a:solidFill>
                  <a:schemeClr val="tx1">
                    <a:lumMod val="50000"/>
                    <a:lumOff val="50000"/>
                  </a:schemeClr>
                </a:solidFill>
              </a:rPr>
              <a:t>Anhui University Of Science &amp; Technology </a:t>
            </a:r>
            <a:endParaRPr lang="zh-CN" altLang="en-US" sz="1100" dirty="0">
              <a:solidFill>
                <a:schemeClr val="tx1">
                  <a:lumMod val="50000"/>
                  <a:lumOff val="50000"/>
                </a:schemeClr>
              </a:solidFill>
            </a:endParaRPr>
          </a:p>
        </p:txBody>
      </p:sp>
      <p:sp>
        <p:nvSpPr>
          <p:cNvPr id="6" name="矩形 5">
            <a:extLst>
              <a:ext uri="{FF2B5EF4-FFF2-40B4-BE49-F238E27FC236}">
                <a16:creationId xmlns:a16="http://schemas.microsoft.com/office/drawing/2014/main" id="{EA20D2E9-C886-4727-856F-E0EED4087935}"/>
              </a:ext>
            </a:extLst>
          </p:cNvPr>
          <p:cNvSpPr/>
          <p:nvPr/>
        </p:nvSpPr>
        <p:spPr>
          <a:xfrm>
            <a:off x="-14748" y="263033"/>
            <a:ext cx="463328"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39680E14-62F8-4367-B198-1443A953CCE1}"/>
              </a:ext>
            </a:extLst>
          </p:cNvPr>
          <p:cNvPicPr>
            <a:picLocks noChangeAspect="1"/>
          </p:cNvPicPr>
          <p:nvPr/>
        </p:nvPicPr>
        <p:blipFill>
          <a:blip r:embed="rId3" cstate="email"/>
          <a:stretch>
            <a:fillRect/>
          </a:stretch>
        </p:blipFill>
        <p:spPr>
          <a:xfrm>
            <a:off x="9781228" y="361118"/>
            <a:ext cx="2013490" cy="386847"/>
          </a:xfrm>
          <a:prstGeom prst="rect">
            <a:avLst/>
          </a:prstGeom>
        </p:spPr>
      </p:pic>
      <p:sp>
        <p:nvSpPr>
          <p:cNvPr id="12" name="文本框 11">
            <a:extLst>
              <a:ext uri="{FF2B5EF4-FFF2-40B4-BE49-F238E27FC236}">
                <a16:creationId xmlns:a16="http://schemas.microsoft.com/office/drawing/2014/main" id="{A7D1A1F1-8D2D-4495-8066-874FD6E5A117}"/>
              </a:ext>
            </a:extLst>
          </p:cNvPr>
          <p:cNvSpPr txBox="1"/>
          <p:nvPr/>
        </p:nvSpPr>
        <p:spPr>
          <a:xfrm>
            <a:off x="783771" y="1006928"/>
            <a:ext cx="10521514" cy="1779606"/>
          </a:xfrm>
          <a:prstGeom prst="rect">
            <a:avLst/>
          </a:prstGeom>
          <a:noFill/>
        </p:spPr>
        <p:txBody>
          <a:bodyPr wrap="square" lIns="0" tIns="0" rIns="0" bIns="0" rtlCol="0">
            <a:noAutofit/>
          </a:bodyPr>
          <a:lstStyle/>
          <a:p>
            <a:pPr marL="0" indent="457200" algn="l">
              <a:lnSpc>
                <a:spcPct val="150000"/>
              </a:lnSpc>
            </a:pPr>
            <a:r>
              <a:rPr lang="zh-CN" altLang="en-US" dirty="0">
                <a:solidFill>
                  <a:srgbClr val="000000"/>
                </a:solidFill>
                <a:latin typeface="-apple-system"/>
              </a:rPr>
              <a:t>文章</a:t>
            </a:r>
            <a:r>
              <a:rPr lang="zh-CN" altLang="en-US" b="0" i="0" dirty="0">
                <a:solidFill>
                  <a:srgbClr val="000000"/>
                </a:solidFill>
                <a:effectLst/>
                <a:latin typeface="-apple-system"/>
              </a:rPr>
              <a:t>提出了一种新的实时检测器。在研究过程中发现了重参化模块的替换问题和动态标签的分配问题。为了解决这一问题，提出了一种可训练的 </a:t>
            </a:r>
            <a:r>
              <a:rPr lang="en-US" altLang="zh-CN" b="0" i="0" dirty="0">
                <a:solidFill>
                  <a:srgbClr val="000000"/>
                </a:solidFill>
                <a:effectLst/>
                <a:latin typeface="-apple-system"/>
              </a:rPr>
              <a:t>bag-of-freebies </a:t>
            </a:r>
            <a:r>
              <a:rPr lang="zh-CN" altLang="en-US" b="0" i="0" dirty="0">
                <a:solidFill>
                  <a:srgbClr val="000000"/>
                </a:solidFill>
                <a:effectLst/>
                <a:latin typeface="-apple-system"/>
              </a:rPr>
              <a:t>策略来提高目标检测的精度。基于此，</a:t>
            </a:r>
            <a:r>
              <a:rPr lang="en-US" altLang="zh-CN" b="0" i="0" dirty="0">
                <a:solidFill>
                  <a:srgbClr val="000000"/>
                </a:solidFill>
                <a:effectLst/>
                <a:latin typeface="-apple-system"/>
              </a:rPr>
              <a:t>YOLOv7 </a:t>
            </a:r>
            <a:r>
              <a:rPr lang="zh-CN" altLang="en-US" b="0" i="0" dirty="0">
                <a:solidFill>
                  <a:srgbClr val="000000"/>
                </a:solidFill>
                <a:effectLst/>
                <a:latin typeface="-apple-system"/>
              </a:rPr>
              <a:t>系列目标检测模型获得了最先进的结果。主要工作：</a:t>
            </a:r>
          </a:p>
          <a:p>
            <a:pPr marL="0" indent="457200" algn="l">
              <a:lnSpc>
                <a:spcPct val="150000"/>
              </a:lnSpc>
            </a:pPr>
            <a:r>
              <a:rPr lang="zh-CN" altLang="en-US" b="0" i="0" dirty="0">
                <a:solidFill>
                  <a:srgbClr val="000000"/>
                </a:solidFill>
                <a:effectLst/>
                <a:latin typeface="-apple-system"/>
              </a:rPr>
              <a:t>（ </a:t>
            </a:r>
            <a:r>
              <a:rPr lang="en-US" altLang="zh-CN" b="0" i="0" dirty="0">
                <a:solidFill>
                  <a:srgbClr val="000000"/>
                </a:solidFill>
                <a:effectLst/>
                <a:latin typeface="-apple-system"/>
              </a:rPr>
              <a:t>1 </a:t>
            </a:r>
            <a:r>
              <a:rPr lang="zh-CN" altLang="en-US" b="0" i="0" dirty="0">
                <a:solidFill>
                  <a:srgbClr val="000000"/>
                </a:solidFill>
                <a:effectLst/>
                <a:latin typeface="-apple-system"/>
              </a:rPr>
              <a:t>）</a:t>
            </a:r>
            <a:r>
              <a:rPr lang="zh-CN" altLang="en-US" b="1" i="0" dirty="0">
                <a:solidFill>
                  <a:srgbClr val="000000"/>
                </a:solidFill>
                <a:effectLst/>
                <a:latin typeface="-apple-system"/>
              </a:rPr>
              <a:t>高效聚合网络架构</a:t>
            </a:r>
            <a:r>
              <a:rPr lang="zh-CN" altLang="en-US" b="0" i="0" dirty="0">
                <a:solidFill>
                  <a:srgbClr val="000000"/>
                </a:solidFill>
                <a:effectLst/>
                <a:latin typeface="-apple-system"/>
              </a:rPr>
              <a:t>： </a:t>
            </a:r>
            <a:r>
              <a:rPr lang="en-US" altLang="zh-CN" b="0" i="0" dirty="0">
                <a:solidFill>
                  <a:srgbClr val="000000"/>
                </a:solidFill>
                <a:effectLst/>
                <a:latin typeface="-apple-system"/>
              </a:rPr>
              <a:t>YOLOV7 </a:t>
            </a:r>
            <a:r>
              <a:rPr lang="zh-CN" altLang="en-US" b="0" i="0" dirty="0">
                <a:solidFill>
                  <a:srgbClr val="000000"/>
                </a:solidFill>
                <a:effectLst/>
                <a:latin typeface="-apple-system"/>
              </a:rPr>
              <a:t>对 </a:t>
            </a:r>
            <a:r>
              <a:rPr lang="en-US" altLang="zh-CN" b="0" i="0" dirty="0">
                <a:solidFill>
                  <a:srgbClr val="000000"/>
                </a:solidFill>
                <a:effectLst/>
                <a:latin typeface="-apple-system"/>
              </a:rPr>
              <a:t>ELAN </a:t>
            </a:r>
            <a:r>
              <a:rPr lang="zh-CN" altLang="en-US" b="0" i="0" dirty="0">
                <a:solidFill>
                  <a:srgbClr val="000000"/>
                </a:solidFill>
                <a:effectLst/>
                <a:latin typeface="-apple-system"/>
              </a:rPr>
              <a:t>进行扩展，提出的一个新的网络架构 </a:t>
            </a:r>
            <a:r>
              <a:rPr lang="en-US" altLang="zh-CN" b="0" i="0" dirty="0">
                <a:solidFill>
                  <a:srgbClr val="000000"/>
                </a:solidFill>
                <a:effectLst/>
                <a:latin typeface="-apple-system"/>
              </a:rPr>
              <a:t>E-ELAN </a:t>
            </a:r>
            <a:r>
              <a:rPr lang="zh-CN" altLang="en-US" b="0" i="0" dirty="0">
                <a:solidFill>
                  <a:srgbClr val="000000"/>
                </a:solidFill>
                <a:effectLst/>
                <a:latin typeface="-apple-system"/>
              </a:rPr>
              <a:t>，以高效为主</a:t>
            </a:r>
          </a:p>
          <a:p>
            <a:pPr marL="0" indent="457200" algn="l">
              <a:lnSpc>
                <a:spcPct val="150000"/>
              </a:lnSpc>
            </a:pPr>
            <a:r>
              <a:rPr lang="zh-CN" altLang="en-US" b="0" i="0" dirty="0">
                <a:solidFill>
                  <a:srgbClr val="000000"/>
                </a:solidFill>
                <a:effectLst/>
                <a:latin typeface="-apple-system"/>
              </a:rPr>
              <a:t>（ </a:t>
            </a:r>
            <a:r>
              <a:rPr lang="en-US" altLang="zh-CN" b="0" i="0" dirty="0">
                <a:solidFill>
                  <a:srgbClr val="000000"/>
                </a:solidFill>
                <a:effectLst/>
                <a:latin typeface="-apple-system"/>
              </a:rPr>
              <a:t>2 </a:t>
            </a:r>
            <a:r>
              <a:rPr lang="zh-CN" altLang="en-US" b="0" i="0" dirty="0">
                <a:solidFill>
                  <a:srgbClr val="000000"/>
                </a:solidFill>
                <a:effectLst/>
                <a:latin typeface="-apple-system"/>
              </a:rPr>
              <a:t>）</a:t>
            </a:r>
            <a:r>
              <a:rPr lang="zh-CN" altLang="en-US" b="1" i="0" dirty="0">
                <a:solidFill>
                  <a:srgbClr val="000000"/>
                </a:solidFill>
                <a:effectLst/>
                <a:latin typeface="-apple-system"/>
              </a:rPr>
              <a:t>重参数化卷积</a:t>
            </a:r>
            <a:r>
              <a:rPr lang="zh-CN" altLang="en-US" b="0" i="0" dirty="0">
                <a:solidFill>
                  <a:srgbClr val="000000"/>
                </a:solidFill>
                <a:effectLst/>
                <a:latin typeface="-apple-system"/>
              </a:rPr>
              <a:t>： </a:t>
            </a:r>
            <a:r>
              <a:rPr lang="en-US" altLang="zh-CN" b="0" i="0" dirty="0">
                <a:solidFill>
                  <a:srgbClr val="000000"/>
                </a:solidFill>
                <a:effectLst/>
                <a:latin typeface="-apple-system"/>
              </a:rPr>
              <a:t>YOLOV7 </a:t>
            </a:r>
            <a:r>
              <a:rPr lang="zh-CN" altLang="en-US" b="0" i="0" dirty="0">
                <a:solidFill>
                  <a:srgbClr val="000000"/>
                </a:solidFill>
                <a:effectLst/>
                <a:latin typeface="-apple-system"/>
              </a:rPr>
              <a:t>将模型重参数化引入到网络架构中，重参数化这一思想最早出现于 </a:t>
            </a:r>
            <a:r>
              <a:rPr lang="en-US" altLang="zh-CN" b="0" i="0" dirty="0">
                <a:solidFill>
                  <a:srgbClr val="000000"/>
                </a:solidFill>
                <a:effectLst/>
                <a:latin typeface="-apple-system"/>
              </a:rPr>
              <a:t>REPVGG </a:t>
            </a:r>
            <a:r>
              <a:rPr lang="zh-CN" altLang="en-US" b="0" i="0" dirty="0">
                <a:solidFill>
                  <a:srgbClr val="000000"/>
                </a:solidFill>
                <a:effectLst/>
                <a:latin typeface="-apple-system"/>
              </a:rPr>
              <a:t>中</a:t>
            </a:r>
          </a:p>
          <a:p>
            <a:pPr marL="0" indent="457200" algn="l">
              <a:lnSpc>
                <a:spcPct val="150000"/>
              </a:lnSpc>
            </a:pPr>
            <a:r>
              <a:rPr lang="zh-CN" altLang="en-US" b="0" i="0" dirty="0">
                <a:solidFill>
                  <a:srgbClr val="000000"/>
                </a:solidFill>
                <a:effectLst/>
                <a:latin typeface="-apple-system"/>
              </a:rPr>
              <a:t>（ </a:t>
            </a:r>
            <a:r>
              <a:rPr lang="en-US" altLang="zh-CN" b="0" i="0" dirty="0">
                <a:solidFill>
                  <a:srgbClr val="000000"/>
                </a:solidFill>
                <a:effectLst/>
                <a:latin typeface="-apple-system"/>
              </a:rPr>
              <a:t>3 </a:t>
            </a:r>
            <a:r>
              <a:rPr lang="zh-CN" altLang="en-US" b="0" i="0" dirty="0">
                <a:solidFill>
                  <a:srgbClr val="000000"/>
                </a:solidFill>
                <a:effectLst/>
                <a:latin typeface="-apple-system"/>
              </a:rPr>
              <a:t>）</a:t>
            </a:r>
            <a:r>
              <a:rPr lang="zh-CN" altLang="en-US" b="1" i="0" dirty="0">
                <a:solidFill>
                  <a:srgbClr val="000000"/>
                </a:solidFill>
                <a:effectLst/>
                <a:latin typeface="-apple-system"/>
              </a:rPr>
              <a:t>辅助头检测</a:t>
            </a:r>
            <a:r>
              <a:rPr lang="zh-CN" altLang="en-US" b="0" i="0" dirty="0">
                <a:solidFill>
                  <a:srgbClr val="000000"/>
                </a:solidFill>
                <a:effectLst/>
                <a:latin typeface="-apple-system"/>
              </a:rPr>
              <a:t>： </a:t>
            </a:r>
            <a:r>
              <a:rPr lang="en-US" altLang="zh-CN" b="0" i="0" dirty="0">
                <a:solidFill>
                  <a:srgbClr val="000000"/>
                </a:solidFill>
                <a:effectLst/>
                <a:latin typeface="-apple-system"/>
              </a:rPr>
              <a:t>YOLOv7 </a:t>
            </a:r>
            <a:r>
              <a:rPr lang="zh-CN" altLang="en-US" b="0" i="0" dirty="0">
                <a:solidFill>
                  <a:srgbClr val="000000"/>
                </a:solidFill>
                <a:effectLst/>
                <a:latin typeface="-apple-system"/>
              </a:rPr>
              <a:t>中将 </a:t>
            </a:r>
            <a:r>
              <a:rPr lang="en-US" altLang="zh-CN" b="0" i="0" dirty="0">
                <a:solidFill>
                  <a:srgbClr val="000000"/>
                </a:solidFill>
                <a:effectLst/>
                <a:latin typeface="-apple-system"/>
              </a:rPr>
              <a:t>head </a:t>
            </a:r>
            <a:r>
              <a:rPr lang="zh-CN" altLang="en-US" b="0" i="0" dirty="0">
                <a:solidFill>
                  <a:srgbClr val="000000"/>
                </a:solidFill>
                <a:effectLst/>
                <a:latin typeface="-apple-system"/>
              </a:rPr>
              <a:t>部分的浅层特征提取出来作为 </a:t>
            </a:r>
            <a:r>
              <a:rPr lang="en-US" altLang="zh-CN" b="0" i="0" dirty="0">
                <a:solidFill>
                  <a:srgbClr val="000000"/>
                </a:solidFill>
                <a:effectLst/>
                <a:latin typeface="-apple-system"/>
              </a:rPr>
              <a:t>Auxiliary head </a:t>
            </a:r>
            <a:r>
              <a:rPr lang="zh-CN" altLang="en-US" b="0" i="0" dirty="0">
                <a:solidFill>
                  <a:srgbClr val="000000"/>
                </a:solidFill>
                <a:effectLst/>
                <a:latin typeface="-apple-system"/>
              </a:rPr>
              <a:t>，深层特征也就是网络的最终输出作为 </a:t>
            </a:r>
            <a:r>
              <a:rPr lang="en-US" altLang="zh-CN" b="0" i="0" dirty="0">
                <a:solidFill>
                  <a:srgbClr val="000000"/>
                </a:solidFill>
                <a:effectLst/>
                <a:latin typeface="-apple-system"/>
              </a:rPr>
              <a:t>Lead head</a:t>
            </a:r>
          </a:p>
          <a:p>
            <a:pPr marL="0" indent="457200" algn="l">
              <a:lnSpc>
                <a:spcPct val="150000"/>
              </a:lnSpc>
            </a:pPr>
            <a:r>
              <a:rPr lang="zh-CN" altLang="en-US" b="0" i="0" dirty="0">
                <a:solidFill>
                  <a:srgbClr val="000000"/>
                </a:solidFill>
                <a:effectLst/>
                <a:latin typeface="-apple-system"/>
              </a:rPr>
              <a:t>（ </a:t>
            </a:r>
            <a:r>
              <a:rPr lang="en-US" altLang="zh-CN" b="0" i="0" dirty="0">
                <a:solidFill>
                  <a:srgbClr val="000000"/>
                </a:solidFill>
                <a:effectLst/>
                <a:latin typeface="-apple-system"/>
              </a:rPr>
              <a:t>4 </a:t>
            </a:r>
            <a:r>
              <a:rPr lang="zh-CN" altLang="en-US" b="0" i="0" dirty="0">
                <a:solidFill>
                  <a:srgbClr val="000000"/>
                </a:solidFill>
                <a:effectLst/>
                <a:latin typeface="-apple-system"/>
              </a:rPr>
              <a:t>）</a:t>
            </a:r>
            <a:r>
              <a:rPr lang="zh-CN" altLang="en-US" b="1" i="0" dirty="0">
                <a:solidFill>
                  <a:srgbClr val="000000"/>
                </a:solidFill>
                <a:effectLst/>
                <a:latin typeface="-apple-system"/>
              </a:rPr>
              <a:t>基于连接的模型缩放</a:t>
            </a:r>
            <a:r>
              <a:rPr lang="zh-CN" altLang="en-US" b="0" i="0" dirty="0">
                <a:solidFill>
                  <a:srgbClr val="000000"/>
                </a:solidFill>
                <a:effectLst/>
                <a:latin typeface="-apple-system"/>
              </a:rPr>
              <a:t>： 作者对于连接模型提出了一种复合模型方法，当对连接结构的网络进行尺度缩放时，只缩放计算块的深度，转换层的其余部分只进行宽度的缩放</a:t>
            </a:r>
          </a:p>
          <a:p>
            <a:pPr marL="0" indent="457200" algn="l">
              <a:lnSpc>
                <a:spcPct val="150000"/>
              </a:lnSpc>
            </a:pPr>
            <a:r>
              <a:rPr lang="zh-CN" altLang="en-US" b="0" i="0" dirty="0">
                <a:solidFill>
                  <a:srgbClr val="000000"/>
                </a:solidFill>
                <a:effectLst/>
                <a:latin typeface="-apple-system"/>
              </a:rPr>
              <a:t>（ </a:t>
            </a:r>
            <a:r>
              <a:rPr lang="en-US" altLang="zh-CN" b="0" i="0" dirty="0">
                <a:solidFill>
                  <a:srgbClr val="000000"/>
                </a:solidFill>
                <a:effectLst/>
                <a:latin typeface="-apple-system"/>
              </a:rPr>
              <a:t>5 </a:t>
            </a:r>
            <a:r>
              <a:rPr lang="zh-CN" altLang="en-US" b="0" i="0" dirty="0">
                <a:solidFill>
                  <a:srgbClr val="000000"/>
                </a:solidFill>
                <a:effectLst/>
                <a:latin typeface="-apple-system"/>
              </a:rPr>
              <a:t>）</a:t>
            </a:r>
            <a:r>
              <a:rPr lang="zh-CN" altLang="en-US" b="1" i="0" dirty="0">
                <a:solidFill>
                  <a:srgbClr val="000000"/>
                </a:solidFill>
                <a:effectLst/>
                <a:latin typeface="-apple-system"/>
              </a:rPr>
              <a:t>动态标签分配策略</a:t>
            </a:r>
            <a:r>
              <a:rPr lang="zh-CN" altLang="en-US" b="0" i="0" dirty="0">
                <a:solidFill>
                  <a:srgbClr val="000000"/>
                </a:solidFill>
                <a:effectLst/>
                <a:latin typeface="-apple-system"/>
              </a:rPr>
              <a:t>： </a:t>
            </a:r>
            <a:r>
              <a:rPr lang="en-US" altLang="zh-CN" b="0" i="0" dirty="0">
                <a:solidFill>
                  <a:srgbClr val="000000"/>
                </a:solidFill>
                <a:effectLst/>
                <a:latin typeface="-apple-system"/>
              </a:rPr>
              <a:t>Lead head </a:t>
            </a:r>
            <a:r>
              <a:rPr lang="zh-CN" altLang="en-US" b="0" i="0" dirty="0">
                <a:solidFill>
                  <a:srgbClr val="000000"/>
                </a:solidFill>
                <a:effectLst/>
                <a:latin typeface="-apple-system"/>
              </a:rPr>
              <a:t>导向标签分配方法和由粗到精的 </a:t>
            </a:r>
            <a:r>
              <a:rPr lang="en-US" altLang="zh-CN" b="0" i="0" dirty="0">
                <a:solidFill>
                  <a:srgbClr val="000000"/>
                </a:solidFill>
                <a:effectLst/>
                <a:latin typeface="-apple-system"/>
              </a:rPr>
              <a:t>lead head </a:t>
            </a:r>
            <a:r>
              <a:rPr lang="zh-CN" altLang="en-US" b="0" i="0" dirty="0">
                <a:solidFill>
                  <a:srgbClr val="000000"/>
                </a:solidFill>
                <a:effectLst/>
                <a:latin typeface="-apple-system"/>
              </a:rPr>
              <a:t>指导标签分配方法</a:t>
            </a:r>
            <a:endParaRPr lang="zh-CN" altLang="en-US" b="0" i="0" dirty="0">
              <a:solidFill>
                <a:srgbClr val="FF0000"/>
              </a:solidFill>
              <a:effectLst/>
              <a:latin typeface="-apple-system"/>
            </a:endParaRPr>
          </a:p>
        </p:txBody>
      </p:sp>
      <p:sp>
        <p:nvSpPr>
          <p:cNvPr id="14" name="Title 1">
            <a:extLst>
              <a:ext uri="{FF2B5EF4-FFF2-40B4-BE49-F238E27FC236}">
                <a16:creationId xmlns:a16="http://schemas.microsoft.com/office/drawing/2014/main" id="{BAFC59BA-EC15-4154-B726-65AAC26D6E0C}"/>
              </a:ext>
            </a:extLst>
          </p:cNvPr>
          <p:cNvSpPr>
            <a:spLocks noGrp="1"/>
          </p:cNvSpPr>
          <p:nvPr>
            <p:ph type="title"/>
          </p:nvPr>
        </p:nvSpPr>
        <p:spPr>
          <a:xfrm>
            <a:off x="665843" y="357338"/>
            <a:ext cx="8699091" cy="663574"/>
          </a:xfrm>
        </p:spPr>
        <p:txBody>
          <a:bodyPr lIns="0" tIns="0" rIns="0" bIns="0">
            <a:normAutofit fontScale="90000"/>
          </a:bodyPr>
          <a:lstStyle>
            <a:lvl1pPr>
              <a:defRPr sz="2800" b="1">
                <a:solidFill>
                  <a:schemeClr val="accent2"/>
                </a:solidFill>
              </a:defRPr>
            </a:lvl1pPr>
          </a:lstStyle>
          <a:p>
            <a:r>
              <a:rPr lang="zh-CN" altLang="en-US" sz="2400" spc="114" dirty="0">
                <a:solidFill>
                  <a:schemeClr val="accent1">
                    <a:lumMod val="50000"/>
                  </a:schemeClr>
                </a:solidFill>
                <a:latin typeface="微软雅黑" panose="020B0503020204020204" pitchFamily="34" charset="-122"/>
                <a:ea typeface="微软雅黑" panose="020B0503020204020204" pitchFamily="34" charset="-122"/>
              </a:rPr>
              <a:t>总结</a:t>
            </a:r>
            <a:br>
              <a:rPr lang="en-US" altLang="zh-CN" sz="1600" b="1" i="0" dirty="0">
                <a:solidFill>
                  <a:srgbClr val="4F4F4F"/>
                </a:solidFill>
                <a:effectLst/>
                <a:latin typeface="PingFang SC"/>
              </a:rPr>
            </a:br>
            <a:br>
              <a:rPr lang="en-US" altLang="zh-CN" sz="1600" b="1" i="0" dirty="0">
                <a:solidFill>
                  <a:srgbClr val="4F4F4F"/>
                </a:solidFill>
                <a:effectLst/>
                <a:latin typeface="PingFang SC"/>
              </a:rPr>
            </a:br>
            <a:br>
              <a:rPr lang="en-US" altLang="zh-CN" sz="2400" spc="114" dirty="0">
                <a:solidFill>
                  <a:schemeClr val="accent1">
                    <a:lumMod val="50000"/>
                  </a:schemeClr>
                </a:solidFill>
                <a:latin typeface="微软雅黑" panose="020B0503020204020204" pitchFamily="34" charset="-122"/>
                <a:ea typeface="微软雅黑" panose="020B0503020204020204" pitchFamily="34" charset="-122"/>
              </a:rPr>
            </a:br>
            <a:br>
              <a:rPr lang="en-US" altLang="zh-CN" sz="1100" b="1" i="0" dirty="0">
                <a:solidFill>
                  <a:srgbClr val="4F4F4F"/>
                </a:solidFill>
                <a:effectLst/>
                <a:latin typeface="PingFang SC"/>
              </a:rPr>
            </a:br>
            <a:br>
              <a:rPr lang="en-US" altLang="zh-CN" sz="1600" b="1" i="0" dirty="0">
                <a:solidFill>
                  <a:srgbClr val="4F4F4F"/>
                </a:solidFill>
                <a:effectLst/>
                <a:latin typeface="PingFang SC"/>
              </a:rPr>
            </a:br>
            <a:endParaRPr lang="en-US" altLang="zh-CN" sz="2400" spc="114" dirty="0">
              <a:solidFill>
                <a:schemeClr val="accent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23097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45A8731-4A27-4A0F-BD29-6BCBEEAFACE1}"/>
              </a:ext>
            </a:extLst>
          </p:cNvPr>
          <p:cNvSpPr txBox="1"/>
          <p:nvPr/>
        </p:nvSpPr>
        <p:spPr>
          <a:xfrm>
            <a:off x="9108895" y="6356352"/>
            <a:ext cx="2874505" cy="261610"/>
          </a:xfrm>
          <a:prstGeom prst="rect">
            <a:avLst/>
          </a:prstGeom>
          <a:noFill/>
        </p:spPr>
        <p:txBody>
          <a:bodyPr wrap="none" rtlCol="0">
            <a:spAutoFit/>
          </a:bodyPr>
          <a:lstStyle/>
          <a:p>
            <a:r>
              <a:rPr lang="en-US" altLang="zh-CN" sz="1100" dirty="0">
                <a:solidFill>
                  <a:schemeClr val="tx1">
                    <a:lumMod val="50000"/>
                    <a:lumOff val="50000"/>
                  </a:schemeClr>
                </a:solidFill>
              </a:rPr>
              <a:t>Anhui University Of Science &amp; Technology </a:t>
            </a:r>
            <a:endParaRPr lang="zh-CN" altLang="en-US" sz="1100" dirty="0">
              <a:solidFill>
                <a:schemeClr val="tx1">
                  <a:lumMod val="50000"/>
                  <a:lumOff val="50000"/>
                </a:schemeClr>
              </a:solidFill>
            </a:endParaRPr>
          </a:p>
        </p:txBody>
      </p:sp>
      <p:sp>
        <p:nvSpPr>
          <p:cNvPr id="6" name="矩形 5">
            <a:extLst>
              <a:ext uri="{FF2B5EF4-FFF2-40B4-BE49-F238E27FC236}">
                <a16:creationId xmlns:a16="http://schemas.microsoft.com/office/drawing/2014/main" id="{EA20D2E9-C886-4727-856F-E0EED4087935}"/>
              </a:ext>
            </a:extLst>
          </p:cNvPr>
          <p:cNvSpPr/>
          <p:nvPr/>
        </p:nvSpPr>
        <p:spPr>
          <a:xfrm>
            <a:off x="-14748" y="263033"/>
            <a:ext cx="463328"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39680E14-62F8-4367-B198-1443A953CCE1}"/>
              </a:ext>
            </a:extLst>
          </p:cNvPr>
          <p:cNvPicPr>
            <a:picLocks noChangeAspect="1"/>
          </p:cNvPicPr>
          <p:nvPr/>
        </p:nvPicPr>
        <p:blipFill>
          <a:blip r:embed="rId3" cstate="email"/>
          <a:stretch>
            <a:fillRect/>
          </a:stretch>
        </p:blipFill>
        <p:spPr>
          <a:xfrm>
            <a:off x="9781228" y="361118"/>
            <a:ext cx="2013490" cy="386847"/>
          </a:xfrm>
          <a:prstGeom prst="rect">
            <a:avLst/>
          </a:prstGeom>
        </p:spPr>
      </p:pic>
      <p:cxnSp>
        <p:nvCxnSpPr>
          <p:cNvPr id="8" name="直接连接符 7">
            <a:extLst>
              <a:ext uri="{FF2B5EF4-FFF2-40B4-BE49-F238E27FC236}">
                <a16:creationId xmlns:a16="http://schemas.microsoft.com/office/drawing/2014/main" id="{BFB96B58-BBB8-4F9C-A9AA-FC9F3F3D033C}"/>
              </a:ext>
            </a:extLst>
          </p:cNvPr>
          <p:cNvCxnSpPr/>
          <p:nvPr/>
        </p:nvCxnSpPr>
        <p:spPr>
          <a:xfrm>
            <a:off x="660400" y="813714"/>
            <a:ext cx="8977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12B71E7E-64D2-4582-B52D-EA303D664743}"/>
              </a:ext>
            </a:extLst>
          </p:cNvPr>
          <p:cNvSpPr>
            <a:spLocks noGrp="1"/>
          </p:cNvSpPr>
          <p:nvPr>
            <p:ph type="title"/>
          </p:nvPr>
        </p:nvSpPr>
        <p:spPr>
          <a:xfrm>
            <a:off x="665843" y="357338"/>
            <a:ext cx="8699091" cy="663574"/>
          </a:xfrm>
        </p:spPr>
        <p:txBody>
          <a:bodyPr lIns="0" tIns="0" rIns="0" bIns="0">
            <a:normAutofit/>
          </a:bodyPr>
          <a:lstStyle>
            <a:lvl1pPr>
              <a:defRPr sz="2800" b="1">
                <a:solidFill>
                  <a:schemeClr val="accent2"/>
                </a:solidFill>
              </a:defRPr>
            </a:lvl1pPr>
          </a:lstStyle>
          <a:p>
            <a:r>
              <a:rPr lang="en-US" altLang="zh-CN" sz="2400" spc="114" dirty="0">
                <a:solidFill>
                  <a:schemeClr val="accent1">
                    <a:lumMod val="50000"/>
                  </a:schemeClr>
                </a:solidFill>
                <a:latin typeface="微软雅黑" panose="020B0503020204020204" pitchFamily="34" charset="-122"/>
                <a:ea typeface="微软雅黑" panose="020B0503020204020204" pitchFamily="34" charset="-122"/>
              </a:rPr>
              <a:t>Abstract</a:t>
            </a:r>
          </a:p>
        </p:txBody>
      </p:sp>
      <p:pic>
        <p:nvPicPr>
          <p:cNvPr id="2" name="图片 1">
            <a:extLst>
              <a:ext uri="{FF2B5EF4-FFF2-40B4-BE49-F238E27FC236}">
                <a16:creationId xmlns:a16="http://schemas.microsoft.com/office/drawing/2014/main" id="{C93FBFAF-76B6-4911-BA49-260BC35C59A8}"/>
              </a:ext>
            </a:extLst>
          </p:cNvPr>
          <p:cNvPicPr>
            <a:picLocks noChangeAspect="1"/>
          </p:cNvPicPr>
          <p:nvPr/>
        </p:nvPicPr>
        <p:blipFill>
          <a:blip r:embed="rId4"/>
          <a:stretch>
            <a:fillRect/>
          </a:stretch>
        </p:blipFill>
        <p:spPr>
          <a:xfrm>
            <a:off x="2456408" y="813714"/>
            <a:ext cx="6469877" cy="5344263"/>
          </a:xfrm>
          <a:prstGeom prst="rect">
            <a:avLst/>
          </a:prstGeom>
        </p:spPr>
      </p:pic>
    </p:spTree>
    <p:extLst>
      <p:ext uri="{BB962C8B-B14F-4D97-AF65-F5344CB8AC3E}">
        <p14:creationId xmlns:p14="http://schemas.microsoft.com/office/powerpoint/2010/main" val="3187478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45A8731-4A27-4A0F-BD29-6BCBEEAFACE1}"/>
              </a:ext>
            </a:extLst>
          </p:cNvPr>
          <p:cNvSpPr txBox="1"/>
          <p:nvPr/>
        </p:nvSpPr>
        <p:spPr>
          <a:xfrm>
            <a:off x="9108895" y="6356352"/>
            <a:ext cx="2874505" cy="261610"/>
          </a:xfrm>
          <a:prstGeom prst="rect">
            <a:avLst/>
          </a:prstGeom>
          <a:noFill/>
        </p:spPr>
        <p:txBody>
          <a:bodyPr wrap="none" rtlCol="0">
            <a:spAutoFit/>
          </a:bodyPr>
          <a:lstStyle/>
          <a:p>
            <a:r>
              <a:rPr lang="en-US" altLang="zh-CN" sz="1100" dirty="0">
                <a:solidFill>
                  <a:schemeClr val="tx1">
                    <a:lumMod val="50000"/>
                    <a:lumOff val="50000"/>
                  </a:schemeClr>
                </a:solidFill>
              </a:rPr>
              <a:t>Anhui University Of Science &amp; Technology </a:t>
            </a:r>
            <a:endParaRPr lang="zh-CN" altLang="en-US" sz="1100" dirty="0">
              <a:solidFill>
                <a:schemeClr val="tx1">
                  <a:lumMod val="50000"/>
                  <a:lumOff val="50000"/>
                </a:schemeClr>
              </a:solidFill>
            </a:endParaRPr>
          </a:p>
        </p:txBody>
      </p:sp>
      <p:sp>
        <p:nvSpPr>
          <p:cNvPr id="6" name="矩形 5">
            <a:extLst>
              <a:ext uri="{FF2B5EF4-FFF2-40B4-BE49-F238E27FC236}">
                <a16:creationId xmlns:a16="http://schemas.microsoft.com/office/drawing/2014/main" id="{EA20D2E9-C886-4727-856F-E0EED4087935}"/>
              </a:ext>
            </a:extLst>
          </p:cNvPr>
          <p:cNvSpPr/>
          <p:nvPr/>
        </p:nvSpPr>
        <p:spPr>
          <a:xfrm>
            <a:off x="-14748" y="263033"/>
            <a:ext cx="463328"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39680E14-62F8-4367-B198-1443A953CCE1}"/>
              </a:ext>
            </a:extLst>
          </p:cNvPr>
          <p:cNvPicPr>
            <a:picLocks noChangeAspect="1"/>
          </p:cNvPicPr>
          <p:nvPr/>
        </p:nvPicPr>
        <p:blipFill>
          <a:blip r:embed="rId3" cstate="email"/>
          <a:stretch>
            <a:fillRect/>
          </a:stretch>
        </p:blipFill>
        <p:spPr>
          <a:xfrm>
            <a:off x="9781228" y="361118"/>
            <a:ext cx="2013490" cy="386847"/>
          </a:xfrm>
          <a:prstGeom prst="rect">
            <a:avLst/>
          </a:prstGeom>
        </p:spPr>
      </p:pic>
      <p:cxnSp>
        <p:nvCxnSpPr>
          <p:cNvPr id="8" name="直接连接符 7">
            <a:extLst>
              <a:ext uri="{FF2B5EF4-FFF2-40B4-BE49-F238E27FC236}">
                <a16:creationId xmlns:a16="http://schemas.microsoft.com/office/drawing/2014/main" id="{BFB96B58-BBB8-4F9C-A9AA-FC9F3F3D033C}"/>
              </a:ext>
            </a:extLst>
          </p:cNvPr>
          <p:cNvCxnSpPr/>
          <p:nvPr/>
        </p:nvCxnSpPr>
        <p:spPr>
          <a:xfrm>
            <a:off x="660400" y="813714"/>
            <a:ext cx="8977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653BBC1D-6081-47E6-988F-139B84CCE868}"/>
              </a:ext>
            </a:extLst>
          </p:cNvPr>
          <p:cNvSpPr txBox="1"/>
          <p:nvPr/>
        </p:nvSpPr>
        <p:spPr>
          <a:xfrm>
            <a:off x="865252" y="1204341"/>
            <a:ext cx="10162432" cy="4793969"/>
          </a:xfrm>
          <a:prstGeom prst="rect">
            <a:avLst/>
          </a:prstGeom>
          <a:noFill/>
        </p:spPr>
        <p:txBody>
          <a:bodyPr wrap="square" lIns="0" tIns="0" rIns="0" bIns="0" rtlCol="0">
            <a:noAutofit/>
          </a:bodyPr>
          <a:lstStyle/>
          <a:p>
            <a:pPr indent="457200">
              <a:lnSpc>
                <a:spcPct val="150000"/>
              </a:lnSpc>
            </a:pPr>
            <a:r>
              <a:rPr lang="zh-CN" altLang="en-US" sz="2000"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a:t>
            </a:r>
            <a:r>
              <a:rPr lang="en-US" altLang="zh-CN" sz="2000"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1</a:t>
            </a:r>
            <a:r>
              <a:rPr lang="zh-CN" altLang="en-US" sz="2000"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）我们设计了几种可训练的</a:t>
            </a:r>
            <a:r>
              <a:rPr lang="en-US" altLang="zh-CN" sz="2000"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bag-of-freebies</a:t>
            </a:r>
            <a:r>
              <a:rPr lang="zh-CN" altLang="en-US" sz="2000"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方法，使得实时目标检测可以在不增加推理成本的情况下大大提高检测精度；</a:t>
            </a:r>
            <a:endParaRPr lang="en-US" altLang="zh-CN" sz="2000"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endParaRPr>
          </a:p>
          <a:p>
            <a:pPr indent="457200">
              <a:lnSpc>
                <a:spcPct val="150000"/>
              </a:lnSpc>
            </a:pPr>
            <a:r>
              <a:rPr lang="en-US" altLang="zh-CN" sz="2000"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(2) </a:t>
            </a:r>
            <a:r>
              <a:rPr lang="zh-CN" altLang="en-US" sz="2000"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对于目标检测方法的演进，我们发现了两个新问题，即重新参数化的模块如何替换原始模块，以及动态标签分配策略如何处理分配给不同输出层的问题。 此外，我们还提出了解决这些问题所带来的困难的方法；</a:t>
            </a:r>
            <a:endParaRPr lang="en-US" altLang="zh-CN" sz="2000"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endParaRPr>
          </a:p>
          <a:p>
            <a:pPr indent="457200">
              <a:lnSpc>
                <a:spcPct val="150000"/>
              </a:lnSpc>
            </a:pPr>
            <a:r>
              <a:rPr lang="en-US" altLang="zh-CN" sz="2000"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(3) </a:t>
            </a:r>
            <a:r>
              <a:rPr lang="zh-CN" altLang="en-US" sz="2000"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我们提出了实时目标检测器的“扩展”和“复合缩放”方法，可以有效地利用参数和计算；  </a:t>
            </a:r>
            <a:endParaRPr lang="en-US" altLang="zh-CN" sz="2000"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endParaRPr>
          </a:p>
          <a:p>
            <a:pPr indent="457200">
              <a:lnSpc>
                <a:spcPct val="150000"/>
              </a:lnSpc>
            </a:pPr>
            <a:r>
              <a:rPr lang="en-US" altLang="zh-CN" sz="2000"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(4) </a:t>
            </a:r>
            <a:r>
              <a:rPr lang="zh-CN" altLang="en-US" sz="2000"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我们提出的方法可以有效减少最先进实时目标检测器约</a:t>
            </a:r>
            <a:r>
              <a:rPr lang="en-US" altLang="zh-CN" sz="2000"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40%</a:t>
            </a:r>
            <a:r>
              <a:rPr lang="zh-CN" altLang="en-US" sz="2000"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的参数和</a:t>
            </a:r>
            <a:r>
              <a:rPr lang="en-US" altLang="zh-CN" sz="2000"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50%</a:t>
            </a:r>
            <a:r>
              <a:rPr lang="zh-CN" altLang="en-US" sz="2000"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t>的计算量，并具有更快的推理速度和更高的检测精度。</a:t>
            </a:r>
          </a:p>
          <a:p>
            <a:pPr indent="457200">
              <a:lnSpc>
                <a:spcPct val="150000"/>
              </a:lnSpc>
            </a:pPr>
            <a:br>
              <a:rPr lang="zh-CN" altLang="en-US" sz="2000"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rPr>
            </a:br>
            <a:endParaRPr lang="en-US" altLang="zh-CN" sz="2000" b="1" spc="300" dirty="0">
              <a:solidFill>
                <a:prstClr val="black">
                  <a:lumMod val="85000"/>
                  <a:lumOff val="15000"/>
                </a:prstClr>
              </a:solidFill>
              <a:latin typeface="Times New Roman" panose="02020603050405020304" pitchFamily="18" charset="0"/>
              <a:ea typeface="微软雅黑"/>
              <a:cs typeface="Times New Roman" panose="02020603050405020304" pitchFamily="18" charset="0"/>
            </a:endParaRPr>
          </a:p>
        </p:txBody>
      </p:sp>
      <p:sp>
        <p:nvSpPr>
          <p:cNvPr id="9" name="Title 1">
            <a:extLst>
              <a:ext uri="{FF2B5EF4-FFF2-40B4-BE49-F238E27FC236}">
                <a16:creationId xmlns:a16="http://schemas.microsoft.com/office/drawing/2014/main" id="{12B71E7E-64D2-4582-B52D-EA303D664743}"/>
              </a:ext>
            </a:extLst>
          </p:cNvPr>
          <p:cNvSpPr>
            <a:spLocks noGrp="1"/>
          </p:cNvSpPr>
          <p:nvPr>
            <p:ph type="title"/>
          </p:nvPr>
        </p:nvSpPr>
        <p:spPr>
          <a:xfrm>
            <a:off x="665843" y="357338"/>
            <a:ext cx="8699091" cy="663574"/>
          </a:xfrm>
        </p:spPr>
        <p:txBody>
          <a:bodyPr lIns="0" tIns="0" rIns="0" bIns="0">
            <a:normAutofit/>
          </a:bodyPr>
          <a:lstStyle>
            <a:lvl1pPr>
              <a:defRPr sz="2800" b="1">
                <a:solidFill>
                  <a:schemeClr val="accent2"/>
                </a:solidFill>
              </a:defRPr>
            </a:lvl1pPr>
          </a:lstStyle>
          <a:p>
            <a:r>
              <a:rPr lang="en-US" altLang="zh-CN" sz="2400" spc="114" dirty="0">
                <a:solidFill>
                  <a:schemeClr val="accent1">
                    <a:lumMod val="50000"/>
                  </a:schemeClr>
                </a:solidFill>
                <a:latin typeface="微软雅黑" panose="020B0503020204020204" pitchFamily="34" charset="-122"/>
                <a:ea typeface="微软雅黑" panose="020B0503020204020204" pitchFamily="34" charset="-122"/>
              </a:rPr>
              <a:t>Abstract</a:t>
            </a:r>
          </a:p>
        </p:txBody>
      </p:sp>
    </p:spTree>
    <p:extLst>
      <p:ext uri="{BB962C8B-B14F-4D97-AF65-F5344CB8AC3E}">
        <p14:creationId xmlns:p14="http://schemas.microsoft.com/office/powerpoint/2010/main" val="3175171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45A8731-4A27-4A0F-BD29-6BCBEEAFACE1}"/>
              </a:ext>
            </a:extLst>
          </p:cNvPr>
          <p:cNvSpPr txBox="1"/>
          <p:nvPr/>
        </p:nvSpPr>
        <p:spPr>
          <a:xfrm>
            <a:off x="9108895" y="6356352"/>
            <a:ext cx="2874505" cy="261610"/>
          </a:xfrm>
          <a:prstGeom prst="rect">
            <a:avLst/>
          </a:prstGeom>
          <a:noFill/>
        </p:spPr>
        <p:txBody>
          <a:bodyPr wrap="none" rtlCol="0">
            <a:spAutoFit/>
          </a:bodyPr>
          <a:lstStyle/>
          <a:p>
            <a:r>
              <a:rPr lang="en-US" altLang="zh-CN" sz="1100" dirty="0">
                <a:solidFill>
                  <a:schemeClr val="tx1">
                    <a:lumMod val="50000"/>
                    <a:lumOff val="50000"/>
                  </a:schemeClr>
                </a:solidFill>
              </a:rPr>
              <a:t>Anhui University Of Science &amp; Technology </a:t>
            </a:r>
            <a:endParaRPr lang="zh-CN" altLang="en-US" sz="1100" dirty="0">
              <a:solidFill>
                <a:schemeClr val="tx1">
                  <a:lumMod val="50000"/>
                  <a:lumOff val="50000"/>
                </a:schemeClr>
              </a:solidFill>
            </a:endParaRPr>
          </a:p>
        </p:txBody>
      </p:sp>
      <p:sp>
        <p:nvSpPr>
          <p:cNvPr id="6" name="矩形 5">
            <a:extLst>
              <a:ext uri="{FF2B5EF4-FFF2-40B4-BE49-F238E27FC236}">
                <a16:creationId xmlns:a16="http://schemas.microsoft.com/office/drawing/2014/main" id="{EA20D2E9-C886-4727-856F-E0EED4087935}"/>
              </a:ext>
            </a:extLst>
          </p:cNvPr>
          <p:cNvSpPr/>
          <p:nvPr/>
        </p:nvSpPr>
        <p:spPr>
          <a:xfrm>
            <a:off x="-14748" y="263033"/>
            <a:ext cx="463328"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39680E14-62F8-4367-B198-1443A953CCE1}"/>
              </a:ext>
            </a:extLst>
          </p:cNvPr>
          <p:cNvPicPr>
            <a:picLocks noChangeAspect="1"/>
          </p:cNvPicPr>
          <p:nvPr/>
        </p:nvPicPr>
        <p:blipFill>
          <a:blip r:embed="rId3" cstate="email"/>
          <a:stretch>
            <a:fillRect/>
          </a:stretch>
        </p:blipFill>
        <p:spPr>
          <a:xfrm>
            <a:off x="9781228" y="361118"/>
            <a:ext cx="2013490" cy="386847"/>
          </a:xfrm>
          <a:prstGeom prst="rect">
            <a:avLst/>
          </a:prstGeom>
        </p:spPr>
      </p:pic>
      <p:cxnSp>
        <p:nvCxnSpPr>
          <p:cNvPr id="8" name="直接连接符 7">
            <a:extLst>
              <a:ext uri="{FF2B5EF4-FFF2-40B4-BE49-F238E27FC236}">
                <a16:creationId xmlns:a16="http://schemas.microsoft.com/office/drawing/2014/main" id="{BFB96B58-BBB8-4F9C-A9AA-FC9F3F3D033C}"/>
              </a:ext>
            </a:extLst>
          </p:cNvPr>
          <p:cNvCxnSpPr/>
          <p:nvPr/>
        </p:nvCxnSpPr>
        <p:spPr>
          <a:xfrm>
            <a:off x="660400" y="813714"/>
            <a:ext cx="8977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653BBC1D-6081-47E6-988F-139B84CCE868}"/>
              </a:ext>
            </a:extLst>
          </p:cNvPr>
          <p:cNvSpPr txBox="1"/>
          <p:nvPr/>
        </p:nvSpPr>
        <p:spPr>
          <a:xfrm>
            <a:off x="941452" y="2064031"/>
            <a:ext cx="10162432" cy="4793969"/>
          </a:xfrm>
          <a:prstGeom prst="rect">
            <a:avLst/>
          </a:prstGeom>
          <a:noFill/>
        </p:spPr>
        <p:txBody>
          <a:bodyPr wrap="square" lIns="0" tIns="0" rIns="0" bIns="0" rtlCol="0">
            <a:noAutofit/>
          </a:bodyPr>
          <a:lstStyle/>
          <a:p>
            <a:pPr indent="457200" algn="l">
              <a:lnSpc>
                <a:spcPct val="150000"/>
              </a:lnSpc>
              <a:buFont typeface="Arial" panose="020B0604020202020204" pitchFamily="34" charset="0"/>
              <a:buChar char="•"/>
            </a:pPr>
            <a:r>
              <a:rPr lang="en-US" altLang="zh-CN" sz="2800" b="1"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Bag</a:t>
            </a:r>
            <a:r>
              <a:rPr lang="zh-CN" altLang="en-US" sz="2800" b="1"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of</a:t>
            </a:r>
            <a:r>
              <a:rPr lang="zh-CN" altLang="en-US" sz="2800" b="1"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freebies</a:t>
            </a:r>
            <a:r>
              <a:rPr lang="zh-CN" altLang="en-US" sz="2800" b="1"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：字面意思就是“免费赠品”。在这里就是指用一些比较有用的训练技巧来训练模型，  </a:t>
            </a:r>
            <a:r>
              <a:rPr lang="zh-CN" altLang="en-US" sz="2800" b="1" i="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只会改变训练策略或只会增加训练成本</a:t>
            </a:r>
            <a:r>
              <a:rPr lang="en-US" altLang="zh-CN" sz="2800" b="1" i="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i="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不增加推理成本</a:t>
            </a:r>
            <a:r>
              <a:rPr lang="en-US" altLang="zh-CN" sz="2800" b="1" i="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i="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的方法</a:t>
            </a:r>
            <a:r>
              <a:rPr lang="zh-CN" altLang="en-US" sz="2800" b="1"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。从而使得模型获得更好的准确率但</a:t>
            </a:r>
            <a:r>
              <a:rPr lang="zh-CN" altLang="en-US" sz="2800" b="1" i="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不增加模型的复杂度</a:t>
            </a:r>
            <a:r>
              <a:rPr lang="zh-CN" altLang="en-US" sz="2800" b="1"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，也就</a:t>
            </a:r>
            <a:r>
              <a:rPr lang="zh-CN" altLang="en-US" sz="2800" b="1" i="0" dirty="0">
                <a:solidFill>
                  <a:srgbClr val="FE2C24"/>
                </a:solidFill>
                <a:effectLst/>
                <a:latin typeface="Times New Roman" panose="02020603050405020304" pitchFamily="18" charset="0"/>
                <a:ea typeface="微软雅黑" panose="020B0503020204020204" pitchFamily="34" charset="-122"/>
                <a:cs typeface="Times New Roman" panose="02020603050405020304" pitchFamily="18" charset="0"/>
              </a:rPr>
              <a:t>不会增加推理的计算量</a:t>
            </a:r>
            <a:r>
              <a:rPr lang="zh-CN" altLang="en-US" sz="2800" b="1"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800" b="1" i="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Title 1">
            <a:extLst>
              <a:ext uri="{FF2B5EF4-FFF2-40B4-BE49-F238E27FC236}">
                <a16:creationId xmlns:a16="http://schemas.microsoft.com/office/drawing/2014/main" id="{12B71E7E-64D2-4582-B52D-EA303D664743}"/>
              </a:ext>
            </a:extLst>
          </p:cNvPr>
          <p:cNvSpPr>
            <a:spLocks noGrp="1"/>
          </p:cNvSpPr>
          <p:nvPr>
            <p:ph type="title"/>
          </p:nvPr>
        </p:nvSpPr>
        <p:spPr>
          <a:xfrm>
            <a:off x="665843" y="357338"/>
            <a:ext cx="8699091" cy="663574"/>
          </a:xfrm>
        </p:spPr>
        <p:txBody>
          <a:bodyPr lIns="0" tIns="0" rIns="0" bIns="0">
            <a:normAutofit/>
          </a:bodyPr>
          <a:lstStyle>
            <a:lvl1pPr>
              <a:defRPr sz="2800" b="1">
                <a:solidFill>
                  <a:schemeClr val="accent2"/>
                </a:solidFill>
              </a:defRPr>
            </a:lvl1pPr>
          </a:lstStyle>
          <a:p>
            <a:r>
              <a:rPr lang="en-US" altLang="zh-CN" sz="2400" spc="114" dirty="0">
                <a:solidFill>
                  <a:schemeClr val="accent1">
                    <a:lumMod val="50000"/>
                  </a:schemeClr>
                </a:solidFill>
                <a:latin typeface="微软雅黑" panose="020B0503020204020204" pitchFamily="34" charset="-122"/>
                <a:ea typeface="微软雅黑" panose="020B0503020204020204" pitchFamily="34" charset="-122"/>
              </a:rPr>
              <a:t>Abstract</a:t>
            </a:r>
          </a:p>
        </p:txBody>
      </p:sp>
    </p:spTree>
    <p:extLst>
      <p:ext uri="{BB962C8B-B14F-4D97-AF65-F5344CB8AC3E}">
        <p14:creationId xmlns:p14="http://schemas.microsoft.com/office/powerpoint/2010/main" val="3186943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45A8731-4A27-4A0F-BD29-6BCBEEAFACE1}"/>
              </a:ext>
            </a:extLst>
          </p:cNvPr>
          <p:cNvSpPr txBox="1"/>
          <p:nvPr/>
        </p:nvSpPr>
        <p:spPr>
          <a:xfrm>
            <a:off x="9108895" y="6356352"/>
            <a:ext cx="2874505" cy="261610"/>
          </a:xfrm>
          <a:prstGeom prst="rect">
            <a:avLst/>
          </a:prstGeom>
          <a:noFill/>
        </p:spPr>
        <p:txBody>
          <a:bodyPr wrap="none" rtlCol="0">
            <a:spAutoFit/>
          </a:bodyPr>
          <a:lstStyle/>
          <a:p>
            <a:r>
              <a:rPr lang="en-US" altLang="zh-CN" sz="1100" dirty="0">
                <a:solidFill>
                  <a:schemeClr val="tx1">
                    <a:lumMod val="50000"/>
                    <a:lumOff val="50000"/>
                  </a:schemeClr>
                </a:solidFill>
              </a:rPr>
              <a:t>Anhui University Of Science &amp; Technology </a:t>
            </a:r>
            <a:endParaRPr lang="zh-CN" altLang="en-US" sz="1100" dirty="0">
              <a:solidFill>
                <a:schemeClr val="tx1">
                  <a:lumMod val="50000"/>
                  <a:lumOff val="50000"/>
                </a:schemeClr>
              </a:solidFill>
            </a:endParaRPr>
          </a:p>
        </p:txBody>
      </p:sp>
      <p:sp>
        <p:nvSpPr>
          <p:cNvPr id="6" name="矩形 5">
            <a:extLst>
              <a:ext uri="{FF2B5EF4-FFF2-40B4-BE49-F238E27FC236}">
                <a16:creationId xmlns:a16="http://schemas.microsoft.com/office/drawing/2014/main" id="{EA20D2E9-C886-4727-856F-E0EED4087935}"/>
              </a:ext>
            </a:extLst>
          </p:cNvPr>
          <p:cNvSpPr/>
          <p:nvPr/>
        </p:nvSpPr>
        <p:spPr>
          <a:xfrm>
            <a:off x="-14748" y="263033"/>
            <a:ext cx="463328"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39680E14-62F8-4367-B198-1443A953CCE1}"/>
              </a:ext>
            </a:extLst>
          </p:cNvPr>
          <p:cNvPicPr>
            <a:picLocks noChangeAspect="1"/>
          </p:cNvPicPr>
          <p:nvPr/>
        </p:nvPicPr>
        <p:blipFill>
          <a:blip r:embed="rId3" cstate="email"/>
          <a:stretch>
            <a:fillRect/>
          </a:stretch>
        </p:blipFill>
        <p:spPr>
          <a:xfrm>
            <a:off x="9781228" y="361118"/>
            <a:ext cx="2013490" cy="386847"/>
          </a:xfrm>
          <a:prstGeom prst="rect">
            <a:avLst/>
          </a:prstGeom>
        </p:spPr>
      </p:pic>
      <p:cxnSp>
        <p:nvCxnSpPr>
          <p:cNvPr id="8" name="直接连接符 7">
            <a:extLst>
              <a:ext uri="{FF2B5EF4-FFF2-40B4-BE49-F238E27FC236}">
                <a16:creationId xmlns:a16="http://schemas.microsoft.com/office/drawing/2014/main" id="{BFB96B58-BBB8-4F9C-A9AA-FC9F3F3D033C}"/>
              </a:ext>
            </a:extLst>
          </p:cNvPr>
          <p:cNvCxnSpPr/>
          <p:nvPr/>
        </p:nvCxnSpPr>
        <p:spPr>
          <a:xfrm>
            <a:off x="660400" y="813714"/>
            <a:ext cx="8977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653BBC1D-6081-47E6-988F-139B84CCE868}"/>
              </a:ext>
            </a:extLst>
          </p:cNvPr>
          <p:cNvSpPr txBox="1"/>
          <p:nvPr/>
        </p:nvSpPr>
        <p:spPr>
          <a:xfrm>
            <a:off x="1254269" y="1395246"/>
            <a:ext cx="10162432" cy="4793969"/>
          </a:xfrm>
          <a:prstGeom prst="rect">
            <a:avLst/>
          </a:prstGeom>
          <a:noFill/>
        </p:spPr>
        <p:txBody>
          <a:bodyPr wrap="square" lIns="0" tIns="0" rIns="0" bIns="0" rtlCol="0">
            <a:noAutofit/>
          </a:bodyPr>
          <a:lstStyle/>
          <a:p>
            <a:pPr marL="0" algn="l">
              <a:lnSpc>
                <a:spcPct val="150000"/>
              </a:lnSpc>
            </a:pPr>
            <a:r>
              <a:rPr lang="zh-CN" altLang="en-US" sz="2400" b="0" i="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先进的网络应该具有以下特性：</a:t>
            </a:r>
            <a:endParaRPr lang="zh-CN" altLang="en-US" sz="2400" b="0" i="0" dirty="0">
              <a:solidFill>
                <a:srgbClr val="4D4D4D"/>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algn="l">
              <a:lnSpc>
                <a:spcPct val="150000"/>
              </a:lnSpc>
            </a:pPr>
            <a:r>
              <a:rPr lang="zh-CN" altLang="en-US" sz="2400" b="0" i="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b="0" i="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b="0" i="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更快更有效的</a:t>
            </a:r>
            <a:r>
              <a:rPr lang="zh-CN" altLang="en-US" sz="2400" b="1" i="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网络</a:t>
            </a:r>
            <a:endParaRPr lang="zh-CN" altLang="en-US" sz="2400" b="0" i="0" dirty="0">
              <a:solidFill>
                <a:srgbClr val="4D4D4D"/>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algn="l">
              <a:lnSpc>
                <a:spcPct val="150000"/>
              </a:lnSpc>
            </a:pPr>
            <a:r>
              <a:rPr lang="zh-CN" altLang="en-US" sz="2400" b="0" i="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b="0" i="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b="0" i="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更有效的</a:t>
            </a:r>
            <a:r>
              <a:rPr lang="zh-CN" altLang="en-US" sz="2400" b="1" i="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特征集成方法</a:t>
            </a:r>
            <a:endParaRPr lang="zh-CN" altLang="en-US" sz="2400" b="0" i="0" dirty="0">
              <a:solidFill>
                <a:srgbClr val="4D4D4D"/>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algn="l">
              <a:lnSpc>
                <a:spcPct val="150000"/>
              </a:lnSpc>
            </a:pPr>
            <a:r>
              <a:rPr lang="zh-CN" altLang="en-US" sz="2400" b="0" i="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b="0" i="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b="0" i="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更准确的</a:t>
            </a:r>
            <a:r>
              <a:rPr lang="zh-CN" altLang="en-US" sz="2400" b="1" i="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检测方法</a:t>
            </a:r>
            <a:endParaRPr lang="zh-CN" altLang="en-US" sz="2400" b="0" i="0" dirty="0">
              <a:solidFill>
                <a:srgbClr val="4D4D4D"/>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algn="l">
              <a:lnSpc>
                <a:spcPct val="150000"/>
              </a:lnSpc>
            </a:pPr>
            <a:r>
              <a:rPr lang="zh-CN" altLang="en-US" sz="2400" b="0" i="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b="0" i="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400" b="0" i="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更有鲁棒性的</a:t>
            </a:r>
            <a:r>
              <a:rPr lang="zh-CN" altLang="en-US" sz="2400" b="1" i="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损失函数</a:t>
            </a:r>
            <a:endParaRPr lang="zh-CN" altLang="en-US" sz="2400" b="0" i="0" dirty="0">
              <a:solidFill>
                <a:srgbClr val="4D4D4D"/>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algn="l">
              <a:lnSpc>
                <a:spcPct val="150000"/>
              </a:lnSpc>
            </a:pPr>
            <a:r>
              <a:rPr lang="zh-CN" altLang="en-US" sz="2400" b="0" i="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b="0" i="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2400" b="0" i="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更有效的</a:t>
            </a:r>
            <a:r>
              <a:rPr lang="zh-CN" altLang="en-US" sz="2400" b="1" i="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标签匹配方法</a:t>
            </a:r>
            <a:endParaRPr lang="zh-CN" altLang="en-US" sz="2400" b="0" i="0" dirty="0">
              <a:solidFill>
                <a:srgbClr val="4D4D4D"/>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algn="l">
              <a:lnSpc>
                <a:spcPct val="150000"/>
              </a:lnSpc>
            </a:pPr>
            <a:r>
              <a:rPr lang="zh-CN" altLang="en-US" sz="2400" b="0" i="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b="0" i="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(6)</a:t>
            </a:r>
            <a:r>
              <a:rPr lang="zh-CN" altLang="en-US" sz="2400" b="0" i="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更有效的</a:t>
            </a:r>
            <a:r>
              <a:rPr lang="zh-CN" altLang="en-US" sz="2400" b="1" i="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训练方法</a:t>
            </a:r>
            <a:endParaRPr lang="zh-CN" altLang="en-US" sz="2400" b="0" i="0" dirty="0">
              <a:solidFill>
                <a:srgbClr val="4D4D4D"/>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algn="l">
              <a:lnSpc>
                <a:spcPct val="150000"/>
              </a:lnSpc>
            </a:pPr>
            <a:r>
              <a:rPr lang="zh-CN" altLang="en-US" sz="2400" b="0" i="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文章中主要针对</a:t>
            </a:r>
            <a:r>
              <a:rPr lang="en-US" altLang="zh-CN" sz="2400" b="0" i="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400" b="0" i="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0" i="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2400" b="0" i="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0" i="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(6)</a:t>
            </a:r>
            <a:r>
              <a:rPr lang="zh-CN" altLang="en-US" sz="2400" b="0" i="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400" b="0" i="0" dirty="0">
              <a:solidFill>
                <a:srgbClr val="4D4D4D"/>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Title 1">
            <a:extLst>
              <a:ext uri="{FF2B5EF4-FFF2-40B4-BE49-F238E27FC236}">
                <a16:creationId xmlns:a16="http://schemas.microsoft.com/office/drawing/2014/main" id="{12B71E7E-64D2-4582-B52D-EA303D664743}"/>
              </a:ext>
            </a:extLst>
          </p:cNvPr>
          <p:cNvSpPr>
            <a:spLocks noGrp="1"/>
          </p:cNvSpPr>
          <p:nvPr>
            <p:ph type="title"/>
          </p:nvPr>
        </p:nvSpPr>
        <p:spPr>
          <a:xfrm>
            <a:off x="665843" y="357338"/>
            <a:ext cx="8699091" cy="663574"/>
          </a:xfrm>
        </p:spPr>
        <p:txBody>
          <a:bodyPr lIns="0" tIns="0" rIns="0" bIns="0">
            <a:normAutofit/>
          </a:bodyPr>
          <a:lstStyle>
            <a:lvl1pPr>
              <a:defRPr sz="2800" b="1">
                <a:solidFill>
                  <a:schemeClr val="accent2"/>
                </a:solidFill>
              </a:defRPr>
            </a:lvl1pPr>
          </a:lstStyle>
          <a:p>
            <a:r>
              <a:rPr lang="en-US" altLang="zh-CN" sz="2400" spc="114" dirty="0">
                <a:solidFill>
                  <a:schemeClr val="accent1">
                    <a:lumMod val="50000"/>
                  </a:schemeClr>
                </a:solidFill>
                <a:latin typeface="微软雅黑" panose="020B0503020204020204" pitchFamily="34" charset="-122"/>
                <a:ea typeface="微软雅黑" panose="020B0503020204020204" pitchFamily="34" charset="-122"/>
              </a:rPr>
              <a:t>Real-time object detectors</a:t>
            </a:r>
            <a:br>
              <a:rPr lang="en-US" altLang="zh-CN" sz="2400" spc="114" dirty="0">
                <a:solidFill>
                  <a:schemeClr val="accent1">
                    <a:lumMod val="50000"/>
                  </a:schemeClr>
                </a:solidFill>
                <a:latin typeface="微软雅黑" panose="020B0503020204020204" pitchFamily="34" charset="-122"/>
                <a:ea typeface="微软雅黑" panose="020B0503020204020204" pitchFamily="34" charset="-122"/>
              </a:rPr>
            </a:br>
            <a:endParaRPr lang="en-US" altLang="zh-CN" sz="2400" spc="114" dirty="0">
              <a:solidFill>
                <a:schemeClr val="accent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72508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45A8731-4A27-4A0F-BD29-6BCBEEAFACE1}"/>
              </a:ext>
            </a:extLst>
          </p:cNvPr>
          <p:cNvSpPr txBox="1"/>
          <p:nvPr/>
        </p:nvSpPr>
        <p:spPr>
          <a:xfrm>
            <a:off x="9108895" y="6356352"/>
            <a:ext cx="2874505" cy="261610"/>
          </a:xfrm>
          <a:prstGeom prst="rect">
            <a:avLst/>
          </a:prstGeom>
          <a:noFill/>
        </p:spPr>
        <p:txBody>
          <a:bodyPr wrap="none" rtlCol="0">
            <a:spAutoFit/>
          </a:bodyPr>
          <a:lstStyle/>
          <a:p>
            <a:r>
              <a:rPr lang="en-US" altLang="zh-CN" sz="1100" dirty="0">
                <a:solidFill>
                  <a:schemeClr val="tx1">
                    <a:lumMod val="50000"/>
                    <a:lumOff val="50000"/>
                  </a:schemeClr>
                </a:solidFill>
              </a:rPr>
              <a:t>Anhui University Of Science &amp; Technology </a:t>
            </a:r>
            <a:endParaRPr lang="zh-CN" altLang="en-US" sz="1100" dirty="0">
              <a:solidFill>
                <a:schemeClr val="tx1">
                  <a:lumMod val="50000"/>
                  <a:lumOff val="50000"/>
                </a:schemeClr>
              </a:solidFill>
            </a:endParaRPr>
          </a:p>
        </p:txBody>
      </p:sp>
      <p:sp>
        <p:nvSpPr>
          <p:cNvPr id="6" name="矩形 5">
            <a:extLst>
              <a:ext uri="{FF2B5EF4-FFF2-40B4-BE49-F238E27FC236}">
                <a16:creationId xmlns:a16="http://schemas.microsoft.com/office/drawing/2014/main" id="{EA20D2E9-C886-4727-856F-E0EED4087935}"/>
              </a:ext>
            </a:extLst>
          </p:cNvPr>
          <p:cNvSpPr/>
          <p:nvPr/>
        </p:nvSpPr>
        <p:spPr>
          <a:xfrm>
            <a:off x="-14748" y="263033"/>
            <a:ext cx="463328"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39680E14-62F8-4367-B198-1443A953CCE1}"/>
              </a:ext>
            </a:extLst>
          </p:cNvPr>
          <p:cNvPicPr>
            <a:picLocks noChangeAspect="1"/>
          </p:cNvPicPr>
          <p:nvPr/>
        </p:nvPicPr>
        <p:blipFill>
          <a:blip r:embed="rId3" cstate="email"/>
          <a:stretch>
            <a:fillRect/>
          </a:stretch>
        </p:blipFill>
        <p:spPr>
          <a:xfrm>
            <a:off x="9781228" y="361118"/>
            <a:ext cx="2013490" cy="386847"/>
          </a:xfrm>
          <a:prstGeom prst="rect">
            <a:avLst/>
          </a:prstGeom>
        </p:spPr>
      </p:pic>
      <p:cxnSp>
        <p:nvCxnSpPr>
          <p:cNvPr id="8" name="直接连接符 7">
            <a:extLst>
              <a:ext uri="{FF2B5EF4-FFF2-40B4-BE49-F238E27FC236}">
                <a16:creationId xmlns:a16="http://schemas.microsoft.com/office/drawing/2014/main" id="{BFB96B58-BBB8-4F9C-A9AA-FC9F3F3D033C}"/>
              </a:ext>
            </a:extLst>
          </p:cNvPr>
          <p:cNvCxnSpPr/>
          <p:nvPr/>
        </p:nvCxnSpPr>
        <p:spPr>
          <a:xfrm>
            <a:off x="660400" y="813714"/>
            <a:ext cx="8977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653BBC1D-6081-47E6-988F-139B84CCE868}"/>
              </a:ext>
            </a:extLst>
          </p:cNvPr>
          <p:cNvSpPr txBox="1"/>
          <p:nvPr/>
        </p:nvSpPr>
        <p:spPr>
          <a:xfrm>
            <a:off x="660400" y="1020912"/>
            <a:ext cx="10162432" cy="4793969"/>
          </a:xfrm>
          <a:prstGeom prst="rect">
            <a:avLst/>
          </a:prstGeom>
          <a:noFill/>
        </p:spPr>
        <p:txBody>
          <a:bodyPr wrap="square" lIns="0" tIns="0" rIns="0" bIns="0" rtlCol="0">
            <a:noAutofit/>
          </a:bodyPr>
          <a:lstStyle/>
          <a:p>
            <a:pPr marL="0" indent="457200" algn="l"/>
            <a:r>
              <a:rPr lang="zh-CN" altLang="en-US" sz="2400" b="1" i="0" dirty="0">
                <a:solidFill>
                  <a:srgbClr val="0D0016"/>
                </a:solidFill>
                <a:effectLst/>
                <a:latin typeface="-apple-system"/>
              </a:rPr>
              <a:t>模型重新参数化的介绍</a:t>
            </a:r>
            <a:endParaRPr lang="zh-CN" altLang="en-US" sz="2400" b="0" i="0" dirty="0">
              <a:solidFill>
                <a:srgbClr val="4D4D4D"/>
              </a:solidFill>
              <a:effectLst/>
              <a:latin typeface="-apple-system"/>
            </a:endParaRPr>
          </a:p>
          <a:p>
            <a:pPr marL="0" indent="457200" algn="l"/>
            <a:r>
              <a:rPr lang="zh-CN" altLang="en-US" sz="2400" b="0" i="0" dirty="0">
                <a:solidFill>
                  <a:srgbClr val="000000"/>
                </a:solidFill>
                <a:effectLst/>
                <a:latin typeface="-apple-system"/>
              </a:rPr>
              <a:t>在</a:t>
            </a:r>
            <a:r>
              <a:rPr lang="zh-CN" altLang="en-US" sz="2400" b="1" i="0" dirty="0">
                <a:solidFill>
                  <a:srgbClr val="000000"/>
                </a:solidFill>
                <a:effectLst/>
                <a:latin typeface="-apple-system"/>
              </a:rPr>
              <a:t>训练</a:t>
            </a:r>
            <a:r>
              <a:rPr lang="zh-CN" altLang="en-US" sz="2400" b="0" i="0" dirty="0">
                <a:solidFill>
                  <a:srgbClr val="000000"/>
                </a:solidFill>
                <a:effectLst/>
                <a:latin typeface="-apple-system"/>
              </a:rPr>
              <a:t>时</a:t>
            </a:r>
            <a:r>
              <a:rPr lang="zh-CN" altLang="en-US" sz="2400" b="0" i="0" dirty="0">
                <a:solidFill>
                  <a:srgbClr val="FF0000"/>
                </a:solidFill>
                <a:effectLst/>
                <a:latin typeface="-apple-system"/>
              </a:rPr>
              <a:t>将一个模块拆分为多个相同或不同的模块分支</a:t>
            </a:r>
            <a:r>
              <a:rPr lang="zh-CN" altLang="en-US" sz="2400" b="0" i="0" dirty="0">
                <a:solidFill>
                  <a:srgbClr val="0D0016"/>
                </a:solidFill>
                <a:effectLst/>
                <a:latin typeface="-apple-system"/>
              </a:rPr>
              <a:t>；</a:t>
            </a:r>
            <a:r>
              <a:rPr lang="zh-CN" altLang="en-US" sz="2400" b="0" i="0" dirty="0">
                <a:solidFill>
                  <a:srgbClr val="000000"/>
                </a:solidFill>
                <a:effectLst/>
                <a:latin typeface="-apple-system"/>
              </a:rPr>
              <a:t>在</a:t>
            </a:r>
            <a:r>
              <a:rPr lang="zh-CN" altLang="en-US" sz="2400" b="1" i="0" dirty="0">
                <a:solidFill>
                  <a:srgbClr val="000000"/>
                </a:solidFill>
                <a:effectLst/>
                <a:latin typeface="-apple-system"/>
              </a:rPr>
              <a:t>推理</a:t>
            </a:r>
            <a:r>
              <a:rPr lang="zh-CN" altLang="en-US" sz="2400" b="0" i="0" dirty="0">
                <a:solidFill>
                  <a:srgbClr val="000000"/>
                </a:solidFill>
                <a:effectLst/>
                <a:latin typeface="-apple-system"/>
              </a:rPr>
              <a:t>时</a:t>
            </a:r>
            <a:r>
              <a:rPr lang="zh-CN" altLang="en-US" sz="2400" b="0" i="0" dirty="0">
                <a:solidFill>
                  <a:srgbClr val="FF0000"/>
                </a:solidFill>
                <a:effectLst/>
                <a:latin typeface="-apple-system"/>
              </a:rPr>
              <a:t>将多个分支模块整合为一个完全等效的模块。 </a:t>
            </a:r>
            <a:r>
              <a:rPr lang="zh-CN" altLang="en-US" sz="2400" b="0" i="0" dirty="0">
                <a:solidFill>
                  <a:srgbClr val="000000"/>
                </a:solidFill>
                <a:effectLst/>
                <a:latin typeface="-apple-system"/>
              </a:rPr>
              <a:t>  </a:t>
            </a:r>
            <a:endParaRPr lang="zh-CN" altLang="en-US" sz="2400" b="0" i="0" dirty="0">
              <a:solidFill>
                <a:srgbClr val="4D4D4D"/>
              </a:solidFill>
              <a:effectLst/>
              <a:latin typeface="-apple-system"/>
            </a:endParaRPr>
          </a:p>
          <a:p>
            <a:pPr marL="0" indent="457200" algn="l"/>
            <a:r>
              <a:rPr lang="zh-CN" altLang="en-US" sz="2400" b="0" i="0" dirty="0">
                <a:solidFill>
                  <a:srgbClr val="000000"/>
                </a:solidFill>
                <a:effectLst/>
                <a:latin typeface="-apple-system"/>
              </a:rPr>
              <a:t>有两种方法：即模块级集成和模型级集成</a:t>
            </a:r>
            <a:endParaRPr lang="zh-CN" altLang="en-US" sz="2400" b="0" i="0" dirty="0">
              <a:solidFill>
                <a:srgbClr val="4D4D4D"/>
              </a:solidFill>
              <a:effectLst/>
              <a:latin typeface="-apple-system"/>
            </a:endParaRPr>
          </a:p>
          <a:p>
            <a:pPr marL="0" indent="457200" algn="l"/>
            <a:r>
              <a:rPr lang="zh-CN" altLang="en-US" sz="2400" b="1" i="0" dirty="0">
                <a:solidFill>
                  <a:srgbClr val="0D0016"/>
                </a:solidFill>
                <a:effectLst/>
                <a:latin typeface="-apple-system"/>
              </a:rPr>
              <a:t>获得最终推理模型的两种方法</a:t>
            </a:r>
            <a:endParaRPr lang="zh-CN" altLang="en-US" sz="2400" b="0" i="0" dirty="0">
              <a:solidFill>
                <a:srgbClr val="4D4D4D"/>
              </a:solidFill>
              <a:effectLst/>
              <a:latin typeface="-apple-system"/>
            </a:endParaRPr>
          </a:p>
          <a:p>
            <a:pPr marL="0" indent="457200" algn="l"/>
            <a:r>
              <a:rPr lang="zh-CN" altLang="en-US" sz="2400" b="0" i="0" dirty="0">
                <a:solidFill>
                  <a:srgbClr val="000000"/>
                </a:solidFill>
                <a:effectLst/>
                <a:latin typeface="-apple-system"/>
              </a:rPr>
              <a:t>     </a:t>
            </a:r>
            <a:r>
              <a:rPr lang="en-US" altLang="zh-CN" sz="2400" b="0" i="0" dirty="0">
                <a:solidFill>
                  <a:srgbClr val="000000"/>
                </a:solidFill>
                <a:effectLst/>
                <a:latin typeface="-apple-system"/>
              </a:rPr>
              <a:t>(1)</a:t>
            </a:r>
            <a:r>
              <a:rPr lang="zh-CN" altLang="en-US" sz="2400" b="0" i="0" dirty="0">
                <a:solidFill>
                  <a:srgbClr val="000000"/>
                </a:solidFill>
                <a:effectLst/>
                <a:latin typeface="-apple-system"/>
              </a:rPr>
              <a:t>用不同的训练数据训练多个相同的模型，然后对多个训练模型的权重进行平均</a:t>
            </a:r>
            <a:endParaRPr lang="zh-CN" altLang="en-US" sz="2400" b="0" i="0" dirty="0">
              <a:solidFill>
                <a:srgbClr val="4D4D4D"/>
              </a:solidFill>
              <a:effectLst/>
              <a:latin typeface="-apple-system"/>
            </a:endParaRPr>
          </a:p>
          <a:p>
            <a:pPr marL="0" indent="457200" algn="l"/>
            <a:r>
              <a:rPr lang="zh-CN" altLang="en-US" sz="2400" b="0" i="0" dirty="0">
                <a:solidFill>
                  <a:srgbClr val="000000"/>
                </a:solidFill>
                <a:effectLst/>
                <a:latin typeface="-apple-system"/>
              </a:rPr>
              <a:t>     </a:t>
            </a:r>
            <a:r>
              <a:rPr lang="en-US" altLang="zh-CN" sz="2400" b="0" i="0" dirty="0">
                <a:solidFill>
                  <a:srgbClr val="000000"/>
                </a:solidFill>
                <a:effectLst/>
                <a:latin typeface="-apple-system"/>
              </a:rPr>
              <a:t>(2)</a:t>
            </a:r>
            <a:r>
              <a:rPr lang="zh-CN" altLang="en-US" sz="2400" b="0" i="0" dirty="0">
                <a:solidFill>
                  <a:srgbClr val="000000"/>
                </a:solidFill>
                <a:effectLst/>
                <a:latin typeface="-apple-system"/>
              </a:rPr>
              <a:t>对不同迭代次数的模型权重进行加权平均</a:t>
            </a:r>
            <a:endParaRPr lang="zh-CN" altLang="en-US" sz="2400" b="0" i="0" dirty="0">
              <a:solidFill>
                <a:srgbClr val="4D4D4D"/>
              </a:solidFill>
              <a:effectLst/>
              <a:latin typeface="-apple-system"/>
            </a:endParaRPr>
          </a:p>
          <a:p>
            <a:pPr marL="0" indent="457200" algn="l"/>
            <a:r>
              <a:rPr lang="zh-CN" altLang="en-US" sz="2400" b="1" i="0" dirty="0">
                <a:solidFill>
                  <a:srgbClr val="00B050"/>
                </a:solidFill>
                <a:effectLst/>
                <a:latin typeface="-apple-system"/>
              </a:rPr>
              <a:t>优点</a:t>
            </a:r>
            <a:endParaRPr lang="zh-CN" altLang="en-US" sz="2400" b="0" i="0" dirty="0">
              <a:solidFill>
                <a:srgbClr val="00B050"/>
              </a:solidFill>
              <a:effectLst/>
              <a:latin typeface="-apple-system"/>
            </a:endParaRPr>
          </a:p>
          <a:p>
            <a:pPr indent="457200" algn="l">
              <a:buFont typeface="Arial" panose="020B0604020202020204" pitchFamily="34" charset="0"/>
              <a:buChar char="•"/>
            </a:pPr>
            <a:r>
              <a:rPr lang="zh-CN" altLang="en-US" sz="2400" b="1" i="0" dirty="0">
                <a:solidFill>
                  <a:srgbClr val="000000"/>
                </a:solidFill>
                <a:effectLst/>
                <a:latin typeface="-apple-system"/>
              </a:rPr>
              <a:t>训练</a:t>
            </a:r>
            <a:r>
              <a:rPr lang="zh-CN" altLang="en-US" sz="2400" b="0" i="0" dirty="0">
                <a:solidFill>
                  <a:srgbClr val="000000"/>
                </a:solidFill>
                <a:effectLst/>
                <a:latin typeface="-apple-system"/>
              </a:rPr>
              <a:t>时，采用多分支的网络使模型获取更好的特征表达</a:t>
            </a:r>
            <a:endParaRPr lang="zh-CN" altLang="en-US" sz="2400" b="0" i="0" dirty="0">
              <a:solidFill>
                <a:srgbClr val="333333"/>
              </a:solidFill>
              <a:effectLst/>
              <a:latin typeface="-apple-system"/>
            </a:endParaRPr>
          </a:p>
          <a:p>
            <a:pPr indent="457200" algn="l">
              <a:buFont typeface="Arial" panose="020B0604020202020204" pitchFamily="34" charset="0"/>
              <a:buChar char="•"/>
            </a:pPr>
            <a:r>
              <a:rPr lang="zh-CN" altLang="en-US" sz="2400" b="1" i="0" dirty="0">
                <a:solidFill>
                  <a:srgbClr val="000000"/>
                </a:solidFill>
                <a:effectLst/>
                <a:latin typeface="-apple-system"/>
              </a:rPr>
              <a:t>推理</a:t>
            </a:r>
            <a:r>
              <a:rPr lang="zh-CN" altLang="en-US" sz="2400" b="0" i="0" dirty="0">
                <a:solidFill>
                  <a:srgbClr val="000000"/>
                </a:solidFill>
                <a:effectLst/>
                <a:latin typeface="-apple-system"/>
              </a:rPr>
              <a:t>时，将并行融合成串行，从而降低计算量和参数量，提升速度</a:t>
            </a:r>
            <a:r>
              <a:rPr lang="en-US" altLang="zh-CN" sz="2400" b="0" i="0" dirty="0">
                <a:solidFill>
                  <a:srgbClr val="000000"/>
                </a:solidFill>
                <a:effectLst/>
                <a:latin typeface="-apple-system"/>
              </a:rPr>
              <a:t>(</a:t>
            </a:r>
            <a:r>
              <a:rPr lang="zh-CN" altLang="en-US" sz="2400" b="0" i="0" dirty="0">
                <a:solidFill>
                  <a:srgbClr val="000000"/>
                </a:solidFill>
                <a:effectLst/>
                <a:latin typeface="-apple-system"/>
              </a:rPr>
              <a:t>融合后理论上和融合前识别效果一样，实际基本都是稍微降低一点点</a:t>
            </a:r>
            <a:r>
              <a:rPr lang="en-US" altLang="zh-CN" sz="2400" b="0" i="0" dirty="0">
                <a:solidFill>
                  <a:srgbClr val="000000"/>
                </a:solidFill>
                <a:effectLst/>
                <a:latin typeface="-apple-system"/>
              </a:rPr>
              <a:t>)</a:t>
            </a:r>
            <a:endParaRPr lang="zh-CN" altLang="en-US" sz="2400" b="0" i="0" dirty="0">
              <a:solidFill>
                <a:srgbClr val="333333"/>
              </a:solidFill>
              <a:effectLst/>
              <a:latin typeface="-apple-system"/>
            </a:endParaRPr>
          </a:p>
          <a:p>
            <a:pPr marL="0" indent="457200" algn="l"/>
            <a:r>
              <a:rPr lang="zh-CN" altLang="en-US" sz="2400" b="1" i="0" dirty="0">
                <a:solidFill>
                  <a:srgbClr val="C00000"/>
                </a:solidFill>
                <a:effectLst/>
                <a:latin typeface="-apple-system"/>
              </a:rPr>
              <a:t>不足</a:t>
            </a:r>
            <a:endParaRPr lang="zh-CN" altLang="en-US" sz="2400" b="0" i="0" dirty="0">
              <a:solidFill>
                <a:srgbClr val="C00000"/>
              </a:solidFill>
              <a:effectLst/>
              <a:latin typeface="-apple-system"/>
            </a:endParaRPr>
          </a:p>
          <a:p>
            <a:pPr marL="0" indent="457200" algn="l"/>
            <a:r>
              <a:rPr lang="zh-CN" altLang="en-US" sz="2400" b="0" i="0" dirty="0">
                <a:solidFill>
                  <a:srgbClr val="000000"/>
                </a:solidFill>
                <a:effectLst/>
                <a:latin typeface="-apple-system"/>
              </a:rPr>
              <a:t>   并不是所有提出的重新参数化模块都可以完美地应用于不同的架构。</a:t>
            </a:r>
            <a:endParaRPr lang="zh-CN" altLang="en-US" sz="2400" b="0" i="0" dirty="0">
              <a:solidFill>
                <a:srgbClr val="4D4D4D"/>
              </a:solidFill>
              <a:effectLst/>
              <a:latin typeface="-apple-system"/>
            </a:endParaRPr>
          </a:p>
        </p:txBody>
      </p:sp>
      <p:sp>
        <p:nvSpPr>
          <p:cNvPr id="9" name="Title 1">
            <a:extLst>
              <a:ext uri="{FF2B5EF4-FFF2-40B4-BE49-F238E27FC236}">
                <a16:creationId xmlns:a16="http://schemas.microsoft.com/office/drawing/2014/main" id="{12B71E7E-64D2-4582-B52D-EA303D664743}"/>
              </a:ext>
            </a:extLst>
          </p:cNvPr>
          <p:cNvSpPr>
            <a:spLocks noGrp="1"/>
          </p:cNvSpPr>
          <p:nvPr>
            <p:ph type="title"/>
          </p:nvPr>
        </p:nvSpPr>
        <p:spPr>
          <a:xfrm>
            <a:off x="665843" y="357338"/>
            <a:ext cx="8699091" cy="663574"/>
          </a:xfrm>
        </p:spPr>
        <p:txBody>
          <a:bodyPr lIns="0" tIns="0" rIns="0" bIns="0">
            <a:normAutofit/>
          </a:bodyPr>
          <a:lstStyle>
            <a:lvl1pPr>
              <a:defRPr sz="2800" b="1">
                <a:solidFill>
                  <a:schemeClr val="accent2"/>
                </a:solidFill>
              </a:defRPr>
            </a:lvl1pPr>
          </a:lstStyle>
          <a:p>
            <a:r>
              <a:rPr lang="en-US" altLang="zh-CN" sz="2400" spc="114" dirty="0">
                <a:solidFill>
                  <a:schemeClr val="accent1">
                    <a:lumMod val="50000"/>
                  </a:schemeClr>
                </a:solidFill>
                <a:latin typeface="微软雅黑" panose="020B0503020204020204" pitchFamily="34" charset="-122"/>
                <a:ea typeface="微软雅黑" panose="020B0503020204020204" pitchFamily="34" charset="-122"/>
              </a:rPr>
              <a:t>Model re-</a:t>
            </a:r>
            <a:r>
              <a:rPr lang="en-US" altLang="zh-CN" sz="2400" spc="114" dirty="0" err="1">
                <a:solidFill>
                  <a:schemeClr val="accent1">
                    <a:lumMod val="50000"/>
                  </a:schemeClr>
                </a:solidFill>
                <a:latin typeface="微软雅黑" panose="020B0503020204020204" pitchFamily="34" charset="-122"/>
                <a:ea typeface="微软雅黑" panose="020B0503020204020204" pitchFamily="34" charset="-122"/>
              </a:rPr>
              <a:t>parameterizatio</a:t>
            </a:r>
            <a:br>
              <a:rPr lang="en-US" altLang="zh-CN" sz="1600" b="1" i="0" dirty="0">
                <a:solidFill>
                  <a:srgbClr val="4F4F4F"/>
                </a:solidFill>
                <a:effectLst/>
                <a:latin typeface="PingFang SC"/>
              </a:rPr>
            </a:br>
            <a:endParaRPr lang="en-US" altLang="zh-CN" sz="2400" spc="114" dirty="0">
              <a:solidFill>
                <a:schemeClr val="accent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0921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45A8731-4A27-4A0F-BD29-6BCBEEAFACE1}"/>
              </a:ext>
            </a:extLst>
          </p:cNvPr>
          <p:cNvSpPr txBox="1"/>
          <p:nvPr/>
        </p:nvSpPr>
        <p:spPr>
          <a:xfrm>
            <a:off x="9108895" y="6356352"/>
            <a:ext cx="2874505" cy="261610"/>
          </a:xfrm>
          <a:prstGeom prst="rect">
            <a:avLst/>
          </a:prstGeom>
          <a:noFill/>
        </p:spPr>
        <p:txBody>
          <a:bodyPr wrap="none" rtlCol="0">
            <a:spAutoFit/>
          </a:bodyPr>
          <a:lstStyle/>
          <a:p>
            <a:r>
              <a:rPr lang="en-US" altLang="zh-CN" sz="1100" dirty="0">
                <a:solidFill>
                  <a:schemeClr val="tx1">
                    <a:lumMod val="50000"/>
                    <a:lumOff val="50000"/>
                  </a:schemeClr>
                </a:solidFill>
              </a:rPr>
              <a:t>Anhui University Of Science &amp; Technology </a:t>
            </a:r>
            <a:endParaRPr lang="zh-CN" altLang="en-US" sz="1100" dirty="0">
              <a:solidFill>
                <a:schemeClr val="tx1">
                  <a:lumMod val="50000"/>
                  <a:lumOff val="50000"/>
                </a:schemeClr>
              </a:solidFill>
            </a:endParaRPr>
          </a:p>
        </p:txBody>
      </p:sp>
      <p:sp>
        <p:nvSpPr>
          <p:cNvPr id="6" name="矩形 5">
            <a:extLst>
              <a:ext uri="{FF2B5EF4-FFF2-40B4-BE49-F238E27FC236}">
                <a16:creationId xmlns:a16="http://schemas.microsoft.com/office/drawing/2014/main" id="{EA20D2E9-C886-4727-856F-E0EED4087935}"/>
              </a:ext>
            </a:extLst>
          </p:cNvPr>
          <p:cNvSpPr/>
          <p:nvPr/>
        </p:nvSpPr>
        <p:spPr>
          <a:xfrm>
            <a:off x="-14748" y="263033"/>
            <a:ext cx="463328"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39680E14-62F8-4367-B198-1443A953CCE1}"/>
              </a:ext>
            </a:extLst>
          </p:cNvPr>
          <p:cNvPicPr>
            <a:picLocks noChangeAspect="1"/>
          </p:cNvPicPr>
          <p:nvPr/>
        </p:nvPicPr>
        <p:blipFill>
          <a:blip r:embed="rId3" cstate="email"/>
          <a:stretch>
            <a:fillRect/>
          </a:stretch>
        </p:blipFill>
        <p:spPr>
          <a:xfrm>
            <a:off x="9781228" y="361118"/>
            <a:ext cx="2013490" cy="386847"/>
          </a:xfrm>
          <a:prstGeom prst="rect">
            <a:avLst/>
          </a:prstGeom>
        </p:spPr>
      </p:pic>
      <p:cxnSp>
        <p:nvCxnSpPr>
          <p:cNvPr id="8" name="直接连接符 7">
            <a:extLst>
              <a:ext uri="{FF2B5EF4-FFF2-40B4-BE49-F238E27FC236}">
                <a16:creationId xmlns:a16="http://schemas.microsoft.com/office/drawing/2014/main" id="{BFB96B58-BBB8-4F9C-A9AA-FC9F3F3D033C}"/>
              </a:ext>
            </a:extLst>
          </p:cNvPr>
          <p:cNvCxnSpPr/>
          <p:nvPr/>
        </p:nvCxnSpPr>
        <p:spPr>
          <a:xfrm>
            <a:off x="660400" y="813714"/>
            <a:ext cx="8977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653BBC1D-6081-47E6-988F-139B84CCE868}"/>
              </a:ext>
            </a:extLst>
          </p:cNvPr>
          <p:cNvSpPr txBox="1"/>
          <p:nvPr/>
        </p:nvSpPr>
        <p:spPr>
          <a:xfrm>
            <a:off x="937985" y="1291647"/>
            <a:ext cx="10162432" cy="4793969"/>
          </a:xfrm>
          <a:prstGeom prst="rect">
            <a:avLst/>
          </a:prstGeom>
          <a:noFill/>
        </p:spPr>
        <p:txBody>
          <a:bodyPr wrap="square" lIns="0" tIns="0" rIns="0" bIns="0" rtlCol="0">
            <a:noAutofit/>
          </a:bodyPr>
          <a:lstStyle/>
          <a:p>
            <a:pPr marL="0" indent="457200" algn="l">
              <a:lnSpc>
                <a:spcPct val="150000"/>
              </a:lnSpc>
            </a:pPr>
            <a:r>
              <a:rPr lang="zh-CN" altLang="en-US" sz="2000" b="1" i="0" dirty="0">
                <a:solidFill>
                  <a:srgbClr val="0D0016"/>
                </a:solidFill>
                <a:effectLst/>
                <a:latin typeface="-apple-system"/>
              </a:rPr>
              <a:t>模型缩放</a:t>
            </a:r>
            <a:r>
              <a:rPr lang="zh-CN" altLang="en-US" sz="2000" b="0" i="0" dirty="0">
                <a:solidFill>
                  <a:srgbClr val="0D0016"/>
                </a:solidFill>
                <a:effectLst/>
                <a:latin typeface="-apple-system"/>
              </a:rPr>
              <a:t>是一种放大或缩小已设计模型并使其适合不同计算设备的方法。 模型缩放方法通常使用不同的缩放因子，</a:t>
            </a:r>
            <a:r>
              <a:rPr lang="zh-CN" altLang="en-US" sz="2000" b="1" i="0" dirty="0">
                <a:solidFill>
                  <a:srgbClr val="0D0016"/>
                </a:solidFill>
                <a:effectLst/>
                <a:latin typeface="-apple-system"/>
              </a:rPr>
              <a:t>例如分辨率（输入图像的大小）、深度（层数）、宽度（通道数）和阶段（特征金字塔的数量），</a:t>
            </a:r>
            <a:r>
              <a:rPr lang="zh-CN" altLang="en-US" sz="2000" b="0" i="0" dirty="0">
                <a:solidFill>
                  <a:srgbClr val="0D0016"/>
                </a:solidFill>
                <a:effectLst/>
                <a:latin typeface="-apple-system"/>
              </a:rPr>
              <a:t>以实现良好的权衡 </a:t>
            </a:r>
            <a:r>
              <a:rPr lang="en-US" altLang="zh-CN" sz="2000" b="0" i="0" dirty="0">
                <a:solidFill>
                  <a:srgbClr val="0D0016"/>
                </a:solidFill>
                <a:effectLst/>
                <a:latin typeface="-apple-system"/>
              </a:rPr>
              <a:t>-off </a:t>
            </a:r>
            <a:r>
              <a:rPr lang="zh-CN" altLang="en-US" sz="2000" b="0" i="0" dirty="0">
                <a:solidFill>
                  <a:srgbClr val="0D0016"/>
                </a:solidFill>
                <a:effectLst/>
                <a:latin typeface="-apple-system"/>
              </a:rPr>
              <a:t>表示网络参数的数量、计算量、推理速度和准确性。 </a:t>
            </a:r>
            <a:endParaRPr lang="en-US" altLang="zh-CN" sz="2000" b="0" i="0" dirty="0">
              <a:solidFill>
                <a:srgbClr val="0D0016"/>
              </a:solidFill>
              <a:effectLst/>
              <a:latin typeface="-apple-system"/>
            </a:endParaRPr>
          </a:p>
          <a:p>
            <a:pPr marL="0" indent="457200" algn="l">
              <a:lnSpc>
                <a:spcPct val="150000"/>
              </a:lnSpc>
            </a:pPr>
            <a:r>
              <a:rPr lang="zh-CN" altLang="en-US" sz="2000" b="1" i="0" dirty="0">
                <a:solidFill>
                  <a:srgbClr val="0D0016"/>
                </a:solidFill>
                <a:effectLst/>
                <a:latin typeface="-apple-system"/>
              </a:rPr>
              <a:t>网络架构搜索（</a:t>
            </a:r>
            <a:r>
              <a:rPr lang="en-US" altLang="zh-CN" sz="2000" b="1" i="0" dirty="0">
                <a:solidFill>
                  <a:srgbClr val="0D0016"/>
                </a:solidFill>
                <a:effectLst/>
                <a:latin typeface="-apple-system"/>
              </a:rPr>
              <a:t>NAS</a:t>
            </a:r>
            <a:r>
              <a:rPr lang="zh-CN" altLang="en-US" sz="2000" b="1" i="0" dirty="0">
                <a:solidFill>
                  <a:srgbClr val="0D0016"/>
                </a:solidFill>
                <a:effectLst/>
                <a:latin typeface="-apple-system"/>
              </a:rPr>
              <a:t>）</a:t>
            </a:r>
            <a:r>
              <a:rPr lang="zh-CN" altLang="en-US" sz="2000" b="0" i="0" dirty="0">
                <a:solidFill>
                  <a:srgbClr val="0D0016"/>
                </a:solidFill>
                <a:effectLst/>
                <a:latin typeface="-apple-system"/>
              </a:rPr>
              <a:t>是常用的模型缩放方法之一。  </a:t>
            </a:r>
            <a:r>
              <a:rPr lang="en-US" altLang="zh-CN" sz="2000" b="0" i="0" dirty="0">
                <a:solidFill>
                  <a:srgbClr val="0D0016"/>
                </a:solidFill>
                <a:effectLst/>
                <a:latin typeface="-apple-system"/>
              </a:rPr>
              <a:t>NAS </a:t>
            </a:r>
            <a:r>
              <a:rPr lang="zh-CN" altLang="en-US" sz="2000" b="0" i="0" dirty="0">
                <a:solidFill>
                  <a:srgbClr val="0D0016"/>
                </a:solidFill>
                <a:effectLst/>
                <a:latin typeface="-apple-system"/>
              </a:rPr>
              <a:t>可以自动从搜索空间中搜索到合适的缩放因子，而无需定义过于复杂的规则。  </a:t>
            </a:r>
            <a:r>
              <a:rPr lang="en-US" altLang="zh-CN" sz="2000" b="0" i="0" dirty="0">
                <a:solidFill>
                  <a:srgbClr val="0D0016"/>
                </a:solidFill>
                <a:effectLst/>
                <a:latin typeface="-apple-system"/>
              </a:rPr>
              <a:t>NAS </a:t>
            </a:r>
            <a:r>
              <a:rPr lang="zh-CN" altLang="en-US" sz="2000" b="0" i="0" dirty="0">
                <a:solidFill>
                  <a:srgbClr val="0D0016"/>
                </a:solidFill>
                <a:effectLst/>
                <a:latin typeface="-apple-system"/>
              </a:rPr>
              <a:t>的缺点是需要</a:t>
            </a:r>
            <a:r>
              <a:rPr lang="zh-CN" altLang="en-US" sz="2000" b="1" i="0" dirty="0">
                <a:solidFill>
                  <a:srgbClr val="0D0016"/>
                </a:solidFill>
                <a:effectLst/>
                <a:latin typeface="-apple-system"/>
              </a:rPr>
              <a:t>非常昂贵的计算</a:t>
            </a:r>
            <a:r>
              <a:rPr lang="zh-CN" altLang="en-US" sz="2000" b="0" i="0" dirty="0">
                <a:solidFill>
                  <a:srgbClr val="0D0016"/>
                </a:solidFill>
                <a:effectLst/>
                <a:latin typeface="-apple-system"/>
              </a:rPr>
              <a:t>来完成对模型缩放因子的搜索</a:t>
            </a:r>
            <a:endParaRPr lang="en-US" altLang="zh-CN" sz="2000" b="0" i="0" dirty="0">
              <a:solidFill>
                <a:srgbClr val="0D0016"/>
              </a:solidFill>
              <a:effectLst/>
              <a:latin typeface="-apple-system"/>
            </a:endParaRPr>
          </a:p>
          <a:p>
            <a:pPr marL="0" indent="457200" algn="l">
              <a:lnSpc>
                <a:spcPct val="150000"/>
              </a:lnSpc>
            </a:pPr>
            <a:r>
              <a:rPr lang="zh-CN" altLang="en-US" sz="2000" b="0" i="0" dirty="0">
                <a:solidFill>
                  <a:srgbClr val="0D0016"/>
                </a:solidFill>
                <a:effectLst/>
                <a:latin typeface="-apple-system"/>
              </a:rPr>
              <a:t> 作者观察到，所有基于连接的模型，例如 </a:t>
            </a:r>
            <a:r>
              <a:rPr lang="en-US" altLang="zh-CN" sz="2000" b="0" i="0" dirty="0" err="1">
                <a:solidFill>
                  <a:srgbClr val="0D0016"/>
                </a:solidFill>
                <a:effectLst/>
                <a:latin typeface="-apple-system"/>
              </a:rPr>
              <a:t>DenseNet</a:t>
            </a:r>
            <a:r>
              <a:rPr lang="en-US" altLang="zh-CN" sz="2000" b="0" i="0" dirty="0">
                <a:solidFill>
                  <a:srgbClr val="0D0016"/>
                </a:solidFill>
                <a:effectLst/>
                <a:latin typeface="-apple-system"/>
              </a:rPr>
              <a:t> </a:t>
            </a:r>
            <a:r>
              <a:rPr lang="zh-CN" altLang="en-US" sz="2000" b="0" i="0" dirty="0">
                <a:solidFill>
                  <a:srgbClr val="0D0016"/>
                </a:solidFill>
                <a:effectLst/>
                <a:latin typeface="-apple-system"/>
              </a:rPr>
              <a:t>或 </a:t>
            </a:r>
            <a:r>
              <a:rPr lang="en-US" altLang="zh-CN" sz="2000" b="0" i="0" dirty="0" err="1">
                <a:solidFill>
                  <a:srgbClr val="0D0016"/>
                </a:solidFill>
                <a:effectLst/>
                <a:latin typeface="-apple-system"/>
              </a:rPr>
              <a:t>VoVNet</a:t>
            </a:r>
            <a:r>
              <a:rPr lang="en-US" altLang="zh-CN" sz="2000" b="0" i="0" dirty="0">
                <a:solidFill>
                  <a:srgbClr val="0D0016"/>
                </a:solidFill>
                <a:effectLst/>
                <a:latin typeface="-apple-system"/>
              </a:rPr>
              <a:t> </a:t>
            </a:r>
            <a:r>
              <a:rPr lang="zh-CN" altLang="en-US" sz="2000" b="0" i="0" dirty="0">
                <a:solidFill>
                  <a:srgbClr val="0D0016"/>
                </a:solidFill>
                <a:effectLst/>
                <a:latin typeface="-apple-system"/>
              </a:rPr>
              <a:t>，都会在缩放此类模型的深度时改变某些层的输入宽度。 由于提出的架构是基于串联的我们必须为此模型设计一种新的</a:t>
            </a:r>
            <a:r>
              <a:rPr lang="zh-CN" altLang="en-US" sz="2000" b="1" i="0" dirty="0">
                <a:solidFill>
                  <a:srgbClr val="0D0016"/>
                </a:solidFill>
                <a:effectLst/>
                <a:latin typeface="-apple-system"/>
              </a:rPr>
              <a:t>复合缩放方法</a:t>
            </a:r>
            <a:r>
              <a:rPr lang="zh-CN" altLang="en-US" sz="2000" b="0" i="0" dirty="0">
                <a:solidFill>
                  <a:srgbClr val="0D0016"/>
                </a:solidFill>
                <a:effectLst/>
                <a:latin typeface="-apple-system"/>
              </a:rPr>
              <a:t>。</a:t>
            </a:r>
            <a:endParaRPr lang="zh-CN" altLang="en-US" sz="2000" b="0" i="0" dirty="0">
              <a:solidFill>
                <a:srgbClr val="4D4D4D"/>
              </a:solidFill>
              <a:effectLst/>
              <a:latin typeface="-apple-system"/>
            </a:endParaRPr>
          </a:p>
        </p:txBody>
      </p:sp>
      <p:sp>
        <p:nvSpPr>
          <p:cNvPr id="9" name="Title 1">
            <a:extLst>
              <a:ext uri="{FF2B5EF4-FFF2-40B4-BE49-F238E27FC236}">
                <a16:creationId xmlns:a16="http://schemas.microsoft.com/office/drawing/2014/main" id="{12B71E7E-64D2-4582-B52D-EA303D664743}"/>
              </a:ext>
            </a:extLst>
          </p:cNvPr>
          <p:cNvSpPr>
            <a:spLocks noGrp="1"/>
          </p:cNvSpPr>
          <p:nvPr>
            <p:ph type="title"/>
          </p:nvPr>
        </p:nvSpPr>
        <p:spPr>
          <a:xfrm>
            <a:off x="665843" y="357338"/>
            <a:ext cx="8699091" cy="663574"/>
          </a:xfrm>
        </p:spPr>
        <p:txBody>
          <a:bodyPr lIns="0" tIns="0" rIns="0" bIns="0">
            <a:normAutofit fontScale="90000"/>
          </a:bodyPr>
          <a:lstStyle>
            <a:lvl1pPr>
              <a:defRPr sz="2800" b="1">
                <a:solidFill>
                  <a:schemeClr val="accent2"/>
                </a:solidFill>
              </a:defRPr>
            </a:lvl1pPr>
          </a:lstStyle>
          <a:p>
            <a:r>
              <a:rPr lang="en-US" altLang="zh-CN" sz="2400" spc="114" dirty="0">
                <a:solidFill>
                  <a:schemeClr val="accent1">
                    <a:lumMod val="50000"/>
                  </a:schemeClr>
                </a:solidFill>
                <a:latin typeface="微软雅黑" panose="020B0503020204020204" pitchFamily="34" charset="-122"/>
                <a:ea typeface="微软雅黑" panose="020B0503020204020204" pitchFamily="34" charset="-122"/>
              </a:rPr>
              <a:t>Model scaling</a:t>
            </a:r>
            <a:br>
              <a:rPr lang="en-US" altLang="zh-CN" sz="1100" b="1" i="0" dirty="0">
                <a:solidFill>
                  <a:srgbClr val="4F4F4F"/>
                </a:solidFill>
                <a:effectLst/>
                <a:latin typeface="PingFang SC"/>
              </a:rPr>
            </a:br>
            <a:br>
              <a:rPr lang="en-US" altLang="zh-CN" sz="1600" b="1" i="0" dirty="0">
                <a:solidFill>
                  <a:srgbClr val="4F4F4F"/>
                </a:solidFill>
                <a:effectLst/>
                <a:latin typeface="PingFang SC"/>
              </a:rPr>
            </a:br>
            <a:endParaRPr lang="en-US" altLang="zh-CN" sz="2400" spc="114" dirty="0">
              <a:solidFill>
                <a:schemeClr val="accent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99026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45A8731-4A27-4A0F-BD29-6BCBEEAFACE1}"/>
              </a:ext>
            </a:extLst>
          </p:cNvPr>
          <p:cNvSpPr txBox="1"/>
          <p:nvPr/>
        </p:nvSpPr>
        <p:spPr>
          <a:xfrm>
            <a:off x="9108895" y="6356352"/>
            <a:ext cx="2874505" cy="261610"/>
          </a:xfrm>
          <a:prstGeom prst="rect">
            <a:avLst/>
          </a:prstGeom>
          <a:noFill/>
        </p:spPr>
        <p:txBody>
          <a:bodyPr wrap="none" rtlCol="0">
            <a:spAutoFit/>
          </a:bodyPr>
          <a:lstStyle/>
          <a:p>
            <a:r>
              <a:rPr lang="en-US" altLang="zh-CN" sz="1100" dirty="0">
                <a:solidFill>
                  <a:schemeClr val="tx1">
                    <a:lumMod val="50000"/>
                    <a:lumOff val="50000"/>
                  </a:schemeClr>
                </a:solidFill>
              </a:rPr>
              <a:t>Anhui University Of Science &amp; Technology </a:t>
            </a:r>
            <a:endParaRPr lang="zh-CN" altLang="en-US" sz="1100" dirty="0">
              <a:solidFill>
                <a:schemeClr val="tx1">
                  <a:lumMod val="50000"/>
                  <a:lumOff val="50000"/>
                </a:schemeClr>
              </a:solidFill>
            </a:endParaRPr>
          </a:p>
        </p:txBody>
      </p:sp>
      <p:sp>
        <p:nvSpPr>
          <p:cNvPr id="6" name="矩形 5">
            <a:extLst>
              <a:ext uri="{FF2B5EF4-FFF2-40B4-BE49-F238E27FC236}">
                <a16:creationId xmlns:a16="http://schemas.microsoft.com/office/drawing/2014/main" id="{EA20D2E9-C886-4727-856F-E0EED4087935}"/>
              </a:ext>
            </a:extLst>
          </p:cNvPr>
          <p:cNvSpPr/>
          <p:nvPr/>
        </p:nvSpPr>
        <p:spPr>
          <a:xfrm>
            <a:off x="-14748" y="263033"/>
            <a:ext cx="463328"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39680E14-62F8-4367-B198-1443A953CCE1}"/>
              </a:ext>
            </a:extLst>
          </p:cNvPr>
          <p:cNvPicPr>
            <a:picLocks noChangeAspect="1"/>
          </p:cNvPicPr>
          <p:nvPr/>
        </p:nvPicPr>
        <p:blipFill>
          <a:blip r:embed="rId3" cstate="email"/>
          <a:stretch>
            <a:fillRect/>
          </a:stretch>
        </p:blipFill>
        <p:spPr>
          <a:xfrm>
            <a:off x="9781228" y="361118"/>
            <a:ext cx="2013490" cy="386847"/>
          </a:xfrm>
          <a:prstGeom prst="rect">
            <a:avLst/>
          </a:prstGeom>
        </p:spPr>
      </p:pic>
      <p:cxnSp>
        <p:nvCxnSpPr>
          <p:cNvPr id="8" name="直接连接符 7">
            <a:extLst>
              <a:ext uri="{FF2B5EF4-FFF2-40B4-BE49-F238E27FC236}">
                <a16:creationId xmlns:a16="http://schemas.microsoft.com/office/drawing/2014/main" id="{BFB96B58-BBB8-4F9C-A9AA-FC9F3F3D033C}"/>
              </a:ext>
            </a:extLst>
          </p:cNvPr>
          <p:cNvCxnSpPr/>
          <p:nvPr/>
        </p:nvCxnSpPr>
        <p:spPr>
          <a:xfrm>
            <a:off x="660400" y="813714"/>
            <a:ext cx="8977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653BBC1D-6081-47E6-988F-139B84CCE868}"/>
              </a:ext>
            </a:extLst>
          </p:cNvPr>
          <p:cNvSpPr txBox="1"/>
          <p:nvPr/>
        </p:nvSpPr>
        <p:spPr>
          <a:xfrm>
            <a:off x="870697" y="4663042"/>
            <a:ext cx="10162432" cy="4793969"/>
          </a:xfrm>
          <a:prstGeom prst="rect">
            <a:avLst/>
          </a:prstGeom>
          <a:noFill/>
        </p:spPr>
        <p:txBody>
          <a:bodyPr wrap="square" lIns="0" tIns="0" rIns="0" bIns="0" rtlCol="0">
            <a:noAutofit/>
          </a:bodyPr>
          <a:lstStyle/>
          <a:p>
            <a:pPr marL="0" indent="457200" algn="l">
              <a:lnSpc>
                <a:spcPct val="150000"/>
              </a:lnSpc>
            </a:pPr>
            <a:r>
              <a:rPr lang="zh-CN" altLang="en-US" sz="2000" dirty="0">
                <a:solidFill>
                  <a:srgbClr val="0D0016"/>
                </a:solidFill>
                <a:latin typeface="-apple-system"/>
              </a:rPr>
              <a:t>在大多数关于设计高效网络的论文中，主要考虑的因素是</a:t>
            </a:r>
            <a:r>
              <a:rPr lang="zh-CN" altLang="en-US" sz="2000" b="1" dirty="0">
                <a:solidFill>
                  <a:srgbClr val="0D0016"/>
                </a:solidFill>
                <a:latin typeface="-apple-system"/>
              </a:rPr>
              <a:t>参数量、计算量和计算密度</a:t>
            </a:r>
            <a:r>
              <a:rPr lang="zh-CN" altLang="en-US" sz="2000" dirty="0">
                <a:solidFill>
                  <a:srgbClr val="0D0016"/>
                </a:solidFill>
                <a:latin typeface="-apple-system"/>
              </a:rPr>
              <a:t>。但从内存访存的角度出发出发，还可以分析</a:t>
            </a:r>
            <a:r>
              <a:rPr lang="zh-CN" altLang="en-US" sz="2000" b="1" dirty="0">
                <a:solidFill>
                  <a:srgbClr val="0D0016"/>
                </a:solidFill>
                <a:latin typeface="-apple-system"/>
              </a:rPr>
              <a:t>输入 </a:t>
            </a:r>
            <a:r>
              <a:rPr lang="en-US" altLang="zh-CN" sz="2000" b="1" dirty="0">
                <a:solidFill>
                  <a:srgbClr val="0D0016"/>
                </a:solidFill>
                <a:latin typeface="-apple-system"/>
              </a:rPr>
              <a:t>/ </a:t>
            </a:r>
            <a:r>
              <a:rPr lang="zh-CN" altLang="en-US" sz="2000" b="1" dirty="0">
                <a:solidFill>
                  <a:srgbClr val="0D0016"/>
                </a:solidFill>
                <a:latin typeface="-apple-system"/>
              </a:rPr>
              <a:t>输出信道比、架构的分支数和元素级操作对网络推理速度的影响</a:t>
            </a:r>
            <a:r>
              <a:rPr lang="zh-CN" altLang="en-US" sz="2000" dirty="0">
                <a:solidFill>
                  <a:srgbClr val="0D0016"/>
                </a:solidFill>
                <a:latin typeface="-apple-system"/>
              </a:rPr>
              <a:t>（</a:t>
            </a:r>
            <a:r>
              <a:rPr lang="en-US" altLang="zh-CN" sz="2000" dirty="0" err="1">
                <a:solidFill>
                  <a:srgbClr val="0D0016"/>
                </a:solidFill>
                <a:latin typeface="-apple-system"/>
              </a:rPr>
              <a:t>shufflenet</a:t>
            </a:r>
            <a:r>
              <a:rPr lang="en-US" altLang="zh-CN" sz="2000" dirty="0">
                <a:solidFill>
                  <a:srgbClr val="0D0016"/>
                </a:solidFill>
                <a:latin typeface="-apple-system"/>
              </a:rPr>
              <a:t> </a:t>
            </a:r>
            <a:r>
              <a:rPr lang="zh-CN" altLang="en-US" sz="2000" dirty="0">
                <a:solidFill>
                  <a:srgbClr val="0D0016"/>
                </a:solidFill>
                <a:latin typeface="-apple-system"/>
              </a:rPr>
              <a:t>论文提出</a:t>
            </a:r>
            <a:r>
              <a:rPr lang="en-US" altLang="zh-CN" sz="2000" dirty="0">
                <a:solidFill>
                  <a:srgbClr val="0D0016"/>
                </a:solidFill>
                <a:latin typeface="-apple-system"/>
              </a:rPr>
              <a:t>)</a:t>
            </a:r>
            <a:r>
              <a:rPr lang="zh-CN" altLang="en-US" sz="2000" dirty="0">
                <a:solidFill>
                  <a:srgbClr val="0D0016"/>
                </a:solidFill>
                <a:latin typeface="-apple-system"/>
              </a:rPr>
              <a:t>。在执行模型缩放时还需考虑</a:t>
            </a:r>
            <a:r>
              <a:rPr lang="zh-CN" altLang="en-US" sz="2000" b="1" dirty="0">
                <a:solidFill>
                  <a:srgbClr val="0D0016"/>
                </a:solidFill>
                <a:latin typeface="-apple-system"/>
              </a:rPr>
              <a:t>激活函数</a:t>
            </a:r>
            <a:r>
              <a:rPr lang="zh-CN" altLang="en-US" sz="2000" dirty="0">
                <a:solidFill>
                  <a:srgbClr val="0D0016"/>
                </a:solidFill>
                <a:latin typeface="-apple-system"/>
              </a:rPr>
              <a:t>，即更多地考虑卷积层输出张量中的元素数量。</a:t>
            </a:r>
          </a:p>
        </p:txBody>
      </p:sp>
      <p:sp>
        <p:nvSpPr>
          <p:cNvPr id="9" name="Title 1">
            <a:extLst>
              <a:ext uri="{FF2B5EF4-FFF2-40B4-BE49-F238E27FC236}">
                <a16:creationId xmlns:a16="http://schemas.microsoft.com/office/drawing/2014/main" id="{12B71E7E-64D2-4582-B52D-EA303D664743}"/>
              </a:ext>
            </a:extLst>
          </p:cNvPr>
          <p:cNvSpPr>
            <a:spLocks noGrp="1"/>
          </p:cNvSpPr>
          <p:nvPr>
            <p:ph type="title"/>
          </p:nvPr>
        </p:nvSpPr>
        <p:spPr>
          <a:xfrm>
            <a:off x="665843" y="357338"/>
            <a:ext cx="8699091" cy="663574"/>
          </a:xfrm>
        </p:spPr>
        <p:txBody>
          <a:bodyPr lIns="0" tIns="0" rIns="0" bIns="0">
            <a:normAutofit fontScale="90000"/>
          </a:bodyPr>
          <a:lstStyle>
            <a:lvl1pPr>
              <a:defRPr sz="2800" b="1">
                <a:solidFill>
                  <a:schemeClr val="accent2"/>
                </a:solidFill>
              </a:defRPr>
            </a:lvl1pPr>
          </a:lstStyle>
          <a:p>
            <a:r>
              <a:rPr lang="en-US" altLang="zh-CN" sz="2400" spc="114" dirty="0">
                <a:solidFill>
                  <a:schemeClr val="accent1">
                    <a:lumMod val="50000"/>
                  </a:schemeClr>
                </a:solidFill>
                <a:latin typeface="微软雅黑" panose="020B0503020204020204" pitchFamily="34" charset="-122"/>
                <a:ea typeface="微软雅黑" panose="020B0503020204020204" pitchFamily="34" charset="-122"/>
              </a:rPr>
              <a:t>Extended efficient layer aggregation networks</a:t>
            </a:r>
            <a:br>
              <a:rPr lang="en-US" altLang="zh-CN" sz="2400" spc="114" dirty="0">
                <a:solidFill>
                  <a:schemeClr val="accent1">
                    <a:lumMod val="50000"/>
                  </a:schemeClr>
                </a:solidFill>
                <a:latin typeface="微软雅黑" panose="020B0503020204020204" pitchFamily="34" charset="-122"/>
                <a:ea typeface="微软雅黑" panose="020B0503020204020204" pitchFamily="34" charset="-122"/>
              </a:rPr>
            </a:br>
            <a:br>
              <a:rPr lang="en-US" altLang="zh-CN" sz="1100" b="1" i="0" dirty="0">
                <a:solidFill>
                  <a:srgbClr val="4F4F4F"/>
                </a:solidFill>
                <a:effectLst/>
                <a:latin typeface="PingFang SC"/>
              </a:rPr>
            </a:br>
            <a:br>
              <a:rPr lang="en-US" altLang="zh-CN" sz="1600" b="1" i="0" dirty="0">
                <a:solidFill>
                  <a:srgbClr val="4F4F4F"/>
                </a:solidFill>
                <a:effectLst/>
                <a:latin typeface="PingFang SC"/>
              </a:rPr>
            </a:br>
            <a:endParaRPr lang="en-US" altLang="zh-CN" sz="2400" spc="114" dirty="0">
              <a:solidFill>
                <a:schemeClr val="accent1">
                  <a:lumMod val="50000"/>
                </a:scheme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917548C6-ABB5-4760-9ACD-DC0663283A99}"/>
              </a:ext>
            </a:extLst>
          </p:cNvPr>
          <p:cNvPicPr>
            <a:picLocks noChangeAspect="1"/>
          </p:cNvPicPr>
          <p:nvPr/>
        </p:nvPicPr>
        <p:blipFill>
          <a:blip r:embed="rId4"/>
          <a:stretch>
            <a:fillRect/>
          </a:stretch>
        </p:blipFill>
        <p:spPr>
          <a:xfrm>
            <a:off x="241873" y="765194"/>
            <a:ext cx="11309241" cy="3974539"/>
          </a:xfrm>
          <a:prstGeom prst="rect">
            <a:avLst/>
          </a:prstGeom>
        </p:spPr>
      </p:pic>
    </p:spTree>
    <p:extLst>
      <p:ext uri="{BB962C8B-B14F-4D97-AF65-F5344CB8AC3E}">
        <p14:creationId xmlns:p14="http://schemas.microsoft.com/office/powerpoint/2010/main" val="21031404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mViZDA0ZDIzNGM3MDQ3ZDMzNjM0MjIzYjc4N2M4Nzg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方正正纤黑简体"/>
        <a:cs typeface=""/>
      </a:majorFont>
      <a:minorFont>
        <a:latin typeface="Arial"/>
        <a:ea typeface="方正正纤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8514</TotalTime>
  <Words>3268</Words>
  <Application>Microsoft Office PowerPoint</Application>
  <PresentationFormat>宽屏</PresentationFormat>
  <Paragraphs>157</Paragraphs>
  <Slides>29</Slides>
  <Notes>28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-apple-system</vt:lpstr>
      <vt:lpstr>PingFang SC</vt:lpstr>
      <vt:lpstr>黑体</vt:lpstr>
      <vt:lpstr>宋体</vt:lpstr>
      <vt:lpstr>微软雅黑</vt:lpstr>
      <vt:lpstr>Arial</vt:lpstr>
      <vt:lpstr>Calibri</vt:lpstr>
      <vt:lpstr>Times New Roman</vt:lpstr>
      <vt:lpstr>Office 主题</vt:lpstr>
      <vt:lpstr>PowerPoint 演示文稿</vt:lpstr>
      <vt:lpstr>Abstract</vt:lpstr>
      <vt:lpstr>Abstract</vt:lpstr>
      <vt:lpstr>Abstract</vt:lpstr>
      <vt:lpstr>Abstract</vt:lpstr>
      <vt:lpstr>Real-time object detectors </vt:lpstr>
      <vt:lpstr>Model re-parameterizatio </vt:lpstr>
      <vt:lpstr>Model scaling  </vt:lpstr>
      <vt:lpstr>Extended efficient layer aggregation networks   </vt:lpstr>
      <vt:lpstr>Extended efficient layer aggregation networks   </vt:lpstr>
      <vt:lpstr>Extended efficient layer aggregation networks   </vt:lpstr>
      <vt:lpstr>Model scaling for concatenation-based models   </vt:lpstr>
      <vt:lpstr>Model scaling for concatenation-based models   </vt:lpstr>
      <vt:lpstr>Trainable bag-of-freebies   </vt:lpstr>
      <vt:lpstr>Coarse for auxiliary and fine for lead loss    </vt:lpstr>
      <vt:lpstr>Coarse for auxiliary and fine for lead loss    </vt:lpstr>
      <vt:lpstr>Coarse for auxiliary and fine for lead loss    </vt:lpstr>
      <vt:lpstr>Coarse for auxiliary and fine for lead loss    </vt:lpstr>
      <vt:lpstr>Baselines     </vt:lpstr>
      <vt:lpstr>Comparison with state-of-the-arts     </vt:lpstr>
      <vt:lpstr>Ablation study     </vt:lpstr>
      <vt:lpstr>Ablation study     </vt:lpstr>
      <vt:lpstr>PowerPoint 演示文稿</vt:lpstr>
      <vt:lpstr>PowerPoint 演示文稿</vt:lpstr>
      <vt:lpstr>PowerPoint 演示文稿</vt:lpstr>
      <vt:lpstr>PowerPoint 演示文稿</vt:lpstr>
      <vt:lpstr>PowerPoint 演示文稿</vt:lpstr>
      <vt:lpstr>PowerPoint 演示文稿</vt:lpstr>
      <vt:lpstr>总结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PPTS</cp:keywords>
  <dc:description>PPTS</dc:description>
  <cp:lastModifiedBy>Lifeng Yang</cp:lastModifiedBy>
  <cp:revision>190</cp:revision>
  <dcterms:created xsi:type="dcterms:W3CDTF">2016-04-28T00:01:00Z</dcterms:created>
  <dcterms:modified xsi:type="dcterms:W3CDTF">2024-05-25T07:41:06Z</dcterms:modified>
  <cp:category>PPTS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2052-11.1.0.11805</vt:lpwstr>
  </property>
  <property fmtid="{D5CDD505-2E9C-101B-9397-08002B2CF9AE}" pid="3" name="ICV">
    <vt:lpwstr>E1484C723ACC4ABC8F2870B7967EE242</vt:lpwstr>
  </property>
</Properties>
</file>