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753" r:id="rId2"/>
    <p:sldId id="755" r:id="rId3"/>
    <p:sldId id="768" r:id="rId4"/>
    <p:sldId id="770" r:id="rId5"/>
    <p:sldId id="811" r:id="rId6"/>
    <p:sldId id="774" r:id="rId7"/>
    <p:sldId id="829" r:id="rId8"/>
    <p:sldId id="812" r:id="rId9"/>
    <p:sldId id="813" r:id="rId10"/>
    <p:sldId id="816" r:id="rId11"/>
    <p:sldId id="817" r:id="rId12"/>
    <p:sldId id="818" r:id="rId13"/>
    <p:sldId id="819" r:id="rId14"/>
    <p:sldId id="820" r:id="rId15"/>
    <p:sldId id="821" r:id="rId16"/>
    <p:sldId id="822" r:id="rId17"/>
    <p:sldId id="823" r:id="rId18"/>
    <p:sldId id="828" r:id="rId19"/>
    <p:sldId id="827" r:id="rId20"/>
    <p:sldId id="826" r:id="rId21"/>
    <p:sldId id="825" r:id="rId22"/>
    <p:sldId id="824" r:id="rId23"/>
    <p:sldId id="833" r:id="rId24"/>
    <p:sldId id="830" r:id="rId25"/>
    <p:sldId id="832" r:id="rId26"/>
    <p:sldId id="831" r:id="rId27"/>
    <p:sldId id="834" r:id="rId28"/>
    <p:sldId id="838" r:id="rId29"/>
    <p:sldId id="837" r:id="rId30"/>
    <p:sldId id="836" r:id="rId31"/>
    <p:sldId id="835" r:id="rId32"/>
    <p:sldId id="839" r:id="rId33"/>
    <p:sldId id="841" r:id="rId34"/>
    <p:sldId id="840" r:id="rId35"/>
    <p:sldId id="814" r:id="rId36"/>
    <p:sldId id="815" r:id="rId37"/>
    <p:sldId id="81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E648D0C-C13B-41E5-9D61-E0C2C1F62644}">
          <p14:sldIdLst>
            <p14:sldId id="753"/>
            <p14:sldId id="755"/>
            <p14:sldId id="768"/>
            <p14:sldId id="770"/>
            <p14:sldId id="811"/>
            <p14:sldId id="774"/>
            <p14:sldId id="829"/>
            <p14:sldId id="812"/>
            <p14:sldId id="813"/>
            <p14:sldId id="816"/>
            <p14:sldId id="817"/>
            <p14:sldId id="818"/>
            <p14:sldId id="819"/>
            <p14:sldId id="820"/>
            <p14:sldId id="821"/>
            <p14:sldId id="822"/>
            <p14:sldId id="823"/>
            <p14:sldId id="828"/>
            <p14:sldId id="827"/>
            <p14:sldId id="826"/>
            <p14:sldId id="825"/>
            <p14:sldId id="824"/>
            <p14:sldId id="833"/>
            <p14:sldId id="830"/>
            <p14:sldId id="832"/>
            <p14:sldId id="831"/>
            <p14:sldId id="834"/>
            <p14:sldId id="838"/>
            <p14:sldId id="837"/>
            <p14:sldId id="836"/>
            <p14:sldId id="835"/>
            <p14:sldId id="839"/>
            <p14:sldId id="841"/>
            <p14:sldId id="840"/>
            <p14:sldId id="814"/>
            <p14:sldId id="815"/>
            <p14:sldId id="810"/>
          </p14:sldIdLst>
        </p14:section>
      </p14:sectionLst>
    </p:ext>
    <p:ext uri="{EFAFB233-063F-42B5-8137-9DF3F51BA10A}">
      <p15:sldGuideLst xmlns:p15="http://schemas.microsoft.com/office/powerpoint/2012/main">
        <p15:guide id="1" orient="horz" pos="2160">
          <p15:clr>
            <a:srgbClr val="A4A3A4"/>
          </p15:clr>
        </p15:guide>
        <p15:guide id="2" pos="2878">
          <p15:clr>
            <a:srgbClr val="A4A3A4"/>
          </p15:clr>
        </p15:guide>
      </p15:sldGuideLst>
    </p:ext>
    <p:ext uri="{2D200454-40CA-4A62-9FC3-DE9A4176ACB9}">
      <p15:notesGuideLst xmlns:p15="http://schemas.microsoft.com/office/powerpoint/2012/main">
        <p15:guide id="1" orient="horz" pos="2880">
          <p15:clr>
            <a:srgbClr val="A4A3A4"/>
          </p15:clr>
        </p15:guide>
        <p15:guide id="2" pos="215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AFB"/>
    <a:srgbClr val="D52A2F"/>
    <a:srgbClr val="1EE15C"/>
    <a:srgbClr val="DD4722"/>
    <a:srgbClr val="231F20"/>
    <a:srgbClr val="0070C0"/>
    <a:srgbClr val="5CAA55"/>
    <a:srgbClr val="B4DD93"/>
    <a:srgbClr val="46B964"/>
    <a:srgbClr val="CF5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78413" autoAdjust="0"/>
  </p:normalViewPr>
  <p:slideViewPr>
    <p:cSldViewPr>
      <p:cViewPr varScale="1">
        <p:scale>
          <a:sx n="82" d="100"/>
          <a:sy n="82" d="100"/>
        </p:scale>
        <p:origin x="60" y="258"/>
      </p:cViewPr>
      <p:guideLst>
        <p:guide orient="horz" pos="2160"/>
        <p:guide pos="2878"/>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5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t>2018/9/18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23</a:t>
            </a:fld>
            <a:endParaRPr lang="zh-CN" altLang="en-US"/>
          </a:p>
        </p:txBody>
      </p:sp>
    </p:spTree>
    <p:extLst>
      <p:ext uri="{BB962C8B-B14F-4D97-AF65-F5344CB8AC3E}">
        <p14:creationId xmlns:p14="http://schemas.microsoft.com/office/powerpoint/2010/main" val="290980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35</a:t>
            </a:fld>
            <a:endParaRPr lang="zh-CN" altLang="en-US"/>
          </a:p>
        </p:txBody>
      </p:sp>
    </p:spTree>
    <p:extLst>
      <p:ext uri="{BB962C8B-B14F-4D97-AF65-F5344CB8AC3E}">
        <p14:creationId xmlns:p14="http://schemas.microsoft.com/office/powerpoint/2010/main" val="3784450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37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sz="1200" b="0" dirty="0" smtClean="0"/>
              <a:t>虚拟机的使用</a:t>
            </a:r>
            <a:endParaRPr lang="en-US" altLang="zh-CN" sz="1200" b="0"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6565" rtl="0" eaLnBrk="1" fontAlgn="auto" latinLnBrk="0" hangingPunct="1">
              <a:lnSpc>
                <a:spcPct val="100000"/>
              </a:lnSpc>
              <a:spcBef>
                <a:spcPts val="0"/>
              </a:spcBef>
              <a:spcAft>
                <a:spcPts val="0"/>
              </a:spcAft>
              <a:buClrTx/>
              <a:buSzTx/>
              <a:buFontTx/>
              <a:buNone/>
              <a:defRPr/>
            </a:pPr>
            <a:r>
              <a:rPr lang="zh-CN" altLang="en-US" dirty="0" smtClean="0"/>
              <a:t>虚拟机的运行架构（续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6565" rtl="0" eaLnBrk="1" fontAlgn="auto" latinLnBrk="0" hangingPunct="1">
              <a:lnSpc>
                <a:spcPct val="100000"/>
              </a:lnSpc>
              <a:spcBef>
                <a:spcPts val="0"/>
              </a:spcBef>
              <a:spcAft>
                <a:spcPts val="0"/>
              </a:spcAft>
              <a:buClrTx/>
              <a:buSzTx/>
              <a:buFontTx/>
              <a:buNone/>
              <a:defRPr/>
            </a:pPr>
            <a:r>
              <a:rPr lang="zh-CN" altLang="en-US" dirty="0" smtClean="0"/>
              <a:t>虚拟机的运行架构（续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t>5</a:t>
            </a:fld>
            <a:endParaRPr kumimoji="1" lang="zh-CN" altLang="en-US"/>
          </a:p>
        </p:txBody>
      </p:sp>
    </p:spTree>
    <p:extLst>
      <p:ext uri="{BB962C8B-B14F-4D97-AF65-F5344CB8AC3E}">
        <p14:creationId xmlns:p14="http://schemas.microsoft.com/office/powerpoint/2010/main" val="358448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10</a:t>
            </a:fld>
            <a:endParaRPr lang="zh-CN" altLang="en-US"/>
          </a:p>
        </p:txBody>
      </p:sp>
    </p:spTree>
    <p:extLst>
      <p:ext uri="{BB962C8B-B14F-4D97-AF65-F5344CB8AC3E}">
        <p14:creationId xmlns:p14="http://schemas.microsoft.com/office/powerpoint/2010/main" val="175790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18</a:t>
            </a:fld>
            <a:endParaRPr lang="zh-CN" altLang="en-US"/>
          </a:p>
        </p:txBody>
      </p:sp>
    </p:spTree>
    <p:extLst>
      <p:ext uri="{BB962C8B-B14F-4D97-AF65-F5344CB8AC3E}">
        <p14:creationId xmlns:p14="http://schemas.microsoft.com/office/powerpoint/2010/main" val="187015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t>20</a:t>
            </a:fld>
            <a:endParaRPr lang="zh-CN" altLang="en-US"/>
          </a:p>
        </p:txBody>
      </p:sp>
    </p:spTree>
    <p:extLst>
      <p:ext uri="{BB962C8B-B14F-4D97-AF65-F5344CB8AC3E}">
        <p14:creationId xmlns:p14="http://schemas.microsoft.com/office/powerpoint/2010/main" val="3139556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达内logo（反白）"/>
          <p:cNvPicPr>
            <a:picLocks noChangeAspect="1"/>
          </p:cNvPicPr>
          <p:nvPr userDrawn="1"/>
        </p:nvPicPr>
        <p:blipFill>
          <a:blip r:embed="rId2"/>
          <a:stretch>
            <a:fillRect/>
          </a:stretch>
        </p:blipFill>
        <p:spPr>
          <a:xfrm>
            <a:off x="7138035" y="11430"/>
            <a:ext cx="2254250" cy="70421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4" name="图片 3" descr="达内logo（反白）"/>
          <p:cNvPicPr>
            <a:picLocks noChangeAspect="1"/>
          </p:cNvPicPr>
          <p:nvPr userDrawn="1"/>
        </p:nvPicPr>
        <p:blipFill>
          <a:blip r:embed="rId2"/>
          <a:stretch>
            <a:fillRect/>
          </a:stretch>
        </p:blipFill>
        <p:spPr>
          <a:xfrm>
            <a:off x="7138035" y="11430"/>
            <a:ext cx="2254250" cy="70421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atin typeface="华文新魏" panose="02010800040101010101" pitchFamily="2" charset="-122"/>
                <a:ea typeface="华文新魏" panose="02010800040101010101" pitchFamily="2" charset="-122"/>
              </a:defRPr>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atin typeface="华文新魏" panose="02010800040101010101" pitchFamily="2" charset="-122"/>
                <a:ea typeface="华文新魏" panose="02010800040101010101" pitchFamily="2" charset="-122"/>
              </a:defRPr>
            </a:lvl1pPr>
            <a:lvl2pPr>
              <a:lnSpc>
                <a:spcPct val="120000"/>
              </a:lnSpc>
              <a:defRPr sz="2200">
                <a:latin typeface="华文新魏" panose="02010800040101010101" pitchFamily="2" charset="-122"/>
                <a:ea typeface="华文新魏" panose="02010800040101010101" pitchFamily="2" charset="-122"/>
              </a:defRPr>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4" name="图片 3" descr="达内logo（反白）"/>
          <p:cNvPicPr>
            <a:picLocks noChangeAspect="1"/>
          </p:cNvPicPr>
          <p:nvPr userDrawn="1"/>
        </p:nvPicPr>
        <p:blipFill>
          <a:blip r:embed="rId2"/>
          <a:stretch>
            <a:fillRect/>
          </a:stretch>
        </p:blipFill>
        <p:spPr>
          <a:xfrm>
            <a:off x="7138035" y="11430"/>
            <a:ext cx="2254250" cy="704215"/>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7717" y="5065621"/>
            <a:ext cx="1786283" cy="1792379"/>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anose="020B0503020204020204" pitchFamily="34" charset="-122"/>
              <a:ea typeface="微软雅黑" panose="020B0503020204020204" pitchFamily="34" charset="-122"/>
            </a:endParaRPr>
          </a:p>
        </p:txBody>
      </p:sp>
      <p:pic>
        <p:nvPicPr>
          <p:cNvPr id="4" name="图片 3" descr="达内logo（反白）"/>
          <p:cNvPicPr>
            <a:picLocks noChangeAspect="1"/>
          </p:cNvPicPr>
          <p:nvPr userDrawn="1"/>
        </p:nvPicPr>
        <p:blipFill>
          <a:blip r:embed="rId2"/>
          <a:stretch>
            <a:fillRect/>
          </a:stretch>
        </p:blipFill>
        <p:spPr>
          <a:xfrm>
            <a:off x="7138035" y="11430"/>
            <a:ext cx="2254250" cy="704215"/>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443730" y="4221928"/>
            <a:ext cx="4256785" cy="622920"/>
          </a:xfrm>
        </p:spPr>
        <p:txBody>
          <a:bodyPr/>
          <a:lstStyle/>
          <a:p>
            <a:pPr algn="ctr"/>
            <a:r>
              <a:rPr lang="zh-CN" altLang="en-US" dirty="0">
                <a:latin typeface="华文新魏" panose="02010800040101010101" pitchFamily="2" charset="-122"/>
                <a:ea typeface="华文新魏" panose="02010800040101010101" pitchFamily="2" charset="-122"/>
              </a:rPr>
              <a:t>路在脚下</a:t>
            </a:r>
            <a:endParaRPr lang="zh-CN" altLang="en-US" dirty="0">
              <a:latin typeface="华文新魏" panose="02010800040101010101" pitchFamily="2" charset="-122"/>
              <a:ea typeface="华文新魏" panose="02010800040101010101" pitchFamily="2" charset="-122"/>
            </a:endParaRPr>
          </a:p>
        </p:txBody>
      </p:sp>
      <p:sp>
        <p:nvSpPr>
          <p:cNvPr id="5" name="文本框 4"/>
          <p:cNvSpPr txBox="1"/>
          <p:nvPr/>
        </p:nvSpPr>
        <p:spPr>
          <a:xfrm>
            <a:off x="993775" y="2148840"/>
            <a:ext cx="7156450" cy="1508105"/>
          </a:xfrm>
          <a:prstGeom prst="rect">
            <a:avLst/>
          </a:prstGeom>
          <a:noFill/>
        </p:spPr>
        <p:txBody>
          <a:bodyPr wrap="square" rtlCol="0">
            <a:spAutoFit/>
          </a:bodyPr>
          <a:lstStyle/>
          <a:p>
            <a:pPr algn="ctr"/>
            <a:r>
              <a:rPr lang="zh-CN" altLang="en-US" sz="6000" u="sng" dirty="0">
                <a:latin typeface="华文新魏" panose="02010800040101010101" charset="-122"/>
                <a:ea typeface="华文新魏" panose="02010800040101010101" charset="-122"/>
              </a:rPr>
              <a:t>职业规划</a:t>
            </a:r>
            <a:r>
              <a:rPr lang="zh-CN" altLang="en-US" sz="7200" u="sng" dirty="0" smtClean="0">
                <a:solidFill>
                  <a:schemeClr val="tx1"/>
                </a:solidFill>
                <a:latin typeface="华文新魏" panose="02010800040101010101" charset="-122"/>
                <a:ea typeface="华文新魏" panose="02010800040101010101" charset="-122"/>
              </a:rPr>
              <a:t> </a:t>
            </a:r>
            <a:endParaRPr lang="zh-CN" altLang="en-US" sz="7200" u="sng" dirty="0">
              <a:solidFill>
                <a:schemeClr val="tx1"/>
              </a:solidFill>
              <a:latin typeface="华文新魏" panose="02010800040101010101" charset="-122"/>
              <a:ea typeface="华文新魏" panose="02010800040101010101" charset="-122"/>
            </a:endParaRPr>
          </a:p>
          <a:p>
            <a:pPr algn="ctr"/>
            <a:r>
              <a:rPr lang="zh-CN" altLang="en-US" sz="2000" dirty="0">
                <a:solidFill>
                  <a:schemeClr val="tx1"/>
                </a:solidFill>
                <a:latin typeface="Aharoni" panose="02010803020104030203" charset="0"/>
                <a:ea typeface="Gulim" panose="020B0600000101010101" charset="-127"/>
              </a:rPr>
              <a:t>TARENA INTERNATIONAL,INC. </a:t>
            </a:r>
            <a:r>
              <a:rPr lang="en-US" altLang="zh-CN" sz="2000" dirty="0">
                <a:solidFill>
                  <a:schemeClr val="tx1"/>
                </a:solidFill>
                <a:latin typeface="Aharoni" panose="02010803020104030203" charset="0"/>
                <a:ea typeface="Gulim" panose="020B0600000101010101" charset="-127"/>
              </a:rPr>
              <a:t>· Hangzhou </a:t>
            </a:r>
            <a:r>
              <a:rPr lang="en-US" altLang="zh-CN" sz="2000" dirty="0" err="1">
                <a:solidFill>
                  <a:schemeClr val="tx1"/>
                </a:solidFill>
                <a:latin typeface="Aharoni" panose="02010803020104030203" charset="0"/>
                <a:ea typeface="Gulim" panose="020B0600000101010101" charset="-127"/>
              </a:rPr>
              <a:t>Xixi</a:t>
            </a:r>
            <a:r>
              <a:rPr lang="en-US" altLang="zh-CN" sz="2000" dirty="0">
                <a:solidFill>
                  <a:schemeClr val="tx1"/>
                </a:solidFill>
                <a:latin typeface="Aharoni" panose="02010803020104030203" charset="0"/>
                <a:ea typeface="Gulim" panose="020B0600000101010101" charset="-127"/>
              </a:rPr>
              <a:t> Center</a:t>
            </a:r>
          </a:p>
        </p:txBody>
      </p:sp>
      <p:sp>
        <p:nvSpPr>
          <p:cNvPr id="9" name="文本框 8"/>
          <p:cNvSpPr txBox="1"/>
          <p:nvPr/>
        </p:nvSpPr>
        <p:spPr>
          <a:xfrm>
            <a:off x="7103745" y="6050915"/>
            <a:ext cx="1893570" cy="706755"/>
          </a:xfrm>
          <a:prstGeom prst="rect">
            <a:avLst/>
          </a:prstGeom>
          <a:noFill/>
        </p:spPr>
        <p:txBody>
          <a:bodyPr wrap="none" rtlCol="0">
            <a:spAutoFit/>
          </a:bodyPr>
          <a:lstStyle/>
          <a:p>
            <a:pPr algn="ctr"/>
            <a:r>
              <a:rPr lang="zh-CN" altLang="en-US" sz="2000">
                <a:solidFill>
                  <a:schemeClr val="tx1"/>
                </a:solidFill>
                <a:latin typeface="华文行楷" panose="02010800040101010101" charset="-122"/>
                <a:ea typeface="华文行楷" panose="02010800040101010101" charset="-122"/>
              </a:rPr>
              <a:t>教学部   郭玉璞</a:t>
            </a:r>
          </a:p>
          <a:p>
            <a:pPr algn="ctr"/>
            <a:r>
              <a:rPr lang="zh-CN" altLang="en-US" sz="2000">
                <a:solidFill>
                  <a:schemeClr val="tx1"/>
                </a:solidFill>
                <a:latin typeface="华文行楷" panose="02010800040101010101" charset="-122"/>
                <a:ea typeface="华文行楷" panose="02010800040101010101" charset="-122"/>
              </a:rPr>
              <a:t>杭州西溪中心</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监控运</a:t>
            </a:r>
            <a:r>
              <a:rPr lang="zh-CN" altLang="en-US" dirty="0" smtClean="0">
                <a:latin typeface="华文新魏" panose="02010800040101010101" pitchFamily="2" charset="-122"/>
                <a:ea typeface="华文新魏" panose="02010800040101010101" pitchFamily="2" charset="-122"/>
              </a:rPr>
              <a:t>维（续）</a:t>
            </a:r>
            <a:endParaRPr 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sz="quarter" idx="10"/>
          </p:nvPr>
        </p:nvSpPr>
        <p:spPr>
          <a:xfrm>
            <a:off x="755576" y="1412776"/>
            <a:ext cx="7776864" cy="5244513"/>
          </a:xfrm>
        </p:spPr>
        <p:txBody>
          <a:bodyPr/>
          <a:lstStyle/>
          <a:p>
            <a:pPr marL="0" indent="0">
              <a:buNone/>
            </a:pPr>
            <a:r>
              <a:rPr lang="zh-CN" altLang="en-US" sz="1800" dirty="0" smtClean="0"/>
              <a:t>任职</a:t>
            </a:r>
            <a:r>
              <a:rPr lang="zh-CN" altLang="en-US" sz="1800" dirty="0"/>
              <a:t>要求：</a:t>
            </a:r>
          </a:p>
          <a:p>
            <a:pPr marL="0" indent="0">
              <a:buNone/>
            </a:pPr>
            <a:r>
              <a:rPr lang="en-US" altLang="zh-CN" sz="1800" dirty="0"/>
              <a:t>1</a:t>
            </a:r>
            <a:r>
              <a:rPr lang="zh-CN" altLang="en-US" sz="1800" dirty="0"/>
              <a:t>、</a:t>
            </a:r>
            <a:r>
              <a:rPr lang="en-US" altLang="zh-CN" sz="1800" dirty="0"/>
              <a:t>1-3</a:t>
            </a:r>
            <a:r>
              <a:rPr lang="zh-CN" altLang="en-US" sz="1800" dirty="0"/>
              <a:t>年相关经验，精通服务器部署、系统资源调度、网络流量及异常监控、防火墙技术，熟悉基本的安全常识，搭建高效安全的运维架构；</a:t>
            </a:r>
          </a:p>
          <a:p>
            <a:pPr marL="0" indent="0">
              <a:buNone/>
            </a:pPr>
            <a:r>
              <a:rPr lang="en-US" altLang="zh-CN" sz="1800" dirty="0"/>
              <a:t>2</a:t>
            </a:r>
            <a:r>
              <a:rPr lang="zh-CN" altLang="en-US" sz="1800" dirty="0"/>
              <a:t>、至少熟练使用</a:t>
            </a:r>
            <a:r>
              <a:rPr lang="en-US" altLang="zh-CN" sz="1800" dirty="0"/>
              <a:t>Shell</a:t>
            </a:r>
            <a:r>
              <a:rPr lang="zh-CN" altLang="en-US" sz="1800" dirty="0"/>
              <a:t>、</a:t>
            </a:r>
            <a:r>
              <a:rPr lang="en-US" altLang="zh-CN" sz="1800" dirty="0"/>
              <a:t>Perl</a:t>
            </a:r>
            <a:r>
              <a:rPr lang="zh-CN" altLang="en-US" sz="1800" dirty="0"/>
              <a:t>、</a:t>
            </a:r>
            <a:r>
              <a:rPr lang="en-US" altLang="zh-CN" sz="1800" dirty="0"/>
              <a:t>Python</a:t>
            </a:r>
            <a:r>
              <a:rPr lang="zh-CN" altLang="en-US" sz="1800" dirty="0"/>
              <a:t>等脚本编程语言的一种，熟练使用</a:t>
            </a:r>
            <a:r>
              <a:rPr lang="en-US" altLang="zh-CN" sz="1800" dirty="0"/>
              <a:t>shell/bash</a:t>
            </a:r>
            <a:r>
              <a:rPr lang="zh-CN" altLang="en-US" sz="1800" dirty="0"/>
              <a:t>，应用</a:t>
            </a:r>
            <a:r>
              <a:rPr lang="en-US" altLang="zh-CN" sz="1800" dirty="0"/>
              <a:t>shell</a:t>
            </a:r>
            <a:r>
              <a:rPr lang="zh-CN" altLang="en-US" sz="1800" dirty="0"/>
              <a:t>解决相关问题；</a:t>
            </a:r>
          </a:p>
          <a:p>
            <a:pPr marL="0" indent="0">
              <a:buNone/>
            </a:pPr>
            <a:r>
              <a:rPr lang="en-US" altLang="zh-CN" sz="1800" dirty="0"/>
              <a:t>3</a:t>
            </a:r>
            <a:r>
              <a:rPr lang="zh-CN" altLang="en-US" sz="1800" dirty="0"/>
              <a:t>、熟悉防火墙、路由器、交换机的运行机制和配置</a:t>
            </a:r>
            <a:r>
              <a:rPr lang="en-US" altLang="zh-CN" sz="1800" dirty="0"/>
              <a:t>,</a:t>
            </a:r>
            <a:r>
              <a:rPr lang="zh-CN" altLang="en-US" sz="1800" dirty="0"/>
              <a:t>了解</a:t>
            </a:r>
            <a:r>
              <a:rPr lang="en-US" altLang="zh-CN" sz="1800" dirty="0"/>
              <a:t>TCP/IP</a:t>
            </a:r>
            <a:r>
              <a:rPr lang="zh-CN" altLang="en-US" sz="1800" dirty="0"/>
              <a:t>协议、熟悉路由、交换的基本原理；</a:t>
            </a:r>
          </a:p>
          <a:p>
            <a:pPr marL="0" indent="0">
              <a:buNone/>
            </a:pPr>
            <a:r>
              <a:rPr lang="en-US" altLang="zh-CN" sz="1800" dirty="0"/>
              <a:t>4</a:t>
            </a:r>
            <a:r>
              <a:rPr lang="zh-CN" altLang="en-US" sz="1800" dirty="0"/>
              <a:t>、熟练</a:t>
            </a:r>
            <a:r>
              <a:rPr lang="en-US" altLang="zh-CN" sz="1800" dirty="0"/>
              <a:t>Linux</a:t>
            </a:r>
            <a:r>
              <a:rPr lang="zh-CN" altLang="en-US" sz="1800" dirty="0"/>
              <a:t>系统的命令和各种应用</a:t>
            </a:r>
            <a:r>
              <a:rPr lang="en-US" altLang="zh-CN" sz="1800" dirty="0" err="1"/>
              <a:t>lvsinx</a:t>
            </a:r>
            <a:r>
              <a:rPr lang="en-US" altLang="zh-CN" sz="1800" dirty="0"/>
              <a:t>/tomcat/LAMP/</a:t>
            </a:r>
            <a:r>
              <a:rPr lang="en-US" altLang="zh-CN" sz="1800" dirty="0" err="1"/>
              <a:t>LNMP</a:t>
            </a:r>
            <a:r>
              <a:rPr lang="en-US" altLang="zh-CN" sz="1800" dirty="0"/>
              <a:t> </a:t>
            </a:r>
            <a:r>
              <a:rPr lang="zh-CN" altLang="en-US" sz="1800" dirty="0"/>
              <a:t>配置和性能优化；具备</a:t>
            </a:r>
            <a:r>
              <a:rPr lang="en-US" altLang="zh-CN" sz="1800" dirty="0"/>
              <a:t>MySQL</a:t>
            </a:r>
            <a:r>
              <a:rPr lang="zh-CN" altLang="en-US" sz="1800" dirty="0"/>
              <a:t>的性能调优，主从架构搭建的经验；</a:t>
            </a:r>
          </a:p>
          <a:p>
            <a:pPr marL="0" indent="0">
              <a:buNone/>
            </a:pPr>
            <a:r>
              <a:rPr lang="en-US" altLang="zh-CN" sz="1800" dirty="0"/>
              <a:t>5</a:t>
            </a:r>
            <a:r>
              <a:rPr lang="zh-CN" altLang="en-US" sz="1800" dirty="0"/>
              <a:t>、熟悉常见</a:t>
            </a:r>
            <a:r>
              <a:rPr lang="en-US" altLang="zh-CN" sz="1800" dirty="0"/>
              <a:t>IT</a:t>
            </a:r>
            <a:r>
              <a:rPr lang="zh-CN" altLang="en-US" sz="1800" dirty="0"/>
              <a:t>监控运维产品</a:t>
            </a:r>
            <a:r>
              <a:rPr lang="en-US" altLang="zh-CN" sz="1800" dirty="0"/>
              <a:t>(</a:t>
            </a:r>
            <a:r>
              <a:rPr lang="zh-CN" altLang="en-US" sz="1800" dirty="0"/>
              <a:t>如：</a:t>
            </a:r>
            <a:r>
              <a:rPr lang="en-US" altLang="zh-CN" sz="1800" dirty="0" err="1"/>
              <a:t>nagios</a:t>
            </a:r>
            <a:r>
              <a:rPr lang="en-US" altLang="zh-CN" sz="1800" dirty="0"/>
              <a:t>/cacti/</a:t>
            </a:r>
            <a:r>
              <a:rPr lang="en-US" altLang="zh-CN" sz="1800" dirty="0" err="1"/>
              <a:t>zabbix</a:t>
            </a:r>
            <a:r>
              <a:rPr lang="zh-CN" altLang="en-US" sz="1800" dirty="0"/>
              <a:t>软件等配置与使用</a:t>
            </a:r>
            <a:r>
              <a:rPr lang="en-US" altLang="zh-CN" sz="1800" dirty="0"/>
              <a:t>)</a:t>
            </a:r>
            <a:r>
              <a:rPr lang="zh-CN" altLang="en-US" sz="1800" dirty="0"/>
              <a:t>；</a:t>
            </a:r>
          </a:p>
          <a:p>
            <a:pPr marL="0" indent="0">
              <a:buNone/>
            </a:pPr>
            <a:r>
              <a:rPr lang="en-US" altLang="zh-CN" sz="1800" dirty="0"/>
              <a:t>6</a:t>
            </a:r>
            <a:r>
              <a:rPr lang="zh-CN" altLang="en-US" sz="1800" dirty="0"/>
              <a:t>、精通虚拟服务器的配置与优化</a:t>
            </a:r>
            <a:r>
              <a:rPr lang="en-US" altLang="zh-CN" sz="1800" dirty="0" err="1"/>
              <a:t>vmware</a:t>
            </a:r>
            <a:r>
              <a:rPr lang="en-US" altLang="zh-CN" sz="1800" dirty="0"/>
              <a:t>/</a:t>
            </a:r>
            <a:r>
              <a:rPr lang="en-US" altLang="zh-CN" sz="1800" dirty="0" err="1"/>
              <a:t>kvm</a:t>
            </a:r>
            <a:r>
              <a:rPr lang="zh-CN" altLang="en-US" sz="1800" dirty="0"/>
              <a:t>等；</a:t>
            </a:r>
          </a:p>
          <a:p>
            <a:pPr marL="0" indent="0">
              <a:buNone/>
            </a:pPr>
            <a:r>
              <a:rPr lang="en-US" altLang="zh-CN" sz="1800" dirty="0"/>
              <a:t>7</a:t>
            </a:r>
            <a:r>
              <a:rPr lang="zh-CN" altLang="en-US" sz="1800" dirty="0"/>
              <a:t>、熟悉</a:t>
            </a:r>
            <a:r>
              <a:rPr lang="en-US" altLang="zh-CN" sz="1800" dirty="0"/>
              <a:t>TCP/IP</a:t>
            </a:r>
            <a:r>
              <a:rPr lang="zh-CN" altLang="en-US" sz="1800" dirty="0"/>
              <a:t>理论体系，熟悉</a:t>
            </a:r>
            <a:r>
              <a:rPr lang="en-US" altLang="zh-CN" sz="1800" dirty="0" err="1"/>
              <a:t>Vlan</a:t>
            </a:r>
            <a:r>
              <a:rPr lang="zh-CN" altLang="en-US" sz="1800" dirty="0"/>
              <a:t>、</a:t>
            </a:r>
            <a:r>
              <a:rPr lang="en-US" altLang="zh-CN" sz="1800" dirty="0"/>
              <a:t>VPN</a:t>
            </a:r>
            <a:r>
              <a:rPr lang="zh-CN" altLang="en-US" sz="1800" dirty="0"/>
              <a:t>等网络应用，能够</a:t>
            </a:r>
            <a:r>
              <a:rPr lang="zh-CN" altLang="en-US" sz="1800" dirty="0" smtClean="0"/>
              <a:t>快</a:t>
            </a:r>
            <a:endParaRPr lang="en-US" altLang="zh-CN" sz="1800" dirty="0" smtClean="0"/>
          </a:p>
          <a:p>
            <a:pPr marL="0" indent="0">
              <a:buNone/>
            </a:pPr>
            <a:r>
              <a:rPr lang="zh-CN" altLang="en-US" sz="1800" dirty="0" smtClean="0"/>
              <a:t>速</a:t>
            </a:r>
            <a:r>
              <a:rPr lang="zh-CN" altLang="en-US" sz="1800" dirty="0"/>
              <a:t>定位网络故障；</a:t>
            </a:r>
          </a:p>
          <a:p>
            <a:pPr marL="0" indent="0">
              <a:buNone/>
            </a:pPr>
            <a:endParaRPr lang="en-US" sz="1800" dirty="0"/>
          </a:p>
        </p:txBody>
      </p:sp>
    </p:spTree>
    <p:extLst>
      <p:ext uri="{BB962C8B-B14F-4D97-AF65-F5344CB8AC3E}">
        <p14:creationId xmlns:p14="http://schemas.microsoft.com/office/powerpoint/2010/main" val="229764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系统运</a:t>
            </a:r>
            <a:r>
              <a:rPr lang="zh-CN" altLang="en-US" dirty="0" smtClean="0">
                <a:latin typeface="华文新魏" panose="02010800040101010101" pitchFamily="2" charset="-122"/>
                <a:ea typeface="华文新魏" panose="02010800040101010101" pitchFamily="2" charset="-122"/>
              </a:rPr>
              <a:t>维</a:t>
            </a:r>
            <a:endParaRPr 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sz="quarter" idx="10"/>
          </p:nvPr>
        </p:nvSpPr>
        <p:spPr>
          <a:xfrm>
            <a:off x="899592" y="1484784"/>
            <a:ext cx="7608416" cy="4608512"/>
          </a:xfrm>
        </p:spPr>
        <p:txBody>
          <a:bodyPr/>
          <a:lstStyle/>
          <a:p>
            <a:pPr marL="0" indent="0">
              <a:buNone/>
            </a:pPr>
            <a:r>
              <a:rPr lang="en-US" altLang="zh-CN" sz="2000" dirty="0" err="1"/>
              <a:t>7k-12k</a:t>
            </a:r>
            <a:endParaRPr lang="en-US" altLang="zh-CN" sz="2000" dirty="0"/>
          </a:p>
          <a:p>
            <a:pPr marL="0" indent="0">
              <a:buNone/>
            </a:pPr>
            <a:r>
              <a:rPr lang="zh-CN" altLang="en-US" sz="2000" dirty="0"/>
              <a:t>岗位职责：</a:t>
            </a:r>
          </a:p>
          <a:p>
            <a:pPr marL="0" indent="0">
              <a:buNone/>
            </a:pPr>
            <a:r>
              <a:rPr lang="en-US" altLang="zh-CN" sz="2000" dirty="0"/>
              <a:t>1</a:t>
            </a:r>
            <a:r>
              <a:rPr lang="zh-CN" altLang="en-US" sz="2000" dirty="0"/>
              <a:t>、驻场客户现场提供</a:t>
            </a:r>
            <a:r>
              <a:rPr lang="en-US" altLang="zh-CN" sz="2000" dirty="0"/>
              <a:t>IT</a:t>
            </a:r>
            <a:r>
              <a:rPr lang="zh-CN" altLang="en-US" sz="2000" dirty="0"/>
              <a:t>运维支持服务，负责网络、基础设施、以及业务运维工作。</a:t>
            </a:r>
          </a:p>
          <a:p>
            <a:pPr marL="0" indent="0">
              <a:buNone/>
            </a:pPr>
            <a:r>
              <a:rPr lang="en-US" altLang="zh-CN" sz="2000" dirty="0"/>
              <a:t>2</a:t>
            </a:r>
            <a:r>
              <a:rPr lang="zh-CN" altLang="en-US" sz="2000" dirty="0"/>
              <a:t>、负责协助二线运维工程师，对各类</a:t>
            </a:r>
            <a:r>
              <a:rPr lang="en-US" altLang="zh-CN" sz="2000" dirty="0"/>
              <a:t>IT</a:t>
            </a:r>
            <a:r>
              <a:rPr lang="zh-CN" altLang="en-US" sz="2000" dirty="0"/>
              <a:t>问题进行定位、解决和验证等工作。</a:t>
            </a:r>
          </a:p>
          <a:p>
            <a:pPr marL="0" indent="0">
              <a:buNone/>
            </a:pPr>
            <a:r>
              <a:rPr lang="en-US" altLang="zh-CN" sz="2000" dirty="0"/>
              <a:t>3</a:t>
            </a:r>
            <a:r>
              <a:rPr lang="zh-CN" altLang="en-US" sz="2000" dirty="0"/>
              <a:t>、负责对客户问题的处理过程进行跟踪和向客户同步处理进展，确保问题得到及时处理，保证客户满意度。</a:t>
            </a:r>
          </a:p>
          <a:p>
            <a:pPr marL="0" indent="0">
              <a:buNone/>
            </a:pPr>
            <a:r>
              <a:rPr lang="en-US" altLang="zh-CN" sz="2000" dirty="0"/>
              <a:t>4</a:t>
            </a:r>
            <a:r>
              <a:rPr lang="zh-CN" altLang="en-US" sz="2000" dirty="0"/>
              <a:t>、负责客户现场常见问题知识库的整理和维护。</a:t>
            </a:r>
          </a:p>
          <a:p>
            <a:pPr marL="0" indent="0">
              <a:buNone/>
            </a:pPr>
            <a:r>
              <a:rPr lang="en-US" altLang="zh-CN" sz="2000" dirty="0"/>
              <a:t>5</a:t>
            </a:r>
            <a:r>
              <a:rPr lang="zh-CN" altLang="en-US" sz="2000" dirty="0"/>
              <a:t>、负责节假日或重要时点的值班保障工作。</a:t>
            </a:r>
          </a:p>
          <a:p>
            <a:pPr marL="0" indent="0">
              <a:buNone/>
            </a:pPr>
            <a:r>
              <a:rPr lang="en-US" altLang="zh-CN" sz="2000" dirty="0"/>
              <a:t>6</a:t>
            </a:r>
            <a:r>
              <a:rPr lang="zh-CN" altLang="en-US" sz="2000" dirty="0"/>
              <a:t>、负责执行公司交办的其它任务。</a:t>
            </a:r>
          </a:p>
          <a:p>
            <a:endParaRPr lang="en-US" dirty="0"/>
          </a:p>
        </p:txBody>
      </p:sp>
    </p:spTree>
    <p:extLst>
      <p:ext uri="{BB962C8B-B14F-4D97-AF65-F5344CB8AC3E}">
        <p14:creationId xmlns:p14="http://schemas.microsoft.com/office/powerpoint/2010/main" val="146211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系统运</a:t>
            </a:r>
            <a:r>
              <a:rPr lang="zh-CN" altLang="en-US" dirty="0" smtClean="0">
                <a:latin typeface="华文新魏" panose="02010800040101010101" pitchFamily="2" charset="-122"/>
                <a:ea typeface="华文新魏" panose="02010800040101010101" pitchFamily="2" charset="-122"/>
              </a:rPr>
              <a:t>维（续）</a:t>
            </a:r>
            <a:endParaRPr 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sz="quarter" idx="10"/>
          </p:nvPr>
        </p:nvSpPr>
        <p:spPr>
          <a:xfrm>
            <a:off x="611560" y="1628801"/>
            <a:ext cx="7608416" cy="4392488"/>
          </a:xfrm>
        </p:spPr>
        <p:txBody>
          <a:bodyPr/>
          <a:lstStyle/>
          <a:p>
            <a:r>
              <a:rPr lang="zh-CN" altLang="en-US" sz="1800" dirty="0"/>
              <a:t>岗位要求：</a:t>
            </a:r>
          </a:p>
          <a:p>
            <a:r>
              <a:rPr lang="en-US" altLang="zh-CN" sz="1800" dirty="0"/>
              <a:t>1</a:t>
            </a:r>
            <a:r>
              <a:rPr lang="zh-CN" altLang="en-US" sz="1800" dirty="0"/>
              <a:t>、计算机、通信、信息工程、电子工程、网络工程等相关专业。</a:t>
            </a:r>
          </a:p>
          <a:p>
            <a:r>
              <a:rPr lang="en-US" altLang="zh-CN" sz="1800" dirty="0"/>
              <a:t>2</a:t>
            </a:r>
            <a:r>
              <a:rPr lang="zh-CN" altLang="en-US" sz="1800" dirty="0"/>
              <a:t>、熟悉主流交换机、防火墙硬件的应用、配置命令及使用方法；具有较好的网络故障分析、排除能力，能够独立处理局域网的故障和安全隐患；</a:t>
            </a:r>
          </a:p>
          <a:p>
            <a:r>
              <a:rPr lang="en-US" altLang="zh-CN" sz="1800" dirty="0"/>
              <a:t>3</a:t>
            </a:r>
            <a:r>
              <a:rPr lang="zh-CN" altLang="en-US" sz="1800" dirty="0"/>
              <a:t>、熟悉</a:t>
            </a:r>
            <a:r>
              <a:rPr lang="en-US" altLang="zh-CN" sz="1800" dirty="0"/>
              <a:t>Windows</a:t>
            </a:r>
            <a:r>
              <a:rPr lang="zh-CN" altLang="en-US" sz="1800" dirty="0"/>
              <a:t>、</a:t>
            </a:r>
            <a:r>
              <a:rPr lang="en-US" altLang="zh-CN" sz="1800" dirty="0"/>
              <a:t>Linux</a:t>
            </a:r>
            <a:r>
              <a:rPr lang="zh-CN" altLang="en-US" sz="1800" dirty="0"/>
              <a:t>等操作系统的安装、配置、更新、维护操作；</a:t>
            </a:r>
          </a:p>
          <a:p>
            <a:r>
              <a:rPr lang="en-US" altLang="zh-CN" sz="1800" dirty="0"/>
              <a:t>4</a:t>
            </a:r>
            <a:r>
              <a:rPr lang="zh-CN" altLang="en-US" sz="1800" dirty="0"/>
              <a:t>、熟悉</a:t>
            </a:r>
            <a:r>
              <a:rPr lang="en-US" altLang="zh-CN" sz="1800" dirty="0"/>
              <a:t>Oracle</a:t>
            </a:r>
            <a:r>
              <a:rPr lang="zh-CN" altLang="en-US" sz="1800" dirty="0"/>
              <a:t>、</a:t>
            </a:r>
            <a:r>
              <a:rPr lang="en-US" altLang="zh-CN" sz="1800" dirty="0" err="1"/>
              <a:t>Mysql</a:t>
            </a:r>
            <a:r>
              <a:rPr lang="zh-CN" altLang="en-US" sz="1800" dirty="0"/>
              <a:t>等数据库，能编写</a:t>
            </a:r>
            <a:r>
              <a:rPr lang="en-US" altLang="zh-CN" sz="1800" dirty="0"/>
              <a:t>SQL</a:t>
            </a:r>
            <a:r>
              <a:rPr lang="zh-CN" altLang="en-US" sz="1800" dirty="0"/>
              <a:t>进行数据提取；</a:t>
            </a:r>
          </a:p>
          <a:p>
            <a:r>
              <a:rPr lang="en-US" altLang="zh-CN" sz="1800" dirty="0"/>
              <a:t>5</a:t>
            </a:r>
            <a:r>
              <a:rPr lang="zh-CN" altLang="en-US" sz="1800" dirty="0"/>
              <a:t>、了解</a:t>
            </a:r>
            <a:r>
              <a:rPr lang="en-US" altLang="zh-CN" sz="1800" dirty="0"/>
              <a:t>IT</a:t>
            </a:r>
            <a:r>
              <a:rPr lang="zh-CN" altLang="en-US" sz="1800" dirty="0"/>
              <a:t>运维服务（如</a:t>
            </a:r>
            <a:r>
              <a:rPr lang="en-US" altLang="zh-CN" sz="1800" dirty="0" err="1"/>
              <a:t>ITSS</a:t>
            </a:r>
            <a:r>
              <a:rPr lang="en-US" altLang="zh-CN" sz="1800" dirty="0"/>
              <a:t>/</a:t>
            </a:r>
            <a:r>
              <a:rPr lang="en-US" altLang="zh-CN" sz="1800" dirty="0" err="1"/>
              <a:t>ITLL</a:t>
            </a:r>
            <a:r>
              <a:rPr lang="zh-CN" altLang="en-US" sz="1800" dirty="0"/>
              <a:t>）相关知识，具备独立解决技术问题的能力；</a:t>
            </a:r>
          </a:p>
          <a:p>
            <a:r>
              <a:rPr lang="en-US" altLang="zh-CN" sz="1800" dirty="0"/>
              <a:t>6</a:t>
            </a:r>
            <a:r>
              <a:rPr lang="zh-CN" altLang="en-US" sz="1800" dirty="0"/>
              <a:t>、有较好的沟通表达能力和文字编辑能力，能进行客户培训；</a:t>
            </a:r>
          </a:p>
          <a:p>
            <a:r>
              <a:rPr lang="en-US" altLang="zh-CN" sz="1800" dirty="0"/>
              <a:t>7</a:t>
            </a:r>
            <a:r>
              <a:rPr lang="zh-CN" altLang="en-US" sz="1800" dirty="0"/>
              <a:t>、工作积极主动，乐观向上，具备良好的团队精神和抗压能力；</a:t>
            </a:r>
          </a:p>
          <a:p>
            <a:endParaRPr lang="en-US" sz="1800" dirty="0"/>
          </a:p>
        </p:txBody>
      </p:sp>
    </p:spTree>
    <p:extLst>
      <p:ext uri="{BB962C8B-B14F-4D97-AF65-F5344CB8AC3E}">
        <p14:creationId xmlns:p14="http://schemas.microsoft.com/office/powerpoint/2010/main" val="393018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金融运维</a:t>
            </a:r>
            <a:endParaRPr lang="en-US" dirty="0"/>
          </a:p>
        </p:txBody>
      </p:sp>
      <p:sp>
        <p:nvSpPr>
          <p:cNvPr id="3" name="内容占位符 2"/>
          <p:cNvSpPr>
            <a:spLocks noGrp="1"/>
          </p:cNvSpPr>
          <p:nvPr>
            <p:ph sz="quarter" idx="10"/>
          </p:nvPr>
        </p:nvSpPr>
        <p:spPr>
          <a:xfrm>
            <a:off x="755576" y="1260373"/>
            <a:ext cx="8136904" cy="5687711"/>
          </a:xfrm>
        </p:spPr>
        <p:txBody>
          <a:bodyPr/>
          <a:lstStyle/>
          <a:p>
            <a:pPr marL="0" indent="0">
              <a:buNone/>
            </a:pPr>
            <a:r>
              <a:rPr lang="en-US" altLang="zh-CN" sz="1800" dirty="0" err="1"/>
              <a:t>12k-18k</a:t>
            </a:r>
            <a:endParaRPr lang="en-US" altLang="zh-CN" sz="1800" dirty="0"/>
          </a:p>
          <a:p>
            <a:pPr marL="0" indent="0">
              <a:buNone/>
            </a:pPr>
            <a:r>
              <a:rPr lang="zh-CN" altLang="en-US" sz="1800" dirty="0"/>
              <a:t>岗位职责：</a:t>
            </a:r>
          </a:p>
          <a:p>
            <a:pPr marL="0" indent="0">
              <a:buNone/>
            </a:pPr>
            <a:r>
              <a:rPr lang="en-US" altLang="zh-CN" sz="1800" dirty="0"/>
              <a:t>1</a:t>
            </a:r>
            <a:r>
              <a:rPr lang="zh-CN" altLang="en-US" sz="1800" dirty="0"/>
              <a:t>、负责对服务器集群中各服务器的上下线，各基础服务的配置变更管理、故障应用处理，优化改进服务器架构等相关环境；</a:t>
            </a:r>
          </a:p>
          <a:p>
            <a:pPr marL="0" indent="0">
              <a:buNone/>
            </a:pPr>
            <a:r>
              <a:rPr lang="en-US" altLang="zh-CN" sz="1800" dirty="0"/>
              <a:t>2</a:t>
            </a:r>
            <a:r>
              <a:rPr lang="zh-CN" altLang="en-US" sz="1800" dirty="0"/>
              <a:t>、负责公司应用服务的上线部署、运行优化、日常运维等工作；</a:t>
            </a:r>
          </a:p>
          <a:p>
            <a:pPr marL="0" indent="0">
              <a:buNone/>
            </a:pPr>
            <a:r>
              <a:rPr lang="en-US" altLang="zh-CN" sz="1800" dirty="0"/>
              <a:t>3</a:t>
            </a:r>
            <a:r>
              <a:rPr lang="zh-CN" altLang="en-US" sz="1800" dirty="0"/>
              <a:t>、负责配合研发解决相关服务器问题，保障公司在线业务的高可用高安全性；</a:t>
            </a:r>
          </a:p>
          <a:p>
            <a:pPr marL="0" indent="0">
              <a:buNone/>
            </a:pPr>
            <a:r>
              <a:rPr lang="en-US" altLang="zh-CN" sz="1800" dirty="0"/>
              <a:t>4</a:t>
            </a:r>
            <a:r>
              <a:rPr lang="zh-CN" altLang="en-US" sz="1800" dirty="0"/>
              <a:t>、负责管理、配置、编写各种自动化工具与监控程序，参与自动化运维系统设计；</a:t>
            </a:r>
          </a:p>
          <a:p>
            <a:pPr marL="0" indent="0">
              <a:buNone/>
            </a:pPr>
            <a:r>
              <a:rPr lang="en-US" altLang="zh-CN" sz="1800" dirty="0"/>
              <a:t>5</a:t>
            </a:r>
            <a:r>
              <a:rPr lang="zh-CN" altLang="en-US" sz="1800" dirty="0"/>
              <a:t>、负责数据库相关的数据备份、存储等工作；</a:t>
            </a:r>
          </a:p>
          <a:p>
            <a:pPr marL="0" indent="0">
              <a:buNone/>
            </a:pPr>
            <a:r>
              <a:rPr lang="en-US" altLang="zh-CN" sz="1800" dirty="0"/>
              <a:t>6</a:t>
            </a:r>
            <a:r>
              <a:rPr lang="zh-CN" altLang="en-US" sz="1800" dirty="0"/>
              <a:t>、负责提取分析各项监控数据预测缺陷，及时制订、实施整改方案避免发生各类故障；</a:t>
            </a:r>
          </a:p>
          <a:p>
            <a:pPr marL="0" indent="0">
              <a:buNone/>
            </a:pPr>
            <a:r>
              <a:rPr lang="en-US" altLang="zh-CN" sz="1800" dirty="0"/>
              <a:t>7</a:t>
            </a:r>
            <a:r>
              <a:rPr lang="zh-CN" altLang="en-US" sz="1800" dirty="0"/>
              <a:t>、负责内部管理流程的建立、维护、更新与执行，完成服务器</a:t>
            </a:r>
            <a:r>
              <a:rPr lang="zh-CN" altLang="en-US" sz="1800" dirty="0" smtClean="0"/>
              <a:t>资</a:t>
            </a:r>
            <a:endParaRPr lang="en-US" altLang="zh-CN" sz="1800" dirty="0" smtClean="0"/>
          </a:p>
          <a:p>
            <a:pPr marL="0" indent="0">
              <a:buNone/>
            </a:pPr>
            <a:r>
              <a:rPr lang="zh-CN" altLang="en-US" sz="1800" dirty="0" smtClean="0"/>
              <a:t>产</a:t>
            </a:r>
            <a:r>
              <a:rPr lang="zh-CN" altLang="en-US" sz="1800" dirty="0"/>
              <a:t>管理及编写相关技术文档；</a:t>
            </a:r>
          </a:p>
          <a:p>
            <a:pPr marL="0" indent="0">
              <a:buNone/>
            </a:pPr>
            <a:r>
              <a:rPr lang="en-US" altLang="zh-CN" sz="1800" dirty="0"/>
              <a:t>8</a:t>
            </a:r>
            <a:r>
              <a:rPr lang="zh-CN" altLang="en-US" sz="1800" dirty="0"/>
              <a:t>、负责分析系统瓶颈，解决各种系统运行过程中的“疑难杂症”。</a:t>
            </a:r>
          </a:p>
          <a:p>
            <a:pPr marL="0" indent="0">
              <a:buNone/>
            </a:pPr>
            <a:endParaRPr lang="en-US" sz="1800" dirty="0"/>
          </a:p>
        </p:txBody>
      </p:sp>
    </p:spTree>
    <p:extLst>
      <p:ext uri="{BB962C8B-B14F-4D97-AF65-F5344CB8AC3E}">
        <p14:creationId xmlns:p14="http://schemas.microsoft.com/office/powerpoint/2010/main" val="9551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金融运维（续）</a:t>
            </a:r>
            <a:endParaRPr lang="en-US" dirty="0"/>
          </a:p>
        </p:txBody>
      </p:sp>
      <p:sp>
        <p:nvSpPr>
          <p:cNvPr id="3" name="内容占位符 2"/>
          <p:cNvSpPr>
            <a:spLocks noGrp="1"/>
          </p:cNvSpPr>
          <p:nvPr>
            <p:ph sz="quarter" idx="10"/>
          </p:nvPr>
        </p:nvSpPr>
        <p:spPr>
          <a:xfrm>
            <a:off x="755576" y="1260373"/>
            <a:ext cx="8136904" cy="5890523"/>
          </a:xfrm>
        </p:spPr>
        <p:txBody>
          <a:bodyPr/>
          <a:lstStyle/>
          <a:p>
            <a:pPr marL="0" indent="0">
              <a:buNone/>
            </a:pPr>
            <a:r>
              <a:rPr lang="zh-CN" altLang="en-US" sz="1800" dirty="0"/>
              <a:t>技能要求：</a:t>
            </a:r>
          </a:p>
          <a:p>
            <a:pPr marL="0" indent="0">
              <a:buNone/>
            </a:pPr>
            <a:r>
              <a:rPr lang="en-US" altLang="zh-CN" sz="1800" dirty="0"/>
              <a:t>1. </a:t>
            </a:r>
            <a:r>
              <a:rPr lang="zh-CN" altLang="en-US" sz="1800" dirty="0"/>
              <a:t>熟悉</a:t>
            </a:r>
            <a:r>
              <a:rPr lang="en-US" altLang="zh-CN" sz="1800" dirty="0"/>
              <a:t>Linux</a:t>
            </a:r>
            <a:r>
              <a:rPr lang="zh-CN" altLang="en-US" sz="1800" dirty="0"/>
              <a:t>系统管理，熟悉</a:t>
            </a:r>
            <a:r>
              <a:rPr lang="en-US" altLang="zh-CN" sz="1800" dirty="0" err="1"/>
              <a:t>linux</a:t>
            </a:r>
            <a:r>
              <a:rPr lang="en-US" altLang="zh-CN" sz="1800" dirty="0"/>
              <a:t>(</a:t>
            </a:r>
            <a:r>
              <a:rPr lang="en-US" altLang="zh-CN" sz="1800" dirty="0" err="1"/>
              <a:t>redhat</a:t>
            </a:r>
            <a:r>
              <a:rPr lang="en-US" altLang="zh-CN" sz="1800" dirty="0"/>
              <a:t>/centos</a:t>
            </a:r>
            <a:r>
              <a:rPr lang="zh-CN" altLang="en-US" sz="1800" dirty="0"/>
              <a:t>等</a:t>
            </a:r>
            <a:r>
              <a:rPr lang="en-US" altLang="zh-CN" sz="1800" dirty="0"/>
              <a:t>)</a:t>
            </a:r>
            <a:r>
              <a:rPr lang="zh-CN" altLang="en-US" sz="1800" dirty="0"/>
              <a:t>操作系统原理，熟练掌握常用的</a:t>
            </a:r>
            <a:r>
              <a:rPr lang="en-US" altLang="zh-CN" sz="1800" dirty="0" err="1"/>
              <a:t>linux</a:t>
            </a:r>
            <a:r>
              <a:rPr lang="zh-CN" altLang="en-US" sz="1800" dirty="0"/>
              <a:t>命令。 </a:t>
            </a:r>
            <a:r>
              <a:rPr lang="en-US" altLang="zh-CN" sz="1800" dirty="0"/>
              <a:t>Linux</a:t>
            </a:r>
            <a:r>
              <a:rPr lang="zh-CN" altLang="en-US" sz="1800" dirty="0"/>
              <a:t>系统内核调优，熟悉虚拟化技术，对</a:t>
            </a:r>
            <a:r>
              <a:rPr lang="en-US" altLang="zh-CN" sz="1800" dirty="0" err="1"/>
              <a:t>Openstack</a:t>
            </a:r>
            <a:r>
              <a:rPr lang="zh-CN" altLang="en-US" sz="1800" dirty="0"/>
              <a:t>、</a:t>
            </a:r>
            <a:r>
              <a:rPr lang="en-US" altLang="zh-CN" sz="1800" dirty="0"/>
              <a:t>Docker</a:t>
            </a:r>
            <a:r>
              <a:rPr lang="zh-CN" altLang="en-US" sz="1800" dirty="0"/>
              <a:t>有一定了解，熟悉</a:t>
            </a:r>
            <a:r>
              <a:rPr lang="en-US" altLang="zh-CN" sz="1800" dirty="0"/>
              <a:t>CoreOS</a:t>
            </a:r>
            <a:r>
              <a:rPr lang="zh-CN" altLang="en-US" sz="1800" dirty="0"/>
              <a:t>，</a:t>
            </a:r>
            <a:r>
              <a:rPr lang="en-US" altLang="zh-CN" sz="1800" dirty="0"/>
              <a:t>Kubernetes</a:t>
            </a:r>
            <a:r>
              <a:rPr lang="zh-CN" altLang="en-US" sz="1800" dirty="0"/>
              <a:t>，</a:t>
            </a:r>
            <a:r>
              <a:rPr lang="en-US" altLang="zh-CN" sz="1800" dirty="0"/>
              <a:t>Flynn</a:t>
            </a:r>
            <a:r>
              <a:rPr lang="zh-CN" altLang="en-US" sz="1800" dirty="0"/>
              <a:t>，</a:t>
            </a:r>
            <a:r>
              <a:rPr lang="en-US" altLang="zh-CN" sz="1800" dirty="0" err="1"/>
              <a:t>Mesos</a:t>
            </a:r>
            <a:r>
              <a:rPr lang="zh-CN" altLang="en-US" sz="1800" dirty="0"/>
              <a:t>、</a:t>
            </a:r>
            <a:r>
              <a:rPr lang="en-US" altLang="zh-CN" sz="1800" dirty="0"/>
              <a:t>Yarn</a:t>
            </a:r>
            <a:r>
              <a:rPr lang="zh-CN" altLang="en-US" sz="1800" dirty="0"/>
              <a:t>等开源技术，有</a:t>
            </a:r>
            <a:r>
              <a:rPr lang="en-US" altLang="zh-CN" sz="1800" dirty="0" err="1"/>
              <a:t>K8S</a:t>
            </a:r>
            <a:r>
              <a:rPr lang="zh-CN" altLang="en-US" sz="1800" dirty="0"/>
              <a:t>管理经验优先；</a:t>
            </a:r>
          </a:p>
          <a:p>
            <a:pPr marL="0" indent="0">
              <a:buNone/>
            </a:pPr>
            <a:r>
              <a:rPr lang="en-US" altLang="zh-CN" sz="1800" dirty="0"/>
              <a:t>2. </a:t>
            </a:r>
            <a:r>
              <a:rPr lang="zh-CN" altLang="en-US" sz="1800" dirty="0"/>
              <a:t>熟悉</a:t>
            </a:r>
            <a:r>
              <a:rPr lang="en-US" altLang="zh-CN" sz="1800" dirty="0"/>
              <a:t>Linux</a:t>
            </a:r>
            <a:r>
              <a:rPr lang="zh-CN" altLang="en-US" sz="1800" dirty="0"/>
              <a:t>系统下</a:t>
            </a:r>
            <a:r>
              <a:rPr lang="en-US" altLang="zh-CN" sz="1800" dirty="0"/>
              <a:t>LAMP/</a:t>
            </a:r>
            <a:r>
              <a:rPr lang="en-US" altLang="zh-CN" sz="1800" dirty="0" err="1"/>
              <a:t>LNMP</a:t>
            </a:r>
            <a:r>
              <a:rPr lang="zh-CN" altLang="en-US" sz="1800" dirty="0"/>
              <a:t>架构、</a:t>
            </a:r>
            <a:r>
              <a:rPr lang="en-US" altLang="zh-CN" sz="1800" dirty="0"/>
              <a:t>FTP</a:t>
            </a:r>
            <a:r>
              <a:rPr lang="zh-CN" altLang="en-US" sz="1800" dirty="0"/>
              <a:t>、</a:t>
            </a:r>
            <a:r>
              <a:rPr lang="en-US" altLang="zh-CN" sz="1800" dirty="0"/>
              <a:t>DNS</a:t>
            </a:r>
            <a:r>
              <a:rPr lang="zh-CN" altLang="en-US" sz="1800" dirty="0"/>
              <a:t>、</a:t>
            </a:r>
            <a:r>
              <a:rPr lang="en-US" altLang="zh-CN" sz="1800" dirty="0" err="1"/>
              <a:t>NTP</a:t>
            </a:r>
            <a:r>
              <a:rPr lang="zh-CN" altLang="en-US" sz="1800" dirty="0"/>
              <a:t>、</a:t>
            </a:r>
            <a:r>
              <a:rPr lang="en-US" altLang="zh-CN" sz="1800" dirty="0" err="1"/>
              <a:t>DHCP</a:t>
            </a:r>
            <a:r>
              <a:rPr lang="zh-CN" altLang="en-US" sz="1800" dirty="0"/>
              <a:t>、</a:t>
            </a:r>
            <a:r>
              <a:rPr lang="en-US" altLang="zh-CN" sz="1800" dirty="0"/>
              <a:t>LDAP</a:t>
            </a:r>
            <a:r>
              <a:rPr lang="zh-CN" altLang="en-US" sz="1800" dirty="0"/>
              <a:t>等基础服务的安装部署及配置调化；</a:t>
            </a:r>
          </a:p>
          <a:p>
            <a:pPr marL="0" indent="0">
              <a:buNone/>
            </a:pPr>
            <a:r>
              <a:rPr lang="en-US" altLang="zh-CN" sz="1800" dirty="0"/>
              <a:t>3. </a:t>
            </a:r>
            <a:r>
              <a:rPr lang="zh-CN" altLang="en-US" sz="1800" dirty="0"/>
              <a:t>熟悉运维平台工具的使用及配置调优，如</a:t>
            </a:r>
            <a:r>
              <a:rPr lang="en-US" altLang="zh-CN" sz="1800" dirty="0"/>
              <a:t>Nagios</a:t>
            </a:r>
            <a:r>
              <a:rPr lang="zh-CN" altLang="en-US" sz="1800" dirty="0"/>
              <a:t>、</a:t>
            </a:r>
            <a:r>
              <a:rPr lang="en-US" altLang="zh-CN" sz="1800" dirty="0"/>
              <a:t>Puppet</a:t>
            </a:r>
            <a:r>
              <a:rPr lang="zh-CN" altLang="en-US" sz="1800" dirty="0"/>
              <a:t>、</a:t>
            </a:r>
            <a:r>
              <a:rPr lang="en-US" altLang="zh-CN" sz="1800" dirty="0"/>
              <a:t>Jenkins</a:t>
            </a:r>
            <a:r>
              <a:rPr lang="zh-CN" altLang="en-US" sz="1800" dirty="0"/>
              <a:t>、</a:t>
            </a:r>
            <a:r>
              <a:rPr lang="en-US" altLang="zh-CN" sz="1800" dirty="0" err="1"/>
              <a:t>Zabbix</a:t>
            </a:r>
            <a:r>
              <a:rPr lang="zh-CN" altLang="en-US" sz="1800" dirty="0"/>
              <a:t>、</a:t>
            </a:r>
            <a:r>
              <a:rPr lang="en-US" altLang="zh-CN" sz="1800" dirty="0"/>
              <a:t>Cacti</a:t>
            </a:r>
            <a:r>
              <a:rPr lang="zh-CN" altLang="en-US" sz="1800" dirty="0"/>
              <a:t>、</a:t>
            </a:r>
            <a:r>
              <a:rPr lang="en-US" altLang="zh-CN" sz="1800" dirty="0" err="1"/>
              <a:t>Ansible</a:t>
            </a:r>
            <a:r>
              <a:rPr lang="zh-CN" altLang="en-US" sz="1800" dirty="0"/>
              <a:t>、</a:t>
            </a:r>
            <a:r>
              <a:rPr lang="en-US" altLang="zh-CN" sz="1800" dirty="0" err="1"/>
              <a:t>SaltStack</a:t>
            </a:r>
            <a:r>
              <a:rPr lang="zh-CN" altLang="en-US" sz="1800" dirty="0"/>
              <a:t>、</a:t>
            </a:r>
            <a:r>
              <a:rPr lang="en-US" altLang="zh-CN" sz="1800" dirty="0"/>
              <a:t>ELK</a:t>
            </a:r>
            <a:r>
              <a:rPr lang="zh-CN" altLang="en-US" sz="1800" dirty="0"/>
              <a:t>等；</a:t>
            </a:r>
          </a:p>
          <a:p>
            <a:pPr marL="0" indent="0">
              <a:buNone/>
            </a:pPr>
            <a:r>
              <a:rPr lang="en-US" altLang="zh-CN" sz="1800" dirty="0"/>
              <a:t>4. </a:t>
            </a:r>
            <a:r>
              <a:rPr lang="zh-CN" altLang="en-US" sz="1800" dirty="0"/>
              <a:t>具备编码能力，熟悉</a:t>
            </a:r>
            <a:r>
              <a:rPr lang="en-US" altLang="zh-CN" sz="1800" dirty="0"/>
              <a:t>shell</a:t>
            </a:r>
            <a:r>
              <a:rPr lang="zh-CN" altLang="en-US" sz="1800" dirty="0"/>
              <a:t>及</a:t>
            </a:r>
            <a:r>
              <a:rPr lang="en-US" altLang="zh-CN" sz="1800" dirty="0"/>
              <a:t>python</a:t>
            </a:r>
            <a:r>
              <a:rPr lang="zh-CN" altLang="en-US" sz="1800" dirty="0"/>
              <a:t>、</a:t>
            </a:r>
            <a:r>
              <a:rPr lang="en-US" altLang="zh-CN" sz="1800" dirty="0" err="1"/>
              <a:t>perl</a:t>
            </a:r>
            <a:r>
              <a:rPr lang="zh-CN" altLang="en-US" sz="1800" dirty="0"/>
              <a:t>至少一种脚本语言；</a:t>
            </a:r>
          </a:p>
          <a:p>
            <a:pPr marL="0" indent="0">
              <a:buNone/>
            </a:pPr>
            <a:r>
              <a:rPr lang="en-US" altLang="zh-CN" sz="1800" dirty="0"/>
              <a:t>5. </a:t>
            </a:r>
            <a:r>
              <a:rPr lang="zh-CN" altLang="en-US" sz="1800" dirty="0"/>
              <a:t>熟悉系统安全配置和加固，熟练使用</a:t>
            </a:r>
            <a:r>
              <a:rPr lang="en-US" altLang="zh-CN" sz="1800" dirty="0" err="1"/>
              <a:t>iptable</a:t>
            </a:r>
            <a:r>
              <a:rPr lang="zh-CN" altLang="en-US" sz="1800" dirty="0"/>
              <a:t>等组件；</a:t>
            </a:r>
          </a:p>
          <a:p>
            <a:pPr marL="0" indent="0">
              <a:buNone/>
            </a:pPr>
            <a:r>
              <a:rPr lang="en-US" altLang="zh-CN" sz="1800" dirty="0"/>
              <a:t>6. </a:t>
            </a:r>
            <a:r>
              <a:rPr lang="zh-CN" altLang="en-US" sz="1800" dirty="0"/>
              <a:t>熟悉</a:t>
            </a:r>
            <a:r>
              <a:rPr lang="en-US" altLang="zh-CN" sz="1800" dirty="0"/>
              <a:t>TCP/IP</a:t>
            </a:r>
            <a:r>
              <a:rPr lang="zh-CN" altLang="en-US" sz="1800" dirty="0"/>
              <a:t>协议，使熟练使用</a:t>
            </a:r>
            <a:r>
              <a:rPr lang="en-US" altLang="zh-CN" sz="1800" dirty="0" err="1"/>
              <a:t>tcpdump</a:t>
            </a:r>
            <a:r>
              <a:rPr lang="zh-CN" altLang="en-US" sz="1800" dirty="0"/>
              <a:t>、</a:t>
            </a:r>
            <a:r>
              <a:rPr lang="en-US" altLang="zh-CN" sz="1800" dirty="0" err="1"/>
              <a:t>netstat</a:t>
            </a:r>
            <a:r>
              <a:rPr lang="zh-CN" altLang="en-US" sz="1800" dirty="0"/>
              <a:t>等网络分析工具；</a:t>
            </a:r>
          </a:p>
          <a:p>
            <a:pPr marL="0" indent="0">
              <a:buNone/>
            </a:pPr>
            <a:r>
              <a:rPr lang="en-US" altLang="zh-CN" sz="1800" dirty="0"/>
              <a:t>7. </a:t>
            </a:r>
            <a:r>
              <a:rPr lang="zh-CN" altLang="en-US" sz="1800" dirty="0"/>
              <a:t>熟悉常用数据库，如</a:t>
            </a:r>
            <a:r>
              <a:rPr lang="en-US" altLang="zh-CN" sz="1800" dirty="0" err="1"/>
              <a:t>Mysql</a:t>
            </a:r>
            <a:r>
              <a:rPr lang="en-US" altLang="zh-CN" sz="1800" dirty="0"/>
              <a:t>/Oracle</a:t>
            </a:r>
            <a:r>
              <a:rPr lang="zh-CN" altLang="en-US" sz="1800" dirty="0"/>
              <a:t>等，对数据库的高可用原理有一定了解。</a:t>
            </a:r>
          </a:p>
          <a:p>
            <a:pPr marL="0" indent="0">
              <a:buNone/>
            </a:pPr>
            <a:r>
              <a:rPr lang="en-US" altLang="zh-CN" sz="1800" dirty="0"/>
              <a:t>8. </a:t>
            </a:r>
            <a:r>
              <a:rPr lang="zh-CN" altLang="en-US" sz="1800" dirty="0"/>
              <a:t>熟悉服务器、存储等常用硬件设施，能熟练安装调试。</a:t>
            </a:r>
          </a:p>
          <a:p>
            <a:pPr marL="0" indent="0">
              <a:buNone/>
            </a:pPr>
            <a:r>
              <a:rPr lang="en-US" altLang="zh-CN" sz="1800" dirty="0"/>
              <a:t>9.</a:t>
            </a:r>
            <a:r>
              <a:rPr lang="zh-CN" altLang="en-US" sz="1800" dirty="0"/>
              <a:t>掌握网络的基础知识。熟悉</a:t>
            </a:r>
            <a:r>
              <a:rPr lang="en-US" altLang="zh-CN" sz="1800" dirty="0" err="1"/>
              <a:t>Vxlan</a:t>
            </a:r>
            <a:r>
              <a:rPr lang="zh-CN" altLang="en-US" sz="1800" dirty="0"/>
              <a:t>，</a:t>
            </a:r>
            <a:r>
              <a:rPr lang="en-US" altLang="zh-CN" sz="1800" dirty="0" err="1"/>
              <a:t>Ovs</a:t>
            </a:r>
            <a:r>
              <a:rPr lang="zh-CN" altLang="en-US" sz="1800" dirty="0"/>
              <a:t>等网络搭建。</a:t>
            </a:r>
            <a:endParaRPr lang="en-US" sz="1800" dirty="0"/>
          </a:p>
        </p:txBody>
      </p:sp>
    </p:spTree>
    <p:extLst>
      <p:ext uri="{BB962C8B-B14F-4D97-AF65-F5344CB8AC3E}">
        <p14:creationId xmlns:p14="http://schemas.microsoft.com/office/powerpoint/2010/main" val="149842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游戏运维</a:t>
            </a:r>
            <a:endParaRPr lang="en-US" dirty="0"/>
          </a:p>
        </p:txBody>
      </p:sp>
      <p:sp>
        <p:nvSpPr>
          <p:cNvPr id="3" name="内容占位符 2"/>
          <p:cNvSpPr>
            <a:spLocks noGrp="1"/>
          </p:cNvSpPr>
          <p:nvPr>
            <p:ph sz="quarter" idx="10"/>
          </p:nvPr>
        </p:nvSpPr>
        <p:spPr>
          <a:xfrm>
            <a:off x="827584" y="1260373"/>
            <a:ext cx="7848872" cy="5299912"/>
          </a:xfrm>
        </p:spPr>
        <p:txBody>
          <a:bodyPr/>
          <a:lstStyle/>
          <a:p>
            <a:pPr marL="0" indent="0">
              <a:buNone/>
            </a:pPr>
            <a:r>
              <a:rPr lang="en-US" altLang="zh-CN" sz="1800" dirty="0" err="1"/>
              <a:t>8k-15k</a:t>
            </a:r>
            <a:endParaRPr lang="en-US" altLang="zh-CN" sz="1800" dirty="0"/>
          </a:p>
          <a:p>
            <a:pPr marL="0" indent="0">
              <a:buNone/>
            </a:pPr>
            <a:r>
              <a:rPr lang="zh-CN" altLang="en-US" sz="1800" dirty="0"/>
              <a:t>岗位职责：</a:t>
            </a:r>
          </a:p>
          <a:p>
            <a:pPr marL="0" indent="0">
              <a:buNone/>
            </a:pPr>
            <a:r>
              <a:rPr lang="en-US" altLang="zh-CN" sz="1800" dirty="0"/>
              <a:t>1</a:t>
            </a:r>
            <a:r>
              <a:rPr lang="zh-CN" altLang="en-US" sz="1800" dirty="0"/>
              <a:t>、</a:t>
            </a:r>
            <a:r>
              <a:rPr lang="en-US" altLang="zh-CN" sz="1800" dirty="0" err="1"/>
              <a:t>linux</a:t>
            </a:r>
            <a:r>
              <a:rPr lang="zh-CN" altLang="en-US" sz="1800" dirty="0"/>
              <a:t>服务器初始化，网页游戏的部署、更新、合服；</a:t>
            </a:r>
          </a:p>
          <a:p>
            <a:pPr marL="0" indent="0">
              <a:buNone/>
            </a:pPr>
            <a:r>
              <a:rPr lang="en-US" altLang="zh-CN" sz="1800" dirty="0"/>
              <a:t>2</a:t>
            </a:r>
            <a:r>
              <a:rPr lang="zh-CN" altLang="en-US" sz="1800" dirty="0"/>
              <a:t>、分析排除系统、数据库、网络、应用等故障及错误；</a:t>
            </a:r>
          </a:p>
          <a:p>
            <a:pPr marL="0" indent="0">
              <a:buNone/>
            </a:pPr>
            <a:r>
              <a:rPr lang="en-US" altLang="zh-CN" sz="1800" dirty="0"/>
              <a:t>3</a:t>
            </a:r>
            <a:r>
              <a:rPr lang="zh-CN" altLang="en-US" sz="1800" dirty="0"/>
              <a:t>、负责游戏项目上线部署、业务需求处理和故障响应处理；</a:t>
            </a:r>
          </a:p>
          <a:p>
            <a:pPr marL="0" indent="0">
              <a:buNone/>
            </a:pPr>
            <a:r>
              <a:rPr lang="en-US" altLang="zh-CN" sz="1800" dirty="0"/>
              <a:t>4</a:t>
            </a:r>
            <a:r>
              <a:rPr lang="zh-CN" altLang="en-US" sz="1800" dirty="0"/>
              <a:t>、游戏运行健康状态监控、故障响应及处理； </a:t>
            </a:r>
          </a:p>
          <a:p>
            <a:pPr marL="0" indent="0">
              <a:buNone/>
            </a:pPr>
            <a:r>
              <a:rPr lang="en-US" altLang="zh-CN" sz="1800" dirty="0"/>
              <a:t>5</a:t>
            </a:r>
            <a:r>
              <a:rPr lang="zh-CN" altLang="en-US" sz="1800" dirty="0"/>
              <a:t>、游戏运维脚本编写和部署；参与运维自动化工具的建设，提高运维效率和质量；</a:t>
            </a:r>
          </a:p>
          <a:p>
            <a:pPr marL="0" indent="0">
              <a:buNone/>
            </a:pPr>
            <a:r>
              <a:rPr lang="en-US" altLang="zh-CN" sz="1800" dirty="0"/>
              <a:t>6</a:t>
            </a:r>
            <a:r>
              <a:rPr lang="zh-CN" altLang="en-US" sz="1800" dirty="0"/>
              <a:t>、运维工作文档及报告填写；</a:t>
            </a:r>
          </a:p>
          <a:p>
            <a:pPr marL="0" indent="0">
              <a:buNone/>
            </a:pPr>
            <a:r>
              <a:rPr lang="en-US" altLang="zh-CN" sz="1800" dirty="0"/>
              <a:t>7</a:t>
            </a:r>
            <a:r>
              <a:rPr lang="zh-CN" altLang="en-US" sz="1800" dirty="0"/>
              <a:t>、游戏服务器的规划、监控，数据备份，日志分析，故障排除，性能调优等工作；</a:t>
            </a:r>
          </a:p>
          <a:p>
            <a:pPr marL="0" indent="0">
              <a:buNone/>
            </a:pPr>
            <a:r>
              <a:rPr lang="en-US" altLang="zh-CN" sz="1800" dirty="0"/>
              <a:t>8</a:t>
            </a:r>
            <a:r>
              <a:rPr lang="zh-CN" altLang="en-US" sz="1800" dirty="0"/>
              <a:t>、分析业务发展的趋势，并提前准备所需设备和带宽资源； </a:t>
            </a:r>
            <a:br>
              <a:rPr lang="zh-CN" altLang="en-US" sz="1800" dirty="0"/>
            </a:br>
            <a:r>
              <a:rPr lang="en-US" altLang="zh-CN" sz="1800" dirty="0"/>
              <a:t>9</a:t>
            </a:r>
            <a:r>
              <a:rPr lang="zh-CN" altLang="en-US" sz="1800" dirty="0"/>
              <a:t>、负责与游戏运营项目组的日常沟通交流，接受并处理项目</a:t>
            </a:r>
            <a:r>
              <a:rPr lang="zh-CN" altLang="en-US" sz="1800" dirty="0" smtClean="0"/>
              <a:t>组</a:t>
            </a:r>
            <a:endParaRPr lang="en-US" altLang="zh-CN" sz="1800" dirty="0" smtClean="0"/>
          </a:p>
          <a:p>
            <a:pPr marL="0" indent="0">
              <a:buNone/>
            </a:pPr>
            <a:r>
              <a:rPr lang="zh-CN" altLang="en-US" sz="1800" dirty="0" smtClean="0"/>
              <a:t>提出</a:t>
            </a:r>
            <a:r>
              <a:rPr lang="zh-CN" altLang="en-US" sz="1800" dirty="0"/>
              <a:t>的运维需求。</a:t>
            </a:r>
            <a:endParaRPr lang="en-US" sz="1800" dirty="0"/>
          </a:p>
        </p:txBody>
      </p:sp>
    </p:spTree>
    <p:extLst>
      <p:ext uri="{BB962C8B-B14F-4D97-AF65-F5344CB8AC3E}">
        <p14:creationId xmlns:p14="http://schemas.microsoft.com/office/powerpoint/2010/main" val="274471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游戏运维（续）</a:t>
            </a:r>
            <a:endParaRPr lang="en-US" dirty="0"/>
          </a:p>
        </p:txBody>
      </p:sp>
      <p:sp>
        <p:nvSpPr>
          <p:cNvPr id="3" name="内容占位符 2"/>
          <p:cNvSpPr>
            <a:spLocks noGrp="1"/>
          </p:cNvSpPr>
          <p:nvPr>
            <p:ph sz="quarter" idx="10"/>
          </p:nvPr>
        </p:nvSpPr>
        <p:spPr>
          <a:xfrm>
            <a:off x="641647" y="1260373"/>
            <a:ext cx="8136905" cy="5572000"/>
          </a:xfrm>
        </p:spPr>
        <p:txBody>
          <a:bodyPr/>
          <a:lstStyle/>
          <a:p>
            <a:pPr marL="0" indent="0">
              <a:buNone/>
            </a:pPr>
            <a:r>
              <a:rPr lang="zh-CN" altLang="en-US" sz="1800" dirty="0"/>
              <a:t>岗位要求：</a:t>
            </a:r>
          </a:p>
          <a:p>
            <a:pPr marL="0" indent="0">
              <a:buNone/>
            </a:pPr>
            <a:r>
              <a:rPr lang="en-US" altLang="zh-CN" sz="1800" dirty="0"/>
              <a:t>1</a:t>
            </a:r>
            <a:r>
              <a:rPr lang="zh-CN" altLang="en-US" sz="1800" dirty="0"/>
              <a:t>、</a:t>
            </a:r>
            <a:r>
              <a:rPr lang="en-US" altLang="zh-CN" sz="1800" dirty="0"/>
              <a:t>3</a:t>
            </a:r>
            <a:r>
              <a:rPr lang="zh-CN" altLang="en-US" sz="1800" dirty="0"/>
              <a:t>年以上的游戏运维经验； </a:t>
            </a:r>
          </a:p>
          <a:p>
            <a:pPr marL="0" indent="0">
              <a:buNone/>
            </a:pPr>
            <a:r>
              <a:rPr lang="en-US" altLang="zh-CN" sz="1800" dirty="0"/>
              <a:t>2</a:t>
            </a:r>
            <a:r>
              <a:rPr lang="zh-CN" altLang="en-US" sz="1800" dirty="0"/>
              <a:t>、熟悉网络基本原理，熟悉</a:t>
            </a:r>
            <a:r>
              <a:rPr lang="en-US" sz="1800" dirty="0" err="1"/>
              <a:t>tcp</a:t>
            </a:r>
            <a:r>
              <a:rPr lang="en-US" sz="1800" dirty="0"/>
              <a:t>/</a:t>
            </a:r>
            <a:r>
              <a:rPr lang="en-US" sz="1800" dirty="0" err="1"/>
              <a:t>ip</a:t>
            </a:r>
            <a:r>
              <a:rPr lang="zh-CN" altLang="en-US" sz="1800" dirty="0"/>
              <a:t>协议和网络调试工具；</a:t>
            </a:r>
          </a:p>
          <a:p>
            <a:pPr marL="0" indent="0">
              <a:buNone/>
            </a:pPr>
            <a:r>
              <a:rPr lang="en-US" altLang="zh-CN" sz="1800" dirty="0"/>
              <a:t>3</a:t>
            </a:r>
            <a:r>
              <a:rPr lang="zh-CN" altLang="en-US" sz="1800" dirty="0"/>
              <a:t>、对运维工作兴趣具有浓厚兴趣，具备较强的运维技能；</a:t>
            </a:r>
          </a:p>
          <a:p>
            <a:pPr marL="0" indent="0">
              <a:buNone/>
            </a:pPr>
            <a:r>
              <a:rPr lang="en-US" altLang="zh-CN" sz="1800" dirty="0"/>
              <a:t>4</a:t>
            </a:r>
            <a:r>
              <a:rPr lang="zh-CN" altLang="en-US" sz="1800" dirty="0"/>
              <a:t>、具备良好的沟通能力、团队合作意识和探索新技术的热情；</a:t>
            </a:r>
          </a:p>
          <a:p>
            <a:pPr marL="0" indent="0">
              <a:buNone/>
            </a:pPr>
            <a:r>
              <a:rPr lang="en-US" altLang="zh-CN" sz="1800" dirty="0"/>
              <a:t>5</a:t>
            </a:r>
            <a:r>
              <a:rPr lang="zh-CN" altLang="en-US" sz="1800" dirty="0"/>
              <a:t>、对系统安全，入侵检测等有一定了解，能根据服务器的情况制定安全措施；</a:t>
            </a:r>
          </a:p>
          <a:p>
            <a:pPr marL="0" indent="0">
              <a:buNone/>
            </a:pPr>
            <a:r>
              <a:rPr lang="en-US" altLang="zh-CN" sz="1800" dirty="0"/>
              <a:t>6</a:t>
            </a:r>
            <a:r>
              <a:rPr lang="zh-CN" altLang="en-US" sz="1800" dirty="0"/>
              <a:t>、熟悉</a:t>
            </a:r>
            <a:r>
              <a:rPr lang="en-US" sz="1800" dirty="0" err="1"/>
              <a:t>tomcat、nginx、apache、resin、lighttpd</a:t>
            </a:r>
            <a:r>
              <a:rPr lang="zh-CN" altLang="en-US" sz="1800" dirty="0"/>
              <a:t>等常用</a:t>
            </a:r>
            <a:r>
              <a:rPr lang="en-US" sz="1800" dirty="0"/>
              <a:t>web</a:t>
            </a:r>
            <a:r>
              <a:rPr lang="zh-CN" altLang="en-US" sz="1800" dirty="0"/>
              <a:t>服务器架设和故障处理；精通</a:t>
            </a:r>
            <a:r>
              <a:rPr lang="en-US" sz="1800" dirty="0" err="1"/>
              <a:t>Nginx+MySQL+PHP</a:t>
            </a:r>
            <a:r>
              <a:rPr lang="zh-CN" altLang="en-US" sz="1800" dirty="0"/>
              <a:t>的配置、使用、调优；</a:t>
            </a:r>
          </a:p>
          <a:p>
            <a:pPr marL="0" indent="0">
              <a:buNone/>
            </a:pPr>
            <a:r>
              <a:rPr lang="en-US" altLang="zh-CN" sz="1800" dirty="0"/>
              <a:t>7</a:t>
            </a:r>
            <a:r>
              <a:rPr lang="zh-CN" altLang="en-US" sz="1800" dirty="0"/>
              <a:t>、熟练使用</a:t>
            </a:r>
            <a:r>
              <a:rPr lang="en-US" sz="1800" dirty="0" err="1"/>
              <a:t>linux</a:t>
            </a:r>
            <a:r>
              <a:rPr lang="en-US" sz="1800" dirty="0"/>
              <a:t>，</a:t>
            </a:r>
            <a:r>
              <a:rPr lang="zh-CN" altLang="en-US" sz="1800" dirty="0"/>
              <a:t>了解操作系统原理，在</a:t>
            </a:r>
            <a:r>
              <a:rPr lang="en-US" sz="1800" dirty="0"/>
              <a:t>Linux</a:t>
            </a:r>
            <a:r>
              <a:rPr lang="zh-CN" altLang="en-US" sz="1800" dirty="0"/>
              <a:t>系统管理及优化有丰富经验； </a:t>
            </a:r>
          </a:p>
          <a:p>
            <a:pPr marL="0" indent="0">
              <a:buNone/>
            </a:pPr>
            <a:r>
              <a:rPr lang="en-US" altLang="zh-CN" sz="1800" dirty="0"/>
              <a:t>8</a:t>
            </a:r>
            <a:r>
              <a:rPr lang="zh-CN" altLang="en-US" sz="1800" dirty="0"/>
              <a:t>、熟练使用</a:t>
            </a:r>
            <a:r>
              <a:rPr lang="en-US" sz="1800" dirty="0" err="1"/>
              <a:t>cacti、zabbix、nagios</a:t>
            </a:r>
            <a:r>
              <a:rPr lang="zh-CN" altLang="en-US" sz="1800" dirty="0"/>
              <a:t>等常用监控工具； </a:t>
            </a:r>
          </a:p>
          <a:p>
            <a:pPr marL="0" indent="0">
              <a:buNone/>
            </a:pPr>
            <a:r>
              <a:rPr lang="en-US" altLang="zh-CN" sz="1800" dirty="0"/>
              <a:t>9</a:t>
            </a:r>
            <a:r>
              <a:rPr lang="zh-CN" altLang="en-US" sz="1800" dirty="0"/>
              <a:t>、熟悉</a:t>
            </a:r>
            <a:r>
              <a:rPr lang="en-US" sz="1800" dirty="0" err="1"/>
              <a:t>Mysql</a:t>
            </a:r>
            <a:r>
              <a:rPr lang="en-US" sz="1800" dirty="0"/>
              <a:t> 、</a:t>
            </a:r>
            <a:r>
              <a:rPr lang="en-US" sz="1800" dirty="0" err="1"/>
              <a:t>Redis</a:t>
            </a:r>
            <a:r>
              <a:rPr lang="zh-CN" altLang="en-US" sz="1800" dirty="0"/>
              <a:t>的管理维护及常见故障处理</a:t>
            </a:r>
            <a:r>
              <a:rPr lang="en-US" altLang="zh-CN" sz="1800" dirty="0"/>
              <a:t>,</a:t>
            </a:r>
            <a:r>
              <a:rPr lang="zh-CN" altLang="en-US" sz="1800" dirty="0"/>
              <a:t>熟悉</a:t>
            </a:r>
            <a:r>
              <a:rPr lang="en-US" sz="1800" dirty="0" err="1"/>
              <a:t>mysql</a:t>
            </a:r>
            <a:r>
              <a:rPr lang="en-US" sz="1800" dirty="0"/>
              <a:t> </a:t>
            </a:r>
            <a:r>
              <a:rPr lang="en-US" sz="1800" dirty="0" smtClean="0"/>
              <a:t>cluster</a:t>
            </a:r>
            <a:r>
              <a:rPr lang="zh-CN" altLang="en-US" sz="1800" dirty="0"/>
              <a:t>优先； </a:t>
            </a:r>
          </a:p>
          <a:p>
            <a:pPr marL="0" indent="0">
              <a:buNone/>
            </a:pPr>
            <a:r>
              <a:rPr lang="en-US" altLang="zh-CN" sz="1800" dirty="0"/>
              <a:t>10</a:t>
            </a:r>
            <a:r>
              <a:rPr lang="zh-CN" altLang="en-US" sz="1800" dirty="0"/>
              <a:t>、熟悉</a:t>
            </a:r>
            <a:r>
              <a:rPr lang="en-US" sz="1800" dirty="0"/>
              <a:t>Shell</a:t>
            </a:r>
            <a:r>
              <a:rPr lang="zh-CN" altLang="en-US" sz="1800" dirty="0"/>
              <a:t>编程，熟悉</a:t>
            </a:r>
            <a:r>
              <a:rPr lang="en-US" sz="1800" dirty="0"/>
              <a:t>Python</a:t>
            </a:r>
            <a:r>
              <a:rPr lang="zh-CN" altLang="en-US" sz="1800" dirty="0"/>
              <a:t>优先； </a:t>
            </a:r>
          </a:p>
          <a:p>
            <a:pPr marL="0" indent="0">
              <a:buNone/>
            </a:pPr>
            <a:r>
              <a:rPr lang="en-US" altLang="zh-CN" sz="1800" dirty="0"/>
              <a:t>11</a:t>
            </a:r>
            <a:r>
              <a:rPr lang="zh-CN" altLang="en-US" sz="1800" dirty="0"/>
              <a:t>、熟悉</a:t>
            </a:r>
            <a:r>
              <a:rPr lang="en-US" sz="1800" dirty="0" err="1"/>
              <a:t>ansible、puppet</a:t>
            </a:r>
            <a:r>
              <a:rPr lang="zh-CN" altLang="en-US" sz="1800" dirty="0"/>
              <a:t>自动化运维工具优先；</a:t>
            </a:r>
          </a:p>
          <a:p>
            <a:pPr marL="0" indent="0">
              <a:buNone/>
            </a:pPr>
            <a:r>
              <a:rPr lang="en-US" altLang="zh-CN" sz="1800" dirty="0"/>
              <a:t>12</a:t>
            </a:r>
            <a:r>
              <a:rPr lang="zh-CN" altLang="en-US" sz="1800" dirty="0"/>
              <a:t>、熟悉反向代理、负载均衡和高可用技术优先；</a:t>
            </a:r>
          </a:p>
          <a:p>
            <a:pPr marL="0" indent="0">
              <a:buNone/>
            </a:pPr>
            <a:endParaRPr lang="en-US" sz="1800" dirty="0"/>
          </a:p>
        </p:txBody>
      </p:sp>
    </p:spTree>
    <p:extLst>
      <p:ext uri="{BB962C8B-B14F-4D97-AF65-F5344CB8AC3E}">
        <p14:creationId xmlns:p14="http://schemas.microsoft.com/office/powerpoint/2010/main" val="243408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自动化运</a:t>
            </a:r>
            <a:r>
              <a:rPr lang="zh-CN" altLang="en-US" dirty="0" smtClean="0"/>
              <a:t>维</a:t>
            </a:r>
            <a:endParaRPr lang="en-US" dirty="0"/>
          </a:p>
        </p:txBody>
      </p:sp>
      <p:sp>
        <p:nvSpPr>
          <p:cNvPr id="3" name="内容占位符 2"/>
          <p:cNvSpPr>
            <a:spLocks noGrp="1"/>
          </p:cNvSpPr>
          <p:nvPr>
            <p:ph sz="quarter" idx="10"/>
          </p:nvPr>
        </p:nvSpPr>
        <p:spPr>
          <a:xfrm>
            <a:off x="899592" y="1260373"/>
            <a:ext cx="7608416" cy="4468916"/>
          </a:xfrm>
        </p:spPr>
        <p:txBody>
          <a:bodyPr/>
          <a:lstStyle/>
          <a:p>
            <a:pPr marL="0" indent="0">
              <a:buNone/>
            </a:pPr>
            <a:r>
              <a:rPr lang="en-US" altLang="zh-CN" sz="1800" dirty="0" err="1"/>
              <a:t>15k-20k</a:t>
            </a:r>
            <a:endParaRPr lang="en-US" altLang="zh-CN" sz="1800" dirty="0"/>
          </a:p>
          <a:p>
            <a:pPr marL="0" indent="0">
              <a:buNone/>
            </a:pPr>
            <a:r>
              <a:rPr lang="zh-CN" altLang="en-US" sz="1800" dirty="0"/>
              <a:t>工作职责</a:t>
            </a:r>
            <a:br>
              <a:rPr lang="zh-CN" altLang="en-US" sz="1800" dirty="0"/>
            </a:br>
            <a:r>
              <a:rPr lang="en-US" altLang="zh-CN" sz="1800" dirty="0"/>
              <a:t>1</a:t>
            </a:r>
            <a:r>
              <a:rPr lang="zh-CN" altLang="en-US" sz="1800" dirty="0"/>
              <a:t>、负责服务器的维护、优化、调试；</a:t>
            </a:r>
          </a:p>
          <a:p>
            <a:pPr marL="0" indent="0">
              <a:buNone/>
            </a:pPr>
            <a:r>
              <a:rPr lang="en-US" altLang="zh-CN" sz="1800" dirty="0"/>
              <a:t>2</a:t>
            </a:r>
            <a:r>
              <a:rPr lang="zh-CN" altLang="en-US" sz="1800" dirty="0"/>
              <a:t>、负责大规模服务器的监控部署及规划；</a:t>
            </a:r>
          </a:p>
          <a:p>
            <a:pPr marL="0" indent="0">
              <a:buNone/>
            </a:pPr>
            <a:r>
              <a:rPr lang="en-US" altLang="zh-CN" sz="1800" dirty="0"/>
              <a:t>3</a:t>
            </a:r>
            <a:r>
              <a:rPr lang="zh-CN" altLang="en-US" sz="1800" dirty="0"/>
              <a:t>、参与运维自动化平台和工具的设计和研发工作，如</a:t>
            </a:r>
            <a:r>
              <a:rPr lang="en-US" altLang="zh-CN" sz="1800" dirty="0" err="1"/>
              <a:t>CMDB</a:t>
            </a:r>
            <a:r>
              <a:rPr lang="zh-CN" altLang="en-US" sz="1800" dirty="0"/>
              <a:t>，为海量用户业务提供支持；</a:t>
            </a:r>
          </a:p>
          <a:p>
            <a:pPr marL="0" indent="0">
              <a:buNone/>
            </a:pPr>
            <a:r>
              <a:rPr lang="en-US" altLang="zh-CN" sz="1800" dirty="0"/>
              <a:t>4</a:t>
            </a:r>
            <a:r>
              <a:rPr lang="zh-CN" altLang="en-US" sz="1800" dirty="0"/>
              <a:t>、参与运维自动化平台高可用架构的设计和构建，帮助运维工程师更有效地管理大规模集群，提升运维自动化水平，加速产品的迭代；</a:t>
            </a:r>
          </a:p>
          <a:p>
            <a:pPr marL="0" indent="0">
              <a:buNone/>
            </a:pPr>
            <a:r>
              <a:rPr lang="en-US" altLang="zh-CN" sz="1800" dirty="0"/>
              <a:t>5</a:t>
            </a:r>
            <a:r>
              <a:rPr lang="zh-CN" altLang="en-US" sz="1800" dirty="0"/>
              <a:t>、负责运维相关系统开发，提高运维工作效率；</a:t>
            </a:r>
            <a:br>
              <a:rPr lang="zh-CN" altLang="en-US" sz="1800" dirty="0"/>
            </a:br>
            <a:r>
              <a:rPr lang="en-US" altLang="zh-CN" sz="1800" dirty="0"/>
              <a:t>6</a:t>
            </a:r>
            <a:r>
              <a:rPr lang="zh-CN" altLang="en-US" sz="1800" dirty="0"/>
              <a:t>、自动化运维工具及平台的优化和整合；</a:t>
            </a:r>
          </a:p>
          <a:p>
            <a:pPr marL="0" indent="0">
              <a:buNone/>
            </a:pPr>
            <a:r>
              <a:rPr lang="en-US" altLang="zh-CN" sz="1800" dirty="0"/>
              <a:t>7</a:t>
            </a:r>
            <a:r>
              <a:rPr lang="zh-CN" altLang="en-US" sz="1800" dirty="0"/>
              <a:t>、与</a:t>
            </a:r>
            <a:r>
              <a:rPr lang="en-US" altLang="zh-CN" sz="1800" dirty="0"/>
              <a:t>PM</a:t>
            </a:r>
            <a:r>
              <a:rPr lang="zh-CN" altLang="en-US" sz="1800" dirty="0"/>
              <a:t>、</a:t>
            </a:r>
            <a:r>
              <a:rPr lang="en-US" altLang="zh-CN" sz="1800" dirty="0"/>
              <a:t>QA</a:t>
            </a:r>
            <a:r>
              <a:rPr lang="zh-CN" altLang="en-US" sz="1800" dirty="0"/>
              <a:t>等团队成员紧密合作，快速、高效推动自动化</a:t>
            </a:r>
            <a:r>
              <a:rPr lang="zh-CN" altLang="en-US" sz="1800" dirty="0" smtClean="0"/>
              <a:t>平</a:t>
            </a:r>
            <a:endParaRPr lang="en-US" altLang="zh-CN" sz="1800" dirty="0" smtClean="0"/>
          </a:p>
          <a:p>
            <a:pPr marL="0" indent="0">
              <a:buNone/>
            </a:pPr>
            <a:r>
              <a:rPr lang="zh-CN" altLang="en-US" sz="1800" dirty="0" smtClean="0"/>
              <a:t>台</a:t>
            </a:r>
            <a:r>
              <a:rPr lang="zh-CN" altLang="en-US" sz="1800" dirty="0"/>
              <a:t>的开发工作。</a:t>
            </a:r>
            <a:endParaRPr lang="en-US" sz="1800" dirty="0"/>
          </a:p>
        </p:txBody>
      </p:sp>
    </p:spTree>
    <p:extLst>
      <p:ext uri="{BB962C8B-B14F-4D97-AF65-F5344CB8AC3E}">
        <p14:creationId xmlns:p14="http://schemas.microsoft.com/office/powerpoint/2010/main" val="41987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自动化运维（续）</a:t>
            </a:r>
            <a:endParaRPr lang="en-US" dirty="0"/>
          </a:p>
        </p:txBody>
      </p:sp>
      <p:sp>
        <p:nvSpPr>
          <p:cNvPr id="3" name="内容占位符 2"/>
          <p:cNvSpPr>
            <a:spLocks noGrp="1"/>
          </p:cNvSpPr>
          <p:nvPr>
            <p:ph sz="quarter" idx="10"/>
          </p:nvPr>
        </p:nvSpPr>
        <p:spPr>
          <a:xfrm>
            <a:off x="611559" y="1340768"/>
            <a:ext cx="8280920" cy="6020110"/>
          </a:xfrm>
        </p:spPr>
        <p:txBody>
          <a:bodyPr/>
          <a:lstStyle/>
          <a:p>
            <a:pPr marL="0" indent="0">
              <a:buNone/>
            </a:pPr>
            <a:r>
              <a:rPr lang="zh-CN" altLang="en-US" sz="1800" dirty="0"/>
              <a:t>工作要求：</a:t>
            </a:r>
          </a:p>
          <a:p>
            <a:pPr marL="0" indent="0">
              <a:buNone/>
            </a:pPr>
            <a:r>
              <a:rPr lang="en-US" altLang="zh-CN" sz="1800" dirty="0"/>
              <a:t>1</a:t>
            </a:r>
            <a:r>
              <a:rPr lang="zh-CN" altLang="en-US" sz="1800" dirty="0"/>
              <a:t>、熟悉</a:t>
            </a:r>
            <a:r>
              <a:rPr lang="en-US" altLang="zh-CN" sz="1800" dirty="0"/>
              <a:t>Linux</a:t>
            </a:r>
            <a:r>
              <a:rPr lang="zh-CN" altLang="en-US" sz="1800" dirty="0"/>
              <a:t>操作系统，了解常用开源软件，并有</a:t>
            </a:r>
            <a:r>
              <a:rPr lang="en-US" altLang="zh-CN" sz="1800" dirty="0"/>
              <a:t>Linux</a:t>
            </a:r>
            <a:r>
              <a:rPr lang="zh-CN" altLang="en-US" sz="1800" dirty="0"/>
              <a:t>系统下的开发经验；</a:t>
            </a:r>
          </a:p>
          <a:p>
            <a:pPr marL="0" indent="0">
              <a:buNone/>
            </a:pPr>
            <a:r>
              <a:rPr lang="en-US" altLang="zh-CN" sz="1800" dirty="0"/>
              <a:t>2</a:t>
            </a:r>
            <a:r>
              <a:rPr lang="zh-CN" altLang="en-US" sz="1800" dirty="0"/>
              <a:t>、 具备扎实的编程基础，熟悉</a:t>
            </a:r>
            <a:r>
              <a:rPr lang="en-US" altLang="zh-CN" sz="1800" dirty="0"/>
              <a:t>Python</a:t>
            </a:r>
            <a:r>
              <a:rPr lang="zh-CN" altLang="en-US" sz="1800" dirty="0"/>
              <a:t>、</a:t>
            </a:r>
            <a:r>
              <a:rPr lang="en-US" altLang="zh-CN" sz="1800" dirty="0"/>
              <a:t>PHP</a:t>
            </a:r>
            <a:r>
              <a:rPr lang="zh-CN" altLang="en-US" sz="1800" dirty="0"/>
              <a:t>等开发语言中的一种，熟悉常用的设计模式、应用架构；</a:t>
            </a:r>
          </a:p>
          <a:p>
            <a:pPr marL="0" indent="0">
              <a:buNone/>
            </a:pPr>
            <a:r>
              <a:rPr lang="en-US" altLang="zh-CN" sz="1800" dirty="0"/>
              <a:t>3</a:t>
            </a:r>
            <a:r>
              <a:rPr lang="zh-CN" altLang="en-US" sz="1800" dirty="0"/>
              <a:t>、 掌握</a:t>
            </a:r>
            <a:r>
              <a:rPr lang="en-US" altLang="zh-CN" sz="1800" dirty="0"/>
              <a:t>Web</a:t>
            </a:r>
            <a:r>
              <a:rPr lang="zh-CN" altLang="en-US" sz="1800" dirty="0"/>
              <a:t>开发常用技术，至少熟悉一种常用的</a:t>
            </a:r>
            <a:r>
              <a:rPr lang="en-US" altLang="zh-CN" sz="1800" dirty="0"/>
              <a:t>Web</a:t>
            </a:r>
            <a:r>
              <a:rPr lang="zh-CN" altLang="en-US" sz="1800" dirty="0"/>
              <a:t>框架（</a:t>
            </a:r>
            <a:r>
              <a:rPr lang="en-US" altLang="zh-CN" sz="1800" dirty="0"/>
              <a:t>FLASK/Django</a:t>
            </a:r>
            <a:r>
              <a:rPr lang="zh-CN" altLang="en-US" sz="1800" dirty="0"/>
              <a:t>）并有相关开发经验；</a:t>
            </a:r>
          </a:p>
          <a:p>
            <a:pPr marL="0" indent="0">
              <a:buNone/>
            </a:pPr>
            <a:r>
              <a:rPr lang="en-US" altLang="zh-CN" sz="1800" dirty="0"/>
              <a:t>4</a:t>
            </a:r>
            <a:r>
              <a:rPr lang="zh-CN" altLang="en-US" sz="1800" dirty="0"/>
              <a:t>、熟悉数据库理论，熟练使用</a:t>
            </a:r>
            <a:r>
              <a:rPr lang="en-US" altLang="zh-CN" sz="1800" dirty="0"/>
              <a:t>MySQL</a:t>
            </a:r>
            <a:r>
              <a:rPr lang="zh-CN" altLang="en-US" sz="1800" dirty="0"/>
              <a:t>，熟悉</a:t>
            </a:r>
            <a:r>
              <a:rPr lang="en-US" altLang="zh-CN" sz="1800" dirty="0"/>
              <a:t>MongoDB</a:t>
            </a:r>
            <a:r>
              <a:rPr lang="zh-CN" altLang="en-US" sz="1800" dirty="0"/>
              <a:t>、</a:t>
            </a:r>
            <a:r>
              <a:rPr lang="en-US" altLang="zh-CN" sz="1800" dirty="0" err="1"/>
              <a:t>Redis</a:t>
            </a:r>
            <a:r>
              <a:rPr lang="zh-CN" altLang="en-US" sz="1800" dirty="0"/>
              <a:t>、</a:t>
            </a:r>
            <a:r>
              <a:rPr lang="en-US" altLang="zh-CN" sz="1800" dirty="0" err="1"/>
              <a:t>elasticsearch</a:t>
            </a:r>
            <a:r>
              <a:rPr lang="zh-CN" altLang="en-US" sz="1800" dirty="0"/>
              <a:t>等数据库编程优先；</a:t>
            </a:r>
          </a:p>
          <a:p>
            <a:pPr marL="0" indent="0">
              <a:buNone/>
            </a:pPr>
            <a:r>
              <a:rPr lang="en-US" altLang="zh-CN" sz="1800" dirty="0"/>
              <a:t>5</a:t>
            </a:r>
            <a:r>
              <a:rPr lang="zh-CN" altLang="en-US" sz="1800" dirty="0"/>
              <a:t>、熟悉以下任意一项运维技术：</a:t>
            </a:r>
            <a:r>
              <a:rPr lang="en-US" altLang="zh-CN" sz="1800" dirty="0" err="1"/>
              <a:t>ansible</a:t>
            </a:r>
            <a:r>
              <a:rPr lang="zh-CN" altLang="en-US" sz="1800" dirty="0"/>
              <a:t>、</a:t>
            </a:r>
            <a:r>
              <a:rPr lang="en-US" altLang="zh-CN" sz="1800" dirty="0" err="1"/>
              <a:t>zabbix</a:t>
            </a:r>
            <a:r>
              <a:rPr lang="zh-CN" altLang="en-US" sz="1800" dirty="0"/>
              <a:t>、</a:t>
            </a:r>
            <a:r>
              <a:rPr lang="en-US" altLang="zh-CN" sz="1800" dirty="0" err="1"/>
              <a:t>docker</a:t>
            </a:r>
            <a:r>
              <a:rPr lang="zh-CN" altLang="en-US" sz="1800" dirty="0"/>
              <a:t>、</a:t>
            </a:r>
            <a:r>
              <a:rPr lang="en-US" altLang="zh-CN" sz="1800" dirty="0"/>
              <a:t>puppet</a:t>
            </a:r>
            <a:r>
              <a:rPr lang="zh-CN" altLang="en-US" sz="1800" dirty="0"/>
              <a:t>、</a:t>
            </a:r>
            <a:r>
              <a:rPr lang="en-US" altLang="zh-CN" sz="1800" dirty="0" err="1"/>
              <a:t>k8s</a:t>
            </a:r>
            <a:r>
              <a:rPr lang="zh-CN" altLang="en-US" sz="1800" dirty="0"/>
              <a:t>、</a:t>
            </a:r>
            <a:r>
              <a:rPr lang="en-US" altLang="zh-CN" sz="1800" dirty="0" err="1"/>
              <a:t>git</a:t>
            </a:r>
            <a:r>
              <a:rPr lang="zh-CN" altLang="en-US" sz="1800" dirty="0"/>
              <a:t>、</a:t>
            </a:r>
            <a:r>
              <a:rPr lang="en-US" altLang="zh-CN" sz="1800" dirty="0" err="1"/>
              <a:t>cmdb</a:t>
            </a:r>
            <a:r>
              <a:rPr lang="zh-CN" altLang="en-US" sz="1800" dirty="0"/>
              <a:t>等；</a:t>
            </a:r>
          </a:p>
          <a:p>
            <a:pPr marL="0" indent="0">
              <a:buNone/>
            </a:pPr>
            <a:r>
              <a:rPr lang="en-US" altLang="zh-CN" sz="1800" dirty="0"/>
              <a:t>6</a:t>
            </a:r>
            <a:r>
              <a:rPr lang="zh-CN" altLang="en-US" sz="1800" dirty="0"/>
              <a:t>、 有运维平台、分布式系统开发经验者优先；</a:t>
            </a:r>
          </a:p>
          <a:p>
            <a:pPr marL="0" indent="0">
              <a:buNone/>
            </a:pPr>
            <a:r>
              <a:rPr lang="en-US" altLang="zh-CN" sz="1800" dirty="0"/>
              <a:t>7</a:t>
            </a:r>
            <a:r>
              <a:rPr lang="zh-CN" altLang="en-US" sz="1800" dirty="0"/>
              <a:t>、熟悉负载均衡、双机热备</a:t>
            </a:r>
          </a:p>
          <a:p>
            <a:pPr marL="0" indent="0">
              <a:buNone/>
            </a:pPr>
            <a:r>
              <a:rPr lang="en-US" altLang="zh-CN" sz="1800" dirty="0"/>
              <a:t>8</a:t>
            </a:r>
            <a:r>
              <a:rPr lang="zh-CN" altLang="en-US" sz="1800" dirty="0"/>
              <a:t>、对服务器硬件知识有一定的了解。</a:t>
            </a:r>
          </a:p>
          <a:p>
            <a:pPr marL="0" indent="0">
              <a:buNone/>
            </a:pPr>
            <a:r>
              <a:rPr lang="en-US" altLang="zh-CN" sz="1800" dirty="0"/>
              <a:t>9</a:t>
            </a:r>
            <a:r>
              <a:rPr lang="zh-CN" altLang="en-US" sz="1800" dirty="0"/>
              <a:t>、具备良好的业务理解能力、沟通能力和强烈的责任心，并</a:t>
            </a:r>
            <a:r>
              <a:rPr lang="zh-CN" altLang="en-US" sz="1800" dirty="0" smtClean="0"/>
              <a:t>具有</a:t>
            </a:r>
            <a:endParaRPr lang="en-US" altLang="zh-CN" sz="1800" dirty="0" smtClean="0"/>
          </a:p>
          <a:p>
            <a:pPr marL="0" indent="0">
              <a:buNone/>
            </a:pPr>
            <a:r>
              <a:rPr lang="zh-CN" altLang="en-US" sz="1800" dirty="0" smtClean="0"/>
              <a:t>良好</a:t>
            </a:r>
            <a:r>
              <a:rPr lang="zh-CN" altLang="en-US" sz="1800" dirty="0"/>
              <a:t>的自我驱动意识；</a:t>
            </a:r>
          </a:p>
          <a:p>
            <a:pPr marL="0" indent="0">
              <a:buNone/>
            </a:pPr>
            <a:endParaRPr lang="en-US" sz="1800" dirty="0"/>
          </a:p>
        </p:txBody>
      </p:sp>
    </p:spTree>
    <p:extLst>
      <p:ext uri="{BB962C8B-B14F-4D97-AF65-F5344CB8AC3E}">
        <p14:creationId xmlns:p14="http://schemas.microsoft.com/office/powerpoint/2010/main" val="489903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安全运</a:t>
            </a:r>
            <a:r>
              <a:rPr lang="zh-CN" altLang="en-US" dirty="0" smtClean="0"/>
              <a:t>维</a:t>
            </a:r>
            <a:endParaRPr lang="en-US" dirty="0"/>
          </a:p>
        </p:txBody>
      </p:sp>
      <p:sp>
        <p:nvSpPr>
          <p:cNvPr id="3" name="内容占位符 2"/>
          <p:cNvSpPr>
            <a:spLocks noGrp="1"/>
          </p:cNvSpPr>
          <p:nvPr>
            <p:ph sz="quarter" idx="10"/>
          </p:nvPr>
        </p:nvSpPr>
        <p:spPr>
          <a:xfrm>
            <a:off x="611560" y="1628800"/>
            <a:ext cx="7608416" cy="4579715"/>
          </a:xfrm>
        </p:spPr>
        <p:txBody>
          <a:bodyPr/>
          <a:lstStyle/>
          <a:p>
            <a:pPr marL="0" indent="0">
              <a:buNone/>
            </a:pPr>
            <a:r>
              <a:rPr lang="en-US" altLang="zh-CN" sz="1800" dirty="0" err="1"/>
              <a:t>15k-40k</a:t>
            </a:r>
            <a:endParaRPr lang="en-US" altLang="zh-CN" sz="1800" dirty="0"/>
          </a:p>
          <a:p>
            <a:pPr marL="0" indent="0">
              <a:buNone/>
            </a:pPr>
            <a:r>
              <a:rPr lang="en-US" altLang="zh-CN" sz="1800" dirty="0"/>
              <a:t>【</a:t>
            </a:r>
            <a:r>
              <a:rPr lang="zh-CN" altLang="en-US" sz="1800" dirty="0"/>
              <a:t>岗位职责</a:t>
            </a:r>
            <a:r>
              <a:rPr lang="en-US" altLang="zh-CN" sz="1800" dirty="0"/>
              <a:t>】</a:t>
            </a:r>
          </a:p>
          <a:p>
            <a:pPr marL="0" indent="0">
              <a:buNone/>
            </a:pPr>
            <a:r>
              <a:rPr lang="en-US" altLang="zh-CN" sz="1800" dirty="0"/>
              <a:t>1</a:t>
            </a:r>
            <a:r>
              <a:rPr lang="zh-CN" altLang="en-US" sz="1800" dirty="0"/>
              <a:t>、 建立及完善企业信息安全体系</a:t>
            </a:r>
            <a:r>
              <a:rPr lang="en-US" altLang="zh-CN" sz="1800" dirty="0"/>
              <a:t>,</a:t>
            </a:r>
            <a:r>
              <a:rPr lang="zh-CN" altLang="en-US" sz="1800" dirty="0"/>
              <a:t>包括安全制度的建设</a:t>
            </a:r>
            <a:r>
              <a:rPr lang="en-US" altLang="zh-CN" sz="1800" dirty="0"/>
              <a:t>,</a:t>
            </a:r>
            <a:r>
              <a:rPr lang="zh-CN" altLang="en-US" sz="1800" dirty="0"/>
              <a:t>及时更新信息安全基线</a:t>
            </a:r>
            <a:r>
              <a:rPr lang="en-US" altLang="zh-CN" sz="1800" dirty="0"/>
              <a:t>;</a:t>
            </a:r>
          </a:p>
          <a:p>
            <a:pPr marL="0" indent="0">
              <a:buNone/>
            </a:pPr>
            <a:r>
              <a:rPr lang="en-US" altLang="zh-CN" sz="1800" dirty="0"/>
              <a:t>2</a:t>
            </a:r>
            <a:r>
              <a:rPr lang="zh-CN" altLang="en-US" sz="1800" dirty="0"/>
              <a:t>、 企业内部安全审计</a:t>
            </a:r>
            <a:r>
              <a:rPr lang="en-US" altLang="zh-CN" sz="1800" dirty="0"/>
              <a:t>:</a:t>
            </a:r>
            <a:r>
              <a:rPr lang="zh-CN" altLang="en-US" sz="1800" dirty="0"/>
              <a:t>结合公司内部各软件系统特点及公司的实际情况找出潜在的安全漏洞及风险</a:t>
            </a:r>
            <a:r>
              <a:rPr lang="en-US" altLang="zh-CN" sz="1800" dirty="0"/>
              <a:t>,</a:t>
            </a:r>
            <a:r>
              <a:rPr lang="zh-CN" altLang="en-US" sz="1800" dirty="0"/>
              <a:t>并及时推进修复</a:t>
            </a:r>
            <a:r>
              <a:rPr lang="en-US" altLang="zh-CN" sz="1800" dirty="0"/>
              <a:t>;</a:t>
            </a:r>
          </a:p>
          <a:p>
            <a:pPr marL="0" indent="0">
              <a:buNone/>
            </a:pPr>
            <a:r>
              <a:rPr lang="en-US" altLang="zh-CN" sz="1800" dirty="0"/>
              <a:t>3</a:t>
            </a:r>
            <a:r>
              <a:rPr lang="zh-CN" altLang="en-US" sz="1800" dirty="0"/>
              <a:t>、 系统上线安全审核</a:t>
            </a:r>
            <a:r>
              <a:rPr lang="en-US" altLang="zh-CN" sz="1800" dirty="0"/>
              <a:t>:</a:t>
            </a:r>
            <a:r>
              <a:rPr lang="zh-CN" altLang="en-US" sz="1800" dirty="0"/>
              <a:t>对新上线系统进行安全规范</a:t>
            </a:r>
            <a:r>
              <a:rPr lang="en-US" altLang="zh-CN" sz="1800" dirty="0"/>
              <a:t>;</a:t>
            </a:r>
          </a:p>
          <a:p>
            <a:pPr marL="0" indent="0">
              <a:buNone/>
            </a:pPr>
            <a:r>
              <a:rPr lang="en-US" altLang="zh-CN" sz="1800" dirty="0"/>
              <a:t>4</a:t>
            </a:r>
            <a:r>
              <a:rPr lang="zh-CN" altLang="en-US" sz="1800" dirty="0"/>
              <a:t>、 安全巡检</a:t>
            </a:r>
            <a:r>
              <a:rPr lang="en-US" altLang="zh-CN" sz="1800" dirty="0"/>
              <a:t>:</a:t>
            </a:r>
            <a:r>
              <a:rPr lang="zh-CN" altLang="en-US" sz="1800" dirty="0"/>
              <a:t>定期对公司内部各安全流程做检查</a:t>
            </a:r>
            <a:r>
              <a:rPr lang="en-US" altLang="zh-CN" sz="1800" dirty="0"/>
              <a:t>,</a:t>
            </a:r>
            <a:r>
              <a:rPr lang="zh-CN" altLang="en-US" sz="1800" dirty="0"/>
              <a:t>定期对系统做渗透测试</a:t>
            </a:r>
            <a:r>
              <a:rPr lang="en-US" altLang="zh-CN" sz="1800" dirty="0"/>
              <a:t>;</a:t>
            </a:r>
          </a:p>
          <a:p>
            <a:pPr marL="0" indent="0">
              <a:buNone/>
            </a:pPr>
            <a:r>
              <a:rPr lang="en-US" altLang="zh-CN" sz="1800" dirty="0"/>
              <a:t>5</a:t>
            </a:r>
            <a:r>
              <a:rPr lang="zh-CN" altLang="en-US" sz="1800" dirty="0"/>
              <a:t>、 安全事件应急响应</a:t>
            </a:r>
            <a:r>
              <a:rPr lang="en-US" altLang="zh-CN" sz="1800" dirty="0"/>
              <a:t>:</a:t>
            </a:r>
            <a:r>
              <a:rPr lang="zh-CN" altLang="en-US" sz="1800" dirty="0"/>
              <a:t>快速识别安全风险</a:t>
            </a:r>
            <a:r>
              <a:rPr lang="en-US" altLang="zh-CN" sz="1800" dirty="0"/>
              <a:t>,</a:t>
            </a:r>
            <a:r>
              <a:rPr lang="zh-CN" altLang="en-US" sz="1800" dirty="0"/>
              <a:t>并第一时间给出解决方案。</a:t>
            </a:r>
          </a:p>
          <a:p>
            <a:pPr marL="0" indent="0">
              <a:buNone/>
            </a:pPr>
            <a:r>
              <a:rPr lang="en-US" altLang="zh-CN" sz="1800" dirty="0"/>
              <a:t>6</a:t>
            </a:r>
            <a:r>
              <a:rPr lang="zh-CN" altLang="en-US" sz="1800" dirty="0"/>
              <a:t>、对公司产品开发生命周期进行安全管理和指导，引导和辅助</a:t>
            </a:r>
            <a:r>
              <a:rPr lang="zh-CN" altLang="en-US" sz="1800" dirty="0" smtClean="0"/>
              <a:t>开</a:t>
            </a:r>
            <a:endParaRPr lang="en-US" altLang="zh-CN" sz="1800" dirty="0" smtClean="0"/>
          </a:p>
          <a:p>
            <a:pPr marL="0" indent="0">
              <a:buNone/>
            </a:pPr>
            <a:r>
              <a:rPr lang="zh-CN" altLang="en-US" sz="1800" dirty="0" smtClean="0"/>
              <a:t>发</a:t>
            </a:r>
            <a:r>
              <a:rPr lang="zh-CN" altLang="en-US" sz="1800" dirty="0"/>
              <a:t>人员修复安全问题；</a:t>
            </a:r>
          </a:p>
          <a:p>
            <a:pPr marL="0" indent="0">
              <a:buNone/>
            </a:pPr>
            <a:r>
              <a:rPr lang="en-US" altLang="zh-CN" sz="1800" dirty="0"/>
              <a:t>7</a:t>
            </a:r>
            <a:r>
              <a:rPr lang="zh-CN" altLang="en-US" sz="1800" dirty="0"/>
              <a:t>、跟漏洞共享平台建立联系，及时了解并修复系统漏洞</a:t>
            </a:r>
            <a:endParaRPr lang="en-US" sz="1800" dirty="0"/>
          </a:p>
        </p:txBody>
      </p:sp>
    </p:spTree>
    <p:extLst>
      <p:ext uri="{BB962C8B-B14F-4D97-AF65-F5344CB8AC3E}">
        <p14:creationId xmlns:p14="http://schemas.microsoft.com/office/powerpoint/2010/main" val="106851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5576" y="309731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400" b="1" dirty="0" smtClean="0">
                <a:latin typeface="华文新魏" panose="02010800040101010101" pitchFamily="2" charset="-122"/>
                <a:ea typeface="华文新魏" panose="02010800040101010101" pitchFamily="2" charset="-122"/>
              </a:rPr>
              <a:t>高薪之路</a:t>
            </a:r>
            <a:endParaRPr lang="en-US" altLang="zh-CN" sz="2400" b="1" dirty="0">
              <a:latin typeface="华文新魏" panose="02010800040101010101" pitchFamily="2" charset="-122"/>
              <a:ea typeface="华文新魏" panose="02010800040101010101" pitchFamily="2" charset="-122"/>
            </a:endParaRPr>
          </a:p>
        </p:txBody>
      </p:sp>
      <p:sp>
        <p:nvSpPr>
          <p:cNvPr id="105" name="圆角矩形 104"/>
          <p:cNvSpPr/>
          <p:nvPr/>
        </p:nvSpPr>
        <p:spPr>
          <a:xfrm>
            <a:off x="2783070" y="1167819"/>
            <a:ext cx="2005330" cy="360045"/>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新魏" panose="02010800040101010101" pitchFamily="2" charset="-122"/>
                <a:ea typeface="华文新魏" panose="02010800040101010101" pitchFamily="2" charset="-122"/>
              </a:rPr>
              <a:t>什么是运维</a:t>
            </a:r>
            <a:endParaRPr lang="zh-CN" altLang="en-US" sz="2400" b="1" dirty="0">
              <a:latin typeface="华文新魏" panose="02010800040101010101" pitchFamily="2" charset="-122"/>
              <a:ea typeface="华文新魏" panose="02010800040101010101" pitchFamily="2" charset="-122"/>
            </a:endParaRPr>
          </a:p>
        </p:txBody>
      </p:sp>
      <p:sp>
        <p:nvSpPr>
          <p:cNvPr id="109" name="圆角矩形 108"/>
          <p:cNvSpPr/>
          <p:nvPr/>
        </p:nvSpPr>
        <p:spPr>
          <a:xfrm>
            <a:off x="5180943" y="236360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新魏" panose="02010800040101010101" pitchFamily="2" charset="-122"/>
                <a:ea typeface="华文新魏" panose="02010800040101010101" pitchFamily="2" charset="-122"/>
              </a:rPr>
              <a:t>业务运维</a:t>
            </a:r>
            <a:endParaRPr lang="zh-CN" altLang="en-US" sz="2400" b="1" dirty="0">
              <a:latin typeface="华文新魏" panose="02010800040101010101" pitchFamily="2" charset="-122"/>
              <a:ea typeface="华文新魏" panose="02010800040101010101" pitchFamily="2" charset="-122"/>
            </a:endParaRPr>
          </a:p>
        </p:txBody>
      </p:sp>
      <p:cxnSp>
        <p:nvCxnSpPr>
          <p:cNvPr id="132" name="直接箭头连接符 131"/>
          <p:cNvCxnSpPr>
            <a:stCxn id="11" idx="3"/>
            <a:endCxn id="105" idx="1"/>
          </p:cNvCxnSpPr>
          <p:nvPr/>
        </p:nvCxnSpPr>
        <p:spPr>
          <a:xfrm flipV="1">
            <a:off x="2133251" y="1347842"/>
            <a:ext cx="649819" cy="20315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26" idx="1"/>
          </p:cNvCxnSpPr>
          <p:nvPr/>
        </p:nvCxnSpPr>
        <p:spPr>
          <a:xfrm flipV="1">
            <a:off x="2133251" y="2775501"/>
            <a:ext cx="649754" cy="6038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520" y="276977"/>
            <a:ext cx="2531550" cy="720766"/>
            <a:chOff x="179512" y="102969"/>
            <a:chExt cx="2531550" cy="720766"/>
          </a:xfrm>
        </p:grpSpPr>
        <p:sp>
          <p:nvSpPr>
            <p:cNvPr id="88" name="标题 1"/>
            <p:cNvSpPr txBox="1"/>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defRPr/>
              </a:pPr>
              <a:r>
                <a:rPr lang="zh-CN" altLang="en-US" sz="3600" b="1" dirty="0" smtClean="0">
                  <a:latin typeface="华文新魏" panose="02010800040101010101" pitchFamily="2" charset="-122"/>
                  <a:ea typeface="华文新魏" panose="02010800040101010101" pitchFamily="2" charset="-122"/>
                </a:rPr>
                <a:t>职业规划</a:t>
              </a:r>
              <a:endParaRPr lang="en-US" altLang="zh-CN" sz="3600" b="1" dirty="0" smtClean="0">
                <a:latin typeface="华文新魏" panose="02010800040101010101" pitchFamily="2" charset="-122"/>
                <a:ea typeface="华文新魏" panose="02010800040101010101" pitchFamily="2" charset="-122"/>
              </a:endParaRP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b="1" dirty="0" smtClean="0">
                <a:solidFill>
                  <a:schemeClr val="tx1"/>
                </a:solidFill>
                <a:latin typeface="华文新魏" panose="02010800040101010101" pitchFamily="2" charset="-122"/>
                <a:ea typeface="华文新魏" panose="02010800040101010101" pitchFamily="2" charset="-122"/>
              </a:endParaRPr>
            </a:p>
          </p:txBody>
        </p:sp>
      </p:grpSp>
      <p:sp>
        <p:nvSpPr>
          <p:cNvPr id="26" name="圆角矩形 25"/>
          <p:cNvSpPr/>
          <p:nvPr/>
        </p:nvSpPr>
        <p:spPr>
          <a:xfrm>
            <a:off x="2783005" y="2595481"/>
            <a:ext cx="2005395" cy="36004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华文新魏" panose="02010800040101010101" pitchFamily="2" charset="-122"/>
                <a:ea typeface="华文新魏" panose="02010800040101010101" pitchFamily="2" charset="-122"/>
              </a:rPr>
              <a:t>运</a:t>
            </a:r>
            <a:r>
              <a:rPr lang="zh-CN" altLang="en-US" sz="2400" b="1" dirty="0" smtClean="0">
                <a:latin typeface="华文新魏" panose="02010800040101010101" pitchFamily="2" charset="-122"/>
                <a:ea typeface="华文新魏" panose="02010800040101010101" pitchFamily="2" charset="-122"/>
              </a:rPr>
              <a:t>维分类</a:t>
            </a:r>
            <a:endParaRPr lang="en-US" altLang="zh-CN" sz="2400" b="1" dirty="0" smtClean="0">
              <a:latin typeface="华文新魏" panose="02010800040101010101" pitchFamily="2" charset="-122"/>
              <a:ea typeface="华文新魏" panose="02010800040101010101" pitchFamily="2" charset="-122"/>
            </a:endParaRPr>
          </a:p>
        </p:txBody>
      </p:sp>
      <p:sp>
        <p:nvSpPr>
          <p:cNvPr id="17" name="圆角矩形 16"/>
          <p:cNvSpPr/>
          <p:nvPr/>
        </p:nvSpPr>
        <p:spPr>
          <a:xfrm>
            <a:off x="2743345" y="4203158"/>
            <a:ext cx="2005395" cy="36004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新魏" panose="02010800040101010101" pitchFamily="2" charset="-122"/>
                <a:ea typeface="华文新魏" panose="02010800040101010101" pitchFamily="2" charset="-122"/>
              </a:rPr>
              <a:t>企业需求</a:t>
            </a:r>
            <a:endParaRPr lang="en-US" altLang="zh-CN" sz="2400" b="1" dirty="0" smtClean="0">
              <a:latin typeface="华文新魏" panose="02010800040101010101" pitchFamily="2" charset="-122"/>
              <a:ea typeface="华文新魏" panose="02010800040101010101" pitchFamily="2" charset="-122"/>
            </a:endParaRPr>
          </a:p>
        </p:txBody>
      </p:sp>
      <p:sp>
        <p:nvSpPr>
          <p:cNvPr id="18" name="圆角矩形 17"/>
          <p:cNvSpPr/>
          <p:nvPr/>
        </p:nvSpPr>
        <p:spPr>
          <a:xfrm>
            <a:off x="2743344" y="5810835"/>
            <a:ext cx="2005395" cy="36004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新魏" panose="02010800040101010101" pitchFamily="2" charset="-122"/>
                <a:ea typeface="华文新魏" panose="02010800040101010101" pitchFamily="2" charset="-122"/>
              </a:rPr>
              <a:t>让自己值钱</a:t>
            </a:r>
            <a:endParaRPr lang="en-US" altLang="zh-CN" sz="2400" b="1" dirty="0" smtClean="0">
              <a:latin typeface="华文新魏" panose="02010800040101010101" pitchFamily="2" charset="-122"/>
              <a:ea typeface="华文新魏" panose="02010800040101010101" pitchFamily="2" charset="-122"/>
            </a:endParaRPr>
          </a:p>
        </p:txBody>
      </p:sp>
      <p:cxnSp>
        <p:nvCxnSpPr>
          <p:cNvPr id="19" name="直接箭头连接符 18"/>
          <p:cNvCxnSpPr>
            <a:stCxn id="11" idx="3"/>
            <a:endCxn id="17" idx="1"/>
          </p:cNvCxnSpPr>
          <p:nvPr/>
        </p:nvCxnSpPr>
        <p:spPr>
          <a:xfrm>
            <a:off x="2133251" y="3379364"/>
            <a:ext cx="610094" cy="10038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3"/>
            <a:endCxn id="18" idx="1"/>
          </p:cNvCxnSpPr>
          <p:nvPr/>
        </p:nvCxnSpPr>
        <p:spPr>
          <a:xfrm>
            <a:off x="2133251" y="3379364"/>
            <a:ext cx="610093" cy="26114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5180943" y="28974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华文新魏" panose="02010800040101010101" pitchFamily="2" charset="-122"/>
                <a:ea typeface="华文新魏" panose="02010800040101010101" pitchFamily="2" charset="-122"/>
              </a:rPr>
              <a:t>技术运维</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安全运维（续）</a:t>
            </a:r>
            <a:endParaRPr lang="en-US" dirty="0"/>
          </a:p>
        </p:txBody>
      </p:sp>
      <p:sp>
        <p:nvSpPr>
          <p:cNvPr id="3" name="内容占位符 2"/>
          <p:cNvSpPr>
            <a:spLocks noGrp="1"/>
          </p:cNvSpPr>
          <p:nvPr>
            <p:ph sz="quarter" idx="10"/>
          </p:nvPr>
        </p:nvSpPr>
        <p:spPr>
          <a:xfrm>
            <a:off x="619870" y="1260373"/>
            <a:ext cx="8344618" cy="5244513"/>
          </a:xfrm>
        </p:spPr>
        <p:txBody>
          <a:bodyPr/>
          <a:lstStyle/>
          <a:p>
            <a:pPr marL="0" indent="0">
              <a:buNone/>
            </a:pPr>
            <a:r>
              <a:rPr lang="en-US" altLang="zh-CN" sz="1800" dirty="0"/>
              <a:t>【</a:t>
            </a:r>
            <a:r>
              <a:rPr lang="zh-CN" altLang="en-US" sz="1800" dirty="0"/>
              <a:t>任职要求</a:t>
            </a:r>
            <a:r>
              <a:rPr lang="en-US" altLang="zh-CN" sz="1800" dirty="0"/>
              <a:t>】</a:t>
            </a:r>
          </a:p>
          <a:p>
            <a:pPr marL="0" indent="0">
              <a:buNone/>
            </a:pPr>
            <a:r>
              <a:rPr lang="en-US" altLang="zh-CN" sz="1800" dirty="0"/>
              <a:t>1</a:t>
            </a:r>
            <a:r>
              <a:rPr lang="zh-CN" altLang="en-US" sz="1800" dirty="0"/>
              <a:t>、</a:t>
            </a:r>
            <a:r>
              <a:rPr lang="en-US" altLang="zh-CN" sz="1800" dirty="0"/>
              <a:t>5</a:t>
            </a:r>
            <a:r>
              <a:rPr lang="zh-CN" altLang="en-US" sz="1800" dirty="0"/>
              <a:t>年以上的大型企业或知名互联网公司安全从业经历。熟悉</a:t>
            </a:r>
            <a:r>
              <a:rPr lang="en-US" altLang="zh-CN" sz="1800" dirty="0"/>
              <a:t>IT</a:t>
            </a:r>
            <a:r>
              <a:rPr lang="zh-CN" altLang="en-US" sz="1800" dirty="0"/>
              <a:t>审计，渗透测试等信息安全相关技术；</a:t>
            </a:r>
          </a:p>
          <a:p>
            <a:pPr marL="0" indent="0">
              <a:buNone/>
            </a:pPr>
            <a:r>
              <a:rPr lang="en-US" altLang="zh-CN" sz="1800" dirty="0"/>
              <a:t>2</a:t>
            </a:r>
            <a:r>
              <a:rPr lang="zh-CN" altLang="en-US" sz="1800" dirty="0"/>
              <a:t>、精通企业</a:t>
            </a:r>
            <a:r>
              <a:rPr lang="en-US" altLang="zh-CN" sz="1800" dirty="0"/>
              <a:t>IT</a:t>
            </a:r>
            <a:r>
              <a:rPr lang="zh-CN" altLang="en-US" sz="1800" dirty="0"/>
              <a:t>审计流程</a:t>
            </a:r>
            <a:r>
              <a:rPr lang="en-US" altLang="zh-CN" sz="1800" dirty="0"/>
              <a:t>,</a:t>
            </a:r>
            <a:r>
              <a:rPr lang="zh-CN" altLang="en-US" sz="1800" dirty="0"/>
              <a:t>有</a:t>
            </a:r>
            <a:r>
              <a:rPr lang="en-US" altLang="zh-CN" sz="1800" dirty="0" err="1"/>
              <a:t>SOX404</a:t>
            </a:r>
            <a:r>
              <a:rPr lang="zh-CN" altLang="en-US" sz="1800" dirty="0"/>
              <a:t>审计等经验</a:t>
            </a:r>
            <a:r>
              <a:rPr lang="en-US" altLang="zh-CN" sz="1800" dirty="0"/>
              <a:t>;</a:t>
            </a:r>
          </a:p>
          <a:p>
            <a:pPr marL="0" indent="0">
              <a:buNone/>
            </a:pPr>
            <a:r>
              <a:rPr lang="en-US" altLang="zh-CN" sz="1800" dirty="0"/>
              <a:t>3</a:t>
            </a:r>
            <a:r>
              <a:rPr lang="zh-CN" altLang="en-US" sz="1800" dirty="0"/>
              <a:t>、熟悉国际和国内安全标准</a:t>
            </a:r>
            <a:r>
              <a:rPr lang="en-US" altLang="zh-CN" sz="1800" dirty="0"/>
              <a:t>,</a:t>
            </a:r>
            <a:r>
              <a:rPr lang="zh-CN" altLang="en-US" sz="1800" dirty="0"/>
              <a:t>对安全风险评估有丰富的经验</a:t>
            </a:r>
            <a:r>
              <a:rPr lang="en-US" altLang="zh-CN" sz="1800" dirty="0"/>
              <a:t>,</a:t>
            </a:r>
            <a:r>
              <a:rPr lang="zh-CN" altLang="en-US" sz="1800" dirty="0"/>
              <a:t>能够独立处理安全事故</a:t>
            </a:r>
            <a:r>
              <a:rPr lang="en-US" altLang="zh-CN" sz="1800" dirty="0"/>
              <a:t>;</a:t>
            </a:r>
          </a:p>
          <a:p>
            <a:pPr marL="0" indent="0">
              <a:buNone/>
            </a:pPr>
            <a:r>
              <a:rPr lang="en-US" altLang="zh-CN" sz="1800" dirty="0"/>
              <a:t>4</a:t>
            </a:r>
            <a:r>
              <a:rPr lang="zh-CN" altLang="en-US" sz="1800" dirty="0"/>
              <a:t>、熟练掌握防火墙、</a:t>
            </a:r>
            <a:r>
              <a:rPr lang="en-US" altLang="zh-CN" sz="1800" dirty="0"/>
              <a:t>IDS/IPS</a:t>
            </a:r>
            <a:r>
              <a:rPr lang="zh-CN" altLang="en-US" sz="1800" dirty="0"/>
              <a:t>、防病毒、漏洞扫描、基线扫描、身份认证等安全产品维护管理；</a:t>
            </a:r>
          </a:p>
          <a:p>
            <a:pPr marL="0" indent="0">
              <a:buNone/>
            </a:pPr>
            <a:r>
              <a:rPr lang="en-US" altLang="zh-CN" sz="1800" dirty="0"/>
              <a:t>5</a:t>
            </a:r>
            <a:r>
              <a:rPr lang="zh-CN" altLang="en-US" sz="1800" dirty="0"/>
              <a:t>、精通</a:t>
            </a:r>
            <a:r>
              <a:rPr lang="en-US" altLang="zh-CN" sz="1800" dirty="0"/>
              <a:t>Web</a:t>
            </a:r>
            <a:r>
              <a:rPr lang="zh-CN" altLang="en-US" sz="1800" dirty="0"/>
              <a:t>应用攻防安全技术</a:t>
            </a:r>
            <a:r>
              <a:rPr lang="en-US" altLang="zh-CN" sz="1800" dirty="0"/>
              <a:t>,</a:t>
            </a:r>
            <a:r>
              <a:rPr lang="zh-CN" altLang="en-US" sz="1800" dirty="0"/>
              <a:t>熟悉常规安全漏洞（</a:t>
            </a:r>
            <a:r>
              <a:rPr lang="en-US" altLang="zh-CN" sz="1800" dirty="0"/>
              <a:t>SQL</a:t>
            </a:r>
            <a:r>
              <a:rPr lang="zh-CN" altLang="en-US" sz="1800" dirty="0"/>
              <a:t>注入、</a:t>
            </a:r>
            <a:r>
              <a:rPr lang="en-US" altLang="zh-CN" sz="1800" dirty="0" err="1"/>
              <a:t>XSS</a:t>
            </a:r>
            <a:r>
              <a:rPr lang="zh-CN" altLang="en-US" sz="1800" dirty="0"/>
              <a:t>、</a:t>
            </a:r>
            <a:r>
              <a:rPr lang="en-US" altLang="zh-CN" sz="1800" dirty="0" err="1"/>
              <a:t>CSRF</a:t>
            </a:r>
            <a:r>
              <a:rPr lang="zh-CN" altLang="en-US" sz="1800" dirty="0"/>
              <a:t>、</a:t>
            </a:r>
            <a:r>
              <a:rPr lang="en-US" altLang="zh-CN" sz="1800" dirty="0" err="1"/>
              <a:t>LFI</a:t>
            </a:r>
            <a:r>
              <a:rPr lang="zh-CN" altLang="en-US" sz="1800" dirty="0"/>
              <a:t>、</a:t>
            </a:r>
            <a:r>
              <a:rPr lang="en-US" altLang="zh-CN" sz="1800" dirty="0" err="1"/>
              <a:t>RFI</a:t>
            </a:r>
            <a:r>
              <a:rPr lang="zh-CN" altLang="en-US" sz="1800" dirty="0"/>
              <a:t>等）</a:t>
            </a:r>
            <a:r>
              <a:rPr lang="en-US" altLang="zh-CN" sz="1800" dirty="0"/>
              <a:t>,</a:t>
            </a:r>
            <a:r>
              <a:rPr lang="zh-CN" altLang="en-US" sz="1800" dirty="0"/>
              <a:t>深入理解</a:t>
            </a:r>
            <a:r>
              <a:rPr lang="en-US" altLang="zh-CN" sz="1800" dirty="0"/>
              <a:t>Web</a:t>
            </a:r>
            <a:r>
              <a:rPr lang="zh-CN" altLang="en-US" sz="1800" dirty="0"/>
              <a:t>漏洞的原理及对抗方法</a:t>
            </a:r>
            <a:r>
              <a:rPr lang="en-US" altLang="zh-CN" sz="1800" dirty="0"/>
              <a:t>;</a:t>
            </a:r>
          </a:p>
          <a:p>
            <a:pPr marL="0" indent="0">
              <a:buNone/>
            </a:pPr>
            <a:r>
              <a:rPr lang="en-US" altLang="zh-CN" sz="1800" dirty="0"/>
              <a:t>6</a:t>
            </a:r>
            <a:r>
              <a:rPr lang="zh-CN" altLang="en-US" sz="1800" dirty="0"/>
              <a:t>、熟悉主流信息安全安全产品的配置及使用</a:t>
            </a:r>
            <a:r>
              <a:rPr lang="en-US" altLang="zh-CN" sz="1800" dirty="0"/>
              <a:t>,</a:t>
            </a:r>
            <a:r>
              <a:rPr lang="zh-CN" altLang="en-US" sz="1800" dirty="0"/>
              <a:t>如</a:t>
            </a:r>
            <a:r>
              <a:rPr lang="en-US" altLang="zh-CN" sz="1800" dirty="0"/>
              <a:t>IPS</a:t>
            </a:r>
            <a:r>
              <a:rPr lang="zh-CN" altLang="en-US" sz="1800" dirty="0"/>
              <a:t>、</a:t>
            </a:r>
            <a:r>
              <a:rPr lang="en-US" altLang="zh-CN" sz="1800" dirty="0" err="1"/>
              <a:t>WAF</a:t>
            </a:r>
            <a:r>
              <a:rPr lang="zh-CN" altLang="en-US" sz="1800" dirty="0"/>
              <a:t>、</a:t>
            </a:r>
            <a:r>
              <a:rPr lang="en-US" altLang="zh-CN" sz="1800" dirty="0" err="1"/>
              <a:t>NGFW</a:t>
            </a:r>
            <a:r>
              <a:rPr lang="zh-CN" altLang="en-US" sz="1800" dirty="0" smtClean="0"/>
              <a:t>、</a:t>
            </a:r>
            <a:endParaRPr lang="en-US" altLang="zh-CN" sz="1800" dirty="0" smtClean="0"/>
          </a:p>
          <a:p>
            <a:pPr marL="0" indent="0">
              <a:buNone/>
            </a:pPr>
            <a:r>
              <a:rPr lang="en-US" altLang="zh-CN" sz="1800" dirty="0" smtClean="0"/>
              <a:t>VPN</a:t>
            </a:r>
            <a:r>
              <a:rPr lang="zh-CN" altLang="en-US" sz="1800" dirty="0"/>
              <a:t>、网络防病毒、数据库安全审计等</a:t>
            </a:r>
            <a:r>
              <a:rPr lang="en-US" altLang="zh-CN" sz="1800" dirty="0"/>
              <a:t>;</a:t>
            </a:r>
          </a:p>
          <a:p>
            <a:pPr marL="0" indent="0">
              <a:buNone/>
            </a:pPr>
            <a:r>
              <a:rPr lang="en-US" altLang="zh-CN" sz="1800" dirty="0"/>
              <a:t>7</a:t>
            </a:r>
            <a:r>
              <a:rPr lang="zh-CN" altLang="en-US" sz="1800" dirty="0"/>
              <a:t>、精通网络安全技术</a:t>
            </a:r>
            <a:r>
              <a:rPr lang="en-US" altLang="zh-CN" sz="1800" dirty="0"/>
              <a:t>,</a:t>
            </a:r>
            <a:r>
              <a:rPr lang="zh-CN" altLang="en-US" sz="1800" dirty="0"/>
              <a:t>包括端口、服务漏洞扫描、程序漏洞</a:t>
            </a:r>
            <a:r>
              <a:rPr lang="zh-CN" altLang="en-US" sz="1800" dirty="0" smtClean="0"/>
              <a:t>扫描</a:t>
            </a:r>
            <a:endParaRPr lang="en-US" altLang="zh-CN" sz="1800" dirty="0" smtClean="0"/>
          </a:p>
          <a:p>
            <a:pPr marL="0" indent="0">
              <a:buNone/>
            </a:pPr>
            <a:r>
              <a:rPr lang="zh-CN" altLang="en-US" sz="1800" dirty="0" smtClean="0"/>
              <a:t>分析</a:t>
            </a:r>
            <a:r>
              <a:rPr lang="zh-CN" altLang="en-US" sz="1800" dirty="0"/>
              <a:t>检测、入侵和攻击分析追踪、网站渗透、病毒木马防范等</a:t>
            </a:r>
            <a:r>
              <a:rPr lang="en-US" altLang="zh-CN" sz="1800" dirty="0" smtClean="0"/>
              <a:t>;</a:t>
            </a:r>
            <a:endParaRPr lang="en-US" altLang="zh-CN" sz="1800" dirty="0"/>
          </a:p>
        </p:txBody>
      </p:sp>
    </p:spTree>
    <p:extLst>
      <p:ext uri="{BB962C8B-B14F-4D97-AF65-F5344CB8AC3E}">
        <p14:creationId xmlns:p14="http://schemas.microsoft.com/office/powerpoint/2010/main" val="4128815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安全运维（续</a:t>
            </a:r>
            <a:r>
              <a:rPr lang="en-US" altLang="zh-CN" dirty="0" smtClean="0"/>
              <a:t>2</a:t>
            </a:r>
            <a:r>
              <a:rPr lang="zh-CN" altLang="en-US" dirty="0" smtClean="0"/>
              <a:t>）</a:t>
            </a:r>
            <a:endParaRPr lang="en-US" dirty="0"/>
          </a:p>
        </p:txBody>
      </p:sp>
      <p:sp>
        <p:nvSpPr>
          <p:cNvPr id="3" name="内容占位符 2"/>
          <p:cNvSpPr>
            <a:spLocks noGrp="1"/>
          </p:cNvSpPr>
          <p:nvPr>
            <p:ph sz="quarter" idx="10"/>
          </p:nvPr>
        </p:nvSpPr>
        <p:spPr>
          <a:xfrm>
            <a:off x="611560" y="1628800"/>
            <a:ext cx="7608416" cy="5281126"/>
          </a:xfrm>
        </p:spPr>
        <p:txBody>
          <a:bodyPr/>
          <a:lstStyle/>
          <a:p>
            <a:r>
              <a:rPr lang="en-US" altLang="zh-CN" sz="1800" dirty="0"/>
              <a:t>8</a:t>
            </a:r>
            <a:r>
              <a:rPr lang="zh-CN" altLang="en-US" sz="1800" dirty="0"/>
              <a:t>、熟悉各网络协议，熟悉各种加密技术及算法，熟悉常见的网络安全防御技术，熟悉各种网络渗透性测试工具；</a:t>
            </a:r>
          </a:p>
          <a:p>
            <a:r>
              <a:rPr lang="en-US" altLang="zh-CN" sz="1800" dirty="0"/>
              <a:t>9</a:t>
            </a:r>
            <a:r>
              <a:rPr lang="zh-CN" altLang="en-US" sz="1800" dirty="0"/>
              <a:t>、熟练掌握</a:t>
            </a:r>
            <a:r>
              <a:rPr lang="en-US" altLang="zh-CN" sz="1800" dirty="0"/>
              <a:t>Java</a:t>
            </a:r>
            <a:r>
              <a:rPr lang="zh-CN" altLang="en-US" sz="1800" dirty="0"/>
              <a:t>、</a:t>
            </a:r>
            <a:r>
              <a:rPr lang="en-US" altLang="zh-CN" sz="1800" dirty="0"/>
              <a:t>Python</a:t>
            </a:r>
            <a:r>
              <a:rPr lang="zh-CN" altLang="en-US" sz="1800" dirty="0"/>
              <a:t>等语言等</a:t>
            </a:r>
            <a:r>
              <a:rPr lang="en-US" altLang="zh-CN" sz="1800" dirty="0"/>
              <a:t>,</a:t>
            </a:r>
            <a:r>
              <a:rPr lang="zh-CN" altLang="en-US" sz="1800" dirty="0"/>
              <a:t>熟悉运维自动化相关的开发，有成功的项目经验；</a:t>
            </a:r>
          </a:p>
          <a:p>
            <a:r>
              <a:rPr lang="en-US" altLang="zh-CN" sz="1800" dirty="0"/>
              <a:t>10</a:t>
            </a:r>
            <a:r>
              <a:rPr lang="zh-CN" altLang="en-US" sz="1800" dirty="0"/>
              <a:t>、熟悉</a:t>
            </a:r>
            <a:r>
              <a:rPr lang="en-US" altLang="zh-CN" sz="1800" dirty="0" err="1"/>
              <a:t>linux</a:t>
            </a:r>
            <a:r>
              <a:rPr lang="zh-CN" altLang="en-US" sz="1800" dirty="0"/>
              <a:t>平台常用服务的运维：包括不限于</a:t>
            </a:r>
            <a:r>
              <a:rPr lang="en-US" altLang="zh-CN" sz="1800" dirty="0"/>
              <a:t>NGINX </a:t>
            </a:r>
            <a:r>
              <a:rPr lang="zh-CN" altLang="en-US" sz="1800" dirty="0"/>
              <a:t>、</a:t>
            </a:r>
            <a:r>
              <a:rPr lang="en-US" altLang="zh-CN" sz="1800" dirty="0"/>
              <a:t>JAVA</a:t>
            </a:r>
            <a:r>
              <a:rPr lang="zh-CN" altLang="en-US" sz="1800" dirty="0"/>
              <a:t>、</a:t>
            </a:r>
            <a:r>
              <a:rPr lang="en-US" altLang="zh-CN" sz="1800" dirty="0" err="1"/>
              <a:t>ZABBIX</a:t>
            </a:r>
            <a:r>
              <a:rPr lang="zh-CN" altLang="en-US" sz="1800" dirty="0"/>
              <a:t>、</a:t>
            </a:r>
            <a:r>
              <a:rPr lang="en-US" altLang="zh-CN" sz="1800" dirty="0"/>
              <a:t>MYSQL</a:t>
            </a:r>
            <a:r>
              <a:rPr lang="zh-CN" altLang="en-US" sz="1800" dirty="0"/>
              <a:t>、</a:t>
            </a:r>
            <a:r>
              <a:rPr lang="en-US" altLang="zh-CN" sz="1800" dirty="0" err="1"/>
              <a:t>REDIS</a:t>
            </a:r>
            <a:r>
              <a:rPr lang="zh-CN" altLang="en-US" sz="1800" dirty="0"/>
              <a:t>、</a:t>
            </a:r>
            <a:r>
              <a:rPr lang="en-US" altLang="zh-CN" sz="1800" dirty="0" err="1"/>
              <a:t>NODE.JS</a:t>
            </a:r>
            <a:r>
              <a:rPr lang="zh-CN" altLang="en-US" sz="1800" dirty="0"/>
              <a:t>、</a:t>
            </a:r>
            <a:r>
              <a:rPr lang="en-US" altLang="zh-CN" sz="1800" dirty="0" err="1"/>
              <a:t>SaltStack</a:t>
            </a:r>
            <a:r>
              <a:rPr lang="zh-CN" altLang="en-US" sz="1800" dirty="0"/>
              <a:t>；</a:t>
            </a:r>
          </a:p>
          <a:p>
            <a:r>
              <a:rPr lang="en-US" altLang="zh-CN" sz="1800" dirty="0"/>
              <a:t>11</a:t>
            </a:r>
            <a:r>
              <a:rPr lang="zh-CN" altLang="en-US" sz="1800" dirty="0"/>
              <a:t>、有一定的沟通能力和服务意识，能承受一定的工作压力。</a:t>
            </a:r>
          </a:p>
          <a:p>
            <a:endParaRPr lang="zh-CN" altLang="en-US" sz="1800" dirty="0"/>
          </a:p>
          <a:p>
            <a:r>
              <a:rPr lang="zh-CN" altLang="en-US" sz="1800" dirty="0"/>
              <a:t>符合以下条件者优先考虑：</a:t>
            </a:r>
          </a:p>
          <a:p>
            <a:r>
              <a:rPr lang="en-US" altLang="zh-CN" sz="1800" dirty="0"/>
              <a:t>1</a:t>
            </a:r>
            <a:r>
              <a:rPr lang="zh-CN" altLang="en-US" sz="1800" dirty="0"/>
              <a:t>、有大型商用系统规划、部署、运维、优化经验者；</a:t>
            </a:r>
          </a:p>
          <a:p>
            <a:r>
              <a:rPr lang="en-US" altLang="zh-CN" sz="1800" dirty="0"/>
              <a:t>2</a:t>
            </a:r>
            <a:r>
              <a:rPr lang="zh-CN" altLang="en-US" sz="1800" dirty="0"/>
              <a:t>、有互联网安全方面相关工作经验者；</a:t>
            </a:r>
          </a:p>
          <a:p>
            <a:r>
              <a:rPr lang="en-US" altLang="zh-CN" sz="1800" dirty="0"/>
              <a:t>3</a:t>
            </a:r>
            <a:r>
              <a:rPr lang="zh-CN" altLang="en-US" sz="1800" dirty="0"/>
              <a:t>、有安全相关的证书或应用</a:t>
            </a:r>
            <a:r>
              <a:rPr lang="en-US" altLang="zh-CN" sz="1800" dirty="0"/>
              <a:t>APP</a:t>
            </a:r>
            <a:r>
              <a:rPr lang="zh-CN" altLang="en-US" sz="1800" dirty="0"/>
              <a:t>安全管理经验者；</a:t>
            </a:r>
          </a:p>
          <a:p>
            <a:r>
              <a:rPr lang="en-US" altLang="zh-CN" sz="1800" dirty="0"/>
              <a:t>4</a:t>
            </a:r>
            <a:r>
              <a:rPr lang="zh-CN" altLang="en-US" sz="1800" dirty="0"/>
              <a:t>、有海量数据，高并发场景运维经验者</a:t>
            </a:r>
          </a:p>
          <a:p>
            <a:endParaRPr lang="en-US" sz="1800" dirty="0"/>
          </a:p>
        </p:txBody>
      </p:sp>
    </p:spTree>
    <p:extLst>
      <p:ext uri="{BB962C8B-B14F-4D97-AF65-F5344CB8AC3E}">
        <p14:creationId xmlns:p14="http://schemas.microsoft.com/office/powerpoint/2010/main" val="371285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分布式存储</a:t>
            </a:r>
            <a:endParaRPr lang="en-US" dirty="0"/>
          </a:p>
        </p:txBody>
      </p:sp>
      <p:sp>
        <p:nvSpPr>
          <p:cNvPr id="3" name="内容占位符 2"/>
          <p:cNvSpPr>
            <a:spLocks noGrp="1"/>
          </p:cNvSpPr>
          <p:nvPr>
            <p:ph sz="quarter" idx="10"/>
          </p:nvPr>
        </p:nvSpPr>
        <p:spPr>
          <a:xfrm>
            <a:off x="611559" y="1260373"/>
            <a:ext cx="8208912" cy="5779724"/>
          </a:xfrm>
        </p:spPr>
        <p:txBody>
          <a:bodyPr/>
          <a:lstStyle/>
          <a:p>
            <a:pPr marL="0" indent="0">
              <a:buNone/>
            </a:pPr>
            <a:r>
              <a:rPr lang="en-US" altLang="zh-CN" sz="1800" dirty="0" err="1">
                <a:latin typeface="微软雅黑" panose="020B0503020204020204" pitchFamily="34" charset="-122"/>
                <a:ea typeface="微软雅黑" panose="020B0503020204020204" pitchFamily="34" charset="-122"/>
              </a:rPr>
              <a:t>20k-45k</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工作职责：</a:t>
            </a:r>
          </a:p>
          <a:p>
            <a:pPr marL="0" indent="0">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、负责</a:t>
            </a:r>
            <a:r>
              <a:rPr lang="en-US" altLang="zh-CN" sz="1800" dirty="0">
                <a:latin typeface="微软雅黑" panose="020B0503020204020204" pitchFamily="34" charset="-122"/>
                <a:ea typeface="微软雅黑" panose="020B0503020204020204" pitchFamily="34" charset="-122"/>
              </a:rPr>
              <a:t>AI</a:t>
            </a:r>
            <a:r>
              <a:rPr lang="zh-CN" altLang="en-US" sz="1800" dirty="0">
                <a:latin typeface="微软雅黑" panose="020B0503020204020204" pitchFamily="34" charset="-122"/>
                <a:ea typeface="微软雅黑" panose="020B0503020204020204" pitchFamily="34" charset="-122"/>
              </a:rPr>
              <a:t>云平台分布式存储架构设计和开发；</a:t>
            </a:r>
          </a:p>
          <a:p>
            <a:pPr marL="0" indent="0">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、负责对系统的持续优化，满足高可用、高性能、高扩展性等需求；</a:t>
            </a:r>
          </a:p>
          <a:p>
            <a:pPr marL="0" indent="0">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、负责存储前瞻技术的跟踪、调研、产品研发。</a:t>
            </a:r>
            <a:endParaRPr lang="en-US" altLang="zh-CN" sz="1800" dirty="0">
              <a:latin typeface="微软雅黑" panose="020B0503020204020204" pitchFamily="34" charset="-122"/>
              <a:ea typeface="微软雅黑" panose="020B0503020204020204" pitchFamily="34" charset="-122"/>
            </a:endParaRPr>
          </a:p>
          <a:p>
            <a:pPr marL="0" indent="0">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、分析现有产品，定义与实现新功能与性能特性；</a:t>
            </a:r>
          </a:p>
          <a:p>
            <a:pPr marL="0" indent="0">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、参与客户交流，分析客户需求，支持客户测试。</a:t>
            </a:r>
          </a:p>
          <a:p>
            <a:pPr marL="0" indent="0">
              <a:buNone/>
            </a:pPr>
            <a:endParaRPr lang="zh-CN" altLang="en-US"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任职资格：</a:t>
            </a:r>
          </a:p>
          <a:p>
            <a:pPr marL="0" indent="0">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、精通</a:t>
            </a:r>
            <a:r>
              <a:rPr lang="en-US" altLang="zh-CN" sz="1800" dirty="0">
                <a:latin typeface="微软雅黑" panose="020B0503020204020204" pitchFamily="34" charset="-122"/>
                <a:ea typeface="微软雅黑" panose="020B0503020204020204" pitchFamily="34" charset="-122"/>
              </a:rPr>
              <a:t>C/C++</a:t>
            </a:r>
            <a:r>
              <a:rPr lang="zh-CN" altLang="en-US" sz="1800" dirty="0">
                <a:latin typeface="微软雅黑" panose="020B0503020204020204" pitchFamily="34" charset="-122"/>
                <a:ea typeface="微软雅黑" panose="020B0503020204020204" pitchFamily="34" charset="-122"/>
              </a:rPr>
              <a:t>语言，熟练掌握常用的数据结构</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算法，有良好的编程、代码排错能力；</a:t>
            </a:r>
            <a:endParaRPr lang="en-US" altLang="zh-CN" sz="1800" dirty="0">
              <a:latin typeface="微软雅黑" panose="020B0503020204020204" pitchFamily="34" charset="-122"/>
              <a:ea typeface="微软雅黑" panose="020B0503020204020204" pitchFamily="34" charset="-122"/>
            </a:endParaRPr>
          </a:p>
          <a:p>
            <a:pPr marL="0" indent="0">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、熟悉</a:t>
            </a:r>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及其内核；</a:t>
            </a:r>
          </a:p>
          <a:p>
            <a:pPr marL="0" indent="0">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、熟悉云计算相关技术；</a:t>
            </a:r>
          </a:p>
          <a:p>
            <a:pPr marL="0" indent="0">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、熟练掌握</a:t>
            </a:r>
            <a:r>
              <a:rPr lang="en-US" altLang="zh-CN" sz="1800" dirty="0">
                <a:latin typeface="微软雅黑" panose="020B0503020204020204" pitchFamily="34" charset="-122"/>
                <a:ea typeface="微软雅黑" panose="020B0503020204020204" pitchFamily="34" charset="-122"/>
              </a:rPr>
              <a:t>TCP/IP</a:t>
            </a:r>
            <a:r>
              <a:rPr lang="zh-CN" altLang="en-US" sz="1800" dirty="0">
                <a:latin typeface="微软雅黑" panose="020B0503020204020204" pitchFamily="34" charset="-122"/>
                <a:ea typeface="微软雅黑" panose="020B0503020204020204" pitchFamily="34" charset="-122"/>
              </a:rPr>
              <a:t>网络协议，熟悉多线程开发与网络编程；</a:t>
            </a:r>
          </a:p>
          <a:p>
            <a:pPr marL="0" indent="0">
              <a:buNone/>
            </a:pPr>
            <a:endParaRPr lang="en-US" sz="1800" dirty="0"/>
          </a:p>
        </p:txBody>
      </p:sp>
    </p:spTree>
    <p:extLst>
      <p:ext uri="{BB962C8B-B14F-4D97-AF65-F5344CB8AC3E}">
        <p14:creationId xmlns:p14="http://schemas.microsoft.com/office/powerpoint/2010/main" val="3963569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分布式存储（续）</a:t>
            </a:r>
            <a:endParaRPr lang="en-US" dirty="0"/>
          </a:p>
        </p:txBody>
      </p:sp>
      <p:sp>
        <p:nvSpPr>
          <p:cNvPr id="3" name="内容占位符 2"/>
          <p:cNvSpPr>
            <a:spLocks noGrp="1"/>
          </p:cNvSpPr>
          <p:nvPr>
            <p:ph sz="quarter" idx="10"/>
          </p:nvPr>
        </p:nvSpPr>
        <p:spPr>
          <a:xfrm>
            <a:off x="611559" y="1412776"/>
            <a:ext cx="8064896" cy="6167522"/>
          </a:xfrm>
        </p:spPr>
        <p:txBody>
          <a:bodyPr/>
          <a:lstStyle/>
          <a:p>
            <a:pPr marL="0" indent="0">
              <a:buNone/>
            </a:pPr>
            <a:r>
              <a:rPr lang="en-US" altLang="zh-CN" sz="1800" dirty="0"/>
              <a:t>5</a:t>
            </a:r>
            <a:r>
              <a:rPr lang="zh-CN" altLang="en-US" sz="1800" dirty="0"/>
              <a:t>、了解</a:t>
            </a:r>
            <a:r>
              <a:rPr lang="en-US" altLang="zh-CN" sz="1800" dirty="0"/>
              <a:t>NFS</a:t>
            </a:r>
            <a:r>
              <a:rPr lang="zh-CN" altLang="en-US" sz="1800" dirty="0"/>
              <a:t>，</a:t>
            </a:r>
            <a:r>
              <a:rPr lang="en-US" altLang="zh-CN" sz="1800" dirty="0"/>
              <a:t>SAMBA</a:t>
            </a:r>
            <a:r>
              <a:rPr lang="zh-CN" altLang="en-US" sz="1800" dirty="0"/>
              <a:t>，</a:t>
            </a:r>
            <a:r>
              <a:rPr lang="en-US" altLang="zh-CN" sz="1800" dirty="0" err="1"/>
              <a:t>S3</a:t>
            </a:r>
            <a:r>
              <a:rPr lang="zh-CN" altLang="en-US" sz="1800" dirty="0"/>
              <a:t>，</a:t>
            </a:r>
            <a:r>
              <a:rPr lang="en-US" altLang="zh-CN" sz="1800" dirty="0"/>
              <a:t>iSCSI</a:t>
            </a:r>
            <a:r>
              <a:rPr lang="zh-CN" altLang="en-US" sz="1800" dirty="0"/>
              <a:t>等协议；</a:t>
            </a:r>
          </a:p>
          <a:p>
            <a:pPr marL="0" indent="0">
              <a:buNone/>
            </a:pPr>
            <a:r>
              <a:rPr lang="en-US" altLang="zh-CN" sz="1800" dirty="0"/>
              <a:t>6</a:t>
            </a:r>
            <a:r>
              <a:rPr lang="zh-CN" altLang="en-US" sz="1800" dirty="0"/>
              <a:t>、有存储阵列开发经验优先；</a:t>
            </a:r>
          </a:p>
          <a:p>
            <a:pPr marL="0" indent="0">
              <a:buNone/>
            </a:pPr>
            <a:r>
              <a:rPr lang="en-US" altLang="zh-CN" sz="1800" dirty="0"/>
              <a:t>7</a:t>
            </a:r>
            <a:r>
              <a:rPr lang="zh-CN" altLang="en-US" sz="1800" dirty="0"/>
              <a:t>、熟悉分布式存储系统相关原理，理解高可用、高可靠等主题，对构建大规模分布式存储系统有浓厚兴趣；</a:t>
            </a:r>
            <a:br>
              <a:rPr lang="zh-CN" altLang="en-US" sz="1800" dirty="0"/>
            </a:br>
            <a:r>
              <a:rPr lang="en-US" altLang="zh-CN" sz="1800" dirty="0"/>
              <a:t>8</a:t>
            </a:r>
            <a:r>
              <a:rPr lang="zh-CN" altLang="en-US" sz="1800" dirty="0"/>
              <a:t>、具有分布式存储系统相关工作经验，对分布式存储系统涉及关键技术有较深理解，如分布式文件系统、集群文件系统、</a:t>
            </a:r>
            <a:r>
              <a:rPr lang="en-US" altLang="zh-CN" sz="1800" dirty="0"/>
              <a:t>NoSQL DB</a:t>
            </a:r>
            <a:r>
              <a:rPr lang="zh-CN" altLang="en-US" sz="1800" dirty="0"/>
              <a:t>等；</a:t>
            </a:r>
          </a:p>
          <a:p>
            <a:pPr marL="0" indent="0">
              <a:buNone/>
            </a:pPr>
            <a:r>
              <a:rPr lang="en-US" altLang="zh-CN" sz="1800" dirty="0"/>
              <a:t>9</a:t>
            </a:r>
            <a:r>
              <a:rPr lang="zh-CN" altLang="en-US" sz="1800" dirty="0"/>
              <a:t>、有丰富</a:t>
            </a:r>
            <a:r>
              <a:rPr lang="en-US" altLang="zh-CN" sz="1800" dirty="0" err="1"/>
              <a:t>ceph</a:t>
            </a:r>
            <a:r>
              <a:rPr lang="zh-CN" altLang="en-US" sz="1800" dirty="0"/>
              <a:t>的开发和优化经验，有</a:t>
            </a:r>
            <a:r>
              <a:rPr lang="en-US" altLang="zh-CN" sz="1800" dirty="0" err="1"/>
              <a:t>ceph</a:t>
            </a:r>
            <a:r>
              <a:rPr lang="zh-CN" altLang="en-US" sz="1800" dirty="0"/>
              <a:t>社区代码贡献者优先考虑；</a:t>
            </a:r>
          </a:p>
          <a:p>
            <a:pPr marL="0" indent="0">
              <a:buNone/>
            </a:pPr>
            <a:r>
              <a:rPr lang="en-US" altLang="zh-CN" sz="1800" dirty="0"/>
              <a:t>10</a:t>
            </a:r>
            <a:r>
              <a:rPr lang="zh-CN" altLang="en-US" sz="1800" dirty="0"/>
              <a:t>、熟悉云存储，有云计算公司背景者优先考虑。</a:t>
            </a:r>
          </a:p>
          <a:p>
            <a:pPr marL="0" indent="0">
              <a:buNone/>
            </a:pPr>
            <a:endParaRPr lang="zh-CN" altLang="en-US" sz="1800" dirty="0"/>
          </a:p>
          <a:p>
            <a:pPr marL="0" indent="0">
              <a:buNone/>
            </a:pPr>
            <a:r>
              <a:rPr lang="zh-CN" altLang="en-US" sz="1800" dirty="0"/>
              <a:t>具有以下条件者优先： </a:t>
            </a:r>
            <a:br>
              <a:rPr lang="zh-CN" altLang="en-US" sz="1800" dirty="0"/>
            </a:br>
            <a:r>
              <a:rPr lang="en-US" altLang="zh-CN" sz="1800" dirty="0"/>
              <a:t>1</a:t>
            </a:r>
            <a:r>
              <a:rPr lang="zh-CN" altLang="en-US" sz="1800" dirty="0"/>
              <a:t>、有大规模分布式系统设计架构经验 </a:t>
            </a:r>
            <a:br>
              <a:rPr lang="zh-CN" altLang="en-US" sz="1800" dirty="0"/>
            </a:br>
            <a:r>
              <a:rPr lang="en-US" altLang="zh-CN" sz="1800" dirty="0"/>
              <a:t>2</a:t>
            </a:r>
            <a:r>
              <a:rPr lang="zh-CN" altLang="en-US" sz="1800" dirty="0"/>
              <a:t>、熟悉分布式系统理论 </a:t>
            </a:r>
            <a:br>
              <a:rPr lang="zh-CN" altLang="en-US" sz="1800" dirty="0"/>
            </a:br>
            <a:r>
              <a:rPr lang="en-US" altLang="zh-CN" sz="1800" dirty="0"/>
              <a:t>3</a:t>
            </a:r>
            <a:r>
              <a:rPr lang="zh-CN" altLang="en-US" sz="1800" dirty="0"/>
              <a:t>、有数据库存储引擎或</a:t>
            </a:r>
            <a:r>
              <a:rPr lang="en-US" altLang="zh-CN" sz="1800" dirty="0"/>
              <a:t>NoSQL</a:t>
            </a:r>
            <a:r>
              <a:rPr lang="zh-CN" altLang="en-US" sz="1800" dirty="0"/>
              <a:t>存储引擎开发经验 </a:t>
            </a:r>
          </a:p>
          <a:p>
            <a:pPr marL="0" indent="0">
              <a:buNone/>
            </a:pPr>
            <a:r>
              <a:rPr lang="en-US" altLang="zh-CN" sz="1800" dirty="0"/>
              <a:t>4</a:t>
            </a:r>
            <a:r>
              <a:rPr lang="zh-CN" altLang="en-US" sz="1800" dirty="0"/>
              <a:t>、有业界分布式系统经验，包括</a:t>
            </a:r>
            <a:r>
              <a:rPr lang="en-US" altLang="zh-CN" sz="1800" dirty="0" err="1"/>
              <a:t>IPFS</a:t>
            </a:r>
            <a:r>
              <a:rPr lang="en-US" altLang="zh-CN" sz="1800" dirty="0"/>
              <a:t>/Hadoop/</a:t>
            </a:r>
            <a:r>
              <a:rPr lang="en-US" altLang="zh-CN" sz="1800" dirty="0" err="1"/>
              <a:t>HDFS</a:t>
            </a:r>
            <a:r>
              <a:rPr lang="en-US" altLang="zh-CN" sz="1800" dirty="0"/>
              <a:t>/</a:t>
            </a:r>
            <a:r>
              <a:rPr lang="en-US" altLang="zh-CN" sz="1800" dirty="0" err="1"/>
              <a:t>Ceph</a:t>
            </a:r>
            <a:r>
              <a:rPr lang="en-US" altLang="zh-CN" sz="1800" dirty="0"/>
              <a:t>/</a:t>
            </a:r>
            <a:r>
              <a:rPr lang="en-US" altLang="zh-CN" sz="1800" dirty="0" err="1"/>
              <a:t>mongodb</a:t>
            </a:r>
            <a:r>
              <a:rPr lang="en-US" altLang="zh-CN" sz="1800" dirty="0"/>
              <a:t>/</a:t>
            </a:r>
            <a:r>
              <a:rPr lang="en-US" altLang="zh-CN" sz="1800" dirty="0" err="1"/>
              <a:t>dynamodb</a:t>
            </a:r>
            <a:r>
              <a:rPr lang="en-US" altLang="zh-CN" sz="1800" dirty="0"/>
              <a:t>/</a:t>
            </a:r>
            <a:r>
              <a:rPr lang="en-US" altLang="zh-CN" sz="1800" dirty="0" err="1"/>
              <a:t>aws-s3</a:t>
            </a:r>
            <a:r>
              <a:rPr lang="en-US" altLang="zh-CN" sz="1800" dirty="0"/>
              <a:t>/GFS/</a:t>
            </a:r>
            <a:r>
              <a:rPr lang="en-US" altLang="zh-CN" sz="1800" dirty="0" err="1"/>
              <a:t>BigTable</a:t>
            </a:r>
            <a:r>
              <a:rPr lang="en-US" altLang="zh-CN" sz="1800" dirty="0"/>
              <a:t>/</a:t>
            </a:r>
            <a:r>
              <a:rPr lang="en-US" altLang="zh-CN" sz="1800" dirty="0" err="1"/>
              <a:t>IPFS</a:t>
            </a:r>
            <a:endParaRPr lang="en-US" altLang="zh-CN" sz="1800" dirty="0"/>
          </a:p>
          <a:p>
            <a:pPr marL="0" indent="0">
              <a:buNone/>
            </a:pPr>
            <a:endParaRPr lang="en-US" sz="1800" dirty="0"/>
          </a:p>
        </p:txBody>
      </p:sp>
    </p:spTree>
    <p:extLst>
      <p:ext uri="{BB962C8B-B14F-4D97-AF65-F5344CB8AC3E}">
        <p14:creationId xmlns:p14="http://schemas.microsoft.com/office/powerpoint/2010/main" val="3523636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DBA</a:t>
            </a:r>
            <a:r>
              <a:rPr lang="zh-CN" altLang="en-US" dirty="0"/>
              <a:t>运</a:t>
            </a:r>
            <a:r>
              <a:rPr lang="zh-CN" altLang="en-US" dirty="0" smtClean="0"/>
              <a:t>维</a:t>
            </a:r>
            <a:endParaRPr lang="en-US" dirty="0"/>
          </a:p>
        </p:txBody>
      </p:sp>
      <p:sp>
        <p:nvSpPr>
          <p:cNvPr id="3" name="内容占位符 2"/>
          <p:cNvSpPr>
            <a:spLocks noGrp="1"/>
          </p:cNvSpPr>
          <p:nvPr>
            <p:ph sz="quarter" idx="10"/>
          </p:nvPr>
        </p:nvSpPr>
        <p:spPr>
          <a:xfrm>
            <a:off x="611560" y="1628800"/>
            <a:ext cx="7704856" cy="5078313"/>
          </a:xfrm>
        </p:spPr>
        <p:txBody>
          <a:bodyPr/>
          <a:lstStyle/>
          <a:p>
            <a:pPr marL="0" indent="0">
              <a:buNone/>
            </a:pPr>
            <a:r>
              <a:rPr lang="en-US" altLang="zh-CN" sz="2000" dirty="0" err="1"/>
              <a:t>10k-20k</a:t>
            </a:r>
            <a:endParaRPr lang="en-US" altLang="zh-CN" sz="2000" dirty="0"/>
          </a:p>
          <a:p>
            <a:pPr marL="0" indent="0">
              <a:buNone/>
            </a:pPr>
            <a:r>
              <a:rPr lang="zh-CN" altLang="en-US" sz="2000" dirty="0"/>
              <a:t>岗位职责</a:t>
            </a:r>
            <a:r>
              <a:rPr lang="en-US" altLang="zh-CN" sz="2000" dirty="0"/>
              <a:t>:</a:t>
            </a:r>
          </a:p>
          <a:p>
            <a:pPr marL="0" indent="0">
              <a:buNone/>
            </a:pPr>
            <a:r>
              <a:rPr lang="en-US" altLang="zh-CN" sz="2000" dirty="0"/>
              <a:t>1</a:t>
            </a:r>
            <a:r>
              <a:rPr lang="zh-CN" altLang="en-US" sz="2000" dirty="0"/>
              <a:t>、负责数据库管理维护，监控及性能优化；</a:t>
            </a:r>
          </a:p>
          <a:p>
            <a:pPr marL="0" indent="0">
              <a:buNone/>
            </a:pPr>
            <a:r>
              <a:rPr lang="en-US" altLang="zh-CN" sz="2000" dirty="0"/>
              <a:t>2</a:t>
            </a:r>
            <a:r>
              <a:rPr lang="zh-CN" altLang="en-US" sz="2000" dirty="0"/>
              <a:t>、负责数据库运维标准化，规范化，以及相关文档编写及管理；</a:t>
            </a:r>
          </a:p>
          <a:p>
            <a:pPr marL="0" indent="0">
              <a:buNone/>
            </a:pPr>
            <a:r>
              <a:rPr lang="en-US" altLang="zh-CN" sz="2000" dirty="0"/>
              <a:t>3</a:t>
            </a:r>
            <a:r>
              <a:rPr lang="zh-CN" altLang="en-US" sz="2000" dirty="0"/>
              <a:t>、参与业务系统设计，为业务系统提供高性能、高可用的数据库设计及业务系统容灾设计，检查各产品数据库设计是否遵循规范。</a:t>
            </a:r>
          </a:p>
          <a:p>
            <a:pPr marL="0" indent="0">
              <a:buNone/>
            </a:pPr>
            <a:r>
              <a:rPr lang="en-US" altLang="zh-CN" sz="2000" dirty="0"/>
              <a:t>4</a:t>
            </a:r>
            <a:r>
              <a:rPr lang="zh-CN" altLang="en-US" sz="2000" dirty="0"/>
              <a:t>、前瞻性数据库技术与解决方案研究</a:t>
            </a:r>
          </a:p>
          <a:p>
            <a:pPr marL="0" indent="0">
              <a:buNone/>
            </a:pPr>
            <a:r>
              <a:rPr lang="en-US" altLang="zh-CN" sz="2000" dirty="0"/>
              <a:t>5</a:t>
            </a:r>
            <a:r>
              <a:rPr lang="zh-CN" altLang="en-US" sz="2000" dirty="0"/>
              <a:t>、负责公司线上关系和非关系数据库维护，包括</a:t>
            </a:r>
            <a:r>
              <a:rPr lang="en-US" altLang="zh-CN" sz="2000" dirty="0"/>
              <a:t>MYSQL</a:t>
            </a:r>
            <a:r>
              <a:rPr lang="zh-CN" altLang="en-US" sz="2000" dirty="0"/>
              <a:t>集群，</a:t>
            </a:r>
            <a:r>
              <a:rPr lang="en-US" altLang="zh-CN" sz="2000" dirty="0" err="1"/>
              <a:t>REDIS</a:t>
            </a:r>
            <a:r>
              <a:rPr lang="en-US" altLang="zh-CN" sz="2000" dirty="0"/>
              <a:t> </a:t>
            </a:r>
            <a:r>
              <a:rPr lang="zh-CN" altLang="en-US" sz="2000" dirty="0"/>
              <a:t>集群，</a:t>
            </a:r>
            <a:r>
              <a:rPr lang="en-US" altLang="zh-CN" sz="2000" dirty="0"/>
              <a:t>MONGODB </a:t>
            </a:r>
            <a:r>
              <a:rPr lang="zh-CN" altLang="en-US" sz="2000" dirty="0"/>
              <a:t>集群等。</a:t>
            </a:r>
          </a:p>
          <a:p>
            <a:pPr marL="0" indent="0">
              <a:buNone/>
            </a:pPr>
            <a:r>
              <a:rPr lang="en-US" altLang="zh-CN" sz="2000" dirty="0"/>
              <a:t>6</a:t>
            </a:r>
            <a:r>
              <a:rPr lang="zh-CN" altLang="en-US" sz="2000" dirty="0"/>
              <a:t>、负责公司数据库自动化运维平台建设</a:t>
            </a:r>
            <a:r>
              <a:rPr lang="en-US" altLang="zh-CN" sz="2000" dirty="0"/>
              <a:t>;</a:t>
            </a:r>
          </a:p>
          <a:p>
            <a:pPr marL="0" indent="0">
              <a:buNone/>
            </a:pPr>
            <a:r>
              <a:rPr lang="en-US" altLang="zh-CN" sz="2000" dirty="0"/>
              <a:t>7</a:t>
            </a:r>
            <a:r>
              <a:rPr lang="zh-CN" altLang="en-US" sz="2000" dirty="0"/>
              <a:t>、负责公司数据库监控、性能调优和备份恢复。</a:t>
            </a:r>
          </a:p>
          <a:p>
            <a:pPr marL="0" indent="0">
              <a:buNone/>
            </a:pPr>
            <a:endParaRPr lang="en-US" sz="2000" dirty="0"/>
          </a:p>
        </p:txBody>
      </p:sp>
    </p:spTree>
    <p:extLst>
      <p:ext uri="{BB962C8B-B14F-4D97-AF65-F5344CB8AC3E}">
        <p14:creationId xmlns:p14="http://schemas.microsoft.com/office/powerpoint/2010/main" val="399656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DBA</a:t>
            </a:r>
            <a:r>
              <a:rPr lang="zh-CN" altLang="en-US" dirty="0" smtClean="0"/>
              <a:t>运维（续）</a:t>
            </a:r>
            <a:endParaRPr lang="en-US" dirty="0"/>
          </a:p>
        </p:txBody>
      </p:sp>
      <p:sp>
        <p:nvSpPr>
          <p:cNvPr id="3" name="内容占位符 2"/>
          <p:cNvSpPr>
            <a:spLocks noGrp="1"/>
          </p:cNvSpPr>
          <p:nvPr>
            <p:ph sz="quarter" idx="10"/>
          </p:nvPr>
        </p:nvSpPr>
        <p:spPr>
          <a:xfrm>
            <a:off x="577950" y="1556792"/>
            <a:ext cx="7920880" cy="6020110"/>
          </a:xfrm>
        </p:spPr>
        <p:txBody>
          <a:bodyPr/>
          <a:lstStyle/>
          <a:p>
            <a:r>
              <a:rPr lang="zh-CN" altLang="en-US" sz="1800" dirty="0" smtClean="0"/>
              <a:t>任职</a:t>
            </a:r>
            <a:r>
              <a:rPr lang="zh-CN" altLang="en-US" sz="1800" dirty="0"/>
              <a:t>资格</a:t>
            </a:r>
            <a:r>
              <a:rPr lang="en-US" altLang="zh-CN" sz="1800" dirty="0"/>
              <a:t>:</a:t>
            </a:r>
          </a:p>
          <a:p>
            <a:r>
              <a:rPr lang="en-US" altLang="zh-CN" sz="1800" dirty="0"/>
              <a:t>1</a:t>
            </a:r>
            <a:r>
              <a:rPr lang="zh-CN" altLang="en-US" sz="1800" dirty="0"/>
              <a:t>、熟悉</a:t>
            </a:r>
            <a:r>
              <a:rPr lang="en-US" altLang="zh-CN" sz="1800" dirty="0"/>
              <a:t>MySQL</a:t>
            </a:r>
            <a:r>
              <a:rPr lang="zh-CN" altLang="en-US" sz="1800" dirty="0"/>
              <a:t>数据库体系结构、管理、事务机制、备份恢复及性能调优</a:t>
            </a:r>
          </a:p>
          <a:p>
            <a:r>
              <a:rPr lang="en-US" altLang="zh-CN" sz="1800" dirty="0"/>
              <a:t>2</a:t>
            </a:r>
            <a:r>
              <a:rPr lang="zh-CN" altLang="en-US" sz="1800" dirty="0"/>
              <a:t>、熟悉</a:t>
            </a:r>
            <a:r>
              <a:rPr lang="en-US" altLang="zh-CN" sz="1800" dirty="0" err="1"/>
              <a:t>mariadb</a:t>
            </a:r>
            <a:r>
              <a:rPr lang="en-US" altLang="zh-CN" sz="1800" dirty="0"/>
              <a:t> </a:t>
            </a:r>
            <a:r>
              <a:rPr lang="en-US" altLang="zh-CN" sz="1800" dirty="0" err="1"/>
              <a:t>galera</a:t>
            </a:r>
            <a:r>
              <a:rPr lang="en-US" altLang="zh-CN" sz="1800" dirty="0"/>
              <a:t> cluster</a:t>
            </a:r>
            <a:r>
              <a:rPr lang="zh-CN" altLang="en-US" sz="1800" dirty="0"/>
              <a:t>和</a:t>
            </a:r>
            <a:r>
              <a:rPr lang="en-US" altLang="zh-CN" sz="1800" dirty="0" err="1"/>
              <a:t>mysql</a:t>
            </a:r>
            <a:r>
              <a:rPr lang="en-US" altLang="zh-CN" sz="1800" dirty="0"/>
              <a:t> </a:t>
            </a:r>
            <a:r>
              <a:rPr lang="en-US" altLang="zh-CN" sz="1800" dirty="0" err="1"/>
              <a:t>mgr</a:t>
            </a:r>
            <a:r>
              <a:rPr lang="en-US" altLang="zh-CN" sz="1800" dirty="0"/>
              <a:t> cluster</a:t>
            </a:r>
            <a:r>
              <a:rPr lang="zh-CN" altLang="en-US" sz="1800" dirty="0"/>
              <a:t>机制和日常管理</a:t>
            </a:r>
          </a:p>
          <a:p>
            <a:r>
              <a:rPr lang="en-US" altLang="zh-CN" sz="1800" dirty="0"/>
              <a:t>3</a:t>
            </a:r>
            <a:r>
              <a:rPr lang="zh-CN" altLang="en-US" sz="1800" dirty="0"/>
              <a:t>、熟悉</a:t>
            </a:r>
            <a:r>
              <a:rPr lang="en-US" altLang="zh-CN" sz="1800" dirty="0" err="1"/>
              <a:t>linux</a:t>
            </a:r>
            <a:r>
              <a:rPr lang="zh-CN" altLang="en-US" sz="1800" dirty="0"/>
              <a:t>系统，熟悉 </a:t>
            </a:r>
            <a:r>
              <a:rPr lang="en-US" altLang="zh-CN" sz="1800" dirty="0"/>
              <a:t>Python</a:t>
            </a:r>
            <a:r>
              <a:rPr lang="zh-CN" altLang="en-US" sz="1800" dirty="0"/>
              <a:t>、</a:t>
            </a:r>
            <a:r>
              <a:rPr lang="en-US" altLang="zh-CN" sz="1800" dirty="0"/>
              <a:t>Shell</a:t>
            </a:r>
            <a:r>
              <a:rPr lang="zh-CN" altLang="en-US" sz="1800" dirty="0"/>
              <a:t>、</a:t>
            </a:r>
            <a:r>
              <a:rPr lang="en-US" altLang="zh-CN" sz="1800" dirty="0"/>
              <a:t>PHP</a:t>
            </a:r>
            <a:r>
              <a:rPr lang="zh-CN" altLang="en-US" sz="1800" dirty="0"/>
              <a:t>中至少一种语言；</a:t>
            </a:r>
          </a:p>
          <a:p>
            <a:r>
              <a:rPr lang="en-US" altLang="zh-CN" sz="1800" dirty="0"/>
              <a:t>4</a:t>
            </a:r>
            <a:r>
              <a:rPr lang="zh-CN" altLang="en-US" sz="1800" dirty="0"/>
              <a:t>、了解</a:t>
            </a:r>
            <a:r>
              <a:rPr lang="en-US" altLang="zh-CN" sz="1800" dirty="0"/>
              <a:t>MySQL</a:t>
            </a:r>
            <a:r>
              <a:rPr lang="zh-CN" altLang="en-US" sz="1800" dirty="0"/>
              <a:t>数据库体系结构、运行机制、备份策略、集群部署及高可用性解决方案，并能根据实际情况应用到不用的业务场景中；</a:t>
            </a:r>
          </a:p>
          <a:p>
            <a:r>
              <a:rPr lang="en-US" altLang="zh-CN" sz="1800" dirty="0"/>
              <a:t>5</a:t>
            </a:r>
            <a:r>
              <a:rPr lang="zh-CN" altLang="en-US" sz="1800" dirty="0"/>
              <a:t>、有一定的数据库开发能力，能和研发团队沟通数据库层面的问题；</a:t>
            </a:r>
          </a:p>
          <a:p>
            <a:r>
              <a:rPr lang="en-US" altLang="zh-CN" sz="1800" dirty="0"/>
              <a:t>6</a:t>
            </a:r>
            <a:r>
              <a:rPr lang="zh-CN" altLang="en-US" sz="1800" dirty="0"/>
              <a:t>、熟练掌握数据库开发，复杂</a:t>
            </a:r>
            <a:r>
              <a:rPr lang="en-US" altLang="zh-CN" sz="1800" dirty="0"/>
              <a:t>SQL</a:t>
            </a:r>
            <a:r>
              <a:rPr lang="zh-CN" altLang="en-US" sz="1800" dirty="0"/>
              <a:t>、存储过程、函数等，具备较强的数据库编程功底和清晰的逻辑思维能力；</a:t>
            </a:r>
          </a:p>
          <a:p>
            <a:r>
              <a:rPr lang="en-US" altLang="zh-CN" sz="1800" dirty="0"/>
              <a:t>7</a:t>
            </a:r>
            <a:r>
              <a:rPr lang="zh-CN" altLang="en-US" sz="1800" dirty="0"/>
              <a:t>、可以独立承担安装</a:t>
            </a:r>
            <a:r>
              <a:rPr lang="en-US" altLang="zh-CN" sz="1800" dirty="0"/>
              <a:t>ORACLE/MySQL</a:t>
            </a:r>
            <a:r>
              <a:rPr lang="zh-CN" altLang="en-US" sz="1800" dirty="0"/>
              <a:t>集群环境部署、主从同步、数据迁移、备份恢复、性能优化和故障诊断工作；</a:t>
            </a:r>
          </a:p>
          <a:p>
            <a:r>
              <a:rPr lang="en-US" altLang="zh-CN" sz="1800" dirty="0"/>
              <a:t>8</a:t>
            </a:r>
            <a:r>
              <a:rPr lang="zh-CN" altLang="en-US" sz="1800" dirty="0"/>
              <a:t>、熟悉</a:t>
            </a:r>
            <a:r>
              <a:rPr lang="en-US" altLang="zh-CN" sz="1800" dirty="0" err="1"/>
              <a:t>MongoDB,Redis</a:t>
            </a:r>
            <a:r>
              <a:rPr lang="zh-CN" altLang="en-US" sz="1800" dirty="0"/>
              <a:t>等</a:t>
            </a:r>
            <a:r>
              <a:rPr lang="en-US" altLang="zh-CN" sz="1800" dirty="0"/>
              <a:t>NOSQL</a:t>
            </a:r>
            <a:r>
              <a:rPr lang="zh-CN" altLang="en-US" sz="1800" dirty="0"/>
              <a:t>的维护、应用及高可用架构方案</a:t>
            </a:r>
          </a:p>
          <a:p>
            <a:r>
              <a:rPr lang="en-US" altLang="zh-CN" sz="1800" dirty="0"/>
              <a:t>9</a:t>
            </a:r>
            <a:r>
              <a:rPr lang="zh-CN" altLang="en-US" sz="1800" dirty="0"/>
              <a:t>、具备每年</a:t>
            </a:r>
            <a:r>
              <a:rPr lang="en-US" altLang="zh-CN" sz="1800" dirty="0"/>
              <a:t>400+</a:t>
            </a:r>
            <a:r>
              <a:rPr lang="zh-CN" altLang="en-US" sz="1800" dirty="0"/>
              <a:t>亿数据量级的数据库规划、设计和管理经验</a:t>
            </a:r>
          </a:p>
          <a:p>
            <a:r>
              <a:rPr lang="en-US" altLang="zh-CN" sz="1800" dirty="0"/>
              <a:t>10</a:t>
            </a:r>
            <a:r>
              <a:rPr lang="zh-CN" altLang="en-US" sz="1800" dirty="0"/>
              <a:t>、具有良好的学习能力、沟通能力、团队合作精神</a:t>
            </a:r>
          </a:p>
          <a:p>
            <a:endParaRPr lang="en-US" sz="1800" dirty="0"/>
          </a:p>
        </p:txBody>
      </p:sp>
    </p:spTree>
    <p:extLst>
      <p:ext uri="{BB962C8B-B14F-4D97-AF65-F5344CB8AC3E}">
        <p14:creationId xmlns:p14="http://schemas.microsoft.com/office/powerpoint/2010/main" val="162053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1613" y="116632"/>
            <a:ext cx="6768752" cy="713088"/>
          </a:xfrm>
        </p:spPr>
        <p:txBody>
          <a:bodyPr/>
          <a:lstStyle/>
          <a:p>
            <a:r>
              <a:rPr lang="en-US" dirty="0" smtClean="0"/>
              <a:t>DevOps</a:t>
            </a:r>
            <a:endParaRPr lang="en-US" dirty="0"/>
          </a:p>
        </p:txBody>
      </p:sp>
      <p:sp>
        <p:nvSpPr>
          <p:cNvPr id="3" name="内容占位符 2"/>
          <p:cNvSpPr>
            <a:spLocks noGrp="1"/>
          </p:cNvSpPr>
          <p:nvPr>
            <p:ph sz="quarter" idx="10"/>
          </p:nvPr>
        </p:nvSpPr>
        <p:spPr>
          <a:xfrm>
            <a:off x="621613" y="829720"/>
            <a:ext cx="8280920" cy="6407908"/>
          </a:xfrm>
        </p:spPr>
        <p:txBody>
          <a:bodyPr/>
          <a:lstStyle/>
          <a:p>
            <a:pPr marL="0" indent="0">
              <a:lnSpc>
                <a:spcPct val="100000"/>
              </a:lnSpc>
              <a:buNone/>
            </a:pPr>
            <a:r>
              <a:rPr lang="en-US" altLang="zh-CN" sz="1800" dirty="0" err="1"/>
              <a:t>10k-20k</a:t>
            </a:r>
            <a:endParaRPr lang="en-US" altLang="zh-CN" sz="1800" dirty="0"/>
          </a:p>
          <a:p>
            <a:pPr marL="0" indent="0">
              <a:lnSpc>
                <a:spcPct val="100000"/>
              </a:lnSpc>
              <a:buNone/>
            </a:pPr>
            <a:r>
              <a:rPr lang="en-US" altLang="zh-CN" sz="1800" dirty="0" smtClean="0"/>
              <a:t>1</a:t>
            </a:r>
            <a:r>
              <a:rPr lang="zh-CN" altLang="en-US" sz="1800" dirty="0"/>
              <a:t>、计算机相关专业毕业，能熟练阅读英文文档；</a:t>
            </a:r>
          </a:p>
          <a:p>
            <a:pPr marL="0" indent="0">
              <a:lnSpc>
                <a:spcPct val="100000"/>
              </a:lnSpc>
              <a:buNone/>
            </a:pPr>
            <a:r>
              <a:rPr lang="en-US" altLang="zh-CN" sz="1800" dirty="0"/>
              <a:t>2</a:t>
            </a:r>
            <a:r>
              <a:rPr lang="zh-CN" altLang="en-US" sz="1800" dirty="0"/>
              <a:t>、有过四年以上的</a:t>
            </a:r>
            <a:r>
              <a:rPr lang="en-US" altLang="zh-CN" sz="1800" dirty="0"/>
              <a:t>Linux</a:t>
            </a:r>
            <a:r>
              <a:rPr lang="zh-CN" altLang="en-US" sz="1800" dirty="0"/>
              <a:t>系统使用经验和两年以上的</a:t>
            </a:r>
            <a:r>
              <a:rPr lang="en-US" altLang="zh-CN" sz="1800" dirty="0"/>
              <a:t>Linux</a:t>
            </a:r>
            <a:r>
              <a:rPr lang="zh-CN" altLang="en-US" sz="1800" dirty="0"/>
              <a:t>系统管理经验；</a:t>
            </a:r>
          </a:p>
          <a:p>
            <a:pPr marL="0" indent="0">
              <a:lnSpc>
                <a:spcPct val="100000"/>
              </a:lnSpc>
              <a:buNone/>
            </a:pPr>
            <a:r>
              <a:rPr lang="en-US" altLang="zh-CN" sz="1800" dirty="0"/>
              <a:t>3</a:t>
            </a:r>
            <a:r>
              <a:rPr lang="zh-CN" altLang="en-US" sz="1800" dirty="0"/>
              <a:t>、熟悉各类中间件的运维，包含安装，配置，调优，监控；</a:t>
            </a:r>
          </a:p>
          <a:p>
            <a:pPr marL="0" indent="0">
              <a:lnSpc>
                <a:spcPct val="100000"/>
              </a:lnSpc>
              <a:buNone/>
            </a:pPr>
            <a:r>
              <a:rPr lang="en-US" altLang="zh-CN" sz="1800" dirty="0"/>
              <a:t>4</a:t>
            </a:r>
            <a:r>
              <a:rPr lang="zh-CN" altLang="en-US" sz="1800" dirty="0"/>
              <a:t>、有基于</a:t>
            </a:r>
            <a:r>
              <a:rPr lang="en-US" altLang="zh-CN" sz="1800" dirty="0"/>
              <a:t>Docker</a:t>
            </a:r>
            <a:r>
              <a:rPr lang="zh-CN" altLang="en-US" sz="1800" dirty="0"/>
              <a:t>容器相关的工程经验；</a:t>
            </a:r>
          </a:p>
          <a:p>
            <a:pPr marL="0" indent="0">
              <a:lnSpc>
                <a:spcPct val="100000"/>
              </a:lnSpc>
              <a:buNone/>
            </a:pPr>
            <a:r>
              <a:rPr lang="en-US" altLang="zh-CN" sz="1800" dirty="0"/>
              <a:t>5</a:t>
            </a:r>
            <a:r>
              <a:rPr lang="zh-CN" altLang="en-US" sz="1800" dirty="0"/>
              <a:t>、熟悉以下集群的部署：包含</a:t>
            </a:r>
            <a:r>
              <a:rPr lang="en-US" altLang="zh-CN" sz="1800" dirty="0"/>
              <a:t>Kafka</a:t>
            </a:r>
            <a:r>
              <a:rPr lang="zh-CN" altLang="en-US" sz="1800" dirty="0"/>
              <a:t>集群，</a:t>
            </a:r>
            <a:r>
              <a:rPr lang="en-US" altLang="zh-CN" sz="1800" dirty="0"/>
              <a:t>Spark</a:t>
            </a:r>
            <a:r>
              <a:rPr lang="zh-CN" altLang="en-US" sz="1800" dirty="0"/>
              <a:t>集群，</a:t>
            </a:r>
            <a:r>
              <a:rPr lang="en-US" altLang="zh-CN" sz="1800" dirty="0" err="1"/>
              <a:t>Redis</a:t>
            </a:r>
            <a:r>
              <a:rPr lang="zh-CN" altLang="en-US" sz="1800" dirty="0"/>
              <a:t>集群，</a:t>
            </a:r>
            <a:r>
              <a:rPr lang="en-US" altLang="zh-CN" sz="1800" dirty="0"/>
              <a:t>Cassandra</a:t>
            </a:r>
            <a:r>
              <a:rPr lang="zh-CN" altLang="en-US" sz="1800" dirty="0"/>
              <a:t>集群，</a:t>
            </a:r>
            <a:r>
              <a:rPr lang="en-US" altLang="zh-CN" sz="1800" dirty="0"/>
              <a:t>Storm</a:t>
            </a:r>
            <a:r>
              <a:rPr lang="zh-CN" altLang="en-US" sz="1800" dirty="0"/>
              <a:t>集群，</a:t>
            </a:r>
            <a:r>
              <a:rPr lang="en-US" altLang="zh-CN" sz="1800" dirty="0" err="1"/>
              <a:t>ES</a:t>
            </a:r>
            <a:r>
              <a:rPr lang="zh-CN" altLang="en-US" sz="1800" dirty="0"/>
              <a:t>集群，</a:t>
            </a:r>
            <a:r>
              <a:rPr lang="en-US" altLang="zh-CN" sz="1800" dirty="0" err="1"/>
              <a:t>mesos</a:t>
            </a:r>
            <a:r>
              <a:rPr lang="zh-CN" altLang="en-US" sz="1800" dirty="0"/>
              <a:t>集群，</a:t>
            </a:r>
            <a:r>
              <a:rPr lang="en-US" altLang="zh-CN" sz="1800" dirty="0"/>
              <a:t>marathon</a:t>
            </a:r>
            <a:r>
              <a:rPr lang="zh-CN" altLang="en-US" sz="1800" dirty="0"/>
              <a:t>集群；</a:t>
            </a:r>
          </a:p>
          <a:p>
            <a:pPr marL="0" indent="0">
              <a:lnSpc>
                <a:spcPct val="100000"/>
              </a:lnSpc>
              <a:buNone/>
            </a:pPr>
            <a:r>
              <a:rPr lang="en-US" altLang="zh-CN" sz="1800" dirty="0"/>
              <a:t>6</a:t>
            </a:r>
            <a:r>
              <a:rPr lang="zh-CN" altLang="en-US" sz="1800" dirty="0"/>
              <a:t>、熟悉以下任一监控：</a:t>
            </a:r>
            <a:r>
              <a:rPr lang="en-US" altLang="zh-CN" sz="1800" dirty="0"/>
              <a:t>cacti</a:t>
            </a:r>
            <a:r>
              <a:rPr lang="zh-CN" altLang="en-US" sz="1800" dirty="0"/>
              <a:t>，</a:t>
            </a:r>
            <a:r>
              <a:rPr lang="en-US" altLang="zh-CN" sz="1800" dirty="0" err="1"/>
              <a:t>Zabbix</a:t>
            </a:r>
            <a:r>
              <a:rPr lang="zh-CN" altLang="en-US" sz="1800" dirty="0"/>
              <a:t>，</a:t>
            </a:r>
            <a:r>
              <a:rPr lang="en-US" altLang="zh-CN" sz="1800" dirty="0" err="1"/>
              <a:t>nagios</a:t>
            </a:r>
            <a:r>
              <a:rPr lang="zh-CN" altLang="en-US" sz="1800" dirty="0"/>
              <a:t>；</a:t>
            </a:r>
          </a:p>
          <a:p>
            <a:pPr marL="0" indent="0">
              <a:lnSpc>
                <a:spcPct val="100000"/>
              </a:lnSpc>
              <a:buNone/>
            </a:pPr>
            <a:r>
              <a:rPr lang="en-US" altLang="zh-CN" sz="1800" dirty="0"/>
              <a:t>7</a:t>
            </a:r>
            <a:r>
              <a:rPr lang="zh-CN" altLang="en-US" sz="1800" dirty="0"/>
              <a:t>、精通脚本语言</a:t>
            </a:r>
            <a:r>
              <a:rPr lang="en-US" altLang="zh-CN" sz="1800" dirty="0"/>
              <a:t>Bash Shell</a:t>
            </a:r>
            <a:r>
              <a:rPr lang="zh-CN" altLang="en-US" sz="1800" dirty="0"/>
              <a:t>，至少</a:t>
            </a:r>
            <a:r>
              <a:rPr lang="en-US" altLang="zh-CN" sz="1800" dirty="0"/>
              <a:t>2</a:t>
            </a:r>
            <a:r>
              <a:rPr lang="zh-CN" altLang="en-US" sz="1800" dirty="0"/>
              <a:t>年的</a:t>
            </a:r>
            <a:r>
              <a:rPr lang="en-US" altLang="zh-CN" sz="1800" dirty="0"/>
              <a:t>python/</a:t>
            </a:r>
            <a:r>
              <a:rPr lang="en-US" altLang="zh-CN" sz="1800" dirty="0" err="1"/>
              <a:t>perl</a:t>
            </a:r>
            <a:r>
              <a:rPr lang="zh-CN" altLang="en-US" sz="1800" dirty="0"/>
              <a:t>使用经验</a:t>
            </a:r>
            <a:r>
              <a:rPr lang="en-US" altLang="zh-CN" sz="1800" dirty="0"/>
              <a:t>,</a:t>
            </a:r>
            <a:r>
              <a:rPr lang="zh-CN" altLang="en-US" sz="1800" dirty="0"/>
              <a:t>能够敏捷，高效，准确的完成开发任务；；</a:t>
            </a:r>
          </a:p>
          <a:p>
            <a:pPr marL="0" indent="0">
              <a:lnSpc>
                <a:spcPct val="100000"/>
              </a:lnSpc>
              <a:buNone/>
            </a:pPr>
            <a:r>
              <a:rPr lang="en-US" altLang="zh-CN" sz="1800" dirty="0"/>
              <a:t>8</a:t>
            </a:r>
            <a:r>
              <a:rPr lang="zh-CN" altLang="en-US" sz="1800" dirty="0"/>
              <a:t>、熟悉常见应用配置及优化，如</a:t>
            </a:r>
            <a:r>
              <a:rPr lang="en-US" altLang="zh-CN" sz="1800" dirty="0"/>
              <a:t>Nginx/</a:t>
            </a:r>
            <a:r>
              <a:rPr lang="en-US" altLang="zh-CN" sz="1800" dirty="0" err="1"/>
              <a:t>HaProxy</a:t>
            </a:r>
            <a:r>
              <a:rPr lang="en-US" altLang="zh-CN" sz="1800" dirty="0"/>
              <a:t>/Apache/tomcat/MySQL/MongoDB</a:t>
            </a:r>
            <a:r>
              <a:rPr lang="zh-CN" altLang="en-US" sz="1800" dirty="0"/>
              <a:t>等；</a:t>
            </a:r>
          </a:p>
          <a:p>
            <a:pPr marL="0" indent="0">
              <a:lnSpc>
                <a:spcPct val="100000"/>
              </a:lnSpc>
              <a:buNone/>
            </a:pPr>
            <a:r>
              <a:rPr lang="en-US" altLang="zh-CN" sz="1800" dirty="0"/>
              <a:t>9</a:t>
            </a:r>
            <a:r>
              <a:rPr lang="zh-CN" altLang="en-US" sz="1800" dirty="0"/>
              <a:t>、熟悉</a:t>
            </a:r>
            <a:r>
              <a:rPr lang="en-US" altLang="zh-CN" sz="1800" dirty="0"/>
              <a:t>Jenkins</a:t>
            </a:r>
            <a:r>
              <a:rPr lang="zh-CN" altLang="en-US" sz="1800" dirty="0"/>
              <a:t>、</a:t>
            </a:r>
            <a:r>
              <a:rPr lang="en-US" altLang="zh-CN" sz="1800" dirty="0"/>
              <a:t>maven</a:t>
            </a:r>
            <a:r>
              <a:rPr lang="zh-CN" altLang="en-US" sz="1800" dirty="0"/>
              <a:t>、</a:t>
            </a:r>
            <a:r>
              <a:rPr lang="en-US" altLang="zh-CN" sz="1800" dirty="0" err="1"/>
              <a:t>git</a:t>
            </a:r>
            <a:r>
              <a:rPr lang="zh-CN" altLang="en-US" sz="1800" dirty="0"/>
              <a:t>、</a:t>
            </a:r>
            <a:r>
              <a:rPr lang="en-US" altLang="zh-CN" sz="1800" dirty="0" err="1"/>
              <a:t>github</a:t>
            </a:r>
            <a:r>
              <a:rPr lang="zh-CN" altLang="en-US" sz="1800" dirty="0"/>
              <a:t>等工具；</a:t>
            </a:r>
          </a:p>
          <a:p>
            <a:pPr marL="0" indent="0">
              <a:lnSpc>
                <a:spcPct val="100000"/>
              </a:lnSpc>
              <a:buNone/>
            </a:pPr>
            <a:r>
              <a:rPr lang="en-US" altLang="zh-CN" sz="1800" dirty="0"/>
              <a:t>10</a:t>
            </a:r>
            <a:r>
              <a:rPr lang="zh-CN" altLang="en-US" sz="1800" dirty="0"/>
              <a:t>、有资产管理平台、自动构建及部署系统、配置管理系统、监控报警平台等有实际建设经验者优先；</a:t>
            </a:r>
          </a:p>
          <a:p>
            <a:pPr marL="0" indent="0">
              <a:lnSpc>
                <a:spcPct val="100000"/>
              </a:lnSpc>
              <a:buNone/>
            </a:pPr>
            <a:r>
              <a:rPr lang="en-US" altLang="zh-CN" sz="1800" dirty="0"/>
              <a:t>11</a:t>
            </a:r>
            <a:r>
              <a:rPr lang="zh-CN" altLang="en-US" sz="1800" dirty="0"/>
              <a:t>、对如下关键词代表的系统熟悉者优先：</a:t>
            </a:r>
            <a:r>
              <a:rPr lang="en-US" altLang="zh-CN" sz="1800" dirty="0"/>
              <a:t>flannel/ </a:t>
            </a:r>
            <a:r>
              <a:rPr lang="en-US" altLang="zh-CN" sz="1800" dirty="0" err="1"/>
              <a:t>ansible</a:t>
            </a:r>
            <a:r>
              <a:rPr lang="en-US" altLang="zh-CN" sz="1800" dirty="0" smtClean="0"/>
              <a:t>/</a:t>
            </a:r>
          </a:p>
          <a:p>
            <a:pPr marL="0" indent="0">
              <a:lnSpc>
                <a:spcPct val="100000"/>
              </a:lnSpc>
              <a:buNone/>
            </a:pPr>
            <a:r>
              <a:rPr lang="en-US" altLang="zh-CN" sz="1800" dirty="0" smtClean="0"/>
              <a:t> </a:t>
            </a:r>
            <a:r>
              <a:rPr lang="en-US" altLang="zh-CN" sz="1800" dirty="0" err="1"/>
              <a:t>glusterfs</a:t>
            </a:r>
            <a:r>
              <a:rPr lang="en-US" altLang="zh-CN" sz="1800" dirty="0"/>
              <a:t>/ </a:t>
            </a:r>
            <a:r>
              <a:rPr lang="en-US" altLang="zh-CN" sz="1800" dirty="0" err="1"/>
              <a:t>ESXi</a:t>
            </a:r>
            <a:r>
              <a:rPr lang="en-US" altLang="zh-CN" sz="1800" dirty="0"/>
              <a:t>/ </a:t>
            </a:r>
            <a:r>
              <a:rPr lang="en-US" altLang="zh-CN" sz="1800" dirty="0" err="1"/>
              <a:t>WAF</a:t>
            </a:r>
            <a:r>
              <a:rPr lang="en-US" altLang="zh-CN" sz="1800" dirty="0"/>
              <a:t>/ </a:t>
            </a:r>
            <a:r>
              <a:rPr lang="en-US" altLang="zh-CN" sz="1800" dirty="0" err="1"/>
              <a:t>Zabbix</a:t>
            </a:r>
            <a:r>
              <a:rPr lang="en-US" altLang="zh-CN" sz="1800" dirty="0"/>
              <a:t>/ Puppet/ calico</a:t>
            </a:r>
            <a:r>
              <a:rPr lang="zh-CN" altLang="en-US" sz="1800" dirty="0"/>
              <a:t>等；</a:t>
            </a:r>
          </a:p>
          <a:p>
            <a:pPr marL="0" indent="0">
              <a:lnSpc>
                <a:spcPct val="100000"/>
              </a:lnSpc>
              <a:buNone/>
            </a:pPr>
            <a:r>
              <a:rPr lang="en-US" altLang="zh-CN" sz="1800" dirty="0"/>
              <a:t>12</a:t>
            </a:r>
            <a:r>
              <a:rPr lang="zh-CN" altLang="en-US" sz="1800" dirty="0"/>
              <a:t>、熟悉自动化的配置管理实践，工具和框架，在配置管理工具如</a:t>
            </a:r>
            <a:r>
              <a:rPr lang="en-US" altLang="zh-CN" sz="1800" dirty="0" err="1"/>
              <a:t>Ansible</a:t>
            </a:r>
            <a:r>
              <a:rPr lang="zh-CN" altLang="en-US" sz="1800" dirty="0"/>
              <a:t>等优先；</a:t>
            </a:r>
          </a:p>
          <a:p>
            <a:pPr marL="0" indent="0">
              <a:lnSpc>
                <a:spcPct val="100000"/>
              </a:lnSpc>
              <a:buNone/>
            </a:pPr>
            <a:r>
              <a:rPr lang="en-US" altLang="zh-CN" sz="1800" dirty="0"/>
              <a:t>13</a:t>
            </a:r>
            <a:r>
              <a:rPr lang="zh-CN" altLang="en-US" sz="1800" dirty="0"/>
              <a:t>、 在开源社群活跃并有积极贡献者优先。</a:t>
            </a:r>
          </a:p>
          <a:p>
            <a:pPr marL="0" indent="0">
              <a:lnSpc>
                <a:spcPct val="100000"/>
              </a:lnSpc>
              <a:buNone/>
            </a:pPr>
            <a:endParaRPr lang="en-US" sz="1800" dirty="0"/>
          </a:p>
        </p:txBody>
      </p:sp>
    </p:spTree>
    <p:extLst>
      <p:ext uri="{BB962C8B-B14F-4D97-AF65-F5344CB8AC3E}">
        <p14:creationId xmlns:p14="http://schemas.microsoft.com/office/powerpoint/2010/main" val="187998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云计算运</a:t>
            </a:r>
            <a:r>
              <a:rPr lang="zh-CN" altLang="en-US" dirty="0" smtClean="0"/>
              <a:t>维</a:t>
            </a:r>
            <a:endParaRPr lang="en-US" dirty="0"/>
          </a:p>
        </p:txBody>
      </p:sp>
      <p:sp>
        <p:nvSpPr>
          <p:cNvPr id="3" name="内容占位符 2"/>
          <p:cNvSpPr>
            <a:spLocks noGrp="1"/>
          </p:cNvSpPr>
          <p:nvPr>
            <p:ph sz="quarter" idx="10"/>
          </p:nvPr>
        </p:nvSpPr>
        <p:spPr>
          <a:xfrm>
            <a:off x="611560" y="1628800"/>
            <a:ext cx="8136904" cy="5078313"/>
          </a:xfrm>
        </p:spPr>
        <p:txBody>
          <a:bodyPr/>
          <a:lstStyle/>
          <a:p>
            <a:pPr marL="0" indent="0">
              <a:buNone/>
            </a:pPr>
            <a:r>
              <a:rPr lang="en-US" altLang="zh-CN" sz="1800" dirty="0" err="1"/>
              <a:t>15k-25k</a:t>
            </a:r>
            <a:endParaRPr lang="en-US" altLang="zh-CN" sz="1800" dirty="0"/>
          </a:p>
          <a:p>
            <a:pPr marL="0" indent="0">
              <a:buNone/>
            </a:pPr>
            <a:r>
              <a:rPr lang="zh-CN" altLang="en-US" sz="1800" dirty="0"/>
              <a:t>工作职责</a:t>
            </a:r>
            <a:r>
              <a:rPr lang="en-US" altLang="zh-CN" sz="1800" dirty="0"/>
              <a:t>:</a:t>
            </a:r>
            <a:br>
              <a:rPr lang="en-US" altLang="zh-CN" sz="1800" dirty="0"/>
            </a:br>
            <a:r>
              <a:rPr lang="en-US" altLang="zh-CN" sz="1800" dirty="0"/>
              <a:t>1</a:t>
            </a:r>
            <a:r>
              <a:rPr lang="zh-CN" altLang="en-US" sz="1800" dirty="0"/>
              <a:t>、负责公司</a:t>
            </a:r>
            <a:r>
              <a:rPr lang="en-US" altLang="zh-CN" sz="1800" dirty="0" err="1"/>
              <a:t>openstack</a:t>
            </a:r>
            <a:r>
              <a:rPr lang="zh-CN" altLang="en-US" sz="1800" dirty="0"/>
              <a:t>云计算平台的建设和运维。</a:t>
            </a:r>
            <a:br>
              <a:rPr lang="zh-CN" altLang="en-US" sz="1800" dirty="0"/>
            </a:br>
            <a:r>
              <a:rPr lang="en-US" altLang="zh-CN" sz="1800" dirty="0"/>
              <a:t>2</a:t>
            </a:r>
            <a:r>
              <a:rPr lang="zh-CN" altLang="en-US" sz="1800" dirty="0"/>
              <a:t>、负责公司现有系统（包括极速交易集群、数据库集群、</a:t>
            </a:r>
            <a:r>
              <a:rPr lang="en-US" altLang="zh-CN" sz="1800" dirty="0"/>
              <a:t>VMware</a:t>
            </a:r>
            <a:r>
              <a:rPr lang="zh-CN" altLang="en-US" sz="1800" dirty="0"/>
              <a:t>虚拟化、桌面云等）的日常运维。</a:t>
            </a:r>
            <a:br>
              <a:rPr lang="zh-CN" altLang="en-US" sz="1800" dirty="0"/>
            </a:br>
            <a:r>
              <a:rPr lang="en-US" altLang="zh-CN" sz="1800" dirty="0"/>
              <a:t>3</a:t>
            </a:r>
            <a:r>
              <a:rPr lang="zh-CN" altLang="en-US" sz="1800" dirty="0"/>
              <a:t>、负责主机存储系统的项目规划和建设。</a:t>
            </a:r>
            <a:br>
              <a:rPr lang="zh-CN" altLang="en-US" sz="1800" dirty="0"/>
            </a:br>
            <a:r>
              <a:rPr lang="en-US" altLang="zh-CN" sz="1800" dirty="0"/>
              <a:t>4</a:t>
            </a:r>
            <a:r>
              <a:rPr lang="zh-CN" altLang="en-US" sz="1800" dirty="0"/>
              <a:t>、负责持续提升岗位的自动化运维能力，负责相关平台、工具的开发和维护。</a:t>
            </a:r>
            <a:br>
              <a:rPr lang="zh-CN" altLang="en-US" sz="1800" dirty="0"/>
            </a:br>
            <a:r>
              <a:rPr lang="en-US" altLang="zh-CN" sz="1800" dirty="0"/>
              <a:t>5</a:t>
            </a:r>
            <a:r>
              <a:rPr lang="zh-CN" altLang="en-US" sz="1800" dirty="0"/>
              <a:t>、负责构建公司的</a:t>
            </a:r>
            <a:r>
              <a:rPr lang="en-US" altLang="zh-CN" sz="1800" dirty="0"/>
              <a:t>IaaS</a:t>
            </a:r>
            <a:r>
              <a:rPr lang="zh-CN" altLang="en-US" sz="1800" dirty="0"/>
              <a:t>服务平台，提供持续稳定的计算、存储资源服务，并保障服务质量。</a:t>
            </a:r>
          </a:p>
          <a:p>
            <a:pPr marL="0" indent="0">
              <a:buNone/>
            </a:pPr>
            <a:r>
              <a:rPr lang="en-US" altLang="zh-CN" sz="1800" dirty="0"/>
              <a:t>6</a:t>
            </a:r>
            <a:r>
              <a:rPr lang="zh-CN" altLang="en-US" sz="1800" dirty="0"/>
              <a:t>、负责公司分布式云架构运维系统的研发和维护；</a:t>
            </a:r>
          </a:p>
          <a:p>
            <a:pPr marL="0" indent="0">
              <a:buNone/>
            </a:pPr>
            <a:r>
              <a:rPr lang="en-US" altLang="zh-CN" sz="1800" dirty="0"/>
              <a:t>7</a:t>
            </a:r>
            <a:r>
              <a:rPr lang="zh-CN" altLang="en-US" sz="1800" dirty="0"/>
              <a:t>、分析系统及应用程序的性能问题，建议优化方案；</a:t>
            </a:r>
          </a:p>
          <a:p>
            <a:pPr marL="0" indent="0">
              <a:buNone/>
            </a:pPr>
            <a:r>
              <a:rPr lang="en-US" altLang="zh-CN" sz="1800" dirty="0"/>
              <a:t>8</a:t>
            </a:r>
            <a:r>
              <a:rPr lang="zh-CN" altLang="en-US" sz="1800" dirty="0"/>
              <a:t>、结合公司业务需求提供高可靠、高性能和可扩展的运维系统</a:t>
            </a:r>
            <a:r>
              <a:rPr lang="zh-CN" altLang="en-US" sz="1800" dirty="0" smtClean="0"/>
              <a:t>，</a:t>
            </a:r>
            <a:endParaRPr lang="en-US" altLang="zh-CN" sz="1800" dirty="0" smtClean="0"/>
          </a:p>
          <a:p>
            <a:pPr marL="0" indent="0">
              <a:buNone/>
            </a:pPr>
            <a:r>
              <a:rPr lang="zh-CN" altLang="en-US" sz="1800" dirty="0" smtClean="0"/>
              <a:t>强有力</a:t>
            </a:r>
            <a:r>
              <a:rPr lang="zh-CN" altLang="en-US" sz="1800" dirty="0"/>
              <a:t>支撑业务，提高研发效率。</a:t>
            </a:r>
          </a:p>
          <a:p>
            <a:pPr marL="0" indent="0">
              <a:buNone/>
            </a:pPr>
            <a:endParaRPr lang="en-US" sz="1800" dirty="0"/>
          </a:p>
        </p:txBody>
      </p:sp>
    </p:spTree>
    <p:extLst>
      <p:ext uri="{BB962C8B-B14F-4D97-AF65-F5344CB8AC3E}">
        <p14:creationId xmlns:p14="http://schemas.microsoft.com/office/powerpoint/2010/main" val="2670145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云计算运维（续）</a:t>
            </a:r>
            <a:endParaRPr lang="en-US" dirty="0"/>
          </a:p>
        </p:txBody>
      </p:sp>
      <p:sp>
        <p:nvSpPr>
          <p:cNvPr id="3" name="内容占位符 2"/>
          <p:cNvSpPr>
            <a:spLocks noGrp="1"/>
          </p:cNvSpPr>
          <p:nvPr>
            <p:ph sz="quarter" idx="10"/>
          </p:nvPr>
        </p:nvSpPr>
        <p:spPr>
          <a:xfrm>
            <a:off x="611560" y="1628800"/>
            <a:ext cx="8136904" cy="4752528"/>
          </a:xfrm>
        </p:spPr>
        <p:txBody>
          <a:bodyPr/>
          <a:lstStyle/>
          <a:p>
            <a:pPr marL="0" indent="0">
              <a:buNone/>
            </a:pPr>
            <a:r>
              <a:rPr lang="zh-CN" altLang="en-US" sz="1800" dirty="0"/>
              <a:t>任职资格</a:t>
            </a:r>
            <a:r>
              <a:rPr lang="en-US" altLang="zh-CN" sz="1800" dirty="0"/>
              <a:t>:</a:t>
            </a:r>
            <a:br>
              <a:rPr lang="en-US" altLang="zh-CN" sz="1800" dirty="0"/>
            </a:br>
            <a:r>
              <a:rPr lang="en-US" altLang="zh-CN" sz="1800" dirty="0"/>
              <a:t>1</a:t>
            </a:r>
            <a:r>
              <a:rPr lang="zh-CN" altLang="en-US" sz="1800" dirty="0"/>
              <a:t>、扎实的</a:t>
            </a:r>
            <a:r>
              <a:rPr lang="en-US" altLang="zh-CN" sz="1800" dirty="0" err="1"/>
              <a:t>linux</a:t>
            </a:r>
            <a:r>
              <a:rPr lang="zh-CN" altLang="en-US" sz="1800" dirty="0"/>
              <a:t>功底，熟悉</a:t>
            </a:r>
            <a:r>
              <a:rPr lang="en-US" altLang="zh-CN" sz="1800" dirty="0"/>
              <a:t>shell</a:t>
            </a:r>
            <a:r>
              <a:rPr lang="zh-CN" altLang="en-US" sz="1800" dirty="0"/>
              <a:t>脚本。精通使用</a:t>
            </a:r>
            <a:r>
              <a:rPr lang="en-US" altLang="zh-CN" sz="1800" dirty="0"/>
              <a:t>shell</a:t>
            </a:r>
            <a:r>
              <a:rPr lang="zh-CN" altLang="en-US" sz="1800" dirty="0"/>
              <a:t>、</a:t>
            </a:r>
            <a:r>
              <a:rPr lang="en-US" altLang="zh-CN" sz="1800" dirty="0"/>
              <a:t>python</a:t>
            </a:r>
            <a:r>
              <a:rPr lang="zh-CN" altLang="en-US" sz="1800" dirty="0"/>
              <a:t>等脚本工具进行运维自动化；</a:t>
            </a:r>
          </a:p>
          <a:p>
            <a:pPr marL="0" indent="0">
              <a:buNone/>
            </a:pPr>
            <a:r>
              <a:rPr lang="en-US" altLang="zh-CN" sz="1800" dirty="0"/>
              <a:t>2</a:t>
            </a:r>
            <a:r>
              <a:rPr lang="zh-CN" altLang="en-US" sz="1800" dirty="0"/>
              <a:t>、精通分布式服务器集群管理及云架构运维，能独立完成系统效率优化和测试；</a:t>
            </a:r>
          </a:p>
          <a:p>
            <a:pPr marL="0" indent="0">
              <a:buNone/>
            </a:pPr>
            <a:r>
              <a:rPr lang="en-US" altLang="zh-CN" sz="1800" dirty="0"/>
              <a:t>3</a:t>
            </a:r>
            <a:r>
              <a:rPr lang="zh-CN" altLang="en-US" sz="1800" dirty="0"/>
              <a:t>、三年以上互联网公司</a:t>
            </a:r>
            <a:r>
              <a:rPr lang="en-US" altLang="zh-CN" sz="1800" dirty="0"/>
              <a:t>Linux</a:t>
            </a:r>
            <a:r>
              <a:rPr lang="zh-CN" altLang="en-US" sz="1800" dirty="0"/>
              <a:t>服务器运维经验，熟悉主流的开源存储技术，并对开源存储技术，如</a:t>
            </a:r>
            <a:r>
              <a:rPr lang="en-US" altLang="zh-CN" sz="1800" dirty="0" err="1"/>
              <a:t>Glusterfs</a:t>
            </a:r>
            <a:r>
              <a:rPr lang="zh-CN" altLang="en-US" sz="1800" dirty="0"/>
              <a:t>、</a:t>
            </a:r>
            <a:r>
              <a:rPr lang="en-US" altLang="zh-CN" sz="1800" dirty="0" err="1"/>
              <a:t>FastDFS</a:t>
            </a:r>
            <a:r>
              <a:rPr lang="zh-CN" altLang="en-US" sz="1800" dirty="0"/>
              <a:t>、</a:t>
            </a:r>
            <a:r>
              <a:rPr lang="en-US" altLang="zh-CN" sz="1800" dirty="0" err="1"/>
              <a:t>MooseFS</a:t>
            </a:r>
            <a:r>
              <a:rPr lang="zh-CN" altLang="en-US" sz="1800" dirty="0"/>
              <a:t>等的优化、负载分发、缓存、分布式存储、备份、容灾和同步有实际运维经验。</a:t>
            </a:r>
            <a:br>
              <a:rPr lang="zh-CN" altLang="en-US" sz="1800" dirty="0"/>
            </a:br>
            <a:r>
              <a:rPr lang="en-US" altLang="zh-CN" sz="1800" dirty="0"/>
              <a:t>4</a:t>
            </a:r>
            <a:r>
              <a:rPr lang="zh-CN" altLang="en-US" sz="1800" dirty="0"/>
              <a:t>、两年以上</a:t>
            </a:r>
            <a:r>
              <a:rPr lang="en-US" altLang="zh-CN" sz="1800" dirty="0" err="1"/>
              <a:t>openstack</a:t>
            </a:r>
            <a:r>
              <a:rPr lang="zh-CN" altLang="en-US" sz="1800" dirty="0"/>
              <a:t>运维或开发经验，熟悉</a:t>
            </a:r>
            <a:r>
              <a:rPr lang="en-US" altLang="zh-CN" sz="1800" dirty="0" err="1"/>
              <a:t>ceph</a:t>
            </a:r>
            <a:r>
              <a:rPr lang="zh-CN" altLang="en-US" sz="1800" dirty="0"/>
              <a:t>分布式存储。</a:t>
            </a:r>
            <a:br>
              <a:rPr lang="zh-CN" altLang="en-US" sz="1800" dirty="0"/>
            </a:br>
            <a:r>
              <a:rPr lang="en-US" altLang="zh-CN" sz="1800" dirty="0"/>
              <a:t>5</a:t>
            </a:r>
            <a:r>
              <a:rPr lang="zh-CN" altLang="en-US" sz="1800" dirty="0"/>
              <a:t>、良好的英文读写能力。</a:t>
            </a:r>
            <a:br>
              <a:rPr lang="zh-CN" altLang="en-US" sz="1800" dirty="0"/>
            </a:br>
            <a:r>
              <a:rPr lang="en-US" altLang="zh-CN" sz="1800" dirty="0"/>
              <a:t>6</a:t>
            </a:r>
            <a:r>
              <a:rPr lang="zh-CN" altLang="en-US" sz="1800" dirty="0"/>
              <a:t>、有</a:t>
            </a:r>
            <a:r>
              <a:rPr lang="en-US" altLang="zh-CN" sz="1800" dirty="0" err="1"/>
              <a:t>docker</a:t>
            </a:r>
            <a:r>
              <a:rPr lang="zh-CN" altLang="en-US" sz="1800" dirty="0"/>
              <a:t>及</a:t>
            </a:r>
            <a:r>
              <a:rPr lang="en-US" altLang="zh-CN" sz="1800" dirty="0" err="1"/>
              <a:t>kubernetes</a:t>
            </a:r>
            <a:r>
              <a:rPr lang="zh-CN" altLang="en-US" sz="1800" dirty="0"/>
              <a:t>运维或开发经验者优先。</a:t>
            </a:r>
            <a:br>
              <a:rPr lang="zh-CN" altLang="en-US" sz="1800" dirty="0"/>
            </a:br>
            <a:r>
              <a:rPr lang="en-US" altLang="zh-CN" sz="1800" dirty="0"/>
              <a:t>7</a:t>
            </a:r>
            <a:r>
              <a:rPr lang="zh-CN" altLang="en-US" sz="1800" dirty="0"/>
              <a:t>、有</a:t>
            </a:r>
            <a:r>
              <a:rPr lang="en-US" altLang="zh-CN" sz="1800" dirty="0" err="1"/>
              <a:t>ansible</a:t>
            </a:r>
            <a:r>
              <a:rPr lang="zh-CN" altLang="en-US" sz="1800" dirty="0"/>
              <a:t>自动化运维开发经验者优先。</a:t>
            </a:r>
          </a:p>
          <a:p>
            <a:pPr marL="0" indent="0">
              <a:buNone/>
            </a:pPr>
            <a:r>
              <a:rPr lang="en-US" altLang="zh-CN" sz="1800" dirty="0"/>
              <a:t>8</a:t>
            </a:r>
            <a:r>
              <a:rPr lang="zh-CN" altLang="en-US" sz="1800" dirty="0"/>
              <a:t>、熟悉各种虚拟化技术，分布式管理、容错、备份，负载均衡等技术</a:t>
            </a:r>
            <a:br>
              <a:rPr lang="zh-CN" altLang="en-US" sz="1800" dirty="0"/>
            </a:br>
            <a:r>
              <a:rPr lang="en-US" altLang="zh-CN" sz="1800" dirty="0"/>
              <a:t>9</a:t>
            </a:r>
            <a:r>
              <a:rPr lang="zh-CN" altLang="en-US" sz="1800" dirty="0"/>
              <a:t>、有</a:t>
            </a:r>
            <a:r>
              <a:rPr lang="en-US" altLang="zh-CN" sz="1800" dirty="0"/>
              <a:t>python</a:t>
            </a:r>
            <a:r>
              <a:rPr lang="zh-CN" altLang="en-US" sz="1800" dirty="0"/>
              <a:t>及</a:t>
            </a:r>
            <a:r>
              <a:rPr lang="en-US" altLang="zh-CN" sz="1800" dirty="0" err="1"/>
              <a:t>django</a:t>
            </a:r>
            <a:r>
              <a:rPr lang="zh-CN" altLang="en-US" sz="1800" dirty="0"/>
              <a:t>框架开发经验者优先。</a:t>
            </a:r>
          </a:p>
          <a:p>
            <a:pPr marL="0" indent="0">
              <a:buNone/>
            </a:pPr>
            <a:endParaRPr lang="en-US" sz="1800" dirty="0"/>
          </a:p>
        </p:txBody>
      </p:sp>
    </p:spTree>
    <p:extLst>
      <p:ext uri="{BB962C8B-B14F-4D97-AF65-F5344CB8AC3E}">
        <p14:creationId xmlns:p14="http://schemas.microsoft.com/office/powerpoint/2010/main" val="3022496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数据分析</a:t>
            </a:r>
            <a:endParaRPr lang="en-US" dirty="0"/>
          </a:p>
        </p:txBody>
      </p:sp>
      <p:sp>
        <p:nvSpPr>
          <p:cNvPr id="3" name="内容占位符 2"/>
          <p:cNvSpPr>
            <a:spLocks noGrp="1"/>
          </p:cNvSpPr>
          <p:nvPr>
            <p:ph sz="quarter" idx="10"/>
          </p:nvPr>
        </p:nvSpPr>
        <p:spPr>
          <a:xfrm>
            <a:off x="611559" y="1385025"/>
            <a:ext cx="8136904" cy="5472267"/>
          </a:xfrm>
        </p:spPr>
        <p:txBody>
          <a:bodyPr/>
          <a:lstStyle/>
          <a:p>
            <a:pPr marL="0" indent="0">
              <a:buNone/>
            </a:pPr>
            <a:r>
              <a:rPr lang="en-US" altLang="zh-CN" sz="2000" dirty="0" err="1"/>
              <a:t>15k-30k</a:t>
            </a:r>
            <a:endParaRPr lang="en-US" altLang="zh-CN" sz="2000" dirty="0"/>
          </a:p>
          <a:p>
            <a:pPr marL="0" indent="0">
              <a:buNone/>
            </a:pPr>
            <a:r>
              <a:rPr lang="en-US" altLang="zh-CN" sz="2000" dirty="0"/>
              <a:t>【</a:t>
            </a:r>
            <a:r>
              <a:rPr lang="zh-CN" altLang="en-US" sz="2000" dirty="0"/>
              <a:t>岗位职责</a:t>
            </a:r>
            <a:r>
              <a:rPr lang="en-US" altLang="zh-CN" sz="2000" dirty="0"/>
              <a:t>】</a:t>
            </a:r>
          </a:p>
          <a:p>
            <a:pPr marL="0" indent="0">
              <a:buNone/>
            </a:pPr>
            <a:r>
              <a:rPr lang="en-US" altLang="zh-CN" sz="2000" dirty="0"/>
              <a:t>1</a:t>
            </a:r>
            <a:r>
              <a:rPr lang="zh-CN" altLang="en-US" sz="2000" dirty="0"/>
              <a:t>、收集和整理公司运营数据、竞品数据、行业数据，解读趋势变化和异常波动，撰写分析报告；</a:t>
            </a:r>
          </a:p>
          <a:p>
            <a:pPr marL="0" indent="0">
              <a:buNone/>
            </a:pPr>
            <a:r>
              <a:rPr lang="en-US" altLang="zh-CN" sz="2000" dirty="0"/>
              <a:t>2</a:t>
            </a:r>
            <a:r>
              <a:rPr lang="zh-CN" altLang="en-US" sz="2000" dirty="0"/>
              <a:t>、针对业务需求，抽象和提炼出相关报表规格和数据生产需求；</a:t>
            </a:r>
          </a:p>
          <a:p>
            <a:pPr marL="0" indent="0">
              <a:buNone/>
            </a:pPr>
            <a:r>
              <a:rPr lang="en-US" altLang="zh-CN" sz="2000" dirty="0"/>
              <a:t>3</a:t>
            </a:r>
            <a:r>
              <a:rPr lang="zh-CN" altLang="en-US" sz="2000" dirty="0"/>
              <a:t>、针对业务需求，利用统计分析、建模、数据挖掘等手段，得出相关数据结论或预测，辅助决策。</a:t>
            </a:r>
          </a:p>
          <a:p>
            <a:pPr marL="0" indent="0">
              <a:buNone/>
            </a:pPr>
            <a:r>
              <a:rPr lang="en-US" altLang="zh-CN" sz="2000" dirty="0"/>
              <a:t>4</a:t>
            </a:r>
            <a:r>
              <a:rPr lang="zh-CN" altLang="en-US" sz="2000" dirty="0"/>
              <a:t>、监控和分析关键业务数据指标，为业务和产品输出建议</a:t>
            </a:r>
          </a:p>
          <a:p>
            <a:pPr marL="0" indent="0">
              <a:buNone/>
            </a:pPr>
            <a:r>
              <a:rPr lang="en-US" altLang="zh-CN" sz="2000" dirty="0"/>
              <a:t>5</a:t>
            </a:r>
            <a:r>
              <a:rPr lang="zh-CN" altLang="en-US" sz="2000" dirty="0"/>
              <a:t>、推动和跟进跨业务部门关键项目的实施和执行，并且监督和评估实施效果</a:t>
            </a:r>
          </a:p>
          <a:p>
            <a:pPr marL="0" indent="0">
              <a:buNone/>
            </a:pPr>
            <a:r>
              <a:rPr lang="en-US" altLang="zh-CN" sz="2000" dirty="0"/>
              <a:t>6</a:t>
            </a:r>
            <a:r>
              <a:rPr lang="zh-CN" altLang="en-US" sz="2000" dirty="0"/>
              <a:t>、跟进管理层需求，建立业务分析模型和完成相关业务</a:t>
            </a:r>
            <a:r>
              <a:rPr lang="zh-CN" altLang="en-US" sz="2000" dirty="0" smtClean="0"/>
              <a:t>分</a:t>
            </a:r>
            <a:endParaRPr lang="en-US" altLang="zh-CN" sz="2000" dirty="0" smtClean="0"/>
          </a:p>
          <a:p>
            <a:pPr marL="0" indent="0">
              <a:buNone/>
            </a:pPr>
            <a:r>
              <a:rPr lang="zh-CN" altLang="en-US" sz="2000" dirty="0" smtClean="0"/>
              <a:t>析</a:t>
            </a:r>
            <a:r>
              <a:rPr lang="zh-CN" altLang="en-US" sz="2000" dirty="0"/>
              <a:t>报告，为管理决策提供依据</a:t>
            </a:r>
          </a:p>
          <a:p>
            <a:pPr marL="0" indent="0">
              <a:buNone/>
            </a:pPr>
            <a:endParaRPr lang="en-US" sz="2000" dirty="0"/>
          </a:p>
        </p:txBody>
      </p:sp>
    </p:spTree>
    <p:extLst>
      <p:ext uri="{BB962C8B-B14F-4D97-AF65-F5344CB8AC3E}">
        <p14:creationId xmlns:p14="http://schemas.microsoft.com/office/powerpoint/2010/main" val="239150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anose="02010800040101010101" charset="-122"/>
                <a:ea typeface="华文新魏" panose="02010800040101010101" charset="-122"/>
              </a:rPr>
              <a:t>什么是运维</a:t>
            </a:r>
            <a:endParaRPr lang="zh-CN" altLang="en-US" dirty="0">
              <a:latin typeface="华文新魏" panose="02010800040101010101" charset="-122"/>
              <a:ea typeface="华文新魏" panose="02010800040101010101" charset="-122"/>
            </a:endParaRPr>
          </a:p>
        </p:txBody>
      </p:sp>
      <p:sp>
        <p:nvSpPr>
          <p:cNvPr id="12" name="文本占位符 2"/>
          <p:cNvSpPr txBox="1"/>
          <p:nvPr/>
        </p:nvSpPr>
        <p:spPr>
          <a:xfrm>
            <a:off x="3203846" y="1556792"/>
            <a:ext cx="1584177" cy="3373231"/>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200" b="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anose="020B0604020202020204" pitchFamily="34" charset="0"/>
              <a:buNone/>
              <a:defRPr sz="1800" b="0" kern="1200">
                <a:solidFill>
                  <a:srgbClr val="00B0F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00" dirty="0">
                <a:latin typeface="华文新魏" panose="02010800040101010101" charset="-122"/>
                <a:ea typeface="华文新魏" panose="02010800040101010101" charset="-122"/>
              </a:rPr>
              <a:t>服务</a:t>
            </a:r>
            <a:endParaRPr lang="en-US" altLang="zh-CN" sz="2600" dirty="0" smtClean="0">
              <a:latin typeface="华文新魏" panose="02010800040101010101" charset="-122"/>
              <a:ea typeface="华文新魏" panose="02010800040101010101" charset="-122"/>
            </a:endParaRPr>
          </a:p>
          <a:p>
            <a:r>
              <a:rPr lang="zh-CN" altLang="en-US" sz="2600" dirty="0" smtClean="0">
                <a:latin typeface="华文新魏" panose="02010800040101010101" charset="-122"/>
                <a:ea typeface="华文新魏" panose="02010800040101010101" charset="-122"/>
              </a:rPr>
              <a:t>稳定</a:t>
            </a:r>
            <a:endParaRPr lang="en-US" altLang="zh-CN" sz="2600" dirty="0" smtClean="0">
              <a:latin typeface="华文新魏" panose="02010800040101010101" charset="-122"/>
              <a:ea typeface="华文新魏" panose="02010800040101010101" charset="-122"/>
            </a:endParaRPr>
          </a:p>
          <a:p>
            <a:r>
              <a:rPr lang="zh-CN" altLang="en-US" sz="2600" dirty="0" smtClean="0">
                <a:latin typeface="华文新魏" panose="02010800040101010101" charset="-122"/>
                <a:ea typeface="华文新魏" panose="02010800040101010101" charset="-122"/>
              </a:rPr>
              <a:t>安全</a:t>
            </a:r>
            <a:endParaRPr lang="en-US" altLang="zh-CN" sz="2600" dirty="0" smtClean="0">
              <a:latin typeface="华文新魏" panose="02010800040101010101" charset="-122"/>
              <a:ea typeface="华文新魏" panose="02010800040101010101" charset="-122"/>
            </a:endParaRPr>
          </a:p>
          <a:p>
            <a:r>
              <a:rPr lang="zh-CN" altLang="en-US" sz="2600" dirty="0">
                <a:latin typeface="华文新魏" panose="02010800040101010101" charset="-122"/>
                <a:ea typeface="华文新魏" panose="02010800040101010101" charset="-122"/>
              </a:rPr>
              <a:t>高效</a:t>
            </a:r>
            <a:endParaRPr lang="en-US" altLang="zh-CN" sz="2600" dirty="0" smtClean="0">
              <a:latin typeface="华文新魏" panose="02010800040101010101" charset="-122"/>
              <a:ea typeface="华文新魏" panose="02010800040101010101" charset="-122"/>
            </a:endParaRPr>
          </a:p>
          <a:p>
            <a:r>
              <a:rPr lang="en-US" altLang="zh-CN" sz="2600" dirty="0" err="1" smtClean="0">
                <a:latin typeface="华文新魏" panose="02010800040101010101" charset="-122"/>
                <a:ea typeface="华文新魏" panose="02010800040101010101" charset="-122"/>
              </a:rPr>
              <a:t>7x24</a:t>
            </a:r>
            <a:endParaRPr lang="en-US" altLang="zh-CN" sz="2600" dirty="0" smtClean="0">
              <a:latin typeface="华文新魏" panose="02010800040101010101" charset="-122"/>
              <a:ea typeface="华文新魏" panose="02010800040101010101" charset="-122"/>
            </a:endParaRPr>
          </a:p>
          <a:p>
            <a:endParaRPr lang="en-US" altLang="zh-CN" sz="2600" dirty="0" smtClean="0">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1000"/>
                                        <p:tgtEl>
                                          <p:spTgt spid="12">
                                            <p:txEl>
                                              <p:pRg st="2" end="2"/>
                                            </p:txEl>
                                          </p:spTgt>
                                        </p:tgtEl>
                                      </p:cBhvr>
                                    </p:animEffect>
                                    <p:anim calcmode="lin" valueType="num">
                                      <p:cBhvr>
                                        <p:cTn id="18"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1000"/>
                                        <p:tgtEl>
                                          <p:spTgt spid="12">
                                            <p:txEl>
                                              <p:pRg st="3" end="3"/>
                                            </p:txEl>
                                          </p:spTgt>
                                        </p:tgtEl>
                                      </p:cBhvr>
                                    </p:animEffect>
                                    <p:anim calcmode="lin" valueType="num">
                                      <p:cBhvr>
                                        <p:cTn id="23"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1000"/>
                                        <p:tgtEl>
                                          <p:spTgt spid="12">
                                            <p:txEl>
                                              <p:pRg st="4" end="4"/>
                                            </p:txEl>
                                          </p:spTgt>
                                        </p:tgtEl>
                                      </p:cBhvr>
                                    </p:animEffect>
                                    <p:anim calcmode="lin" valueType="num">
                                      <p:cBhvr>
                                        <p:cTn id="28"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数据分析（续）</a:t>
            </a:r>
            <a:endParaRPr lang="en-US" dirty="0"/>
          </a:p>
        </p:txBody>
      </p:sp>
      <p:sp>
        <p:nvSpPr>
          <p:cNvPr id="3" name="内容占位符 2"/>
          <p:cNvSpPr>
            <a:spLocks noGrp="1"/>
          </p:cNvSpPr>
          <p:nvPr>
            <p:ph sz="quarter" idx="10"/>
          </p:nvPr>
        </p:nvSpPr>
        <p:spPr>
          <a:xfrm>
            <a:off x="611560" y="1628800"/>
            <a:ext cx="7608416" cy="4216539"/>
          </a:xfrm>
        </p:spPr>
        <p:txBody>
          <a:bodyPr/>
          <a:lstStyle/>
          <a:p>
            <a:pPr marL="0" indent="0">
              <a:buNone/>
            </a:pPr>
            <a:r>
              <a:rPr lang="en-US" altLang="zh-CN" sz="2000" dirty="0"/>
              <a:t>【</a:t>
            </a:r>
            <a:r>
              <a:rPr lang="zh-CN" altLang="en-US" sz="2000" dirty="0"/>
              <a:t>任职要求</a:t>
            </a:r>
            <a:r>
              <a:rPr lang="en-US" altLang="zh-CN" sz="2000" dirty="0"/>
              <a:t>】</a:t>
            </a:r>
          </a:p>
          <a:p>
            <a:pPr marL="0" indent="0">
              <a:buNone/>
            </a:pPr>
            <a:r>
              <a:rPr lang="en-US" altLang="zh-CN" sz="2000" dirty="0"/>
              <a:t>1</a:t>
            </a:r>
            <a:r>
              <a:rPr lang="zh-CN" altLang="en-US" sz="2000" dirty="0"/>
              <a:t>、计算机、数学、统计学等理工科专业本科以上学历；</a:t>
            </a:r>
          </a:p>
          <a:p>
            <a:pPr marL="0" indent="0">
              <a:buNone/>
            </a:pPr>
            <a:r>
              <a:rPr lang="en-US" altLang="zh-CN" sz="2000" dirty="0"/>
              <a:t>2</a:t>
            </a:r>
            <a:r>
              <a:rPr lang="zh-CN" altLang="en-US" sz="2000" dirty="0"/>
              <a:t>、思路清晰，逻辑性强，具有较强的业务理解能力和表达沟通能力；</a:t>
            </a:r>
          </a:p>
          <a:p>
            <a:pPr marL="0" indent="0">
              <a:buNone/>
            </a:pPr>
            <a:r>
              <a:rPr lang="en-US" altLang="zh-CN" sz="2000" dirty="0"/>
              <a:t>3</a:t>
            </a:r>
            <a:r>
              <a:rPr lang="zh-CN" altLang="en-US" sz="2000" dirty="0"/>
              <a:t>、熟悉</a:t>
            </a:r>
            <a:r>
              <a:rPr lang="en-US" altLang="zh-CN" sz="2000" dirty="0"/>
              <a:t>Excel/</a:t>
            </a:r>
            <a:r>
              <a:rPr lang="en-US" altLang="zh-CN" sz="2000" dirty="0" err="1"/>
              <a:t>SciPy</a:t>
            </a:r>
            <a:r>
              <a:rPr lang="en-US" altLang="zh-CN" sz="2000" dirty="0"/>
              <a:t>/R</a:t>
            </a:r>
            <a:r>
              <a:rPr lang="zh-CN" altLang="en-US" sz="2000" dirty="0"/>
              <a:t>等一种或多种数据分析与建模工具；</a:t>
            </a:r>
          </a:p>
          <a:p>
            <a:pPr marL="0" indent="0">
              <a:buNone/>
            </a:pPr>
            <a:r>
              <a:rPr lang="en-US" altLang="zh-CN" sz="2000" dirty="0"/>
              <a:t>4</a:t>
            </a:r>
            <a:r>
              <a:rPr lang="zh-CN" altLang="en-US" sz="2000" dirty="0"/>
              <a:t>、熟悉某种数据库，能够书写较为复杂的</a:t>
            </a:r>
            <a:r>
              <a:rPr lang="en-US" altLang="zh-CN" sz="2000" dirty="0"/>
              <a:t>SQL</a:t>
            </a:r>
            <a:r>
              <a:rPr lang="zh-CN" altLang="en-US" sz="2000" dirty="0"/>
              <a:t>查询语句；</a:t>
            </a:r>
          </a:p>
          <a:p>
            <a:pPr marL="0" indent="0">
              <a:buNone/>
            </a:pPr>
            <a:r>
              <a:rPr lang="en-US" altLang="zh-CN" sz="2000" dirty="0"/>
              <a:t>5</a:t>
            </a:r>
            <a:r>
              <a:rPr lang="zh-CN" altLang="en-US" sz="2000" dirty="0"/>
              <a:t>、脚本语言运用熟练者优先，有</a:t>
            </a:r>
            <a:r>
              <a:rPr lang="en-US" altLang="zh-CN" sz="2000" dirty="0"/>
              <a:t>Hadoop</a:t>
            </a:r>
            <a:r>
              <a:rPr lang="zh-CN" altLang="en-US" sz="2000" dirty="0"/>
              <a:t>等分布式平台经验优先，有统计、数学建模、数据挖掘等教育和项目背景优先。</a:t>
            </a:r>
          </a:p>
          <a:p>
            <a:pPr marL="0" indent="0">
              <a:buNone/>
            </a:pPr>
            <a:r>
              <a:rPr lang="en-US" altLang="zh-CN" sz="2000" dirty="0"/>
              <a:t>6</a:t>
            </a:r>
            <a:r>
              <a:rPr lang="zh-CN" altLang="en-US" sz="2000" dirty="0"/>
              <a:t>、</a:t>
            </a:r>
            <a:r>
              <a:rPr lang="en-US" altLang="zh-CN" sz="2000" dirty="0"/>
              <a:t>Python/R/SPSS </a:t>
            </a:r>
            <a:r>
              <a:rPr lang="zh-CN" altLang="en-US" sz="2000" dirty="0"/>
              <a:t>统计工具至少熟悉一种</a:t>
            </a:r>
          </a:p>
          <a:p>
            <a:pPr marL="0" indent="0">
              <a:buNone/>
            </a:pPr>
            <a:r>
              <a:rPr lang="en-US" altLang="zh-CN" sz="2000" dirty="0"/>
              <a:t>7</a:t>
            </a:r>
            <a:r>
              <a:rPr lang="zh-CN" altLang="en-US" sz="2000" dirty="0"/>
              <a:t>、有</a:t>
            </a:r>
            <a:r>
              <a:rPr lang="en-US" altLang="zh-CN" sz="2000" dirty="0"/>
              <a:t>2</a:t>
            </a:r>
            <a:r>
              <a:rPr lang="zh-CN" altLang="en-US" sz="2000" dirty="0"/>
              <a:t>年或以上咨询行业</a:t>
            </a:r>
            <a:r>
              <a:rPr lang="en-US" altLang="zh-CN" sz="2000" dirty="0"/>
              <a:t>/</a:t>
            </a:r>
            <a:r>
              <a:rPr lang="zh-CN" altLang="en-US" sz="2000" dirty="0"/>
              <a:t>电商行业数据分析，运营管理经验优先</a:t>
            </a:r>
          </a:p>
        </p:txBody>
      </p:sp>
    </p:spTree>
    <p:extLst>
      <p:ext uri="{BB962C8B-B14F-4D97-AF65-F5344CB8AC3E}">
        <p14:creationId xmlns:p14="http://schemas.microsoft.com/office/powerpoint/2010/main" val="2512650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大数据运维</a:t>
            </a:r>
            <a:endParaRPr lang="en-US" dirty="0"/>
          </a:p>
        </p:txBody>
      </p:sp>
      <p:sp>
        <p:nvSpPr>
          <p:cNvPr id="3" name="内容占位符 2"/>
          <p:cNvSpPr>
            <a:spLocks noGrp="1"/>
          </p:cNvSpPr>
          <p:nvPr>
            <p:ph sz="quarter" idx="10"/>
          </p:nvPr>
        </p:nvSpPr>
        <p:spPr>
          <a:xfrm>
            <a:off x="611559" y="1260373"/>
            <a:ext cx="8352928" cy="5299912"/>
          </a:xfrm>
        </p:spPr>
        <p:txBody>
          <a:bodyPr/>
          <a:lstStyle/>
          <a:p>
            <a:pPr marL="0" indent="0">
              <a:lnSpc>
                <a:spcPct val="100000"/>
              </a:lnSpc>
              <a:buNone/>
            </a:pPr>
            <a:r>
              <a:rPr lang="en-US" altLang="zh-CN" sz="1800" dirty="0" err="1"/>
              <a:t>20k-50k</a:t>
            </a:r>
            <a:endParaRPr lang="en-US" altLang="zh-CN" sz="1800" dirty="0"/>
          </a:p>
          <a:p>
            <a:pPr marL="0" indent="0">
              <a:lnSpc>
                <a:spcPct val="100000"/>
              </a:lnSpc>
              <a:buNone/>
            </a:pPr>
            <a:r>
              <a:rPr lang="zh-CN" altLang="en-US" sz="1800" dirty="0"/>
              <a:t>工作职责：</a:t>
            </a:r>
            <a:br>
              <a:rPr lang="zh-CN" altLang="en-US" sz="1800" dirty="0"/>
            </a:br>
            <a:r>
              <a:rPr lang="en-US" altLang="zh-CN" sz="1800" dirty="0"/>
              <a:t>1</a:t>
            </a:r>
            <a:r>
              <a:rPr lang="zh-CN" altLang="en-US" sz="1800" dirty="0"/>
              <a:t>、负责美的大数据系统的服务器，网络，基础平台日常管理运行维护</a:t>
            </a:r>
          </a:p>
          <a:p>
            <a:pPr marL="0" indent="0">
              <a:lnSpc>
                <a:spcPct val="100000"/>
              </a:lnSpc>
              <a:buNone/>
            </a:pPr>
            <a:r>
              <a:rPr lang="en-US" altLang="zh-CN" sz="1800" dirty="0"/>
              <a:t>2</a:t>
            </a:r>
            <a:r>
              <a:rPr lang="zh-CN" altLang="en-US" sz="1800" dirty="0"/>
              <a:t>、负责建立有效的系统管理规范，保证系统运行稳定，数据、信息、代码、配置安全管理</a:t>
            </a:r>
          </a:p>
          <a:p>
            <a:pPr marL="0" indent="0">
              <a:lnSpc>
                <a:spcPct val="100000"/>
              </a:lnSpc>
              <a:buNone/>
            </a:pPr>
            <a:r>
              <a:rPr lang="en-US" altLang="zh-CN" sz="1800" dirty="0"/>
              <a:t>3</a:t>
            </a:r>
            <a:r>
              <a:rPr lang="zh-CN" altLang="en-US" sz="1800" dirty="0"/>
              <a:t>、负责为大数据应用系统建设提供专业技术支持，协助完成项目开发、生产环境搭建、问题处理</a:t>
            </a:r>
          </a:p>
          <a:p>
            <a:pPr marL="0" indent="0">
              <a:lnSpc>
                <a:spcPct val="100000"/>
              </a:lnSpc>
              <a:buNone/>
            </a:pPr>
            <a:r>
              <a:rPr lang="en-US" altLang="zh-CN" sz="1800" dirty="0"/>
              <a:t>4</a:t>
            </a:r>
            <a:r>
              <a:rPr lang="zh-CN" altLang="en-US" sz="1800" dirty="0"/>
              <a:t>、负责公司大数据平台的运维管理工作，集群容量规划、扩容及性能优化；</a:t>
            </a:r>
          </a:p>
          <a:p>
            <a:pPr marL="0" indent="0">
              <a:lnSpc>
                <a:spcPct val="100000"/>
              </a:lnSpc>
              <a:buNone/>
            </a:pPr>
            <a:r>
              <a:rPr lang="en-US" altLang="zh-CN" sz="1800" dirty="0"/>
              <a:t>5</a:t>
            </a:r>
            <a:r>
              <a:rPr lang="zh-CN" altLang="en-US" sz="1800" dirty="0"/>
              <a:t>、处理公司大数据平台各类异常和故障，确保系统平台的稳定运行；</a:t>
            </a:r>
          </a:p>
          <a:p>
            <a:pPr marL="0" indent="0">
              <a:lnSpc>
                <a:spcPct val="100000"/>
              </a:lnSpc>
              <a:buNone/>
            </a:pPr>
            <a:r>
              <a:rPr lang="en-US" altLang="zh-CN" sz="1800" dirty="0"/>
              <a:t>6</a:t>
            </a:r>
            <a:r>
              <a:rPr lang="zh-CN" altLang="en-US" sz="1800" dirty="0"/>
              <a:t>、设计实现大规模分布式集群的运维、监控和管理平台；</a:t>
            </a:r>
          </a:p>
          <a:p>
            <a:pPr marL="0" indent="0">
              <a:lnSpc>
                <a:spcPct val="100000"/>
              </a:lnSpc>
              <a:buNone/>
            </a:pPr>
            <a:r>
              <a:rPr lang="en-US" altLang="zh-CN" sz="1800" dirty="0"/>
              <a:t>7</a:t>
            </a:r>
            <a:r>
              <a:rPr lang="zh-CN" altLang="en-US" sz="1800" dirty="0"/>
              <a:t>、深入研究大数据业务相关运维技术，持续优化集群服务架构，探索新的大数据运维技及发展方向。</a:t>
            </a:r>
          </a:p>
          <a:p>
            <a:pPr marL="0" indent="0">
              <a:lnSpc>
                <a:spcPct val="100000"/>
              </a:lnSpc>
              <a:buNone/>
            </a:pPr>
            <a:r>
              <a:rPr lang="zh-CN" altLang="en-US" sz="1800" dirty="0"/>
              <a:t/>
            </a:r>
            <a:br>
              <a:rPr lang="zh-CN" altLang="en-US" sz="1800" dirty="0"/>
            </a:br>
            <a:r>
              <a:rPr lang="zh-CN" altLang="en-US" sz="1800" dirty="0"/>
              <a:t>工作要求：</a:t>
            </a:r>
            <a:br>
              <a:rPr lang="zh-CN" altLang="en-US" sz="1800" dirty="0"/>
            </a:br>
            <a:r>
              <a:rPr lang="en-US" altLang="zh-CN" sz="1800" dirty="0"/>
              <a:t>1</a:t>
            </a:r>
            <a:r>
              <a:rPr lang="zh-CN" altLang="en-US" sz="1800" dirty="0"/>
              <a:t>、计算机、数学或者统计学相关专业本科以上学历； </a:t>
            </a:r>
            <a:br>
              <a:rPr lang="zh-CN" altLang="en-US" sz="1800" dirty="0"/>
            </a:br>
            <a:r>
              <a:rPr lang="en-US" altLang="zh-CN" sz="1800" dirty="0"/>
              <a:t>2</a:t>
            </a:r>
            <a:r>
              <a:rPr lang="zh-CN" altLang="en-US" sz="1800" dirty="0"/>
              <a:t>、有</a:t>
            </a:r>
            <a:r>
              <a:rPr lang="en-US" altLang="zh-CN" sz="1800" dirty="0"/>
              <a:t>3</a:t>
            </a:r>
            <a:r>
              <a:rPr lang="zh-CN" altLang="en-US" sz="1800" dirty="0"/>
              <a:t>年以上</a:t>
            </a:r>
            <a:r>
              <a:rPr lang="en-US" altLang="zh-CN" sz="1800" dirty="0"/>
              <a:t>Hadoop</a:t>
            </a:r>
            <a:r>
              <a:rPr lang="zh-CN" altLang="en-US" sz="1800" dirty="0"/>
              <a:t>相关运维经验，了解</a:t>
            </a:r>
            <a:r>
              <a:rPr lang="en-US" altLang="zh-CN" sz="1800" dirty="0"/>
              <a:t>Hadoop</a:t>
            </a:r>
            <a:r>
              <a:rPr lang="zh-CN" altLang="en-US" sz="1800" dirty="0"/>
              <a:t>各组件的原理</a:t>
            </a:r>
            <a:r>
              <a:rPr lang="zh-CN" altLang="en-US" sz="1800" dirty="0" smtClean="0"/>
              <a:t>，</a:t>
            </a:r>
            <a:endParaRPr lang="en-US" altLang="zh-CN" sz="1800" dirty="0" smtClean="0"/>
          </a:p>
          <a:p>
            <a:pPr marL="0" indent="0">
              <a:lnSpc>
                <a:spcPct val="100000"/>
              </a:lnSpc>
              <a:buNone/>
            </a:pPr>
            <a:r>
              <a:rPr lang="zh-CN" altLang="en-US" sz="1800" dirty="0" smtClean="0"/>
              <a:t>并</a:t>
            </a:r>
            <a:r>
              <a:rPr lang="zh-CN" altLang="en-US" sz="1800" dirty="0"/>
              <a:t>有实际部署维护经验；</a:t>
            </a:r>
            <a:endParaRPr lang="en-US" sz="1800" dirty="0"/>
          </a:p>
        </p:txBody>
      </p:sp>
    </p:spTree>
    <p:extLst>
      <p:ext uri="{BB962C8B-B14F-4D97-AF65-F5344CB8AC3E}">
        <p14:creationId xmlns:p14="http://schemas.microsoft.com/office/powerpoint/2010/main" val="383451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大数据运维（续）</a:t>
            </a:r>
            <a:endParaRPr lang="en-US" dirty="0"/>
          </a:p>
        </p:txBody>
      </p:sp>
      <p:sp>
        <p:nvSpPr>
          <p:cNvPr id="3" name="内容占位符 2"/>
          <p:cNvSpPr>
            <a:spLocks noGrp="1"/>
          </p:cNvSpPr>
          <p:nvPr>
            <p:ph sz="quarter" idx="10"/>
          </p:nvPr>
        </p:nvSpPr>
        <p:spPr>
          <a:xfrm>
            <a:off x="611559" y="1260373"/>
            <a:ext cx="8064896" cy="5408987"/>
          </a:xfrm>
        </p:spPr>
        <p:txBody>
          <a:bodyPr/>
          <a:lstStyle/>
          <a:p>
            <a:pPr marL="0" indent="0">
              <a:buNone/>
            </a:pPr>
            <a:r>
              <a:rPr lang="en-US" altLang="zh-CN" sz="1800" dirty="0"/>
              <a:t>3</a:t>
            </a:r>
            <a:r>
              <a:rPr lang="zh-CN" altLang="en-US" sz="1800" dirty="0"/>
              <a:t>、深入理解</a:t>
            </a:r>
            <a:r>
              <a:rPr lang="en-US" altLang="zh-CN" sz="1800" dirty="0" err="1"/>
              <a:t>linux</a:t>
            </a:r>
            <a:r>
              <a:rPr lang="zh-CN" altLang="en-US" sz="1800" dirty="0"/>
              <a:t>系统，运维体系结构，精于容量规划、架构设计、性能优化； </a:t>
            </a:r>
            <a:br>
              <a:rPr lang="zh-CN" altLang="en-US" sz="1800" dirty="0"/>
            </a:br>
            <a:r>
              <a:rPr lang="en-US" altLang="zh-CN" sz="1800" dirty="0"/>
              <a:t>4</a:t>
            </a:r>
            <a:r>
              <a:rPr lang="zh-CN" altLang="en-US" sz="1800" dirty="0"/>
              <a:t>、熟悉</a:t>
            </a:r>
            <a:r>
              <a:rPr lang="en-US" altLang="zh-CN" sz="1800" dirty="0"/>
              <a:t>Hadoop</a:t>
            </a:r>
            <a:r>
              <a:rPr lang="zh-CN" altLang="en-US" sz="1800" dirty="0"/>
              <a:t>大数据生态圈，包括但不限于</a:t>
            </a:r>
            <a:r>
              <a:rPr lang="en-US" altLang="zh-CN" sz="1800" dirty="0" err="1"/>
              <a:t>CDH</a:t>
            </a:r>
            <a:r>
              <a:rPr lang="zh-CN" altLang="en-US" sz="1800" dirty="0"/>
              <a:t>、</a:t>
            </a:r>
            <a:r>
              <a:rPr lang="en-US" altLang="zh-CN" sz="1800" dirty="0" err="1"/>
              <a:t>HDFS</a:t>
            </a:r>
            <a:r>
              <a:rPr lang="zh-CN" altLang="en-US" sz="1800" dirty="0"/>
              <a:t>、</a:t>
            </a:r>
            <a:r>
              <a:rPr lang="en-US" altLang="zh-CN" sz="1800" dirty="0"/>
              <a:t>YARN</a:t>
            </a:r>
            <a:r>
              <a:rPr lang="zh-CN" altLang="en-US" sz="1800" dirty="0"/>
              <a:t>、</a:t>
            </a:r>
            <a:r>
              <a:rPr lang="en-US" altLang="zh-CN" sz="1800" dirty="0"/>
              <a:t>Hive</a:t>
            </a:r>
            <a:r>
              <a:rPr lang="zh-CN" altLang="en-US" sz="1800" dirty="0"/>
              <a:t>、</a:t>
            </a:r>
            <a:r>
              <a:rPr lang="en-US" altLang="zh-CN" sz="1800" dirty="0" err="1"/>
              <a:t>HBase</a:t>
            </a:r>
            <a:r>
              <a:rPr lang="zh-CN" altLang="en-US" sz="1800" dirty="0"/>
              <a:t>、</a:t>
            </a:r>
            <a:r>
              <a:rPr lang="en-US" altLang="zh-CN" sz="1800" dirty="0"/>
              <a:t>Spark</a:t>
            </a:r>
            <a:r>
              <a:rPr lang="zh-CN" altLang="en-US" sz="1800" dirty="0"/>
              <a:t>等；</a:t>
            </a:r>
            <a:br>
              <a:rPr lang="zh-CN" altLang="en-US" sz="1800" dirty="0"/>
            </a:br>
            <a:r>
              <a:rPr lang="en-US" altLang="zh-CN" sz="1800" dirty="0"/>
              <a:t>5</a:t>
            </a:r>
            <a:r>
              <a:rPr lang="zh-CN" altLang="en-US" sz="1800" dirty="0"/>
              <a:t>、精通一门以上脚本语言</a:t>
            </a:r>
            <a:r>
              <a:rPr lang="en-US" altLang="zh-CN" sz="1800" dirty="0"/>
              <a:t>(shell/</a:t>
            </a:r>
            <a:r>
              <a:rPr lang="en-US" altLang="zh-CN" sz="1800" dirty="0" err="1"/>
              <a:t>perl</a:t>
            </a:r>
            <a:r>
              <a:rPr lang="en-US" altLang="zh-CN" sz="1800" dirty="0"/>
              <a:t>/python</a:t>
            </a:r>
            <a:r>
              <a:rPr lang="zh-CN" altLang="en-US" sz="1800" dirty="0"/>
              <a:t>等</a:t>
            </a:r>
            <a:r>
              <a:rPr lang="en-US" altLang="zh-CN" sz="1800" dirty="0"/>
              <a:t>)</a:t>
            </a:r>
            <a:r>
              <a:rPr lang="zh-CN" altLang="en-US" sz="1800" dirty="0"/>
              <a:t>； </a:t>
            </a:r>
            <a:br>
              <a:rPr lang="zh-CN" altLang="en-US" sz="1800" dirty="0"/>
            </a:br>
            <a:r>
              <a:rPr lang="en-US" altLang="zh-CN" sz="1800" dirty="0"/>
              <a:t>6</a:t>
            </a:r>
            <a:r>
              <a:rPr lang="zh-CN" altLang="en-US" sz="1800" dirty="0"/>
              <a:t>、故障排查能力，有很好的技术敏感度和风险识别能力； </a:t>
            </a:r>
          </a:p>
          <a:p>
            <a:pPr marL="0" indent="0">
              <a:buNone/>
            </a:pPr>
            <a:r>
              <a:rPr lang="en-US" altLang="zh-CN" sz="1800" dirty="0"/>
              <a:t>7</a:t>
            </a:r>
            <a:r>
              <a:rPr lang="zh-CN" altLang="en-US" sz="1800" dirty="0"/>
              <a:t>、精通</a:t>
            </a:r>
            <a:r>
              <a:rPr lang="en-US" altLang="zh-CN" sz="1800" dirty="0"/>
              <a:t>oracle golden gate</a:t>
            </a:r>
            <a:r>
              <a:rPr lang="zh-CN" altLang="en-US" sz="1800" dirty="0"/>
              <a:t>等传统数据库实时数据采集工具</a:t>
            </a:r>
          </a:p>
          <a:p>
            <a:pPr marL="0" indent="0">
              <a:buNone/>
            </a:pPr>
            <a:r>
              <a:rPr lang="en-US" altLang="zh-CN" sz="1800" dirty="0"/>
              <a:t>8</a:t>
            </a:r>
            <a:r>
              <a:rPr lang="zh-CN" altLang="en-US" sz="1800" dirty="0"/>
              <a:t>、精通开源实时数据流相关工具</a:t>
            </a:r>
            <a:r>
              <a:rPr lang="en-US" altLang="zh-CN" sz="1800" dirty="0" err="1"/>
              <a:t>sparkstreaming</a:t>
            </a:r>
            <a:r>
              <a:rPr lang="en-US" altLang="zh-CN" sz="1800" dirty="0"/>
              <a:t> </a:t>
            </a:r>
            <a:r>
              <a:rPr lang="zh-CN" altLang="en-US" sz="1800" dirty="0"/>
              <a:t>，</a:t>
            </a:r>
            <a:r>
              <a:rPr lang="en-US" altLang="zh-CN" sz="1800" dirty="0" err="1"/>
              <a:t>streamsets</a:t>
            </a:r>
            <a:r>
              <a:rPr lang="zh-CN" altLang="en-US" sz="1800" dirty="0"/>
              <a:t>，</a:t>
            </a:r>
            <a:r>
              <a:rPr lang="en-US" altLang="zh-CN" sz="1800" dirty="0"/>
              <a:t>flume</a:t>
            </a:r>
            <a:r>
              <a:rPr lang="zh-CN" altLang="en-US" sz="1800" dirty="0"/>
              <a:t>等技术</a:t>
            </a:r>
          </a:p>
          <a:p>
            <a:pPr marL="0" indent="0">
              <a:buNone/>
            </a:pPr>
            <a:r>
              <a:rPr lang="en-US" altLang="zh-CN" sz="1800" dirty="0"/>
              <a:t>9</a:t>
            </a:r>
            <a:r>
              <a:rPr lang="zh-CN" altLang="en-US" sz="1800" dirty="0"/>
              <a:t>、熟练掌握</a:t>
            </a:r>
            <a:r>
              <a:rPr lang="en-US" altLang="zh-CN" sz="1800" dirty="0" err="1"/>
              <a:t>mysql</a:t>
            </a:r>
            <a:r>
              <a:rPr lang="zh-CN" altLang="en-US" sz="1800" dirty="0"/>
              <a:t>、</a:t>
            </a:r>
            <a:r>
              <a:rPr lang="en-US" altLang="zh-CN" sz="1800" dirty="0" err="1"/>
              <a:t>redis</a:t>
            </a:r>
            <a:r>
              <a:rPr lang="zh-CN" altLang="en-US" sz="1800" dirty="0"/>
              <a:t>、</a:t>
            </a:r>
            <a:r>
              <a:rPr lang="en-US" altLang="zh-CN" sz="1800" dirty="0" err="1"/>
              <a:t>mongodb</a:t>
            </a:r>
            <a:r>
              <a:rPr lang="zh-CN" altLang="en-US" sz="1800" dirty="0"/>
              <a:t>、</a:t>
            </a:r>
            <a:r>
              <a:rPr lang="en-US" altLang="zh-CN" sz="1800" dirty="0"/>
              <a:t>PostgreSQL</a:t>
            </a:r>
            <a:r>
              <a:rPr lang="zh-CN" altLang="en-US" sz="1800" dirty="0"/>
              <a:t>、</a:t>
            </a:r>
            <a:r>
              <a:rPr lang="en-US" altLang="zh-CN" sz="1800" dirty="0" err="1"/>
              <a:t>kafka</a:t>
            </a:r>
            <a:r>
              <a:rPr lang="zh-CN" altLang="en-US" sz="1800" dirty="0"/>
              <a:t>、</a:t>
            </a:r>
            <a:r>
              <a:rPr lang="en-US" altLang="zh-CN" sz="1800" dirty="0" err="1"/>
              <a:t>es</a:t>
            </a:r>
            <a:r>
              <a:rPr lang="zh-CN" altLang="en-US" sz="1800" dirty="0"/>
              <a:t>、</a:t>
            </a:r>
            <a:r>
              <a:rPr lang="en-US" altLang="zh-CN" sz="1800" dirty="0" err="1"/>
              <a:t>docker</a:t>
            </a:r>
            <a:r>
              <a:rPr lang="zh-CN" altLang="en-US" sz="1800" dirty="0"/>
              <a:t>等开源数据库、工具、软件的管理和优化，有集群故障处理经验</a:t>
            </a:r>
          </a:p>
          <a:p>
            <a:pPr marL="0" indent="0">
              <a:buNone/>
            </a:pPr>
            <a:r>
              <a:rPr lang="en-US" altLang="zh-CN" sz="1800" dirty="0"/>
              <a:t>10</a:t>
            </a:r>
            <a:r>
              <a:rPr lang="zh-CN" altLang="en-US" sz="1800" dirty="0"/>
              <a:t>、熟悉中间件管理，</a:t>
            </a:r>
            <a:r>
              <a:rPr lang="en-US" altLang="zh-CN" sz="1800" dirty="0" err="1"/>
              <a:t>jvm</a:t>
            </a:r>
            <a:r>
              <a:rPr lang="zh-CN" altLang="en-US" sz="1800" dirty="0"/>
              <a:t>优化</a:t>
            </a:r>
            <a:br>
              <a:rPr lang="zh-CN" altLang="en-US" sz="1800" dirty="0"/>
            </a:br>
            <a:r>
              <a:rPr lang="en-US" altLang="zh-CN" sz="1800" dirty="0"/>
              <a:t>11</a:t>
            </a:r>
            <a:r>
              <a:rPr lang="zh-CN" altLang="en-US" sz="1800" dirty="0"/>
              <a:t>、熟悉分布式系统设计范型，有大规模系统设计和工程实现者优先；</a:t>
            </a:r>
          </a:p>
          <a:p>
            <a:pPr marL="0" indent="0">
              <a:buNone/>
            </a:pPr>
            <a:r>
              <a:rPr lang="en-US" altLang="zh-CN" sz="1800" dirty="0"/>
              <a:t>12</a:t>
            </a:r>
            <a:r>
              <a:rPr lang="zh-CN" altLang="en-US" sz="1800" dirty="0"/>
              <a:t>、具备</a:t>
            </a:r>
            <a:r>
              <a:rPr lang="en-US" altLang="zh-CN" sz="1800" dirty="0"/>
              <a:t>5</a:t>
            </a:r>
            <a:r>
              <a:rPr lang="zh-CN" altLang="en-US" sz="1800" dirty="0"/>
              <a:t>年以上开源、闭源相关领域数据库的运维经验</a:t>
            </a:r>
          </a:p>
          <a:p>
            <a:pPr marL="0" indent="0">
              <a:buNone/>
            </a:pPr>
            <a:r>
              <a:rPr lang="en-US" altLang="zh-CN" sz="1800" dirty="0"/>
              <a:t>13</a:t>
            </a:r>
            <a:r>
              <a:rPr lang="zh-CN" altLang="en-US" sz="1800" dirty="0"/>
              <a:t>、良好团队精神服务意识，沟通协调能力</a:t>
            </a:r>
          </a:p>
          <a:p>
            <a:pPr marL="0" indent="0">
              <a:buNone/>
            </a:pPr>
            <a:r>
              <a:rPr lang="en-US" altLang="zh-CN" sz="1800" dirty="0"/>
              <a:t>14</a:t>
            </a:r>
            <a:r>
              <a:rPr lang="zh-CN" altLang="en-US" sz="1800" dirty="0"/>
              <a:t>、本科以上，英语</a:t>
            </a:r>
            <a:r>
              <a:rPr lang="en-US" altLang="zh-CN" sz="1800" dirty="0"/>
              <a:t>4</a:t>
            </a:r>
            <a:r>
              <a:rPr lang="zh-CN" altLang="en-US" sz="1800" dirty="0"/>
              <a:t>级以上 </a:t>
            </a:r>
          </a:p>
          <a:p>
            <a:pPr marL="0" indent="0">
              <a:buNone/>
            </a:pPr>
            <a:endParaRPr lang="en-US" sz="1800" dirty="0"/>
          </a:p>
        </p:txBody>
      </p:sp>
    </p:spTree>
    <p:extLst>
      <p:ext uri="{BB962C8B-B14F-4D97-AF65-F5344CB8AC3E}">
        <p14:creationId xmlns:p14="http://schemas.microsoft.com/office/powerpoint/2010/main" val="869070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AIOps</a:t>
            </a:r>
            <a:endParaRPr lang="en-US" dirty="0"/>
          </a:p>
        </p:txBody>
      </p:sp>
      <p:sp>
        <p:nvSpPr>
          <p:cNvPr id="3" name="内容占位符 2"/>
          <p:cNvSpPr>
            <a:spLocks noGrp="1"/>
          </p:cNvSpPr>
          <p:nvPr>
            <p:ph sz="quarter" idx="10"/>
          </p:nvPr>
        </p:nvSpPr>
        <p:spPr>
          <a:xfrm>
            <a:off x="611560" y="1628800"/>
            <a:ext cx="7776864" cy="5244513"/>
          </a:xfrm>
        </p:spPr>
        <p:txBody>
          <a:bodyPr/>
          <a:lstStyle/>
          <a:p>
            <a:r>
              <a:rPr lang="zh-CN" altLang="en-US" sz="1800" dirty="0"/>
              <a:t>岗位职责</a:t>
            </a:r>
            <a:r>
              <a:rPr lang="en-US" altLang="zh-CN" sz="1800" dirty="0"/>
              <a:t>: </a:t>
            </a:r>
            <a:br>
              <a:rPr lang="en-US" altLang="zh-CN" sz="1800" dirty="0"/>
            </a:br>
            <a:r>
              <a:rPr lang="en-US" altLang="zh-CN" sz="1800" dirty="0"/>
              <a:t>1</a:t>
            </a:r>
            <a:r>
              <a:rPr lang="zh-CN" altLang="en-US" sz="1800" dirty="0"/>
              <a:t>、带领团队或作为主要技术骨干，负责运维中台的运维架构方案设计与运维产品开发，构建以运维大数据为基础的智能化运维能力，不限于故障自动检测</a:t>
            </a:r>
            <a:r>
              <a:rPr lang="en-US" altLang="zh-CN" sz="1800" dirty="0"/>
              <a:t>/</a:t>
            </a:r>
            <a:r>
              <a:rPr lang="zh-CN" altLang="en-US" sz="1800" dirty="0"/>
              <a:t>自动预测、自动化部署、智能化配置、事故自动恢复、容量模型建模</a:t>
            </a:r>
            <a:r>
              <a:rPr lang="en-US" altLang="zh-CN" sz="1800" dirty="0"/>
              <a:t>&amp;</a:t>
            </a:r>
            <a:r>
              <a:rPr lang="zh-CN" altLang="en-US" sz="1800" dirty="0"/>
              <a:t>分析等核心智能运维能力，能带领团队完成需求分析、设计（含原型验证），技术实现等工作。</a:t>
            </a:r>
          </a:p>
          <a:p>
            <a:r>
              <a:rPr lang="en-US" altLang="zh-CN" sz="1800" dirty="0"/>
              <a:t>2</a:t>
            </a:r>
            <a:r>
              <a:rPr lang="zh-CN" altLang="en-US" sz="1800" dirty="0"/>
              <a:t>、参与支撑日均</a:t>
            </a:r>
            <a:r>
              <a:rPr lang="en-US" altLang="zh-CN" sz="1800" dirty="0" err="1"/>
              <a:t>2000W</a:t>
            </a:r>
            <a:r>
              <a:rPr lang="en-US" altLang="zh-CN" sz="1800" dirty="0"/>
              <a:t>+</a:t>
            </a:r>
            <a:r>
              <a:rPr lang="zh-CN" altLang="en-US" sz="1800" dirty="0"/>
              <a:t>单量的稳定性保障体系建设； </a:t>
            </a:r>
            <a:br>
              <a:rPr lang="zh-CN" altLang="en-US" sz="1800" dirty="0"/>
            </a:br>
            <a:r>
              <a:rPr lang="en-US" altLang="zh-CN" sz="1800" dirty="0"/>
              <a:t>3</a:t>
            </a:r>
            <a:r>
              <a:rPr lang="zh-CN" altLang="en-US" sz="1800" dirty="0"/>
              <a:t>、负责全链路压测、故障诊断、故障容灾、服务保护等核心功能的架构和设计； </a:t>
            </a:r>
            <a:br>
              <a:rPr lang="zh-CN" altLang="en-US" sz="1800" dirty="0"/>
            </a:br>
            <a:r>
              <a:rPr lang="en-US" altLang="zh-CN" sz="1800" dirty="0"/>
              <a:t>4</a:t>
            </a:r>
            <a:r>
              <a:rPr lang="zh-CN" altLang="en-US" sz="1800" dirty="0"/>
              <a:t>、编写核心代码，带领团队共同完成项目的开发和维护，并保证项目高可扩展和可维护性； </a:t>
            </a:r>
            <a:br>
              <a:rPr lang="zh-CN" altLang="en-US" sz="1800" dirty="0"/>
            </a:br>
            <a:r>
              <a:rPr lang="en-US" altLang="zh-CN" sz="1800" dirty="0"/>
              <a:t>5</a:t>
            </a:r>
            <a:r>
              <a:rPr lang="zh-CN" altLang="en-US" sz="1800" dirty="0"/>
              <a:t>、优化系统性能，安全加固，保证基础框架安全、稳定、</a:t>
            </a:r>
            <a:r>
              <a:rPr lang="zh-CN" altLang="en-US" sz="1800" dirty="0" smtClean="0"/>
              <a:t>快速</a:t>
            </a:r>
            <a:endParaRPr lang="en-US" altLang="zh-CN" sz="1800" dirty="0" smtClean="0"/>
          </a:p>
          <a:p>
            <a:r>
              <a:rPr lang="zh-CN" altLang="en-US" sz="1800" dirty="0" smtClean="0"/>
              <a:t>运行</a:t>
            </a:r>
            <a:r>
              <a:rPr lang="zh-CN" altLang="en-US" sz="1800" dirty="0"/>
              <a:t>； </a:t>
            </a:r>
            <a:br>
              <a:rPr lang="zh-CN" altLang="en-US" sz="1800" dirty="0"/>
            </a:br>
            <a:r>
              <a:rPr lang="en-US" altLang="zh-CN" sz="1800" dirty="0"/>
              <a:t>6</a:t>
            </a:r>
            <a:r>
              <a:rPr lang="zh-CN" altLang="en-US" sz="1800" dirty="0"/>
              <a:t>、解决系统运行中出现的故障和问题。 </a:t>
            </a:r>
          </a:p>
          <a:p>
            <a:endParaRPr lang="en-US" sz="1800" dirty="0"/>
          </a:p>
        </p:txBody>
      </p:sp>
    </p:spTree>
    <p:extLst>
      <p:ext uri="{BB962C8B-B14F-4D97-AF65-F5344CB8AC3E}">
        <p14:creationId xmlns:p14="http://schemas.microsoft.com/office/powerpoint/2010/main" val="416154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AIOps</a:t>
            </a:r>
            <a:r>
              <a:rPr lang="zh-CN" altLang="en-US" dirty="0" smtClean="0"/>
              <a:t>（续）</a:t>
            </a:r>
            <a:endParaRPr lang="en-US" dirty="0"/>
          </a:p>
        </p:txBody>
      </p:sp>
      <p:sp>
        <p:nvSpPr>
          <p:cNvPr id="3" name="内容占位符 2"/>
          <p:cNvSpPr>
            <a:spLocks noGrp="1"/>
          </p:cNvSpPr>
          <p:nvPr>
            <p:ph sz="quarter" idx="10"/>
          </p:nvPr>
        </p:nvSpPr>
        <p:spPr>
          <a:xfrm>
            <a:off x="611559" y="1412776"/>
            <a:ext cx="8136904" cy="5576911"/>
          </a:xfrm>
        </p:spPr>
        <p:txBody>
          <a:bodyPr/>
          <a:lstStyle/>
          <a:p>
            <a:r>
              <a:rPr lang="zh-CN" altLang="en-US" sz="1800" dirty="0"/>
              <a:t>任职资格</a:t>
            </a:r>
            <a:r>
              <a:rPr lang="en-US" altLang="zh-CN" sz="1800" dirty="0"/>
              <a:t>: </a:t>
            </a:r>
            <a:br>
              <a:rPr lang="en-US" altLang="zh-CN" sz="1800" dirty="0"/>
            </a:br>
            <a:r>
              <a:rPr lang="en-US" altLang="zh-CN" sz="1800" dirty="0"/>
              <a:t>1</a:t>
            </a:r>
            <a:r>
              <a:rPr lang="zh-CN" altLang="en-US" sz="1800" dirty="0"/>
              <a:t>、本科以上学历，有</a:t>
            </a:r>
            <a:r>
              <a:rPr lang="en-US" altLang="zh-CN" sz="1800" dirty="0"/>
              <a:t>5</a:t>
            </a:r>
            <a:r>
              <a:rPr lang="zh-CN" altLang="en-US" sz="1800" dirty="0"/>
              <a:t>年以上在国内外大型互联网公司或大型</a:t>
            </a:r>
            <a:r>
              <a:rPr lang="en-US" altLang="zh-CN" sz="1800" dirty="0"/>
              <a:t>IT</a:t>
            </a:r>
            <a:r>
              <a:rPr lang="zh-CN" altLang="en-US" sz="1800" dirty="0"/>
              <a:t>企业负责研发、基础架构设计、运维系统架构设计经验，十分优秀者可以适当放宽年限要求；</a:t>
            </a:r>
            <a:br>
              <a:rPr lang="zh-CN" altLang="en-US" sz="1800" dirty="0"/>
            </a:br>
            <a:r>
              <a:rPr lang="en-US" altLang="zh-CN" sz="1800" dirty="0"/>
              <a:t>2</a:t>
            </a:r>
            <a:r>
              <a:rPr lang="zh-CN" altLang="en-US" sz="1800" dirty="0"/>
              <a:t>、精通云计算、容器技术、机器学习等最前沿技术和方案，包括：集群和分发、</a:t>
            </a:r>
            <a:r>
              <a:rPr lang="en-US" altLang="zh-CN" sz="1800" dirty="0"/>
              <a:t>HA</a:t>
            </a:r>
            <a:r>
              <a:rPr lang="zh-CN" altLang="en-US" sz="1800" dirty="0"/>
              <a:t>、多租户、</a:t>
            </a:r>
            <a:r>
              <a:rPr lang="en-US" altLang="zh-CN" sz="1800" dirty="0"/>
              <a:t>Auto-Scaling</a:t>
            </a:r>
            <a:r>
              <a:rPr lang="zh-CN" altLang="en-US" sz="1800" dirty="0"/>
              <a:t>、可靠性、监控、运维等；</a:t>
            </a:r>
            <a:br>
              <a:rPr lang="zh-CN" altLang="en-US" sz="1800" dirty="0"/>
            </a:br>
            <a:r>
              <a:rPr lang="en-US" altLang="zh-CN" sz="1800" dirty="0"/>
              <a:t>3</a:t>
            </a:r>
            <a:r>
              <a:rPr lang="zh-CN" altLang="en-US" sz="1800" dirty="0"/>
              <a:t>、 熟悉时序序列分析，</a:t>
            </a:r>
            <a:r>
              <a:rPr lang="en-US" altLang="zh-CN" sz="1800" dirty="0"/>
              <a:t>Hadoop/Spark/</a:t>
            </a:r>
            <a:r>
              <a:rPr lang="en-US" altLang="zh-CN" sz="1800" dirty="0" err="1"/>
              <a:t>Flink</a:t>
            </a:r>
            <a:r>
              <a:rPr lang="zh-CN" altLang="en-US" sz="1800" dirty="0"/>
              <a:t>等大数据技术</a:t>
            </a:r>
            <a:r>
              <a:rPr lang="en-US" altLang="zh-CN" sz="1800" dirty="0"/>
              <a:t>/</a:t>
            </a:r>
            <a:r>
              <a:rPr lang="zh-CN" altLang="en-US" sz="1800" dirty="0"/>
              <a:t>数据挖掘算法</a:t>
            </a:r>
            <a:br>
              <a:rPr lang="zh-CN" altLang="en-US" sz="1800" dirty="0"/>
            </a:br>
            <a:r>
              <a:rPr lang="en-US" altLang="zh-CN" sz="1800" dirty="0"/>
              <a:t>4</a:t>
            </a:r>
            <a:r>
              <a:rPr lang="zh-CN" altLang="en-US" sz="1800" dirty="0"/>
              <a:t>、精通分布式软件架构和设计，熟悉</a:t>
            </a:r>
            <a:r>
              <a:rPr lang="en-US" altLang="zh-CN" sz="1800" dirty="0" err="1"/>
              <a:t>SOA</a:t>
            </a:r>
            <a:r>
              <a:rPr lang="zh-CN" altLang="en-US" sz="1800" dirty="0"/>
              <a:t>、</a:t>
            </a:r>
            <a:r>
              <a:rPr lang="en-US" altLang="zh-CN" sz="1800" dirty="0"/>
              <a:t>Web Service</a:t>
            </a:r>
            <a:r>
              <a:rPr lang="zh-CN" altLang="en-US" sz="1800" dirty="0"/>
              <a:t>、</a:t>
            </a:r>
            <a:r>
              <a:rPr lang="en-US" altLang="zh-CN" sz="1800" dirty="0"/>
              <a:t>Restful</a:t>
            </a:r>
            <a:r>
              <a:rPr lang="zh-CN" altLang="en-US" sz="1800" dirty="0"/>
              <a:t>、微服务化架构等；</a:t>
            </a:r>
            <a:br>
              <a:rPr lang="zh-CN" altLang="en-US" sz="1800" dirty="0"/>
            </a:br>
            <a:r>
              <a:rPr lang="en-US" altLang="zh-CN" sz="1800" dirty="0"/>
              <a:t>5</a:t>
            </a:r>
            <a:r>
              <a:rPr lang="zh-CN" altLang="en-US" sz="1800" dirty="0"/>
              <a:t>、精通</a:t>
            </a:r>
            <a:r>
              <a:rPr lang="en-US" altLang="zh-CN" sz="1800" dirty="0"/>
              <a:t>Linux</a:t>
            </a:r>
            <a:r>
              <a:rPr lang="zh-CN" altLang="en-US" sz="1800" dirty="0"/>
              <a:t>，了解或熟悉操作系统架构，分布式架构，至少精通</a:t>
            </a:r>
            <a:r>
              <a:rPr lang="en-US" altLang="zh-CN" sz="1800" dirty="0"/>
              <a:t>C++</a:t>
            </a:r>
            <a:r>
              <a:rPr lang="zh-CN" altLang="en-US" sz="1800" dirty="0"/>
              <a:t>、</a:t>
            </a:r>
            <a:r>
              <a:rPr lang="en-US" altLang="zh-CN" sz="1800" dirty="0"/>
              <a:t>Java</a:t>
            </a:r>
            <a:r>
              <a:rPr lang="zh-CN" altLang="en-US" sz="1800" dirty="0"/>
              <a:t>、</a:t>
            </a:r>
            <a:r>
              <a:rPr lang="en-US" altLang="zh-CN" sz="1800" dirty="0"/>
              <a:t>Scala</a:t>
            </a:r>
            <a:r>
              <a:rPr lang="zh-CN" altLang="en-US" sz="1800" dirty="0"/>
              <a:t>、</a:t>
            </a:r>
            <a:r>
              <a:rPr lang="en-US" altLang="zh-CN" sz="1800" dirty="0"/>
              <a:t>Python</a:t>
            </a:r>
            <a:r>
              <a:rPr lang="zh-CN" altLang="en-US" sz="1800" dirty="0"/>
              <a:t>、</a:t>
            </a:r>
            <a:r>
              <a:rPr lang="en-US" altLang="zh-CN" sz="1800" dirty="0"/>
              <a:t>Go </a:t>
            </a:r>
            <a:r>
              <a:rPr lang="zh-CN" altLang="en-US" sz="1800" dirty="0"/>
              <a:t>等至少一门编程语言</a:t>
            </a:r>
            <a:br>
              <a:rPr lang="zh-CN" altLang="en-US" sz="1800" dirty="0"/>
            </a:br>
            <a:r>
              <a:rPr lang="en-US" altLang="zh-CN" sz="1800" dirty="0"/>
              <a:t>6</a:t>
            </a:r>
            <a:r>
              <a:rPr lang="zh-CN" altLang="en-US" sz="1800" dirty="0"/>
              <a:t>、负责过大型云化系统运营的优先，有大中型互联网运维</a:t>
            </a:r>
            <a:r>
              <a:rPr lang="zh-CN" altLang="en-US" sz="1800" dirty="0" smtClean="0"/>
              <a:t>系统</a:t>
            </a:r>
            <a:endParaRPr lang="en-US" altLang="zh-CN" sz="1800" dirty="0" smtClean="0"/>
          </a:p>
          <a:p>
            <a:r>
              <a:rPr lang="zh-CN" altLang="en-US" sz="1800" dirty="0" smtClean="0"/>
              <a:t>实际</a:t>
            </a:r>
            <a:r>
              <a:rPr lang="zh-CN" altLang="en-US" sz="1800" dirty="0"/>
              <a:t>项目设计开发经验优先，有能自主设计或利用开源软件</a:t>
            </a:r>
            <a:r>
              <a:rPr lang="zh-CN" altLang="en-US" sz="1800" dirty="0" smtClean="0"/>
              <a:t>设</a:t>
            </a:r>
            <a:endParaRPr lang="en-US" altLang="zh-CN" sz="1800" dirty="0" smtClean="0"/>
          </a:p>
          <a:p>
            <a:r>
              <a:rPr lang="zh-CN" altLang="en-US" sz="1800" dirty="0" smtClean="0"/>
              <a:t>计</a:t>
            </a:r>
            <a:r>
              <a:rPr lang="zh-CN" altLang="en-US" sz="1800" dirty="0"/>
              <a:t>互联网产品的运维系统优先；</a:t>
            </a:r>
            <a:br>
              <a:rPr lang="zh-CN" altLang="en-US" sz="1800" dirty="0"/>
            </a:br>
            <a:r>
              <a:rPr lang="en-US" altLang="zh-CN" sz="1800" dirty="0"/>
              <a:t>7</a:t>
            </a:r>
            <a:r>
              <a:rPr lang="zh-CN" altLang="en-US" sz="1800" dirty="0"/>
              <a:t>、对直播业务了解或有经验者优先</a:t>
            </a:r>
          </a:p>
          <a:p>
            <a:endParaRPr lang="en-US" sz="1800" dirty="0"/>
          </a:p>
        </p:txBody>
      </p:sp>
    </p:spTree>
    <p:extLst>
      <p:ext uri="{BB962C8B-B14F-4D97-AF65-F5344CB8AC3E}">
        <p14:creationId xmlns:p14="http://schemas.microsoft.com/office/powerpoint/2010/main" val="361861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5007" y="332656"/>
            <a:ext cx="6768752" cy="713088"/>
          </a:xfrm>
        </p:spPr>
        <p:txBody>
          <a:bodyPr/>
          <a:lstStyle/>
          <a:p>
            <a:r>
              <a:rPr lang="zh-CN" altLang="en-US" dirty="0"/>
              <a:t>企业需求</a:t>
            </a:r>
            <a:endParaRPr 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sz="quarter" idx="10"/>
          </p:nvPr>
        </p:nvSpPr>
        <p:spPr>
          <a:xfrm>
            <a:off x="615007" y="1060135"/>
            <a:ext cx="7608416" cy="5835444"/>
          </a:xfrm>
        </p:spPr>
        <p:txBody>
          <a:bodyPr/>
          <a:lstStyle/>
          <a:p>
            <a:r>
              <a:rPr lang="zh-CN" altLang="en-US" dirty="0" smtClean="0">
                <a:latin typeface="华文新魏" panose="02010800040101010101" pitchFamily="2" charset="-122"/>
                <a:ea typeface="华文新魏" panose="02010800040101010101" pitchFamily="2" charset="-122"/>
              </a:rPr>
              <a:t>综合型人才</a:t>
            </a:r>
            <a:endParaRPr lang="en-US" altLang="zh-CN" dirty="0" smtClean="0">
              <a:latin typeface="华文新魏" panose="02010800040101010101" pitchFamily="2" charset="-122"/>
              <a:ea typeface="华文新魏" panose="02010800040101010101" pitchFamily="2" charset="-122"/>
            </a:endParaRPr>
          </a:p>
          <a:p>
            <a:pPr lvl="1"/>
            <a:r>
              <a:rPr lang="zh-CN" altLang="en-US" dirty="0" smtClean="0">
                <a:solidFill>
                  <a:srgbClr val="FFFF00"/>
                </a:solidFill>
              </a:rPr>
              <a:t>在技术方面有深入研究</a:t>
            </a:r>
            <a:endParaRPr lang="en-US" altLang="zh-CN" dirty="0" smtClean="0">
              <a:solidFill>
                <a:srgbClr val="FFFF00"/>
              </a:solidFill>
            </a:endParaRPr>
          </a:p>
          <a:p>
            <a:pPr lvl="1"/>
            <a:r>
              <a:rPr lang="zh-CN" altLang="en-US" dirty="0" smtClean="0">
                <a:solidFill>
                  <a:srgbClr val="FFFF00"/>
                </a:solidFill>
              </a:rPr>
              <a:t>能够对多种技术有研究</a:t>
            </a:r>
            <a:endParaRPr lang="en-US" altLang="zh-CN" dirty="0" smtClean="0">
              <a:solidFill>
                <a:srgbClr val="FFFF00"/>
              </a:solidFill>
            </a:endParaRPr>
          </a:p>
          <a:p>
            <a:pPr lvl="1"/>
            <a:r>
              <a:rPr lang="zh-CN" altLang="en-US" dirty="0" smtClean="0">
                <a:solidFill>
                  <a:srgbClr val="FFFF00"/>
                </a:solidFill>
              </a:rPr>
              <a:t>一个技术</a:t>
            </a:r>
            <a:r>
              <a:rPr lang="en-US" altLang="zh-CN" dirty="0" smtClean="0">
                <a:solidFill>
                  <a:srgbClr val="FFFF00"/>
                </a:solidFill>
              </a:rPr>
              <a:t>team</a:t>
            </a:r>
            <a:r>
              <a:rPr lang="zh-CN" altLang="en-US" dirty="0" smtClean="0">
                <a:solidFill>
                  <a:srgbClr val="FFFF00"/>
                </a:solidFill>
              </a:rPr>
              <a:t>的领导</a:t>
            </a:r>
            <a:endParaRPr lang="en-US" dirty="0">
              <a:solidFill>
                <a:srgbClr val="FFFF00"/>
              </a:solidFill>
            </a:endParaRPr>
          </a:p>
          <a:p>
            <a:r>
              <a:rPr lang="zh-CN" altLang="en-US" dirty="0" smtClean="0">
                <a:latin typeface="华文新魏" panose="02010800040101010101" pitchFamily="2" charset="-122"/>
                <a:ea typeface="华文新魏" panose="02010800040101010101" pitchFamily="2" charset="-122"/>
              </a:rPr>
              <a:t>高端技术专家</a:t>
            </a:r>
            <a:endParaRPr lang="en-US" altLang="zh-CN" dirty="0" smtClean="0">
              <a:latin typeface="华文新魏" panose="02010800040101010101" pitchFamily="2" charset="-122"/>
              <a:ea typeface="华文新魏" panose="02010800040101010101" pitchFamily="2" charset="-122"/>
            </a:endParaRPr>
          </a:p>
          <a:p>
            <a:pPr lvl="1"/>
            <a:r>
              <a:rPr lang="zh-CN" altLang="en-US" dirty="0" smtClean="0">
                <a:solidFill>
                  <a:srgbClr val="FFFF00"/>
                </a:solidFill>
              </a:rPr>
              <a:t>针对某一领域有非常深入的研究</a:t>
            </a:r>
            <a:endParaRPr lang="en-US" altLang="zh-CN" dirty="0" smtClean="0">
              <a:solidFill>
                <a:srgbClr val="FFFF00"/>
              </a:solidFill>
            </a:endParaRPr>
          </a:p>
          <a:p>
            <a:pPr lvl="1"/>
            <a:r>
              <a:rPr lang="zh-CN" altLang="en-US" dirty="0" smtClean="0">
                <a:solidFill>
                  <a:srgbClr val="FFFF00"/>
                </a:solidFill>
              </a:rPr>
              <a:t>公司</a:t>
            </a:r>
            <a:r>
              <a:rPr lang="en-US" altLang="zh-CN" dirty="0" smtClean="0">
                <a:solidFill>
                  <a:srgbClr val="FFFF00"/>
                </a:solidFill>
              </a:rPr>
              <a:t>CTO</a:t>
            </a:r>
          </a:p>
          <a:p>
            <a:pPr lvl="1"/>
            <a:r>
              <a:rPr lang="zh-CN" altLang="en-US" dirty="0" smtClean="0">
                <a:solidFill>
                  <a:srgbClr val="FFFF00"/>
                </a:solidFill>
              </a:rPr>
              <a:t>一个专业型公司必备人员</a:t>
            </a:r>
            <a:endParaRPr lang="en-US" dirty="0">
              <a:solidFill>
                <a:srgbClr val="FFFF00"/>
              </a:solidFill>
            </a:endParaRPr>
          </a:p>
          <a:p>
            <a:r>
              <a:rPr lang="zh-CN" altLang="en-US" dirty="0" smtClean="0">
                <a:latin typeface="华文新魏" panose="02010800040101010101" pitchFamily="2" charset="-122"/>
                <a:ea typeface="华文新魏" panose="02010800040101010101" pitchFamily="2" charset="-122"/>
              </a:rPr>
              <a:t>管理人员</a:t>
            </a:r>
            <a:endParaRPr lang="en-US" altLang="zh-CN" dirty="0" smtClean="0">
              <a:latin typeface="华文新魏" panose="02010800040101010101" pitchFamily="2" charset="-122"/>
              <a:ea typeface="华文新魏" panose="02010800040101010101" pitchFamily="2" charset="-122"/>
            </a:endParaRPr>
          </a:p>
          <a:p>
            <a:pPr lvl="1"/>
            <a:r>
              <a:rPr lang="zh-CN" altLang="en-US" dirty="0">
                <a:solidFill>
                  <a:srgbClr val="FFFF00"/>
                </a:solidFill>
              </a:rPr>
              <a:t>最</a:t>
            </a:r>
            <a:r>
              <a:rPr lang="zh-CN" altLang="en-US" dirty="0" smtClean="0">
                <a:solidFill>
                  <a:srgbClr val="FFFF00"/>
                </a:solidFill>
              </a:rPr>
              <a:t>难替代的一类人，技术性管理或职业性管理，</a:t>
            </a:r>
            <a:endParaRPr lang="en-US" altLang="zh-CN" dirty="0" smtClean="0">
              <a:solidFill>
                <a:srgbClr val="FFFF00"/>
              </a:solidFill>
            </a:endParaRPr>
          </a:p>
          <a:p>
            <a:pPr lvl="1"/>
            <a:r>
              <a:rPr lang="zh-CN" altLang="en-US" dirty="0" smtClean="0">
                <a:solidFill>
                  <a:srgbClr val="FFFF00"/>
                </a:solidFill>
                <a:latin typeface="华文新魏" panose="02010800040101010101" pitchFamily="2" charset="-122"/>
                <a:ea typeface="华文新魏" panose="02010800040101010101" pitchFamily="2" charset="-122"/>
              </a:rPr>
              <a:t>专注于人员故那里不同于机器管理，变数更大</a:t>
            </a:r>
            <a:endParaRPr lang="en-US" altLang="zh-CN" dirty="0" smtClean="0">
              <a:solidFill>
                <a:srgbClr val="FFFF00"/>
              </a:solidFill>
              <a:latin typeface="华文新魏" panose="02010800040101010101" pitchFamily="2" charset="-122"/>
              <a:ea typeface="华文新魏" panose="02010800040101010101" pitchFamily="2" charset="-122"/>
            </a:endParaRPr>
          </a:p>
          <a:p>
            <a:pPr lvl="1"/>
            <a:r>
              <a:rPr lang="zh-CN" altLang="en-US" dirty="0" smtClean="0">
                <a:solidFill>
                  <a:srgbClr val="FFFF00"/>
                </a:solidFill>
              </a:rPr>
              <a:t>培养成本高，可支配的东西更多</a:t>
            </a:r>
            <a:endParaRPr lang="en-US" dirty="0">
              <a:solidFill>
                <a:srgbClr val="FFFF00"/>
              </a:solidFill>
            </a:endParaRPr>
          </a:p>
        </p:txBody>
      </p:sp>
    </p:spTree>
    <p:extLst>
      <p:ext uri="{BB962C8B-B14F-4D97-AF65-F5344CB8AC3E}">
        <p14:creationId xmlns:p14="http://schemas.microsoft.com/office/powerpoint/2010/main" val="2630858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让</a:t>
            </a:r>
            <a:r>
              <a:rPr lang="zh-CN" altLang="en-US" dirty="0" smtClean="0"/>
              <a:t>自己值钱</a:t>
            </a:r>
            <a:endParaRPr 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sz="quarter" idx="10"/>
          </p:nvPr>
        </p:nvSpPr>
        <p:spPr>
          <a:xfrm>
            <a:off x="2195736" y="1772816"/>
            <a:ext cx="4680520" cy="2431435"/>
          </a:xfrm>
        </p:spPr>
        <p:txBody>
          <a:bodyPr/>
          <a:lstStyle/>
          <a:p>
            <a:r>
              <a:rPr lang="zh-CN" altLang="en-US" dirty="0" smtClean="0">
                <a:latin typeface="华文新魏" panose="02010800040101010101" pitchFamily="2" charset="-122"/>
                <a:ea typeface="华文新魏" panose="02010800040101010101" pitchFamily="2" charset="-122"/>
              </a:rPr>
              <a:t>根据企业需求提升自己</a:t>
            </a:r>
            <a:endParaRPr lang="en-US" altLang="zh-CN" dirty="0" smtClean="0">
              <a:latin typeface="华文新魏" panose="02010800040101010101" pitchFamily="2" charset="-122"/>
              <a:ea typeface="华文新魏" panose="02010800040101010101" pitchFamily="2" charset="-122"/>
            </a:endParaRPr>
          </a:p>
          <a:p>
            <a:pPr lvl="1"/>
            <a:r>
              <a:rPr lang="zh-CN" altLang="en-US" dirty="0" smtClean="0">
                <a:solidFill>
                  <a:srgbClr val="FFFF00"/>
                </a:solidFill>
              </a:rPr>
              <a:t>终身学习</a:t>
            </a:r>
            <a:endParaRPr lang="en-US" altLang="zh-CN" dirty="0" smtClean="0">
              <a:solidFill>
                <a:srgbClr val="FFFF00"/>
              </a:solidFill>
            </a:endParaRPr>
          </a:p>
          <a:p>
            <a:pPr lvl="1"/>
            <a:r>
              <a:rPr lang="zh-CN" altLang="en-US" dirty="0" smtClean="0">
                <a:solidFill>
                  <a:srgbClr val="FFFF00"/>
                </a:solidFill>
              </a:rPr>
              <a:t>切勿眼高手低</a:t>
            </a:r>
            <a:endParaRPr lang="en-US" altLang="zh-CN" dirty="0" smtClean="0">
              <a:solidFill>
                <a:srgbClr val="FFFF00"/>
              </a:solidFill>
            </a:endParaRPr>
          </a:p>
          <a:p>
            <a:pPr lvl="1"/>
            <a:r>
              <a:rPr lang="zh-CN" altLang="en-US" dirty="0">
                <a:solidFill>
                  <a:srgbClr val="FFFF00"/>
                </a:solidFill>
              </a:rPr>
              <a:t>不要妄自菲薄</a:t>
            </a:r>
            <a:endParaRPr lang="en-US" altLang="zh-CN" dirty="0" smtClean="0">
              <a:solidFill>
                <a:srgbClr val="FFFF00"/>
              </a:solidFill>
            </a:endParaRPr>
          </a:p>
          <a:p>
            <a:pPr lvl="1"/>
            <a:endParaRPr lang="en-US" dirty="0">
              <a:solidFill>
                <a:srgbClr val="FFFF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07525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832" y="2564904"/>
            <a:ext cx="2214709" cy="923330"/>
          </a:xfrm>
          <a:prstGeom prst="rect">
            <a:avLst/>
          </a:prstGeom>
          <a:noFill/>
        </p:spPr>
        <p:txBody>
          <a:bodyPr wrap="none" lIns="91440" tIns="45720" rIns="91440" bIns="45720">
            <a:spAutoFit/>
          </a:bodyPr>
          <a:lstStyle/>
          <a:p>
            <a:pPr algn="ctr"/>
            <a:r>
              <a:rPr lang="en-US" altLang="zh-CN" sz="5400" b="1" cap="none" spc="0" dirty="0" smtClean="0">
                <a:ln w="6600">
                  <a:solidFill>
                    <a:schemeClr val="accent2"/>
                  </a:solidFill>
                  <a:prstDash val="solid"/>
                </a:ln>
                <a:solidFill>
                  <a:srgbClr val="FFFFFF"/>
                </a:solidFill>
                <a:effectLst>
                  <a:outerShdw dist="38100" dir="2700000" algn="tl" rotWithShape="0">
                    <a:schemeClr val="accent2"/>
                  </a:outerShdw>
                </a:effectLst>
              </a:rPr>
              <a:t>Thanks</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000" dirty="0" smtClean="0">
                <a:latin typeface="华文新魏" panose="02010800040101010101" charset="-122"/>
                <a:ea typeface="华文新魏" panose="02010800040101010101" charset="-122"/>
              </a:rPr>
              <a:t>业务运维</a:t>
            </a:r>
            <a:endParaRPr lang="zh-CN" altLang="en-US" sz="4000" dirty="0">
              <a:latin typeface="华文新魏" panose="02010800040101010101" charset="-122"/>
              <a:ea typeface="华文新魏" panose="02010800040101010101" charset="-122"/>
            </a:endParaRPr>
          </a:p>
        </p:txBody>
      </p:sp>
      <p:sp>
        <p:nvSpPr>
          <p:cNvPr id="6" name="文本占位符 2"/>
          <p:cNvSpPr txBox="1"/>
          <p:nvPr/>
        </p:nvSpPr>
        <p:spPr>
          <a:xfrm>
            <a:off x="1295634" y="1340768"/>
            <a:ext cx="5400601" cy="4819781"/>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200" b="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anose="020B0604020202020204" pitchFamily="34" charset="0"/>
              <a:buNone/>
              <a:defRPr sz="1800" b="0" kern="1200">
                <a:solidFill>
                  <a:srgbClr val="00B0F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3200" dirty="0" smtClean="0">
                <a:latin typeface="华文新魏" panose="02010800040101010101" charset="-122"/>
                <a:ea typeface="华文新魏" panose="02010800040101010101" charset="-122"/>
              </a:rPr>
              <a:t>技术水平要求不高</a:t>
            </a:r>
            <a:endParaRPr lang="en-US" altLang="zh-CN" sz="3200" dirty="0" smtClean="0">
              <a:latin typeface="华文新魏" panose="02010800040101010101" charset="-122"/>
              <a:ea typeface="华文新魏" panose="02010800040101010101" charset="-122"/>
            </a:endParaRPr>
          </a:p>
          <a:p>
            <a:r>
              <a:rPr lang="zh-CN" altLang="en-US" sz="3200" dirty="0" smtClean="0">
                <a:latin typeface="华文新魏" panose="02010800040101010101" charset="-122"/>
                <a:ea typeface="华文新魏" panose="02010800040101010101" charset="-122"/>
              </a:rPr>
              <a:t>营销能力强（销售能力）</a:t>
            </a:r>
            <a:endParaRPr lang="en-US" altLang="zh-CN" sz="3200" dirty="0" smtClean="0">
              <a:latin typeface="华文新魏" panose="02010800040101010101" charset="-122"/>
              <a:ea typeface="华文新魏" panose="02010800040101010101" charset="-122"/>
            </a:endParaRPr>
          </a:p>
          <a:p>
            <a:r>
              <a:rPr lang="zh-CN" altLang="en-US" sz="3200" dirty="0" smtClean="0">
                <a:latin typeface="华文新魏" panose="02010800040101010101" charset="-122"/>
                <a:ea typeface="华文新魏" panose="02010800040101010101" charset="-122"/>
              </a:rPr>
              <a:t>产品发布宣讲、产品维护</a:t>
            </a:r>
            <a:endParaRPr lang="en-US" altLang="zh-CN" sz="3200" dirty="0" smtClean="0">
              <a:latin typeface="华文新魏" panose="02010800040101010101" charset="-122"/>
              <a:ea typeface="华文新魏" panose="02010800040101010101" charset="-122"/>
            </a:endParaRPr>
          </a:p>
          <a:p>
            <a:r>
              <a:rPr lang="zh-CN" altLang="en-US" sz="3200" dirty="0" smtClean="0">
                <a:latin typeface="华文新魏" panose="02010800040101010101" charset="-122"/>
                <a:ea typeface="华文新魏" panose="02010800040101010101" charset="-122"/>
              </a:rPr>
              <a:t>客户维护</a:t>
            </a:r>
            <a:endParaRPr lang="en-US" altLang="zh-CN" sz="3200" dirty="0" smtClean="0">
              <a:latin typeface="华文新魏" panose="02010800040101010101" charset="-122"/>
              <a:ea typeface="华文新魏" panose="02010800040101010101" charset="-122"/>
            </a:endParaRPr>
          </a:p>
          <a:p>
            <a:endParaRPr lang="en-US" altLang="zh-CN" sz="3200" dirty="0" smtClean="0">
              <a:latin typeface="华文新魏" panose="02010800040101010101" charset="-122"/>
              <a:ea typeface="华文新魏" panose="02010800040101010101" charset="-122"/>
            </a:endParaRPr>
          </a:p>
          <a:p>
            <a:r>
              <a:rPr lang="zh-CN" altLang="en-US" sz="3200" dirty="0" smtClean="0">
                <a:latin typeface="华文新魏" panose="02010800040101010101" charset="-122"/>
                <a:ea typeface="华文新魏" panose="02010800040101010101" charset="-122"/>
              </a:rPr>
              <a:t>技术支持</a:t>
            </a:r>
            <a:endParaRPr lang="en-US" altLang="zh-CN" sz="3200" dirty="0" smtClean="0">
              <a:latin typeface="华文新魏" panose="02010800040101010101" charset="-122"/>
              <a:ea typeface="华文新魏" panose="02010800040101010101" charset="-122"/>
            </a:endParaRPr>
          </a:p>
          <a:p>
            <a:r>
              <a:rPr lang="zh-CN" altLang="en-US" sz="3200" dirty="0">
                <a:latin typeface="华文新魏" panose="02010800040101010101" charset="-122"/>
                <a:ea typeface="华文新魏" panose="02010800040101010101" charset="-122"/>
              </a:rPr>
              <a:t>运</a:t>
            </a:r>
            <a:r>
              <a:rPr lang="zh-CN" altLang="en-US" sz="3200" dirty="0" smtClean="0">
                <a:latin typeface="华文新魏" panose="02010800040101010101" charset="-122"/>
                <a:ea typeface="华文新魏" panose="02010800040101010101" charset="-122"/>
              </a:rPr>
              <a:t>维助理（女）</a:t>
            </a:r>
            <a:endParaRPr lang="en-US" altLang="zh-CN" sz="3200" dirty="0" smtClean="0">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anim calcmode="lin" valueType="num">
                                      <p:cBhvr>
                                        <p:cTn id="2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1000"/>
                                        <p:tgtEl>
                                          <p:spTgt spid="6">
                                            <p:txEl>
                                              <p:pRg st="6" end="6"/>
                                            </p:txEl>
                                          </p:spTgt>
                                        </p:tgtEl>
                                      </p:cBhvr>
                                    </p:animEffect>
                                    <p:anim calcmode="lin" valueType="num">
                                      <p:cBhvr>
                                        <p:cTn id="3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anose="02010800040101010101" charset="-122"/>
                <a:ea typeface="华文新魏" panose="02010800040101010101" charset="-122"/>
              </a:rPr>
              <a:t>技术运维</a:t>
            </a:r>
            <a:endParaRPr lang="zh-CN" altLang="en-US" dirty="0">
              <a:latin typeface="华文新魏" panose="02010800040101010101" charset="-122"/>
              <a:ea typeface="华文新魏" panose="02010800040101010101" charset="-122"/>
            </a:endParaRPr>
          </a:p>
        </p:txBody>
      </p:sp>
      <p:sp>
        <p:nvSpPr>
          <p:cNvPr id="6" name="文本占位符 2"/>
          <p:cNvSpPr txBox="1"/>
          <p:nvPr/>
        </p:nvSpPr>
        <p:spPr>
          <a:xfrm>
            <a:off x="2339752" y="2276872"/>
            <a:ext cx="4536505" cy="2813078"/>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200" b="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anose="020B0604020202020204" pitchFamily="34" charset="0"/>
              <a:buNone/>
              <a:defRPr sz="1800" b="0" kern="1200">
                <a:solidFill>
                  <a:srgbClr val="00B0F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600" dirty="0" smtClean="0">
                <a:latin typeface="华文新魏" panose="02010800040101010101" charset="-122"/>
                <a:ea typeface="华文新魏" panose="02010800040101010101" charset="-122"/>
              </a:rPr>
              <a:t>专业技术能力很强</a:t>
            </a:r>
            <a:endParaRPr lang="en-US" altLang="zh-CN" sz="2600" dirty="0" smtClean="0">
              <a:latin typeface="华文新魏" panose="02010800040101010101" charset="-122"/>
              <a:ea typeface="华文新魏" panose="02010800040101010101" charset="-122"/>
            </a:endParaRPr>
          </a:p>
          <a:p>
            <a:endParaRPr lang="en-US" altLang="zh-CN" sz="2600" dirty="0" smtClean="0">
              <a:latin typeface="华文新魏" panose="02010800040101010101" charset="-122"/>
              <a:ea typeface="华文新魏" panose="02010800040101010101" charset="-122"/>
            </a:endParaRPr>
          </a:p>
          <a:p>
            <a:r>
              <a:rPr lang="zh-CN" altLang="en-US" sz="2600" dirty="0">
                <a:latin typeface="华文新魏" panose="02010800040101010101" charset="-122"/>
                <a:ea typeface="华文新魏" panose="02010800040101010101" charset="-122"/>
              </a:rPr>
              <a:t>专注</a:t>
            </a:r>
            <a:r>
              <a:rPr lang="zh-CN" altLang="en-US" sz="2600" dirty="0" smtClean="0">
                <a:latin typeface="华文新魏" panose="02010800040101010101" charset="-122"/>
                <a:ea typeface="华文新魏" panose="02010800040101010101" charset="-122"/>
              </a:rPr>
              <a:t>于打造流程化工作</a:t>
            </a:r>
            <a:endParaRPr lang="en-US" altLang="zh-CN" sz="2600" dirty="0" smtClean="0">
              <a:latin typeface="华文新魏" panose="02010800040101010101" charset="-122"/>
              <a:ea typeface="华文新魏" panose="02010800040101010101" charset="-122"/>
            </a:endParaRPr>
          </a:p>
          <a:p>
            <a:endParaRPr lang="en-US" altLang="zh-CN" sz="2600" dirty="0" smtClean="0">
              <a:latin typeface="华文新魏" panose="02010800040101010101" charset="-122"/>
              <a:ea typeface="华文新魏" panose="02010800040101010101" charset="-122"/>
            </a:endParaRPr>
          </a:p>
          <a:p>
            <a:r>
              <a:rPr lang="zh-CN" altLang="en-US" sz="2600" dirty="0" smtClean="0">
                <a:latin typeface="华文新魏" panose="02010800040101010101" charset="-122"/>
                <a:ea typeface="华文新魏" panose="02010800040101010101" charset="-122"/>
              </a:rPr>
              <a:t>站住于服务与性能的提升</a:t>
            </a:r>
            <a:endParaRPr lang="en-US" altLang="zh-CN" sz="2600" dirty="0" smtClean="0">
              <a:latin typeface="华文新魏" panose="02010800040101010101" charset="-122"/>
              <a:ea typeface="华文新魏" panose="02010800040101010101" charset="-122"/>
            </a:endParaRPr>
          </a:p>
        </p:txBody>
      </p:sp>
    </p:spTree>
    <p:extLst>
      <p:ext uri="{BB962C8B-B14F-4D97-AF65-F5344CB8AC3E}">
        <p14:creationId xmlns:p14="http://schemas.microsoft.com/office/powerpoint/2010/main" val="41367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anose="02010800040101010101" charset="-122"/>
                <a:ea typeface="华文新魏" panose="02010800040101010101" charset="-122"/>
              </a:rPr>
              <a:t>技术运维</a:t>
            </a:r>
            <a:endParaRPr lang="zh-CN" altLang="en-US" dirty="0">
              <a:latin typeface="华文新魏" panose="02010800040101010101" charset="-122"/>
              <a:ea typeface="华文新魏" panose="02010800040101010101" charset="-122"/>
            </a:endParaRPr>
          </a:p>
        </p:txBody>
      </p:sp>
      <p:pic>
        <p:nvPicPr>
          <p:cNvPr id="3" name="图片 2"/>
          <p:cNvPicPr>
            <a:picLocks noChangeAspect="1"/>
          </p:cNvPicPr>
          <p:nvPr/>
        </p:nvPicPr>
        <p:blipFill>
          <a:blip r:embed="rId3"/>
          <a:stretch>
            <a:fillRect/>
          </a:stretch>
        </p:blipFill>
        <p:spPr>
          <a:xfrm>
            <a:off x="1259632" y="1260373"/>
            <a:ext cx="6768752" cy="544221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技术运维分类</a:t>
            </a:r>
            <a:endParaRPr lang="en-US" dirty="0"/>
          </a:p>
        </p:txBody>
      </p:sp>
      <p:sp>
        <p:nvSpPr>
          <p:cNvPr id="3" name="内容占位符 2"/>
          <p:cNvSpPr>
            <a:spLocks noGrp="1"/>
          </p:cNvSpPr>
          <p:nvPr>
            <p:ph sz="quarter" idx="10"/>
          </p:nvPr>
        </p:nvSpPr>
        <p:spPr>
          <a:xfrm>
            <a:off x="611560" y="1628800"/>
            <a:ext cx="3672408" cy="5189113"/>
          </a:xfrm>
        </p:spPr>
        <p:txBody>
          <a:bodyPr/>
          <a:lstStyle/>
          <a:p>
            <a:r>
              <a:rPr lang="en-US" altLang="zh-CN" dirty="0" smtClean="0"/>
              <a:t>IDC</a:t>
            </a:r>
            <a:r>
              <a:rPr lang="zh-CN" altLang="en-US" dirty="0" smtClean="0"/>
              <a:t>运维</a:t>
            </a:r>
            <a:endParaRPr lang="en-US" altLang="zh-CN" dirty="0" smtClean="0"/>
          </a:p>
          <a:p>
            <a:r>
              <a:rPr lang="zh-CN" altLang="en-US" dirty="0" smtClean="0"/>
              <a:t>监控运维</a:t>
            </a:r>
            <a:endParaRPr lang="en-US" altLang="zh-CN" dirty="0" smtClean="0"/>
          </a:p>
          <a:p>
            <a:r>
              <a:rPr lang="zh-CN" altLang="en-US" dirty="0" smtClean="0"/>
              <a:t>系统运维（最多选择）</a:t>
            </a:r>
            <a:endParaRPr lang="en-US" altLang="zh-CN" dirty="0" smtClean="0"/>
          </a:p>
          <a:p>
            <a:r>
              <a:rPr lang="zh-CN" altLang="en-US" dirty="0" smtClean="0"/>
              <a:t>金融运维</a:t>
            </a:r>
            <a:endParaRPr lang="en-US" altLang="zh-CN" dirty="0" smtClean="0"/>
          </a:p>
          <a:p>
            <a:r>
              <a:rPr lang="zh-CN" altLang="en-US" dirty="0" smtClean="0"/>
              <a:t>游戏运维</a:t>
            </a:r>
            <a:endParaRPr lang="en-US" altLang="zh-CN" dirty="0" smtClean="0"/>
          </a:p>
          <a:p>
            <a:r>
              <a:rPr lang="en-US" altLang="zh-CN" dirty="0" smtClean="0"/>
              <a:t>web</a:t>
            </a:r>
            <a:r>
              <a:rPr lang="zh-CN" altLang="en-US" dirty="0" smtClean="0"/>
              <a:t>运维</a:t>
            </a:r>
            <a:endParaRPr lang="en-US" altLang="zh-CN" dirty="0" smtClean="0"/>
          </a:p>
          <a:p>
            <a:r>
              <a:rPr lang="zh-CN" altLang="en-US" dirty="0" smtClean="0"/>
              <a:t>自动化运维</a:t>
            </a:r>
            <a:endParaRPr lang="en-US" altLang="zh-CN" dirty="0" smtClean="0"/>
          </a:p>
          <a:p>
            <a:r>
              <a:rPr lang="zh-CN" altLang="en-US" dirty="0" smtClean="0"/>
              <a:t>安全运维</a:t>
            </a:r>
            <a:endParaRPr lang="en-US" altLang="zh-CN" dirty="0" smtClean="0"/>
          </a:p>
          <a:p>
            <a:r>
              <a:rPr lang="zh-CN" altLang="en-US" dirty="0" smtClean="0"/>
              <a:t>分布式存储</a:t>
            </a:r>
            <a:endParaRPr lang="en-US" altLang="zh-CN" dirty="0" smtClean="0"/>
          </a:p>
          <a:p>
            <a:r>
              <a:rPr lang="en-US" altLang="zh-CN" dirty="0" smtClean="0"/>
              <a:t>DBA</a:t>
            </a:r>
            <a:r>
              <a:rPr lang="zh-CN" altLang="en-US" dirty="0" smtClean="0"/>
              <a:t>运维</a:t>
            </a:r>
            <a:endParaRPr lang="en-US" altLang="zh-CN" dirty="0" smtClean="0"/>
          </a:p>
        </p:txBody>
      </p:sp>
      <p:sp>
        <p:nvSpPr>
          <p:cNvPr id="4" name="内容占位符 2"/>
          <p:cNvSpPr txBox="1">
            <a:spLocks/>
          </p:cNvSpPr>
          <p:nvPr/>
        </p:nvSpPr>
        <p:spPr>
          <a:xfrm>
            <a:off x="4499992" y="1628799"/>
            <a:ext cx="3672408" cy="2603790"/>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2400" b="0" kern="1200">
                <a:solidFill>
                  <a:schemeClr val="tx1"/>
                </a:solidFill>
                <a:latin typeface="华文新魏" panose="02010800040101010101" pitchFamily="2" charset="-122"/>
                <a:ea typeface="华文新魏" panose="02010800040101010101" pitchFamily="2" charset="-122"/>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2200" b="0" kern="1200">
                <a:solidFill>
                  <a:schemeClr val="tx1"/>
                </a:solidFill>
                <a:latin typeface="华文新魏" panose="02010800040101010101" pitchFamily="2" charset="-122"/>
                <a:ea typeface="华文新魏" panose="02010800040101010101" pitchFamily="2" charset="-122"/>
                <a:cs typeface="+mn-cs"/>
              </a:defRPr>
            </a:lvl2pPr>
            <a:lvl3pPr marL="914400" indent="0" algn="l" defTabSz="914400" rtl="0" eaLnBrk="1" latinLnBrk="0" hangingPunct="1">
              <a:spcBef>
                <a:spcPct val="20000"/>
              </a:spcBef>
              <a:buFont typeface="Arial" panose="020B0604020202020204" pitchFamily="34" charset="0"/>
              <a:buNone/>
              <a:defRPr sz="1800" b="0" kern="1200">
                <a:solidFill>
                  <a:srgbClr val="00B0F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a:t>DevOps</a:t>
            </a:r>
            <a:endParaRPr lang="en-US" altLang="zh-CN" dirty="0" smtClean="0"/>
          </a:p>
          <a:p>
            <a:r>
              <a:rPr lang="zh-CN" altLang="en-US" dirty="0"/>
              <a:t>云</a:t>
            </a:r>
            <a:r>
              <a:rPr lang="zh-CN" altLang="en-US" dirty="0" smtClean="0"/>
              <a:t>计算架构师</a:t>
            </a:r>
            <a:endParaRPr lang="en-US" altLang="zh-CN" dirty="0" smtClean="0"/>
          </a:p>
          <a:p>
            <a:r>
              <a:rPr lang="zh-CN" altLang="en-US" dirty="0" smtClean="0"/>
              <a:t>数据分析</a:t>
            </a:r>
            <a:endParaRPr lang="en-US" altLang="zh-CN" dirty="0" smtClean="0"/>
          </a:p>
          <a:p>
            <a:r>
              <a:rPr lang="zh-CN" altLang="en-US" dirty="0"/>
              <a:t>大</a:t>
            </a:r>
            <a:r>
              <a:rPr lang="zh-CN" altLang="en-US" dirty="0" smtClean="0"/>
              <a:t>数据运维</a:t>
            </a:r>
            <a:endParaRPr lang="en-US" altLang="zh-CN" dirty="0" smtClean="0"/>
          </a:p>
          <a:p>
            <a:r>
              <a:rPr lang="en-US" altLang="zh-CN" dirty="0" err="1" smtClean="0"/>
              <a:t>AIOps</a:t>
            </a:r>
            <a:endParaRPr lang="en-US" altLang="zh-CN" dirty="0" smtClean="0"/>
          </a:p>
        </p:txBody>
      </p:sp>
    </p:spTree>
    <p:extLst>
      <p:ext uri="{BB962C8B-B14F-4D97-AF65-F5344CB8AC3E}">
        <p14:creationId xmlns:p14="http://schemas.microsoft.com/office/powerpoint/2010/main" val="347712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华文新魏" panose="02010800040101010101" charset="-122"/>
                <a:ea typeface="华文新魏" panose="02010800040101010101" charset="-122"/>
              </a:rPr>
              <a:t>IDC</a:t>
            </a:r>
            <a:r>
              <a:rPr lang="zh-CN" altLang="en-US" dirty="0" smtClean="0">
                <a:latin typeface="华文新魏" panose="02010800040101010101" charset="-122"/>
                <a:ea typeface="华文新魏" panose="02010800040101010101" charset="-122"/>
              </a:rPr>
              <a:t>运维</a:t>
            </a:r>
            <a:endParaRPr lang="en-US" dirty="0"/>
          </a:p>
        </p:txBody>
      </p:sp>
      <p:sp>
        <p:nvSpPr>
          <p:cNvPr id="3" name="内容占位符 2"/>
          <p:cNvSpPr>
            <a:spLocks noGrp="1"/>
          </p:cNvSpPr>
          <p:nvPr>
            <p:ph sz="quarter" idx="10"/>
          </p:nvPr>
        </p:nvSpPr>
        <p:spPr>
          <a:xfrm>
            <a:off x="611559" y="1260373"/>
            <a:ext cx="7608416" cy="5386090"/>
          </a:xfrm>
        </p:spPr>
        <p:txBody>
          <a:bodyPr/>
          <a:lstStyle/>
          <a:p>
            <a:pPr marL="0" indent="0">
              <a:lnSpc>
                <a:spcPct val="100000"/>
              </a:lnSpc>
              <a:buNone/>
            </a:pPr>
            <a:r>
              <a:rPr lang="en-US" altLang="zh-CN" sz="2000" dirty="0" err="1" smtClean="0">
                <a:latin typeface="华文新魏" panose="02010800040101010101" pitchFamily="2" charset="-122"/>
                <a:ea typeface="华文新魏" panose="02010800040101010101" pitchFamily="2" charset="-122"/>
              </a:rPr>
              <a:t>4k-6k</a:t>
            </a:r>
            <a:endParaRPr lang="en-US" altLang="zh-CN" sz="2000" dirty="0">
              <a:latin typeface="华文新魏" panose="02010800040101010101" pitchFamily="2" charset="-122"/>
              <a:ea typeface="华文新魏" panose="02010800040101010101" pitchFamily="2" charset="-122"/>
            </a:endParaRPr>
          </a:p>
          <a:p>
            <a:pPr marL="0" indent="0">
              <a:lnSpc>
                <a:spcPct val="100000"/>
              </a:lnSpc>
              <a:buNone/>
            </a:pPr>
            <a:r>
              <a:rPr lang="zh-CN" altLang="en-US" sz="2000" dirty="0">
                <a:latin typeface="华文新魏" panose="02010800040101010101" pitchFamily="2" charset="-122"/>
                <a:ea typeface="华文新魏" panose="02010800040101010101" pitchFamily="2" charset="-122"/>
              </a:rPr>
              <a:t>岗位职责：</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1. </a:t>
            </a:r>
            <a:r>
              <a:rPr lang="zh-CN" altLang="en-US" sz="2000" dirty="0">
                <a:latin typeface="华文新魏" panose="02010800040101010101" pitchFamily="2" charset="-122"/>
                <a:ea typeface="华文新魏" panose="02010800040101010101" pitchFamily="2" charset="-122"/>
              </a:rPr>
              <a:t>负责</a:t>
            </a:r>
            <a:r>
              <a:rPr lang="en-US" altLang="zh-CN" sz="2000" dirty="0">
                <a:latin typeface="华文新魏" panose="02010800040101010101" pitchFamily="2" charset="-122"/>
                <a:ea typeface="华文新魏" panose="02010800040101010101" pitchFamily="2" charset="-122"/>
              </a:rPr>
              <a:t>IDC</a:t>
            </a:r>
            <a:r>
              <a:rPr lang="zh-CN" altLang="en-US" sz="2000" dirty="0">
                <a:latin typeface="华文新魏" panose="02010800040101010101" pitchFamily="2" charset="-122"/>
                <a:ea typeface="华文新魏" panose="02010800040101010101" pitchFamily="2" charset="-122"/>
              </a:rPr>
              <a:t>机房的建设、优化、项目实施及管理。</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2. </a:t>
            </a:r>
            <a:r>
              <a:rPr lang="zh-CN" altLang="en-US" sz="2000" dirty="0">
                <a:latin typeface="华文新魏" panose="02010800040101010101" pitchFamily="2" charset="-122"/>
                <a:ea typeface="华文新魏" panose="02010800040101010101" pitchFamily="2" charset="-122"/>
              </a:rPr>
              <a:t>负责</a:t>
            </a:r>
            <a:r>
              <a:rPr lang="en-US" altLang="zh-CN" sz="2000" dirty="0">
                <a:latin typeface="华文新魏" panose="02010800040101010101" pitchFamily="2" charset="-122"/>
                <a:ea typeface="华文新魏" panose="02010800040101010101" pitchFamily="2" charset="-122"/>
              </a:rPr>
              <a:t>IDC</a:t>
            </a:r>
            <a:r>
              <a:rPr lang="zh-CN" altLang="en-US" sz="2000" dirty="0">
                <a:latin typeface="华文新魏" panose="02010800040101010101" pitchFamily="2" charset="-122"/>
                <a:ea typeface="华文新魏" panose="02010800040101010101" pitchFamily="2" charset="-122"/>
              </a:rPr>
              <a:t>网络资源的管理以及网络系统的数据维护。</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3. </a:t>
            </a:r>
            <a:r>
              <a:rPr lang="zh-CN" altLang="en-US" sz="2000" dirty="0">
                <a:latin typeface="华文新魏" panose="02010800040101010101" pitchFamily="2" charset="-122"/>
                <a:ea typeface="华文新魏" panose="02010800040101010101" pitchFamily="2" charset="-122"/>
              </a:rPr>
              <a:t>负责</a:t>
            </a:r>
            <a:r>
              <a:rPr lang="en-US" altLang="zh-CN" sz="2000" dirty="0">
                <a:latin typeface="华文新魏" panose="02010800040101010101" pitchFamily="2" charset="-122"/>
                <a:ea typeface="华文新魏" panose="02010800040101010101" pitchFamily="2" charset="-122"/>
              </a:rPr>
              <a:t>IDC</a:t>
            </a:r>
            <a:r>
              <a:rPr lang="zh-CN" altLang="en-US" sz="2000" dirty="0">
                <a:latin typeface="华文新魏" panose="02010800040101010101" pitchFamily="2" charset="-122"/>
                <a:ea typeface="华文新魏" panose="02010800040101010101" pitchFamily="2" charset="-122"/>
              </a:rPr>
              <a:t>网络的故障处理，维护网络的稳定。</a:t>
            </a:r>
          </a:p>
          <a:p>
            <a:pPr marL="0" indent="0">
              <a:lnSpc>
                <a:spcPct val="100000"/>
              </a:lnSpc>
              <a:buNone/>
            </a:pPr>
            <a:endParaRPr lang="zh-CN" altLang="en-US" sz="2000" dirty="0">
              <a:latin typeface="华文新魏" panose="02010800040101010101" pitchFamily="2" charset="-122"/>
              <a:ea typeface="华文新魏" panose="02010800040101010101" pitchFamily="2" charset="-122"/>
            </a:endParaRPr>
          </a:p>
          <a:p>
            <a:pPr marL="0" indent="0">
              <a:lnSpc>
                <a:spcPct val="100000"/>
              </a:lnSpc>
              <a:buNone/>
            </a:pPr>
            <a:r>
              <a:rPr lang="zh-CN" altLang="en-US" sz="2000" dirty="0">
                <a:latin typeface="华文新魏" panose="02010800040101010101" pitchFamily="2" charset="-122"/>
                <a:ea typeface="华文新魏" panose="02010800040101010101" pitchFamily="2" charset="-122"/>
              </a:rPr>
              <a:t>岗位要求：</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1. </a:t>
            </a:r>
            <a:r>
              <a:rPr lang="zh-CN" altLang="en-US" sz="2000" dirty="0">
                <a:latin typeface="华文新魏" panose="02010800040101010101" pitchFamily="2" charset="-122"/>
                <a:ea typeface="华文新魏" panose="02010800040101010101" pitchFamily="2" charset="-122"/>
              </a:rPr>
              <a:t>精通网络技术，包括但不限于：路由交换技术，网络产品硬件构架，多播技术，</a:t>
            </a:r>
            <a:r>
              <a:rPr lang="en-US" altLang="zh-CN" sz="2000" dirty="0">
                <a:latin typeface="华文新魏" panose="02010800040101010101" pitchFamily="2" charset="-122"/>
                <a:ea typeface="华文新魏" panose="02010800040101010101" pitchFamily="2" charset="-122"/>
              </a:rPr>
              <a:t>VPN</a:t>
            </a:r>
            <a:r>
              <a:rPr lang="zh-CN" altLang="en-US" sz="2000" dirty="0">
                <a:latin typeface="华文新魏" panose="02010800040101010101" pitchFamily="2" charset="-122"/>
                <a:ea typeface="华文新魏" panose="02010800040101010101" pitchFamily="2" charset="-122"/>
              </a:rPr>
              <a:t>技术，</a:t>
            </a:r>
            <a:r>
              <a:rPr lang="en-US" altLang="zh-CN" sz="2000" dirty="0" err="1">
                <a:latin typeface="华文新魏" panose="02010800040101010101" pitchFamily="2" charset="-122"/>
                <a:ea typeface="华文新魏" panose="02010800040101010101" pitchFamily="2" charset="-122"/>
              </a:rPr>
              <a:t>DWDM</a:t>
            </a:r>
            <a:r>
              <a:rPr lang="zh-CN" altLang="en-US" sz="2000" dirty="0">
                <a:latin typeface="华文新魏" panose="02010800040101010101" pitchFamily="2" charset="-122"/>
                <a:ea typeface="华文新魏" panose="02010800040101010101" pitchFamily="2" charset="-122"/>
              </a:rPr>
              <a:t>技术等。</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2. </a:t>
            </a:r>
            <a:r>
              <a:rPr lang="zh-CN" altLang="en-US" sz="2000" dirty="0">
                <a:latin typeface="华文新魏" panose="02010800040101010101" pitchFamily="2" charset="-122"/>
                <a:ea typeface="华文新魏" panose="02010800040101010101" pitchFamily="2" charset="-122"/>
              </a:rPr>
              <a:t>精通思科、</a:t>
            </a:r>
            <a:r>
              <a:rPr lang="en-US" altLang="zh-CN" sz="2000" dirty="0" err="1">
                <a:latin typeface="华文新魏" panose="02010800040101010101" pitchFamily="2" charset="-122"/>
                <a:ea typeface="华文新魏" panose="02010800040101010101" pitchFamily="2" charset="-122"/>
              </a:rPr>
              <a:t>H3C</a:t>
            </a:r>
            <a:r>
              <a:rPr lang="zh-CN" altLang="en-US" sz="2000" dirty="0">
                <a:latin typeface="华文新魏" panose="02010800040101010101" pitchFamily="2" charset="-122"/>
                <a:ea typeface="华文新魏" panose="02010800040101010101" pitchFamily="2" charset="-122"/>
              </a:rPr>
              <a:t>、华为产品的运维，熟悉各种网络故障的诊断方法。</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3. </a:t>
            </a:r>
            <a:r>
              <a:rPr lang="zh-CN" altLang="en-US" sz="2000" dirty="0">
                <a:latin typeface="华文新魏" panose="02010800040101010101" pitchFamily="2" charset="-122"/>
                <a:ea typeface="华文新魏" panose="02010800040101010101" pitchFamily="2" charset="-122"/>
              </a:rPr>
              <a:t>熟悉各种网络协议，能够运用</a:t>
            </a:r>
            <a:r>
              <a:rPr lang="en-US" altLang="zh-CN" sz="2000" dirty="0" err="1">
                <a:latin typeface="华文新魏" panose="02010800040101010101" pitchFamily="2" charset="-122"/>
                <a:ea typeface="华文新魏" panose="02010800040101010101" pitchFamily="2" charset="-122"/>
              </a:rPr>
              <a:t>wireshark</a:t>
            </a:r>
            <a:r>
              <a:rPr lang="zh-CN" altLang="en-US" sz="2000" dirty="0">
                <a:latin typeface="华文新魏" panose="02010800040101010101" pitchFamily="2" charset="-122"/>
                <a:ea typeface="华文新魏" panose="02010800040101010101" pitchFamily="2" charset="-122"/>
              </a:rPr>
              <a:t>等工具对协议进行基本的分析。</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4. </a:t>
            </a:r>
            <a:r>
              <a:rPr lang="zh-CN" altLang="en-US" sz="2000" dirty="0">
                <a:latin typeface="华文新魏" panose="02010800040101010101" pitchFamily="2" charset="-122"/>
                <a:ea typeface="华文新魏" panose="02010800040101010101" pitchFamily="2" charset="-122"/>
              </a:rPr>
              <a:t>熟悉基本的</a:t>
            </a:r>
            <a:r>
              <a:rPr lang="en-US" altLang="zh-CN" sz="2000" dirty="0">
                <a:latin typeface="华文新魏" panose="02010800040101010101" pitchFamily="2" charset="-122"/>
                <a:ea typeface="华文新魏" panose="02010800040101010101" pitchFamily="2" charset="-122"/>
              </a:rPr>
              <a:t>Linux</a:t>
            </a:r>
            <a:r>
              <a:rPr lang="zh-CN" altLang="en-US" sz="2000" dirty="0">
                <a:latin typeface="华文新魏" panose="02010800040101010101" pitchFamily="2" charset="-122"/>
                <a:ea typeface="华文新魏" panose="02010800040101010101" pitchFamily="2" charset="-122"/>
              </a:rPr>
              <a:t>运维技术，掌握</a:t>
            </a:r>
            <a:r>
              <a:rPr lang="en-US" altLang="zh-CN" sz="2000" dirty="0">
                <a:latin typeface="华文新魏" panose="02010800040101010101" pitchFamily="2" charset="-122"/>
                <a:ea typeface="华文新魏" panose="02010800040101010101" pitchFamily="2" charset="-122"/>
              </a:rPr>
              <a:t>shell</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python</a:t>
            </a:r>
            <a:r>
              <a:rPr lang="zh-CN" altLang="en-US" sz="2000" dirty="0">
                <a:latin typeface="华文新魏" panose="02010800040101010101" pitchFamily="2" charset="-122"/>
                <a:ea typeface="华文新魏" panose="02010800040101010101" pitchFamily="2" charset="-122"/>
              </a:rPr>
              <a:t>优先考虑。</a:t>
            </a:r>
          </a:p>
          <a:p>
            <a:pPr marL="0" indent="0">
              <a:lnSpc>
                <a:spcPct val="100000"/>
              </a:lnSpc>
              <a:buNone/>
            </a:pPr>
            <a:r>
              <a:rPr lang="en-US" altLang="zh-CN" sz="2000" dirty="0">
                <a:latin typeface="华文新魏" panose="02010800040101010101" pitchFamily="2" charset="-122"/>
                <a:ea typeface="华文新魏" panose="02010800040101010101" pitchFamily="2" charset="-122"/>
              </a:rPr>
              <a:t>5. </a:t>
            </a:r>
            <a:r>
              <a:rPr lang="zh-CN" altLang="en-US" sz="2000" dirty="0">
                <a:latin typeface="华文新魏" panose="02010800040101010101" pitchFamily="2" charset="-122"/>
                <a:ea typeface="华文新魏" panose="02010800040101010101" pitchFamily="2" charset="-122"/>
              </a:rPr>
              <a:t>拥有良好的沟通能力与较强的执行力</a:t>
            </a:r>
            <a:r>
              <a:rPr lang="zh-CN" altLang="en-US" sz="2000" dirty="0" smtClean="0">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6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监控运维</a:t>
            </a:r>
          </a:p>
        </p:txBody>
      </p:sp>
      <p:sp>
        <p:nvSpPr>
          <p:cNvPr id="4" name="内容占位符 3"/>
          <p:cNvSpPr>
            <a:spLocks noGrp="1"/>
          </p:cNvSpPr>
          <p:nvPr>
            <p:ph sz="quarter" idx="10"/>
          </p:nvPr>
        </p:nvSpPr>
        <p:spPr>
          <a:xfrm>
            <a:off x="755576" y="1340768"/>
            <a:ext cx="8208912" cy="5250668"/>
          </a:xfrm>
        </p:spPr>
        <p:txBody>
          <a:bodyPr/>
          <a:lstStyle/>
          <a:p>
            <a:pPr marL="0" indent="0">
              <a:buNone/>
            </a:pPr>
            <a:r>
              <a:rPr lang="en-US" altLang="zh-CN" sz="2000" dirty="0" err="1" smtClean="0"/>
              <a:t>6k-8k</a:t>
            </a:r>
            <a:endParaRPr lang="en-US" altLang="zh-CN" sz="2000" dirty="0"/>
          </a:p>
          <a:p>
            <a:pPr marL="0" indent="0">
              <a:buNone/>
            </a:pPr>
            <a:r>
              <a:rPr lang="zh-CN" altLang="en-US" sz="2000" dirty="0"/>
              <a:t>岗位职责：</a:t>
            </a:r>
          </a:p>
          <a:p>
            <a:pPr marL="0" indent="0">
              <a:buNone/>
            </a:pPr>
            <a:r>
              <a:rPr lang="en-US" altLang="zh-CN" sz="2000" dirty="0"/>
              <a:t>1</a:t>
            </a:r>
            <a:r>
              <a:rPr lang="zh-CN" altLang="en-US" sz="2000" dirty="0"/>
              <a:t>、负责系统的实时监控、告警确认、处理及跟进工作；</a:t>
            </a:r>
          </a:p>
          <a:p>
            <a:pPr marL="0" indent="0">
              <a:buNone/>
            </a:pPr>
            <a:r>
              <a:rPr lang="en-US" altLang="zh-CN" sz="2000" dirty="0"/>
              <a:t>2</a:t>
            </a:r>
            <a:r>
              <a:rPr lang="zh-CN" altLang="en-US" sz="2000" dirty="0"/>
              <a:t>、记录监控日志及故障记录；</a:t>
            </a:r>
          </a:p>
          <a:p>
            <a:pPr marL="0" indent="0">
              <a:buNone/>
            </a:pPr>
            <a:r>
              <a:rPr lang="en-US" altLang="zh-CN" sz="2000" dirty="0"/>
              <a:t>3</a:t>
            </a:r>
            <a:r>
              <a:rPr lang="zh-CN" altLang="en-US" sz="2000" dirty="0"/>
              <a:t>、故障的分析、判断及通知；</a:t>
            </a:r>
          </a:p>
          <a:p>
            <a:pPr marL="0" indent="0">
              <a:buNone/>
            </a:pPr>
            <a:r>
              <a:rPr lang="en-US" altLang="zh-CN" sz="2000" dirty="0"/>
              <a:t>4</a:t>
            </a:r>
            <a:r>
              <a:rPr lang="zh-CN" altLang="en-US" sz="2000" dirty="0"/>
              <a:t>、及时发现各种网络异常、故障及告警，可以进行故障的初步判断及分析；</a:t>
            </a:r>
          </a:p>
          <a:p>
            <a:pPr marL="0" indent="0">
              <a:buNone/>
            </a:pPr>
            <a:r>
              <a:rPr lang="en-US" altLang="zh-CN" sz="2000" dirty="0"/>
              <a:t>5</a:t>
            </a:r>
            <a:r>
              <a:rPr lang="zh-CN" altLang="en-US" sz="2000" dirty="0"/>
              <a:t>、及时将问题反馈到技术负责人处理，并跟踪问题解决过程，形成闭环记录。</a:t>
            </a:r>
          </a:p>
          <a:p>
            <a:pPr marL="0" indent="0">
              <a:buNone/>
            </a:pPr>
            <a:r>
              <a:rPr lang="en-US" altLang="zh-CN" sz="2000" dirty="0"/>
              <a:t>6</a:t>
            </a:r>
            <a:r>
              <a:rPr lang="zh-CN" altLang="en-US" sz="2000" dirty="0"/>
              <a:t>、具体负责处理割接验证、故障报告的相关工作；</a:t>
            </a:r>
          </a:p>
          <a:p>
            <a:pPr marL="0" indent="0">
              <a:buNone/>
            </a:pPr>
            <a:r>
              <a:rPr lang="en-US" altLang="zh-CN" sz="2000" dirty="0"/>
              <a:t>7</a:t>
            </a:r>
            <a:r>
              <a:rPr lang="zh-CN" altLang="en-US" sz="2000" dirty="0"/>
              <a:t>、向监控组长汇报割接通知及故障报告。</a:t>
            </a:r>
          </a:p>
          <a:p>
            <a:pPr marL="0" indent="0">
              <a:buNone/>
            </a:pPr>
            <a:r>
              <a:rPr lang="en-US" altLang="zh-CN" sz="2000" dirty="0"/>
              <a:t>8</a:t>
            </a:r>
            <a:r>
              <a:rPr lang="zh-CN" altLang="en-US" sz="2000" dirty="0"/>
              <a:t>、大用户量下高性能服务器系统部署方案的制定及实施；</a:t>
            </a:r>
            <a:endParaRPr lang="en-US" sz="2000" dirty="0"/>
          </a:p>
        </p:txBody>
      </p:sp>
    </p:spTree>
    <p:extLst>
      <p:ext uri="{BB962C8B-B14F-4D97-AF65-F5344CB8AC3E}">
        <p14:creationId xmlns:p14="http://schemas.microsoft.com/office/powerpoint/2010/main" val="2274166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3325</Words>
  <Application>Microsoft Office PowerPoint</Application>
  <PresentationFormat>全屏显示(4:3)</PresentationFormat>
  <Paragraphs>359</Paragraphs>
  <Slides>37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Aharoni</vt:lpstr>
      <vt:lpstr>Gulim</vt:lpstr>
      <vt:lpstr>华文行楷</vt:lpstr>
      <vt:lpstr>华文新魏</vt:lpstr>
      <vt:lpstr>宋体</vt:lpstr>
      <vt:lpstr>微软雅黑</vt:lpstr>
      <vt:lpstr>Arial</vt:lpstr>
      <vt:lpstr>Calibri</vt:lpstr>
      <vt:lpstr>Office 主题</vt:lpstr>
      <vt:lpstr>PowerPoint 演示文稿</vt:lpstr>
      <vt:lpstr>PowerPoint 演示文稿</vt:lpstr>
      <vt:lpstr>什么是运维</vt:lpstr>
      <vt:lpstr>业务运维</vt:lpstr>
      <vt:lpstr>技术运维</vt:lpstr>
      <vt:lpstr>技术运维</vt:lpstr>
      <vt:lpstr>技术运维分类</vt:lpstr>
      <vt:lpstr>IDC运维</vt:lpstr>
      <vt:lpstr>监控运维</vt:lpstr>
      <vt:lpstr>监控运维（续）</vt:lpstr>
      <vt:lpstr>系统运维</vt:lpstr>
      <vt:lpstr>系统运维（续）</vt:lpstr>
      <vt:lpstr>金融运维</vt:lpstr>
      <vt:lpstr>金融运维（续）</vt:lpstr>
      <vt:lpstr>游戏运维</vt:lpstr>
      <vt:lpstr>游戏运维（续）</vt:lpstr>
      <vt:lpstr>自动化运维</vt:lpstr>
      <vt:lpstr>自动化运维（续）</vt:lpstr>
      <vt:lpstr>安全运维</vt:lpstr>
      <vt:lpstr>安全运维（续）</vt:lpstr>
      <vt:lpstr>安全运维（续2）</vt:lpstr>
      <vt:lpstr>分布式存储</vt:lpstr>
      <vt:lpstr>分布式存储（续）</vt:lpstr>
      <vt:lpstr>DBA运维</vt:lpstr>
      <vt:lpstr>DBA运维（续）</vt:lpstr>
      <vt:lpstr>DevOps</vt:lpstr>
      <vt:lpstr>云计算运维</vt:lpstr>
      <vt:lpstr>云计算运维（续）</vt:lpstr>
      <vt:lpstr>数据分析</vt:lpstr>
      <vt:lpstr>数据分析（续）</vt:lpstr>
      <vt:lpstr>大数据运维</vt:lpstr>
      <vt:lpstr>大数据运维（续）</vt:lpstr>
      <vt:lpstr>AIOps</vt:lpstr>
      <vt:lpstr>AIOps（续）</vt:lpstr>
      <vt:lpstr>企业需求</vt:lpstr>
      <vt:lpstr>让自己值钱</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JAVA面向对象01</dc:title>
  <dc:creator>amw</dc:creator>
  <cp:lastModifiedBy>Yupu Guo</cp:lastModifiedBy>
  <cp:revision>2340</cp:revision>
  <cp:lastPrinted>2014-02-25T07:33:00Z</cp:lastPrinted>
  <dcterms:created xsi:type="dcterms:W3CDTF">2018-04-19T10:12:51Z</dcterms:created>
  <dcterms:modified xsi:type="dcterms:W3CDTF">2018-09-18T08:02:41Z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