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7" r:id="rId2"/>
    <p:sldMasterId id="2147483661" r:id="rId3"/>
    <p:sldMasterId id="2147483665" r:id="rId4"/>
  </p:sldMasterIdLst>
  <p:notesMasterIdLst>
    <p:notesMasterId r:id="rId30"/>
  </p:notesMasterIdLst>
  <p:handoutMasterIdLst>
    <p:handoutMasterId r:id="rId31"/>
  </p:handoutMasterIdLst>
  <p:sldIdLst>
    <p:sldId id="265" r:id="rId5"/>
    <p:sldId id="711" r:id="rId6"/>
    <p:sldId id="712" r:id="rId7"/>
    <p:sldId id="713" r:id="rId8"/>
    <p:sldId id="714" r:id="rId9"/>
    <p:sldId id="709" r:id="rId10"/>
    <p:sldId id="715" r:id="rId11"/>
    <p:sldId id="717" r:id="rId12"/>
    <p:sldId id="726" r:id="rId13"/>
    <p:sldId id="725" r:id="rId14"/>
    <p:sldId id="723" r:id="rId15"/>
    <p:sldId id="718" r:id="rId16"/>
    <p:sldId id="719" r:id="rId17"/>
    <p:sldId id="720" r:id="rId18"/>
    <p:sldId id="721" r:id="rId19"/>
    <p:sldId id="727" r:id="rId20"/>
    <p:sldId id="728" r:id="rId21"/>
    <p:sldId id="729" r:id="rId22"/>
    <p:sldId id="730" r:id="rId23"/>
    <p:sldId id="731" r:id="rId24"/>
    <p:sldId id="732" r:id="rId25"/>
    <p:sldId id="734" r:id="rId26"/>
    <p:sldId id="735" r:id="rId27"/>
    <p:sldId id="733" r:id="rId28"/>
    <p:sldId id="616" r:id="rId29"/>
  </p:sldIdLst>
  <p:sldSz cx="9144000" cy="6858000" type="screen4x3"/>
  <p:notesSz cx="7315200" cy="960120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84255" autoAdjust="0"/>
  </p:normalViewPr>
  <p:slideViewPr>
    <p:cSldViewPr>
      <p:cViewPr varScale="1">
        <p:scale>
          <a:sx n="55" d="100"/>
          <a:sy n="55" d="100"/>
        </p:scale>
        <p:origin x="1317"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5/9/2016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5/9/2016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err="1"/>
              <a:t>Jquery</a:t>
            </a:r>
            <a:r>
              <a:rPr lang="en-US" dirty="0"/>
              <a:t> $(Begins)</a:t>
            </a:r>
            <a:r>
              <a:rPr lang="en-US" baseline="0" dirty="0"/>
              <a:t> – we will learn that the $ is a shortcut for </a:t>
            </a:r>
            <a:r>
              <a:rPr lang="en-US" baseline="0" dirty="0" err="1"/>
              <a:t>jquery</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Ok I have an empty div, lets</a:t>
            </a:r>
            <a:r>
              <a:rPr lang="en-US" baseline="0" dirty="0"/>
              <a:t> do something to it, I have to select the object first, the value of the selector is stored in the </a:t>
            </a:r>
            <a:r>
              <a:rPr lang="en-US" baseline="0" dirty="0" err="1"/>
              <a:t>var</a:t>
            </a:r>
            <a:r>
              <a:rPr lang="en-US" baseline="0" dirty="0"/>
              <a:t>, I then want to add some text to that </a:t>
            </a:r>
            <a:r>
              <a:rPr lang="en-US" baseline="0" dirty="0" err="1"/>
              <a:t>onject</a:t>
            </a:r>
            <a:r>
              <a:rPr lang="en-US" baseline="0" dirty="0"/>
              <a:t> using the </a:t>
            </a:r>
            <a:r>
              <a:rPr lang="en-US" baseline="0" dirty="0" err="1"/>
              <a:t>innerHtml</a:t>
            </a:r>
            <a:r>
              <a:rPr lang="en-US" baseline="0" dirty="0"/>
              <a:t> method.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243646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93088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004549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Let</a:t>
            </a:r>
            <a:r>
              <a:rPr lang="en-US" baseline="0" dirty="0"/>
              <a:t> talk about </a:t>
            </a:r>
            <a:r>
              <a:rPr lang="en-US" baseline="0" dirty="0" err="1"/>
              <a:t>jquery</a:t>
            </a:r>
            <a:r>
              <a:rPr lang="en-US" baseline="0" dirty="0"/>
              <a:t>, it is a “library” of useful </a:t>
            </a:r>
            <a:r>
              <a:rPr lang="en-US" baseline="0" dirty="0" err="1"/>
              <a:t>javascript</a:t>
            </a:r>
            <a:r>
              <a:rPr lang="en-US" baseline="0" dirty="0"/>
              <a:t> functions built to smooth over some of the rougher aspects of plain ole vanilla </a:t>
            </a:r>
            <a:r>
              <a:rPr lang="en-US" baseline="0" dirty="0" err="1"/>
              <a:t>js</a:t>
            </a:r>
            <a:r>
              <a:rPr lang="en-US" baseline="0" dirty="0"/>
              <a:t>,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627318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Literally</a:t>
            </a:r>
            <a:r>
              <a:rPr lang="en-US" baseline="0" dirty="0"/>
              <a:t> developers started making libraries for painful and long code they were rewriting, DRY, then they shared these libraries and some smart people like John </a:t>
            </a:r>
            <a:r>
              <a:rPr lang="en-US" baseline="0" dirty="0" err="1"/>
              <a:t>Resig</a:t>
            </a:r>
            <a:r>
              <a:rPr lang="en-US" baseline="0" dirty="0"/>
              <a:t>, creator of </a:t>
            </a:r>
            <a:r>
              <a:rPr lang="en-US" baseline="0" dirty="0" err="1"/>
              <a:t>jquery</a:t>
            </a:r>
            <a:r>
              <a:rPr lang="en-US" baseline="0" dirty="0"/>
              <a:t> and, the proud recipient of the Rochester Institute of technologies “Innovator of the Year” –YAH he got a </a:t>
            </a:r>
            <a:r>
              <a:rPr lang="en-US" baseline="0" dirty="0" err="1"/>
              <a:t>rochie</a:t>
            </a:r>
            <a:r>
              <a:rPr lang="en-US" baseline="0" dirty="0"/>
              <a:t>! SO he took all these useful methods/functions/other libraries, Like the sizzle library (the selection engine of </a:t>
            </a:r>
            <a:r>
              <a:rPr lang="en-US" baseline="0" dirty="0" err="1"/>
              <a:t>jquery</a:t>
            </a:r>
            <a:r>
              <a:rPr lang="en-US" baseline="0" dirty="0"/>
              <a:t>) and combined them.</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01608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SO like</a:t>
            </a:r>
            <a:r>
              <a:rPr lang="en-US" baseline="0" dirty="0"/>
              <a:t> bootstrap, we can use this code as a base for our further development.  We link to it or download it and link to it locally.  Then we utilize the </a:t>
            </a:r>
            <a:r>
              <a:rPr lang="en-US" baseline="0" dirty="0" err="1"/>
              <a:t>jquery</a:t>
            </a:r>
            <a:r>
              <a:rPr lang="en-US" baseline="0" dirty="0"/>
              <a:t> selector $ which is a shortcut that </a:t>
            </a:r>
            <a:r>
              <a:rPr lang="en-US" baseline="0" dirty="0" err="1"/>
              <a:t>kinda</a:t>
            </a:r>
            <a:r>
              <a:rPr lang="en-US" baseline="0" dirty="0"/>
              <a:t> says, with all this </a:t>
            </a:r>
            <a:r>
              <a:rPr lang="en-US" baseline="0" dirty="0" err="1"/>
              <a:t>jquery</a:t>
            </a:r>
            <a:r>
              <a:rPr lang="en-US" baseline="0" dirty="0"/>
              <a:t> behind us… do this or that.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929283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Notice the methods are similar</a:t>
            </a:r>
            <a:r>
              <a:rPr lang="en-US" baseline="0" dirty="0"/>
              <a:t> but different enough to matter.</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82753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SO</a:t>
            </a:r>
            <a:r>
              <a:rPr lang="en-US" baseline="0" dirty="0"/>
              <a:t> just like I refactored my plain ole vanilla </a:t>
            </a:r>
            <a:r>
              <a:rPr lang="en-US" baseline="0" dirty="0" err="1"/>
              <a:t>js</a:t>
            </a:r>
            <a:r>
              <a:rPr lang="en-US" baseline="0" dirty="0"/>
              <a:t> with </a:t>
            </a:r>
            <a:r>
              <a:rPr lang="en-US" baseline="0" dirty="0" err="1"/>
              <a:t>jquery</a:t>
            </a:r>
            <a:r>
              <a:rPr lang="en-US" baseline="0" dirty="0"/>
              <a:t> you can now refactor your drink list code. If you finish the conversion then see about using a </a:t>
            </a:r>
            <a:r>
              <a:rPr lang="en-US" baseline="0" dirty="0" err="1"/>
              <a:t>jquery</a:t>
            </a:r>
            <a:r>
              <a:rPr lang="en-US" baseline="0" dirty="0"/>
              <a:t> method to loop and display the drinks.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958449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Lets see how we handle clicks on</a:t>
            </a:r>
            <a:r>
              <a:rPr lang="en-US" baseline="0" dirty="0"/>
              <a:t> objects in the dom.  These are events, in this case the Click event.  It starts with a </a:t>
            </a:r>
            <a:r>
              <a:rPr lang="en-US" baseline="0" dirty="0" err="1"/>
              <a:t>slector</a:t>
            </a:r>
            <a:r>
              <a:rPr lang="en-US" baseline="0" dirty="0"/>
              <a:t>, then the .on method which attaches event handlers to that selector, the first </a:t>
            </a:r>
            <a:r>
              <a:rPr lang="en-US" baseline="0" dirty="0" err="1"/>
              <a:t>paramerter</a:t>
            </a:r>
            <a:r>
              <a:rPr lang="en-US" baseline="0" dirty="0"/>
              <a:t> of .on is the event </a:t>
            </a:r>
            <a:r>
              <a:rPr lang="en-US" baseline="0" dirty="0" err="1"/>
              <a:t>whics</a:t>
            </a:r>
            <a:r>
              <a:rPr lang="en-US" baseline="0" dirty="0"/>
              <a:t> is click, next parameter is what to do when the click from this element is detected, which in this case is immediately run a function which alerts the text</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648048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The snarkier</a:t>
            </a:r>
            <a:r>
              <a:rPr lang="en-US" baseline="0" dirty="0"/>
              <a:t> the better! So before you start lets </a:t>
            </a:r>
            <a:r>
              <a:rPr lang="en-US" baseline="0" dirty="0" err="1"/>
              <a:t>disicuss</a:t>
            </a:r>
            <a:r>
              <a:rPr lang="en-US" baseline="0" dirty="0"/>
              <a:t> the document ready or ON document ready.  Yep its another event (but not a user event, what do you thing?), running all our </a:t>
            </a:r>
            <a:r>
              <a:rPr lang="en-US" baseline="0" dirty="0" err="1"/>
              <a:t>jquery</a:t>
            </a:r>
            <a:r>
              <a:rPr lang="en-US" baseline="0" dirty="0"/>
              <a:t> inside this event handler will allow us to make sure that </a:t>
            </a:r>
            <a:r>
              <a:rPr lang="en-US" baseline="0" dirty="0" err="1"/>
              <a:t>js</a:t>
            </a:r>
            <a:r>
              <a:rPr lang="en-US" baseline="0" dirty="0"/>
              <a:t> doesn’t run before the elements we are running our code on exist.  Not really needed here but good practice. We will need a counter… how do we increment, operator?  If you finish early then as a bonus create a new element that will hold a changing image of the most recently selected sandwich.  </a:t>
            </a:r>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329471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991827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Ok let’s all try this one on our own, you can do it!</a:t>
            </a:r>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233658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Ok now a more difficult</a:t>
            </a:r>
            <a:r>
              <a:rPr lang="en-US" baseline="0" dirty="0"/>
              <a:t> activity where we can work as partners…</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889146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977414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629545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4245576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As we move forward the slideshows will become</a:t>
            </a:r>
            <a:r>
              <a:rPr lang="en-US" baseline="0" dirty="0"/>
              <a:t> less important.  Sorry guys we are programmers now, pretty pictures are for… designers!</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90907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The best way to code is to code… duh.</a:t>
            </a:r>
            <a:r>
              <a:rPr lang="en-US" baseline="0" dirty="0"/>
              <a:t> </a:t>
            </a:r>
          </a:p>
          <a:p>
            <a:endParaRPr lang="en-US" baseline="0" dirty="0"/>
          </a:p>
          <a:p>
            <a:r>
              <a:rPr lang="en-US" sz="1200" b="0" i="0" kern="1200" dirty="0">
                <a:solidFill>
                  <a:schemeClr val="tx1"/>
                </a:solidFill>
                <a:effectLst/>
                <a:latin typeface="+mn-lt"/>
                <a:ea typeface="+mn-ea"/>
                <a:cs typeface="+mn-cs"/>
              </a:rPr>
              <a:t>A monk asked Master </a:t>
            </a:r>
            <a:r>
              <a:rPr lang="en-US" sz="1200" b="0" i="0" kern="1200" dirty="0" err="1">
                <a:solidFill>
                  <a:schemeClr val="tx1"/>
                </a:solidFill>
                <a:effectLst/>
                <a:latin typeface="+mn-lt"/>
                <a:ea typeface="+mn-ea"/>
                <a:cs typeface="+mn-cs"/>
              </a:rPr>
              <a:t>Haryo</a:t>
            </a:r>
            <a:r>
              <a:rPr lang="en-US" sz="1200" b="0" i="0" kern="1200" dirty="0">
                <a:solidFill>
                  <a:schemeClr val="tx1"/>
                </a:solidFill>
                <a:effectLst/>
                <a:latin typeface="+mn-lt"/>
                <a:ea typeface="+mn-ea"/>
                <a:cs typeface="+mn-cs"/>
              </a:rPr>
              <a:t>, “What is the way?”</a:t>
            </a:r>
            <a:br>
              <a:rPr lang="en-US" dirty="0"/>
            </a:br>
            <a:r>
              <a:rPr lang="en-US" sz="1200" b="0" i="0" kern="1200" dirty="0" err="1">
                <a:solidFill>
                  <a:schemeClr val="tx1"/>
                </a:solidFill>
                <a:effectLst/>
                <a:latin typeface="+mn-lt"/>
                <a:ea typeface="+mn-ea"/>
                <a:cs typeface="+mn-cs"/>
              </a:rPr>
              <a:t>Haryo</a:t>
            </a:r>
            <a:r>
              <a:rPr lang="en-US" sz="1200" b="0" i="0" kern="1200" dirty="0">
                <a:solidFill>
                  <a:schemeClr val="tx1"/>
                </a:solidFill>
                <a:effectLst/>
                <a:latin typeface="+mn-lt"/>
                <a:ea typeface="+mn-ea"/>
                <a:cs typeface="+mn-cs"/>
              </a:rPr>
              <a:t> said, “An open-eyed man falling into the well.”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way but to dive right in! – the</a:t>
            </a:r>
            <a:r>
              <a:rPr lang="en-US" sz="1200" b="0" i="0" kern="1200" baseline="0" dirty="0">
                <a:solidFill>
                  <a:schemeClr val="tx1"/>
                </a:solidFill>
                <a:effectLst/>
                <a:latin typeface="+mn-lt"/>
                <a:ea typeface="+mn-ea"/>
                <a:cs typeface="+mn-cs"/>
              </a:rPr>
              <a:t> way to perfection in something is to commit fully in spite of not knowing what will come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important that tonight, if you get completely</a:t>
            </a:r>
            <a:r>
              <a:rPr lang="en-US" sz="1200" b="0" i="0" kern="1200" baseline="0" dirty="0">
                <a:solidFill>
                  <a:schemeClr val="tx1"/>
                </a:solidFill>
                <a:effectLst/>
                <a:latin typeface="+mn-lt"/>
                <a:ea typeface="+mn-ea"/>
                <a:cs typeface="+mn-cs"/>
              </a:rPr>
              <a:t> lost after we have demoed code and you have then worked through an activity.  Let us know and we will get right on keeping you up with the material.</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407206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What does this</a:t>
            </a:r>
            <a:r>
              <a:rPr lang="en-US" baseline="0" dirty="0"/>
              <a:t> mean for class? It means we are going to have more and more code-focused classes.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293769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2459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Lots of manipulating</a:t>
            </a:r>
            <a:r>
              <a:rPr lang="en-US" baseline="0" dirty="0"/>
              <a:t> that DOM today, crack whip First using plain-ole vanilla </a:t>
            </a:r>
            <a:r>
              <a:rPr lang="en-US" baseline="0" dirty="0" err="1"/>
              <a:t>js</a:t>
            </a:r>
            <a:r>
              <a:rPr lang="en-US" baseline="0" dirty="0"/>
              <a:t> and then our new superhero library jQuery.  And responding to events like click.</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1812919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399698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So what is happening here, </a:t>
            </a:r>
            <a:r>
              <a:rPr lang="en-US" dirty="0" err="1"/>
              <a:t>javascript</a:t>
            </a:r>
            <a:r>
              <a:rPr lang="en-US" baseline="0" dirty="0"/>
              <a:t> is being used to manipulate the DOM. Or these objects in our document (including the document itself). Lets take a deeper look.  Open source, click over to app.js.  Scroll down, and discuss binding events area.  Ask questions but be ready to quickly answer yourself and move on.  Then look deeper into the edit function.  Ask if anyone can guess </a:t>
            </a:r>
            <a:r>
              <a:rPr lang="en-US" baseline="0" dirty="0" err="1"/>
              <a:t>whats</a:t>
            </a:r>
            <a:r>
              <a:rPr lang="en-US" baseline="0" dirty="0"/>
              <a:t> happening in the lines of the function.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740610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5/9/2016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5/9/2016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$(Begins)</a:t>
            </a:r>
            <a:endParaRPr lang="en-US" i="1" dirty="0"/>
          </a:p>
        </p:txBody>
      </p:sp>
      <p:sp>
        <p:nvSpPr>
          <p:cNvPr id="3" name="Text Placeholder 2"/>
          <p:cNvSpPr>
            <a:spLocks noGrp="1"/>
          </p:cNvSpPr>
          <p:nvPr>
            <p:ph type="body" sz="quarter" idx="11"/>
          </p:nvPr>
        </p:nvSpPr>
        <p:spPr/>
        <p:txBody>
          <a:bodyPr/>
          <a:lstStyle/>
          <a:p>
            <a:r>
              <a:rPr lang="en-US" dirty="0"/>
              <a:t>May 9, 2016</a:t>
            </a:r>
          </a:p>
        </p:txBody>
      </p:sp>
      <p:sp>
        <p:nvSpPr>
          <p:cNvPr id="4" name="Text Placeholder 3"/>
          <p:cNvSpPr>
            <a:spLocks noGrp="1"/>
          </p:cNvSpPr>
          <p:nvPr>
            <p:ph type="body" sz="quarter" idx="10"/>
          </p:nvPr>
        </p:nvSpPr>
        <p:spPr/>
        <p:txBody>
          <a:bodyPr/>
          <a:lstStyle/>
          <a:p>
            <a:r>
              <a:rPr lang="en-US" dirty="0"/>
              <a:t>Day 10</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(1-5.html | 1-JSGenerators)</a:t>
            </a:r>
          </a:p>
        </p:txBody>
      </p:sp>
    </p:spTree>
    <p:extLst>
      <p:ext uri="{BB962C8B-B14F-4D97-AF65-F5344CB8AC3E}">
        <p14:creationId xmlns:p14="http://schemas.microsoft.com/office/powerpoint/2010/main" val="2904108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Generating HTML with Javascript</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 sent to you as a starting point, add the missing code such that your Javascript generates HTML content that displays all of the drink options.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HINT:</a:t>
            </a:r>
            <a:r>
              <a:rPr lang="en-US" sz="2400" dirty="0">
                <a:latin typeface="Arial" panose="020B0604020202020204" pitchFamily="34" charset="0"/>
                <a:ea typeface="Roboto" pitchFamily="2" charset="0"/>
                <a:cs typeface="Arial" panose="020B0604020202020204" pitchFamily="34" charset="0"/>
              </a:rPr>
              <a:t>  You will need a for-loop. Inside your for loop you will need to use each of the following methods: </a:t>
            </a:r>
            <a:r>
              <a:rPr lang="en-US" sz="2400" dirty="0" err="1">
                <a:latin typeface="Arial" panose="020B0604020202020204" pitchFamily="34" charset="0"/>
                <a:ea typeface="Roboto" pitchFamily="2" charset="0"/>
                <a:cs typeface="Arial" panose="020B0604020202020204" pitchFamily="34" charset="0"/>
              </a:rPr>
              <a:t>createElement</a:t>
            </a:r>
            <a:r>
              <a:rPr lang="en-US" sz="2400" dirty="0">
                <a:latin typeface="Arial" panose="020B0604020202020204" pitchFamily="34" charset="0"/>
                <a:ea typeface="Roboto" pitchFamily="2" charset="0"/>
                <a:cs typeface="Arial" panose="020B0604020202020204" pitchFamily="34" charset="0"/>
              </a:rPr>
              <a:t>, </a:t>
            </a:r>
            <a:r>
              <a:rPr lang="en-US" sz="2400" dirty="0" err="1">
                <a:latin typeface="Arial" panose="020B0604020202020204" pitchFamily="34" charset="0"/>
                <a:ea typeface="Roboto" pitchFamily="2" charset="0"/>
                <a:cs typeface="Arial" panose="020B0604020202020204" pitchFamily="34" charset="0"/>
              </a:rPr>
              <a:t>innerHTML</a:t>
            </a:r>
            <a:r>
              <a:rPr lang="en-US" sz="2400" dirty="0">
                <a:latin typeface="Arial" panose="020B0604020202020204" pitchFamily="34" charset="0"/>
                <a:ea typeface="Roboto" pitchFamily="2" charset="0"/>
                <a:cs typeface="Arial" panose="020B0604020202020204" pitchFamily="34" charset="0"/>
              </a:rPr>
              <a:t>, and </a:t>
            </a:r>
            <a:r>
              <a:rPr lang="en-US" sz="2400" dirty="0" err="1">
                <a:latin typeface="Arial" panose="020B0604020202020204" pitchFamily="34" charset="0"/>
                <a:ea typeface="Roboto" pitchFamily="2" charset="0"/>
                <a:cs typeface="Arial" panose="020B0604020202020204" pitchFamily="34" charset="0"/>
              </a:rPr>
              <a:t>appendChild</a:t>
            </a:r>
            <a:r>
              <a:rPr lang="en-US" sz="2400" dirty="0">
                <a:latin typeface="Arial" panose="020B0604020202020204" pitchFamily="34" charset="0"/>
                <a:ea typeface="Roboto" pitchFamily="2" charset="0"/>
                <a:cs typeface="Arial" panose="020B0604020202020204" pitchFamily="34" charset="0"/>
              </a:rPr>
              <a:t>.</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2-JSDrinkList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26388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jQuery</a:t>
            </a:r>
          </a:p>
        </p:txBody>
      </p:sp>
    </p:spTree>
    <p:extLst>
      <p:ext uri="{BB962C8B-B14F-4D97-AF65-F5344CB8AC3E}">
        <p14:creationId xmlns:p14="http://schemas.microsoft.com/office/powerpoint/2010/main" val="1231434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jQuery</a:t>
            </a:r>
          </a:p>
        </p:txBody>
      </p:sp>
      <p:pic>
        <p:nvPicPr>
          <p:cNvPr id="3" name="Picture 2"/>
          <p:cNvPicPr>
            <a:picLocks noChangeAspect="1"/>
          </p:cNvPicPr>
          <p:nvPr/>
        </p:nvPicPr>
        <p:blipFill>
          <a:blip r:embed="rId3"/>
          <a:stretch>
            <a:fillRect/>
          </a:stretch>
        </p:blipFill>
        <p:spPr>
          <a:xfrm>
            <a:off x="185737" y="1143000"/>
            <a:ext cx="8772525" cy="4324350"/>
          </a:xfrm>
          <a:prstGeom prst="rect">
            <a:avLst/>
          </a:prstGeom>
        </p:spPr>
      </p:pic>
      <p:sp>
        <p:nvSpPr>
          <p:cNvPr id="4" name="Rectangle 3"/>
          <p:cNvSpPr/>
          <p:nvPr/>
        </p:nvSpPr>
        <p:spPr>
          <a:xfrm>
            <a:off x="6841181" y="773668"/>
            <a:ext cx="204088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https://jquery.com/</a:t>
            </a:r>
          </a:p>
        </p:txBody>
      </p:sp>
      <p:sp>
        <p:nvSpPr>
          <p:cNvPr id="5" name="Rectangle 4"/>
          <p:cNvSpPr/>
          <p:nvPr/>
        </p:nvSpPr>
        <p:spPr>
          <a:xfrm>
            <a:off x="170497" y="5614980"/>
            <a:ext cx="8787765"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jQuery is a cross-platform </a:t>
            </a:r>
            <a:r>
              <a:rPr lang="en-US" b="1" dirty="0">
                <a:latin typeface="Arial" panose="020B0604020202020204" pitchFamily="34" charset="0"/>
                <a:cs typeface="Arial" panose="020B0604020202020204" pitchFamily="34" charset="0"/>
              </a:rPr>
              <a:t>Javascript library </a:t>
            </a:r>
            <a:r>
              <a:rPr lang="en-US" dirty="0">
                <a:latin typeface="Arial" panose="020B0604020202020204" pitchFamily="34" charset="0"/>
                <a:cs typeface="Arial" panose="020B0604020202020204" pitchFamily="34" charset="0"/>
              </a:rPr>
              <a:t>for easier of client-side HTML scripting.</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39091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Helper Library</a:t>
            </a:r>
          </a:p>
        </p:txBody>
      </p:sp>
      <p:sp>
        <p:nvSpPr>
          <p:cNvPr id="3" name="TextBox 2"/>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jQuery can be useful for tasks like:</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Dynamically Inserting, Updating, or Removing HTML</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Registering click or other change events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Animating HTML elements</a:t>
            </a: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Download data from databases</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much more!</a:t>
            </a:r>
          </a:p>
        </p:txBody>
      </p:sp>
      <p:pic>
        <p:nvPicPr>
          <p:cNvPr id="1028" name="Picture 4" descr="https://upload.wikimedia.org/wikipedia/en/thumb/9/9e/JQuery_logo.svg/1024px-JQuery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225" y="5025130"/>
            <a:ext cx="4651375" cy="1135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21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653854"/>
          </a:xfrm>
        </p:spPr>
        <p:txBody>
          <a:bodyPr>
            <a:normAutofit/>
          </a:bodyPr>
          <a:lstStyle/>
          <a:p>
            <a:r>
              <a:rPr lang="en-US" dirty="0">
                <a:ea typeface="Roboto" pitchFamily="2" charset="0"/>
              </a:rPr>
              <a:t>Working with jQuery generally involves…</a:t>
            </a:r>
          </a:p>
        </p:txBody>
      </p:sp>
      <p:pic>
        <p:nvPicPr>
          <p:cNvPr id="3" name="Picture 2"/>
          <p:cNvPicPr>
            <a:picLocks noChangeAspect="1"/>
          </p:cNvPicPr>
          <p:nvPr/>
        </p:nvPicPr>
        <p:blipFill>
          <a:blip r:embed="rId3"/>
          <a:stretch>
            <a:fillRect/>
          </a:stretch>
        </p:blipFill>
        <p:spPr>
          <a:xfrm>
            <a:off x="180975" y="1408011"/>
            <a:ext cx="8782050" cy="904875"/>
          </a:xfrm>
          <a:prstGeom prst="rect">
            <a:avLst/>
          </a:prstGeom>
        </p:spPr>
      </p:pic>
      <p:sp>
        <p:nvSpPr>
          <p:cNvPr id="5" name="TextBox 4"/>
          <p:cNvSpPr txBox="1"/>
          <p:nvPr/>
        </p:nvSpPr>
        <p:spPr>
          <a:xfrm>
            <a:off x="260792" y="838200"/>
            <a:ext cx="8686800" cy="461665"/>
          </a:xfrm>
          <a:prstGeom prst="rect">
            <a:avLst/>
          </a:prstGeom>
          <a:noFill/>
        </p:spPr>
        <p:txBody>
          <a:bodyPr wrap="square" rtlCol="0">
            <a:spAutoFit/>
          </a:bodyPr>
          <a:lstStyle/>
          <a:p>
            <a:r>
              <a:rPr lang="en-US" sz="2400" dirty="0">
                <a:latin typeface="Arial" panose="020B0604020202020204" pitchFamily="34" charset="0"/>
                <a:ea typeface="Roboto" pitchFamily="2" charset="0"/>
                <a:cs typeface="Arial" panose="020B0604020202020204" pitchFamily="34" charset="0"/>
              </a:rPr>
              <a:t>1. Including a CDN Link to the jQuery script…</a:t>
            </a:r>
          </a:p>
        </p:txBody>
      </p:sp>
      <p:sp>
        <p:nvSpPr>
          <p:cNvPr id="6" name="TextBox 5"/>
          <p:cNvSpPr txBox="1"/>
          <p:nvPr/>
        </p:nvSpPr>
        <p:spPr>
          <a:xfrm>
            <a:off x="225627" y="2789424"/>
            <a:ext cx="8686800" cy="461665"/>
          </a:xfrm>
          <a:prstGeom prst="rect">
            <a:avLst/>
          </a:prstGeom>
          <a:noFill/>
        </p:spPr>
        <p:txBody>
          <a:bodyPr wrap="square" rtlCol="0">
            <a:spAutoFit/>
          </a:bodyPr>
          <a:lstStyle/>
          <a:p>
            <a:r>
              <a:rPr lang="en-US" sz="2400" dirty="0">
                <a:latin typeface="Arial" panose="020B0604020202020204" pitchFamily="34" charset="0"/>
                <a:ea typeface="Roboto" pitchFamily="2" charset="0"/>
                <a:cs typeface="Arial" panose="020B0604020202020204" pitchFamily="34" charset="0"/>
              </a:rPr>
              <a:t>2. Utilizing the jQuery specific ($) selector…</a:t>
            </a:r>
          </a:p>
        </p:txBody>
      </p:sp>
      <p:sp>
        <p:nvSpPr>
          <p:cNvPr id="7" name="TextBox 6"/>
          <p:cNvSpPr txBox="1"/>
          <p:nvPr/>
        </p:nvSpPr>
        <p:spPr>
          <a:xfrm>
            <a:off x="225627" y="4114800"/>
            <a:ext cx="8686800" cy="461665"/>
          </a:xfrm>
          <a:prstGeom prst="rect">
            <a:avLst/>
          </a:prstGeom>
          <a:noFill/>
        </p:spPr>
        <p:txBody>
          <a:bodyPr wrap="square" rtlCol="0">
            <a:spAutoFit/>
          </a:bodyPr>
          <a:lstStyle/>
          <a:p>
            <a:r>
              <a:rPr lang="en-US" sz="2400" dirty="0">
                <a:latin typeface="Arial" panose="020B0604020202020204" pitchFamily="34" charset="0"/>
                <a:ea typeface="Roboto" pitchFamily="2" charset="0"/>
                <a:cs typeface="Arial" panose="020B0604020202020204" pitchFamily="34" charset="0"/>
              </a:rPr>
              <a:t>3. Then applying jQuery methods on the selected elements.</a:t>
            </a:r>
          </a:p>
        </p:txBody>
      </p:sp>
      <p:pic>
        <p:nvPicPr>
          <p:cNvPr id="9" name="Picture 8"/>
          <p:cNvPicPr>
            <a:picLocks noChangeAspect="1"/>
          </p:cNvPicPr>
          <p:nvPr/>
        </p:nvPicPr>
        <p:blipFill>
          <a:blip r:embed="rId4"/>
          <a:stretch>
            <a:fillRect/>
          </a:stretch>
        </p:blipFill>
        <p:spPr>
          <a:xfrm>
            <a:off x="304800" y="3286125"/>
            <a:ext cx="1743075" cy="371475"/>
          </a:xfrm>
          <a:prstGeom prst="rect">
            <a:avLst/>
          </a:prstGeom>
        </p:spPr>
      </p:pic>
      <p:pic>
        <p:nvPicPr>
          <p:cNvPr id="10" name="Picture 9"/>
          <p:cNvPicPr>
            <a:picLocks noChangeAspect="1"/>
          </p:cNvPicPr>
          <p:nvPr/>
        </p:nvPicPr>
        <p:blipFill>
          <a:blip r:embed="rId5"/>
          <a:stretch>
            <a:fillRect/>
          </a:stretch>
        </p:blipFill>
        <p:spPr>
          <a:xfrm>
            <a:off x="230891" y="4604437"/>
            <a:ext cx="5429250" cy="1552575"/>
          </a:xfrm>
          <a:prstGeom prst="rect">
            <a:avLst/>
          </a:prstGeom>
        </p:spPr>
      </p:pic>
    </p:spTree>
    <p:extLst>
      <p:ext uri="{BB962C8B-B14F-4D97-AF65-F5344CB8AC3E}">
        <p14:creationId xmlns:p14="http://schemas.microsoft.com/office/powerpoint/2010/main" val="2438405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(1-3.html | 3-jQueryGenerators)</a:t>
            </a:r>
          </a:p>
        </p:txBody>
      </p:sp>
    </p:spTree>
    <p:extLst>
      <p:ext uri="{BB962C8B-B14F-4D97-AF65-F5344CB8AC3E}">
        <p14:creationId xmlns:p14="http://schemas.microsoft.com/office/powerpoint/2010/main" val="1108541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Generating HTML with jQuery</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Re-factor (re-write) your previous </a:t>
            </a:r>
            <a:r>
              <a:rPr lang="en-US" sz="2400" dirty="0" err="1">
                <a:latin typeface="Arial" panose="020B0604020202020204" pitchFamily="34" charset="0"/>
                <a:ea typeface="Roboto" pitchFamily="2" charset="0"/>
                <a:cs typeface="Arial" panose="020B0604020202020204" pitchFamily="34" charset="0"/>
              </a:rPr>
              <a:t>drinkList</a:t>
            </a:r>
            <a:r>
              <a:rPr lang="en-US" sz="2400" dirty="0">
                <a:latin typeface="Arial" panose="020B0604020202020204" pitchFamily="34" charset="0"/>
                <a:ea typeface="Roboto" pitchFamily="2" charset="0"/>
                <a:cs typeface="Arial" panose="020B0604020202020204" pitchFamily="34" charset="0"/>
              </a:rPr>
              <a:t> code from earlier, but this time use jQuery to complete all of the same tasks.</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Your final code should NOT have any of the following methods: </a:t>
            </a:r>
            <a:r>
              <a:rPr lang="en-US" sz="2400" dirty="0" err="1">
                <a:latin typeface="Arial" panose="020B0604020202020204" pitchFamily="34" charset="0"/>
                <a:ea typeface="Roboto" pitchFamily="2" charset="0"/>
                <a:cs typeface="Arial" panose="020B0604020202020204" pitchFamily="34" charset="0"/>
              </a:rPr>
              <a:t>createElement</a:t>
            </a:r>
            <a:r>
              <a:rPr lang="en-US" sz="2400" dirty="0">
                <a:latin typeface="Arial" panose="020B0604020202020204" pitchFamily="34" charset="0"/>
                <a:ea typeface="Roboto" pitchFamily="2" charset="0"/>
                <a:cs typeface="Arial" panose="020B0604020202020204" pitchFamily="34" charset="0"/>
              </a:rPr>
              <a:t>, </a:t>
            </a:r>
            <a:r>
              <a:rPr lang="en-US" sz="2400" dirty="0" err="1">
                <a:latin typeface="Arial" panose="020B0604020202020204" pitchFamily="34" charset="0"/>
                <a:ea typeface="Roboto" pitchFamily="2" charset="0"/>
                <a:cs typeface="Arial" panose="020B0604020202020204" pitchFamily="34" charset="0"/>
              </a:rPr>
              <a:t>innerHTML</a:t>
            </a:r>
            <a:r>
              <a:rPr lang="en-US" sz="2400" dirty="0">
                <a:latin typeface="Arial" panose="020B0604020202020204" pitchFamily="34" charset="0"/>
                <a:ea typeface="Roboto" pitchFamily="2" charset="0"/>
                <a:cs typeface="Arial" panose="020B0604020202020204" pitchFamily="34" charset="0"/>
              </a:rPr>
              <a:t>, or </a:t>
            </a:r>
            <a:r>
              <a:rPr lang="en-US" sz="2400" dirty="0" err="1">
                <a:latin typeface="Arial" panose="020B0604020202020204" pitchFamily="34" charset="0"/>
                <a:ea typeface="Roboto" pitchFamily="2" charset="0"/>
                <a:cs typeface="Arial" panose="020B0604020202020204" pitchFamily="34" charset="0"/>
              </a:rPr>
              <a:t>appendChild</a:t>
            </a:r>
            <a:r>
              <a:rPr lang="en-US" sz="2400" dirty="0">
                <a:latin typeface="Arial" panose="020B0604020202020204" pitchFamily="34" charset="0"/>
                <a:ea typeface="Roboto" pitchFamily="2" charset="0"/>
                <a:cs typeface="Arial" panose="020B0604020202020204" pitchFamily="34" charset="0"/>
              </a:rPr>
              <a:t>.</a:t>
            </a: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HINT: </a:t>
            </a:r>
            <a:r>
              <a:rPr lang="en-US" sz="2400" dirty="0">
                <a:latin typeface="Arial" panose="020B0604020202020204" pitchFamily="34" charset="0"/>
                <a:ea typeface="Roboto" pitchFamily="2" charset="0"/>
                <a:cs typeface="Arial" panose="020B0604020202020204" pitchFamily="34" charset="0"/>
              </a:rPr>
              <a:t>Don’t forget to “incorporate” jQuery before you begin.</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4-jQueryDrinkList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0536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(OnClick.html | 5-OnClickBasic)</a:t>
            </a:r>
          </a:p>
        </p:txBody>
      </p:sp>
    </p:spTree>
    <p:extLst>
      <p:ext uri="{BB962C8B-B14F-4D97-AF65-F5344CB8AC3E}">
        <p14:creationId xmlns:p14="http://schemas.microsoft.com/office/powerpoint/2010/main" val="4013331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Click Events with jQuery</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Add in the missing code such that clicking any of the sandwiches causes…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 alert message to popup saying something snarky about the sandwich type.</a:t>
            </a:r>
          </a:p>
          <a:p>
            <a:pPr marL="914400" lvl="1"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 second alert message that displays to the user the number of that specific sandwich they’ve eaten.</a:t>
            </a:r>
          </a:p>
          <a:p>
            <a:pPr marL="914400" lvl="1"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HINT: </a:t>
            </a:r>
            <a:r>
              <a:rPr lang="en-US" sz="2400" dirty="0">
                <a:latin typeface="Arial" panose="020B0604020202020204" pitchFamily="34" charset="0"/>
                <a:ea typeface="Roboto" pitchFamily="2" charset="0"/>
                <a:cs typeface="Arial" panose="020B0604020202020204" pitchFamily="34" charset="0"/>
              </a:rPr>
              <a:t>You will need counter variables.</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6-SandwichClick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429734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Items</a:t>
            </a:r>
          </a:p>
        </p:txBody>
      </p:sp>
    </p:spTree>
    <p:extLst>
      <p:ext uri="{BB962C8B-B14F-4D97-AF65-F5344CB8AC3E}">
        <p14:creationId xmlns:p14="http://schemas.microsoft.com/office/powerpoint/2010/main" val="4115871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Generating Numbers with jQuery</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Add in the missing code such that clicking the big blue button triggers a random number (between 1 and 1000) to be selected and prominently displayed in the </a:t>
            </a:r>
            <a:r>
              <a:rPr lang="en-US" sz="2400" dirty="0" err="1">
                <a:latin typeface="Arial" panose="020B0604020202020204" pitchFamily="34" charset="0"/>
                <a:ea typeface="Roboto" pitchFamily="2" charset="0"/>
                <a:cs typeface="Arial" panose="020B0604020202020204" pitchFamily="34" charset="0"/>
              </a:rPr>
              <a:t>randomNumber</a:t>
            </a:r>
            <a:r>
              <a:rPr lang="en-US" sz="2400" dirty="0">
                <a:latin typeface="Arial" panose="020B0604020202020204" pitchFamily="34" charset="0"/>
                <a:ea typeface="Roboto" pitchFamily="2" charset="0"/>
                <a:cs typeface="Arial" panose="020B0604020202020204" pitchFamily="34" charset="0"/>
              </a:rPr>
              <a:t> div.</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Hint:</a:t>
            </a:r>
            <a:r>
              <a:rPr lang="en-US" sz="2400" dirty="0">
                <a:latin typeface="Arial" panose="020B0604020202020204" pitchFamily="34" charset="0"/>
                <a:ea typeface="Roboto" pitchFamily="2" charset="0"/>
                <a:cs typeface="Arial" panose="020B0604020202020204" pitchFamily="34" charset="0"/>
              </a:rPr>
              <a:t> None. You got this.</a:t>
            </a:r>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7-TriggerRandom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95539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Lottery Numbers with jQuery</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code from the previous random number generator as a starting point, create a lottery generator.</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In our case, the lottery number should pick 9 random numbers (and always 9 numbers). As an example 886563264.</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Display this number in the </a:t>
            </a:r>
            <a:r>
              <a:rPr lang="en-US" sz="2400" dirty="0" err="1">
                <a:latin typeface="Arial" panose="020B0604020202020204" pitchFamily="34" charset="0"/>
                <a:ea typeface="Roboto" pitchFamily="2" charset="0"/>
                <a:cs typeface="Arial" panose="020B0604020202020204" pitchFamily="34" charset="0"/>
              </a:rPr>
              <a:t>randomNumber</a:t>
            </a:r>
            <a:r>
              <a:rPr lang="en-US" sz="2400" dirty="0">
                <a:latin typeface="Arial" panose="020B0604020202020204" pitchFamily="34" charset="0"/>
                <a:ea typeface="Roboto" pitchFamily="2" charset="0"/>
                <a:cs typeface="Arial" panose="020B0604020202020204" pitchFamily="34" charset="0"/>
              </a:rPr>
              <a:t> div.</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when a user clicks again, have the code create a new row with the latest number at the top. </a:t>
            </a:r>
          </a:p>
        </p:txBody>
      </p:sp>
      <p:sp>
        <p:nvSpPr>
          <p:cNvPr id="6" name="TextBox 5"/>
          <p:cNvSpPr txBox="1"/>
          <p:nvPr/>
        </p:nvSpPr>
        <p:spPr>
          <a:xfrm>
            <a:off x="2590800" y="124825"/>
            <a:ext cx="64008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8-LotteryGenerator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93963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789349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a:t>
            </a:r>
          </a:p>
        </p:txBody>
      </p:sp>
    </p:spTree>
    <p:extLst>
      <p:ext uri="{BB962C8B-B14F-4D97-AF65-F5344CB8AC3E}">
        <p14:creationId xmlns:p14="http://schemas.microsoft.com/office/powerpoint/2010/main" val="3954544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Checking Numbers with jQuery</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displayed application as an example, create code in which:</a:t>
            </a:r>
          </a:p>
          <a:p>
            <a:pPr marL="914400" lvl="1"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 computer picks a random number between 1 and 4</a:t>
            </a:r>
          </a:p>
          <a:p>
            <a:pPr marL="914400" lvl="1"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Users then “click” buttons numbered 1 – 4.</a:t>
            </a:r>
          </a:p>
          <a:p>
            <a:pPr marL="914400" lvl="1"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914400" lvl="1"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the user’s number matches the computer’s number display text informing them of this in the Result panel. Otherwise, display text informing them they lost.</a:t>
            </a:r>
          </a:p>
          <a:p>
            <a:pPr marL="914400" lvl="1"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finish early, try to improve the aesthetics.</a:t>
            </a:r>
          </a:p>
        </p:txBody>
      </p:sp>
      <p:sp>
        <p:nvSpPr>
          <p:cNvPr id="6" name="TextBox 5"/>
          <p:cNvSpPr txBox="1"/>
          <p:nvPr/>
        </p:nvSpPr>
        <p:spPr>
          <a:xfrm>
            <a:off x="2590800" y="124825"/>
            <a:ext cx="64008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9-NumberChecker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45510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the Way to Learn Coding</a:t>
            </a:r>
          </a:p>
        </p:txBody>
      </p:sp>
      <p:pic>
        <p:nvPicPr>
          <p:cNvPr id="1026" name="Picture 2" descr="http://i31.tinypic.com/30bfo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762000"/>
            <a:ext cx="6295571" cy="54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809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True Way to Learn Coding</a:t>
            </a:r>
          </a:p>
        </p:txBody>
      </p:sp>
      <p:pic>
        <p:nvPicPr>
          <p:cNvPr id="2050" name="Picture 2" descr="https://download.unsplash.com/photo-1429051883746-afd9d56fbda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838200"/>
            <a:ext cx="81153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43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New Era of Class</a:t>
            </a:r>
          </a:p>
        </p:txBody>
      </p:sp>
      <p:sp>
        <p:nvSpPr>
          <p:cNvPr id="23" name="Title 1"/>
          <p:cNvSpPr txBox="1">
            <a:spLocks/>
          </p:cNvSpPr>
          <p:nvPr/>
        </p:nvSpPr>
        <p:spPr>
          <a:xfrm>
            <a:off x="304800" y="20574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Be prepared to have classes that are increasingly “</a:t>
            </a:r>
            <a:r>
              <a:rPr lang="en-US" sz="6000" b="1" i="1" u="sng" dirty="0">
                <a:latin typeface="Arial" panose="020B0604020202020204" pitchFamily="34" charset="0"/>
                <a:ea typeface="Roboto" panose="02000000000000000000" pitchFamily="2" charset="0"/>
                <a:cs typeface="Arial" panose="020B0604020202020204" pitchFamily="34" charset="0"/>
              </a:rPr>
              <a:t>just code</a:t>
            </a:r>
            <a:r>
              <a:rPr lang="en-US" sz="6000" b="1" i="1" dirty="0">
                <a:latin typeface="Arial" panose="020B0604020202020204" pitchFamily="34" charset="0"/>
                <a:ea typeface="Roboto" panose="02000000000000000000" pitchFamily="2" charset="0"/>
                <a:cs typeface="Arial" panose="020B0604020202020204" pitchFamily="34" charset="0"/>
              </a:rPr>
              <a:t>”</a:t>
            </a:r>
            <a:endParaRPr lang="en-US" sz="4700" i="1" dirty="0">
              <a:latin typeface="Arial" panose="020B0604020202020204" pitchFamily="34" charset="0"/>
              <a:ea typeface="Roboto" panose="02000000000000000000" pitchFamily="2" charset="0"/>
              <a:cs typeface="Arial" panose="020B0604020202020204" pitchFamily="34" charset="0"/>
            </a:endParaRPr>
          </a:p>
        </p:txBody>
      </p:sp>
      <p:sp>
        <p:nvSpPr>
          <p:cNvPr id="4" name="Title 1"/>
          <p:cNvSpPr txBox="1">
            <a:spLocks/>
          </p:cNvSpPr>
          <p:nvPr/>
        </p:nvSpPr>
        <p:spPr>
          <a:xfrm>
            <a:off x="304800" y="3765746"/>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i="1" dirty="0">
                <a:latin typeface="Arial" panose="020B0604020202020204" pitchFamily="34" charset="0"/>
                <a:ea typeface="Roboto" panose="02000000000000000000" pitchFamily="2" charset="0"/>
                <a:cs typeface="Arial" panose="020B0604020202020204" pitchFamily="34" charset="0"/>
              </a:rPr>
              <a:t>You will appreciate it in the long-run</a:t>
            </a:r>
          </a:p>
        </p:txBody>
      </p:sp>
    </p:spTree>
    <p:extLst>
      <p:ext uri="{BB962C8B-B14F-4D97-AF65-F5344CB8AC3E}">
        <p14:creationId xmlns:p14="http://schemas.microsoft.com/office/powerpoint/2010/main" val="39384246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1707294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DOM Manipulation using Plain Javascript</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DOM Manipulation using jQuery</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Responding to click events</a:t>
            </a:r>
          </a:p>
        </p:txBody>
      </p:sp>
    </p:spTree>
    <p:extLst>
      <p:ext uri="{BB962C8B-B14F-4D97-AF65-F5344CB8AC3E}">
        <p14:creationId xmlns:p14="http://schemas.microsoft.com/office/powerpoint/2010/main" val="1660814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a:t>
            </a:r>
          </a:p>
        </p:txBody>
      </p:sp>
    </p:spTree>
    <p:extLst>
      <p:ext uri="{BB962C8B-B14F-4D97-AF65-F5344CB8AC3E}">
        <p14:creationId xmlns:p14="http://schemas.microsoft.com/office/powerpoint/2010/main" val="6144722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“DOM”</a:t>
            </a:r>
          </a:p>
        </p:txBody>
      </p:sp>
      <p:sp>
        <p:nvSpPr>
          <p:cNvPr id="5" name="Shape 70"/>
          <p:cNvSpPr txBox="1">
            <a:spLocks/>
          </p:cNvSpPr>
          <p:nvPr/>
        </p:nvSpPr>
        <p:spPr>
          <a:xfrm>
            <a:off x="6457950" y="761999"/>
            <a:ext cx="2587624"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Every HTML page begins as static content..</a:t>
            </a:r>
          </a:p>
          <a:p>
            <a:pPr marL="0" indent="0">
              <a:buNone/>
            </a:pPr>
            <a:endParaRPr lang="en-US" sz="1800" b="1"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However, with Javascript / jQuery we can “</a:t>
            </a:r>
            <a:r>
              <a:rPr lang="en-US" sz="1800" u="sng" dirty="0">
                <a:latin typeface="Arial" panose="020B0604020202020204" pitchFamily="34" charset="0"/>
                <a:cs typeface="Arial" panose="020B0604020202020204" pitchFamily="34" charset="0"/>
              </a:rPr>
              <a:t>modify the DOM</a:t>
            </a:r>
            <a:r>
              <a:rPr lang="en-US" sz="1800" dirty="0">
                <a:latin typeface="Arial" panose="020B0604020202020204" pitchFamily="34" charset="0"/>
                <a:cs typeface="Arial" panose="020B0604020202020204" pitchFamily="34" charset="0"/>
              </a:rPr>
              <a:t>” and change this static content in real-time. </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allows us to build dynamic sites.</a:t>
            </a:r>
          </a:p>
        </p:txBody>
      </p:sp>
      <p:sp>
        <p:nvSpPr>
          <p:cNvPr id="6" name="Rectangle 5"/>
          <p:cNvSpPr/>
          <p:nvPr/>
        </p:nvSpPr>
        <p:spPr>
          <a:xfrm>
            <a:off x="386654" y="5896450"/>
            <a:ext cx="5730095" cy="369332"/>
          </a:xfrm>
          <a:prstGeom prst="rect">
            <a:avLst/>
          </a:prstGeom>
        </p:spPr>
        <p:txBody>
          <a:bodyPr wrap="none">
            <a:spAutoFit/>
          </a:bodyPr>
          <a:lstStyle/>
          <a:p>
            <a:r>
              <a:rPr lang="en-US" b="1" dirty="0"/>
              <a:t>Basic Example: </a:t>
            </a:r>
            <a:r>
              <a:rPr lang="en-US" dirty="0"/>
              <a:t>http://todomvc.com/examples/jquery/#/all</a:t>
            </a:r>
          </a:p>
        </p:txBody>
      </p:sp>
      <p:pic>
        <p:nvPicPr>
          <p:cNvPr id="7" name="Picture 6"/>
          <p:cNvPicPr>
            <a:picLocks noChangeAspect="1"/>
          </p:cNvPicPr>
          <p:nvPr/>
        </p:nvPicPr>
        <p:blipFill>
          <a:blip r:embed="rId3"/>
          <a:stretch>
            <a:fillRect/>
          </a:stretch>
        </p:blipFill>
        <p:spPr>
          <a:xfrm>
            <a:off x="294190" y="798652"/>
            <a:ext cx="5915025" cy="4953000"/>
          </a:xfrm>
          <a:prstGeom prst="rect">
            <a:avLst/>
          </a:prstGeom>
        </p:spPr>
      </p:pic>
    </p:spTree>
    <p:extLst>
      <p:ext uri="{BB962C8B-B14F-4D97-AF65-F5344CB8AC3E}">
        <p14:creationId xmlns:p14="http://schemas.microsoft.com/office/powerpoint/2010/main" val="2962268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11617</TotalTime>
  <Words>1437</Words>
  <Application>Microsoft Office PowerPoint</Application>
  <PresentationFormat>On-screen Show (4:3)</PresentationFormat>
  <Paragraphs>166</Paragraphs>
  <Slides>25</Slides>
  <Notes>25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25</vt:i4>
      </vt:variant>
    </vt:vector>
  </HeadingPairs>
  <TitlesOfParts>
    <vt:vector size="33" baseType="lpstr">
      <vt:lpstr>Roboto</vt:lpstr>
      <vt:lpstr>Calibri</vt:lpstr>
      <vt:lpstr>Arial</vt:lpstr>
      <vt:lpstr>Calibri Light</vt:lpstr>
      <vt:lpstr>UCF - Theme</vt:lpstr>
      <vt:lpstr>Rutgers - Theme</vt:lpstr>
      <vt:lpstr>Unbranded</vt:lpstr>
      <vt:lpstr>UTAustin</vt:lpstr>
      <vt:lpstr>jQuery $(Begins)</vt:lpstr>
      <vt:lpstr>Admin Items</vt:lpstr>
      <vt:lpstr>Not the Way to Learn Coding</vt:lpstr>
      <vt:lpstr>True Way to Learn Coding</vt:lpstr>
      <vt:lpstr>A New Era of Class</vt:lpstr>
      <vt:lpstr>Today’s Class</vt:lpstr>
      <vt:lpstr>Objectives</vt:lpstr>
      <vt:lpstr>DOM Manipulation</vt:lpstr>
      <vt:lpstr>Understanding the “DOM”</vt:lpstr>
      <vt:lpstr>Demo Time</vt:lpstr>
      <vt:lpstr>PowerPoint Presentation</vt:lpstr>
      <vt:lpstr>Intro to jQuery</vt:lpstr>
      <vt:lpstr>Intro to jQuery</vt:lpstr>
      <vt:lpstr>jQuery Helper Library</vt:lpstr>
      <vt:lpstr>Working with jQuery generally involves…</vt:lpstr>
      <vt:lpstr>Demo Time</vt:lpstr>
      <vt:lpstr>PowerPoint Presentation</vt:lpstr>
      <vt:lpstr>Demo Time</vt:lpstr>
      <vt:lpstr>PowerPoint Presentation</vt:lpstr>
      <vt:lpstr>PowerPoint Presentation</vt:lpstr>
      <vt:lpstr>PowerPoint Presentation</vt:lpstr>
      <vt:lpstr>Questions?</vt:lpstr>
      <vt:lpstr>Extra!</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Jim McCoy</cp:lastModifiedBy>
  <cp:revision>1525</cp:revision>
  <cp:lastPrinted>2016-01-30T16:23:56Z</cp:lastPrinted>
  <dcterms:created xsi:type="dcterms:W3CDTF">2015-01-20T17:19:00Z</dcterms:created>
  <dcterms:modified xsi:type="dcterms:W3CDTF">2016-05-09T20:55:15Z</dcterms:modified>
</cp:coreProperties>
</file>