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33"/>
  </p:notesMasterIdLst>
  <p:handoutMasterIdLst>
    <p:handoutMasterId r:id="rId34"/>
  </p:handoutMasterIdLst>
  <p:sldIdLst>
    <p:sldId id="963" r:id="rId2"/>
    <p:sldId id="1002" r:id="rId3"/>
    <p:sldId id="1003" r:id="rId4"/>
    <p:sldId id="1009" r:id="rId5"/>
    <p:sldId id="1016" r:id="rId6"/>
    <p:sldId id="1032" r:id="rId7"/>
    <p:sldId id="1033" r:id="rId8"/>
    <p:sldId id="1039" r:id="rId9"/>
    <p:sldId id="1036" r:id="rId10"/>
    <p:sldId id="1040" r:id="rId11"/>
    <p:sldId id="1034" r:id="rId12"/>
    <p:sldId id="1018" r:id="rId13"/>
    <p:sldId id="1042" r:id="rId14"/>
    <p:sldId id="1043" r:id="rId15"/>
    <p:sldId id="1044" r:id="rId16"/>
    <p:sldId id="1019" r:id="rId17"/>
    <p:sldId id="1020" r:id="rId18"/>
    <p:sldId id="1045" r:id="rId19"/>
    <p:sldId id="1046" r:id="rId20"/>
    <p:sldId id="1047" r:id="rId21"/>
    <p:sldId id="1048" r:id="rId22"/>
    <p:sldId id="1051" r:id="rId23"/>
    <p:sldId id="1052" r:id="rId24"/>
    <p:sldId id="1049" r:id="rId25"/>
    <p:sldId id="1050" r:id="rId26"/>
    <p:sldId id="1053" r:id="rId27"/>
    <p:sldId id="1023" r:id="rId28"/>
    <p:sldId id="1054" r:id="rId29"/>
    <p:sldId id="1024" r:id="rId30"/>
    <p:sldId id="1025" r:id="rId31"/>
    <p:sldId id="1026" r:id="rId32"/>
  </p:sldIdLst>
  <p:sldSz cx="9144000" cy="6858000" type="overhead"/>
  <p:notesSz cx="6797675" cy="9926638"/>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6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16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16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16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2B2B2"/>
    <a:srgbClr val="FFFF99"/>
    <a:srgbClr val="FFCCCC"/>
    <a:srgbClr val="EAEAEA"/>
    <a:srgbClr val="CC3300"/>
    <a:srgbClr val="FF9900"/>
    <a:srgbClr val="FF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77130" autoAdjust="0"/>
  </p:normalViewPr>
  <p:slideViewPr>
    <p:cSldViewPr>
      <p:cViewPr varScale="1">
        <p:scale>
          <a:sx n="71" d="100"/>
          <a:sy n="71" d="100"/>
        </p:scale>
        <p:origin x="1950" y="60"/>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51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1" y="0"/>
            <a:ext cx="2944813" cy="496809"/>
          </a:xfrm>
          <a:prstGeom prst="rect">
            <a:avLst/>
          </a:prstGeom>
          <a:noFill/>
          <a:ln w="9525">
            <a:noFill/>
            <a:miter lim="800000"/>
            <a:headEnd/>
            <a:tailEnd/>
          </a:ln>
          <a:effectLst/>
        </p:spPr>
        <p:txBody>
          <a:bodyPr vert="horz" wrap="square" lIns="91321" tIns="45661" rIns="91321" bIns="45661" numCol="1" anchor="t" anchorCtr="0" compatLnSpc="1">
            <a:prstTxWarp prst="textNoShape">
              <a:avLst/>
            </a:prstTxWarp>
          </a:bodyPr>
          <a:lstStyle>
            <a:lvl1pPr algn="l" eaLnBrk="1" hangingPunct="1">
              <a:spcBef>
                <a:spcPct val="0"/>
              </a:spcBef>
              <a:buClrTx/>
              <a:buFontTx/>
              <a:buNone/>
              <a:defRPr sz="1200" b="0">
                <a:latin typeface="Arial" charset="0"/>
                <a:ea typeface="宋体" pitchFamily="2" charset="-122"/>
              </a:defRPr>
            </a:lvl1pPr>
          </a:lstStyle>
          <a:p>
            <a:pPr>
              <a:defRPr/>
            </a:pPr>
            <a:endParaRPr lang="en-US" altLang="zh-CN"/>
          </a:p>
        </p:txBody>
      </p:sp>
      <p:sp>
        <p:nvSpPr>
          <p:cNvPr id="95235" name="Rectangle 3"/>
          <p:cNvSpPr>
            <a:spLocks noGrp="1" noChangeArrowheads="1"/>
          </p:cNvSpPr>
          <p:nvPr>
            <p:ph type="dt" sz="quarter" idx="1"/>
          </p:nvPr>
        </p:nvSpPr>
        <p:spPr bwMode="auto">
          <a:xfrm>
            <a:off x="3851276" y="0"/>
            <a:ext cx="2944813" cy="496809"/>
          </a:xfrm>
          <a:prstGeom prst="rect">
            <a:avLst/>
          </a:prstGeom>
          <a:noFill/>
          <a:ln w="9525">
            <a:noFill/>
            <a:miter lim="800000"/>
            <a:headEnd/>
            <a:tailEnd/>
          </a:ln>
          <a:effectLst/>
        </p:spPr>
        <p:txBody>
          <a:bodyPr vert="horz" wrap="square" lIns="91321" tIns="45661" rIns="91321" bIns="45661" numCol="1" anchor="t" anchorCtr="0" compatLnSpc="1">
            <a:prstTxWarp prst="textNoShape">
              <a:avLst/>
            </a:prstTxWarp>
          </a:bodyPr>
          <a:lstStyle>
            <a:lvl1pPr algn="r" eaLnBrk="1" hangingPunct="1">
              <a:spcBef>
                <a:spcPct val="0"/>
              </a:spcBef>
              <a:buClrTx/>
              <a:buFontTx/>
              <a:buNone/>
              <a:defRPr sz="1200" b="0">
                <a:latin typeface="Arial" charset="0"/>
                <a:ea typeface="宋体" pitchFamily="2" charset="-122"/>
              </a:defRPr>
            </a:lvl1pPr>
          </a:lstStyle>
          <a:p>
            <a:pPr>
              <a:defRPr/>
            </a:pPr>
            <a:endParaRPr lang="en-US" altLang="zh-CN"/>
          </a:p>
        </p:txBody>
      </p:sp>
      <p:sp>
        <p:nvSpPr>
          <p:cNvPr id="95236" name="Rectangle 4"/>
          <p:cNvSpPr>
            <a:spLocks noGrp="1" noChangeArrowheads="1"/>
          </p:cNvSpPr>
          <p:nvPr>
            <p:ph type="ftr" sz="quarter" idx="2"/>
          </p:nvPr>
        </p:nvSpPr>
        <p:spPr bwMode="auto">
          <a:xfrm>
            <a:off x="1" y="9428242"/>
            <a:ext cx="2944813" cy="496809"/>
          </a:xfrm>
          <a:prstGeom prst="rect">
            <a:avLst/>
          </a:prstGeom>
          <a:noFill/>
          <a:ln w="9525">
            <a:noFill/>
            <a:miter lim="800000"/>
            <a:headEnd/>
            <a:tailEnd/>
          </a:ln>
          <a:effectLst/>
        </p:spPr>
        <p:txBody>
          <a:bodyPr vert="horz" wrap="square" lIns="91321" tIns="45661" rIns="91321" bIns="45661" numCol="1" anchor="b" anchorCtr="0" compatLnSpc="1">
            <a:prstTxWarp prst="textNoShape">
              <a:avLst/>
            </a:prstTxWarp>
          </a:bodyPr>
          <a:lstStyle>
            <a:lvl1pPr algn="l" eaLnBrk="1" hangingPunct="1">
              <a:spcBef>
                <a:spcPct val="0"/>
              </a:spcBef>
              <a:buClrTx/>
              <a:buFontTx/>
              <a:buNone/>
              <a:defRPr sz="1200" b="0">
                <a:latin typeface="Arial" charset="0"/>
                <a:ea typeface="宋体" pitchFamily="2" charset="-122"/>
              </a:defRPr>
            </a:lvl1pPr>
          </a:lstStyle>
          <a:p>
            <a:pPr>
              <a:defRPr/>
            </a:pPr>
            <a:endParaRPr lang="en-US" altLang="zh-CN"/>
          </a:p>
        </p:txBody>
      </p:sp>
      <p:sp>
        <p:nvSpPr>
          <p:cNvPr id="95237" name="Rectangle 5"/>
          <p:cNvSpPr>
            <a:spLocks noGrp="1" noChangeArrowheads="1"/>
          </p:cNvSpPr>
          <p:nvPr>
            <p:ph type="sldNum" sz="quarter" idx="3"/>
          </p:nvPr>
        </p:nvSpPr>
        <p:spPr bwMode="auto">
          <a:xfrm>
            <a:off x="3851276" y="9428242"/>
            <a:ext cx="2944813" cy="496809"/>
          </a:xfrm>
          <a:prstGeom prst="rect">
            <a:avLst/>
          </a:prstGeom>
          <a:noFill/>
          <a:ln w="9525">
            <a:noFill/>
            <a:miter lim="800000"/>
            <a:headEnd/>
            <a:tailEnd/>
          </a:ln>
          <a:effectLst/>
        </p:spPr>
        <p:txBody>
          <a:bodyPr vert="horz" wrap="square" lIns="91321" tIns="45661" rIns="91321" bIns="45661"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A8A56E92-9698-4878-849B-CC3420DCDDBA}" type="slidenum">
              <a:rPr lang="en-US" altLang="zh-CN"/>
              <a:pPr>
                <a:defRPr/>
              </a:pPr>
              <a:t>‹#›</a:t>
            </a:fld>
            <a:endParaRPr lang="en-US" altLang="zh-CN"/>
          </a:p>
        </p:txBody>
      </p:sp>
    </p:spTree>
    <p:extLst>
      <p:ext uri="{BB962C8B-B14F-4D97-AF65-F5344CB8AC3E}">
        <p14:creationId xmlns:p14="http://schemas.microsoft.com/office/powerpoint/2010/main" val="5490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2944813" cy="496809"/>
          </a:xfrm>
          <a:prstGeom prst="rect">
            <a:avLst/>
          </a:prstGeom>
          <a:noFill/>
          <a:ln w="9525">
            <a:noFill/>
            <a:miter lim="800000"/>
            <a:headEnd/>
            <a:tailEnd/>
          </a:ln>
          <a:effectLst/>
        </p:spPr>
        <p:txBody>
          <a:bodyPr vert="horz" wrap="square" lIns="91321" tIns="45661" rIns="91321" bIns="45661" numCol="1" anchor="t" anchorCtr="0" compatLnSpc="1">
            <a:prstTxWarp prst="textNoShape">
              <a:avLst/>
            </a:prstTxWarp>
          </a:bodyPr>
          <a:lstStyle>
            <a:lvl1pPr algn="l" eaLnBrk="1" hangingPunct="1">
              <a:spcBef>
                <a:spcPct val="0"/>
              </a:spcBef>
              <a:buClrTx/>
              <a:buFontTx/>
              <a:buNone/>
              <a:defRPr sz="1200" b="0">
                <a:latin typeface="Arial"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51276" y="0"/>
            <a:ext cx="2944813" cy="496809"/>
          </a:xfrm>
          <a:prstGeom prst="rect">
            <a:avLst/>
          </a:prstGeom>
          <a:noFill/>
          <a:ln w="9525">
            <a:noFill/>
            <a:miter lim="800000"/>
            <a:headEnd/>
            <a:tailEnd/>
          </a:ln>
          <a:effectLst/>
        </p:spPr>
        <p:txBody>
          <a:bodyPr vert="horz" wrap="square" lIns="91321" tIns="45661" rIns="91321" bIns="45661" numCol="1" anchor="t" anchorCtr="0" compatLnSpc="1">
            <a:prstTxWarp prst="textNoShape">
              <a:avLst/>
            </a:prstTxWarp>
          </a:bodyPr>
          <a:lstStyle>
            <a:lvl1pPr algn="r" eaLnBrk="1" hangingPunct="1">
              <a:spcBef>
                <a:spcPct val="0"/>
              </a:spcBef>
              <a:buClrTx/>
              <a:buFontTx/>
              <a:buNone/>
              <a:defRPr sz="1200" b="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19163"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79450" y="4714122"/>
            <a:ext cx="5438775" cy="4468099"/>
          </a:xfrm>
          <a:prstGeom prst="rect">
            <a:avLst/>
          </a:prstGeom>
          <a:noFill/>
          <a:ln w="9525">
            <a:noFill/>
            <a:miter lim="800000"/>
            <a:headEnd/>
            <a:tailEnd/>
          </a:ln>
          <a:effectLst/>
        </p:spPr>
        <p:txBody>
          <a:bodyPr vert="horz" wrap="square" lIns="91321" tIns="45661" rIns="91321" bIns="45661"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1" y="9428242"/>
            <a:ext cx="2944813" cy="496809"/>
          </a:xfrm>
          <a:prstGeom prst="rect">
            <a:avLst/>
          </a:prstGeom>
          <a:noFill/>
          <a:ln w="9525">
            <a:noFill/>
            <a:miter lim="800000"/>
            <a:headEnd/>
            <a:tailEnd/>
          </a:ln>
          <a:effectLst/>
        </p:spPr>
        <p:txBody>
          <a:bodyPr vert="horz" wrap="square" lIns="91321" tIns="45661" rIns="91321" bIns="45661" numCol="1" anchor="b" anchorCtr="0" compatLnSpc="1">
            <a:prstTxWarp prst="textNoShape">
              <a:avLst/>
            </a:prstTxWarp>
          </a:bodyPr>
          <a:lstStyle>
            <a:lvl1pPr algn="l" eaLnBrk="1" hangingPunct="1">
              <a:spcBef>
                <a:spcPct val="0"/>
              </a:spcBef>
              <a:buClrTx/>
              <a:buFontTx/>
              <a:buNone/>
              <a:defRPr sz="1200" b="0">
                <a:latin typeface="Arial"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51276" y="9428242"/>
            <a:ext cx="2944813" cy="496809"/>
          </a:xfrm>
          <a:prstGeom prst="rect">
            <a:avLst/>
          </a:prstGeom>
          <a:noFill/>
          <a:ln w="9525">
            <a:noFill/>
            <a:miter lim="800000"/>
            <a:headEnd/>
            <a:tailEnd/>
          </a:ln>
          <a:effectLst/>
        </p:spPr>
        <p:txBody>
          <a:bodyPr vert="horz" wrap="square" lIns="91321" tIns="45661" rIns="91321" bIns="45661"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D4ECCEFF-8C50-4C02-94B4-1F26BF94302C}" type="slidenum">
              <a:rPr lang="en-US" altLang="zh-CN"/>
              <a:pPr>
                <a:defRPr/>
              </a:pPr>
              <a:t>‹#›</a:t>
            </a:fld>
            <a:endParaRPr lang="en-US" altLang="zh-CN" dirty="0"/>
          </a:p>
        </p:txBody>
      </p:sp>
    </p:spTree>
    <p:extLst>
      <p:ext uri="{BB962C8B-B14F-4D97-AF65-F5344CB8AC3E}">
        <p14:creationId xmlns:p14="http://schemas.microsoft.com/office/powerpoint/2010/main" val="4094260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96949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ECCEFF-8C50-4C02-94B4-1F26BF94302C}" type="slidenum">
              <a:rPr lang="en-US" altLang="zh-CN" smtClean="0"/>
              <a:pPr>
                <a:defRPr/>
              </a:pPr>
              <a:t>9</a:t>
            </a:fld>
            <a:endParaRPr lang="en-US" altLang="zh-CN"/>
          </a:p>
        </p:txBody>
      </p:sp>
    </p:spTree>
    <p:extLst>
      <p:ext uri="{BB962C8B-B14F-4D97-AF65-F5344CB8AC3E}">
        <p14:creationId xmlns:p14="http://schemas.microsoft.com/office/powerpoint/2010/main" val="77815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ECCEFF-8C50-4C02-94B4-1F26BF94302C}" type="slidenum">
              <a:rPr lang="en-US" altLang="zh-CN" smtClean="0"/>
              <a:pPr>
                <a:defRPr/>
              </a:pPr>
              <a:t>12</a:t>
            </a:fld>
            <a:endParaRPr lang="en-US" altLang="zh-CN" dirty="0"/>
          </a:p>
        </p:txBody>
      </p:sp>
    </p:spTree>
    <p:extLst>
      <p:ext uri="{BB962C8B-B14F-4D97-AF65-F5344CB8AC3E}">
        <p14:creationId xmlns:p14="http://schemas.microsoft.com/office/powerpoint/2010/main" val="399085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ECCEFF-8C50-4C02-94B4-1F26BF94302C}" type="slidenum">
              <a:rPr lang="en-US" altLang="zh-CN" smtClean="0"/>
              <a:pPr>
                <a:defRPr/>
              </a:pPr>
              <a:t>14</a:t>
            </a:fld>
            <a:endParaRPr lang="en-US" altLang="zh-CN" dirty="0"/>
          </a:p>
        </p:txBody>
      </p:sp>
    </p:spTree>
    <p:extLst>
      <p:ext uri="{BB962C8B-B14F-4D97-AF65-F5344CB8AC3E}">
        <p14:creationId xmlns:p14="http://schemas.microsoft.com/office/powerpoint/2010/main" val="50013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ECCEFF-8C50-4C02-94B4-1F26BF94302C}" type="slidenum">
              <a:rPr lang="en-US" altLang="zh-CN" smtClean="0"/>
              <a:pPr>
                <a:defRPr/>
              </a:pPr>
              <a:t>30</a:t>
            </a:fld>
            <a:endParaRPr lang="en-US" altLang="zh-CN" dirty="0"/>
          </a:p>
        </p:txBody>
      </p:sp>
    </p:spTree>
    <p:extLst>
      <p:ext uri="{BB962C8B-B14F-4D97-AF65-F5344CB8AC3E}">
        <p14:creationId xmlns:p14="http://schemas.microsoft.com/office/powerpoint/2010/main" val="73271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3pPr>
              <a:defRPr sz="2000"/>
            </a:lvl3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04305001"/>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138" y="0"/>
            <a:ext cx="2205037"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438" y="0"/>
            <a:ext cx="64643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6224452"/>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438" y="93663"/>
            <a:ext cx="7380287" cy="692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908050"/>
            <a:ext cx="4244975" cy="5218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244975" cy="5218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8190104"/>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438" y="93663"/>
            <a:ext cx="7380287" cy="6921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908050"/>
            <a:ext cx="8642350" cy="5218113"/>
          </a:xfrm>
        </p:spPr>
        <p:txBody>
          <a:bodyPr/>
          <a:lstStyle/>
          <a:p>
            <a:pPr lvl="0"/>
            <a:endParaRPr lang="zh-CN" altLang="en-US" noProof="0"/>
          </a:p>
        </p:txBody>
      </p:sp>
    </p:spTree>
    <p:extLst>
      <p:ext uri="{BB962C8B-B14F-4D97-AF65-F5344CB8AC3E}">
        <p14:creationId xmlns:p14="http://schemas.microsoft.com/office/powerpoint/2010/main" val="64372877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Line 10"/>
          <p:cNvSpPr>
            <a:spLocks noChangeShapeType="1"/>
          </p:cNvSpPr>
          <p:nvPr/>
        </p:nvSpPr>
        <p:spPr bwMode="auto">
          <a:xfrm>
            <a:off x="611188" y="3573463"/>
            <a:ext cx="78486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 name="Rectangle 8"/>
          <p:cNvSpPr>
            <a:spLocks noGrp="1" noChangeArrowheads="1"/>
          </p:cNvSpPr>
          <p:nvPr>
            <p:ph type="ctrTitle" sz="quarter"/>
          </p:nvPr>
        </p:nvSpPr>
        <p:spPr>
          <a:xfrm>
            <a:off x="685800" y="1916113"/>
            <a:ext cx="7772400" cy="1470025"/>
          </a:xfrm>
        </p:spPr>
        <p:txBody>
          <a:bodyPr/>
          <a:lstStyle>
            <a:lvl1pPr algn="ctr">
              <a:defRPr>
                <a:ea typeface="黑体" pitchFamily="2" charset="-122"/>
              </a:defRPr>
            </a:lvl1pPr>
          </a:lstStyle>
          <a:p>
            <a:r>
              <a:rPr lang="zh-CN" altLang="en-US"/>
              <a:t>单击此处编辑母版标题样式</a:t>
            </a:r>
          </a:p>
        </p:txBody>
      </p:sp>
      <p:sp>
        <p:nvSpPr>
          <p:cNvPr id="6153" name="Rectangle 9"/>
          <p:cNvSpPr>
            <a:spLocks noGrp="1" noChangeArrowheads="1"/>
          </p:cNvSpPr>
          <p:nvPr>
            <p:ph type="subTitle" sz="quarter" idx="1"/>
          </p:nvPr>
        </p:nvSpPr>
        <p:spPr>
          <a:xfrm>
            <a:off x="1371600" y="3981450"/>
            <a:ext cx="6400800" cy="1752600"/>
          </a:xfrm>
        </p:spPr>
        <p:txBody>
          <a:bodyPr/>
          <a:lstStyle>
            <a:lvl1pPr marL="0" indent="0" algn="ctr">
              <a:buFont typeface="Wingdings" pitchFamily="2" charset="2"/>
              <a:buNone/>
              <a:defRPr sz="2800">
                <a:ea typeface="华文中宋" pitchFamily="2" charset="-122"/>
              </a:defRPr>
            </a:lvl1pPr>
          </a:lstStyle>
          <a:p>
            <a:r>
              <a:rPr lang="zh-CN" altLang="en-US"/>
              <a:t>单击此处编辑母版副标题样式</a:t>
            </a:r>
          </a:p>
        </p:txBody>
      </p:sp>
    </p:spTree>
    <p:extLst>
      <p:ext uri="{BB962C8B-B14F-4D97-AF65-F5344CB8AC3E}">
        <p14:creationId xmlns:p14="http://schemas.microsoft.com/office/powerpoint/2010/main" val="25796017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2443284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08050"/>
            <a:ext cx="4244975"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050"/>
            <a:ext cx="4244975"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95072322"/>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5275872"/>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9644206"/>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389191"/>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12465746"/>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9501295"/>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9455623"/>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215900"/>
            <a:ext cx="83534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95288" y="1108075"/>
            <a:ext cx="83534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9" name="Line 5"/>
          <p:cNvSpPr>
            <a:spLocks noChangeShapeType="1"/>
          </p:cNvSpPr>
          <p:nvPr/>
        </p:nvSpPr>
        <p:spPr bwMode="auto">
          <a:xfrm>
            <a:off x="0" y="1052513"/>
            <a:ext cx="9144000"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333399"/>
          </a:solidFill>
          <a:latin typeface="+mj-lt"/>
          <a:ea typeface="微软雅黑" panose="020B0503020204020204" pitchFamily="34" charset="-122"/>
          <a:cs typeface="+mj-cs"/>
        </a:defRPr>
      </a:lvl1pPr>
      <a:lvl2pPr algn="l" rtl="0" eaLnBrk="0" fontAlgn="base" hangingPunct="0">
        <a:spcBef>
          <a:spcPct val="0"/>
        </a:spcBef>
        <a:spcAft>
          <a:spcPct val="0"/>
        </a:spcAft>
        <a:defRPr sz="2800" b="1">
          <a:solidFill>
            <a:srgbClr val="333399"/>
          </a:solidFill>
          <a:latin typeface="Arial" charset="0"/>
          <a:ea typeface="微软雅黑" panose="020B0503020204020204" pitchFamily="34" charset="-122"/>
        </a:defRPr>
      </a:lvl2pPr>
      <a:lvl3pPr algn="l" rtl="0" eaLnBrk="0" fontAlgn="base" hangingPunct="0">
        <a:spcBef>
          <a:spcPct val="0"/>
        </a:spcBef>
        <a:spcAft>
          <a:spcPct val="0"/>
        </a:spcAft>
        <a:defRPr sz="2800" b="1">
          <a:solidFill>
            <a:srgbClr val="333399"/>
          </a:solidFill>
          <a:latin typeface="Arial" charset="0"/>
          <a:ea typeface="微软雅黑" panose="020B0503020204020204" pitchFamily="34" charset="-122"/>
        </a:defRPr>
      </a:lvl3pPr>
      <a:lvl4pPr algn="l" rtl="0" eaLnBrk="0" fontAlgn="base" hangingPunct="0">
        <a:spcBef>
          <a:spcPct val="0"/>
        </a:spcBef>
        <a:spcAft>
          <a:spcPct val="0"/>
        </a:spcAft>
        <a:defRPr sz="2800" b="1">
          <a:solidFill>
            <a:srgbClr val="333399"/>
          </a:solidFill>
          <a:latin typeface="Arial" charset="0"/>
          <a:ea typeface="微软雅黑" panose="020B0503020204020204" pitchFamily="34" charset="-122"/>
        </a:defRPr>
      </a:lvl4pPr>
      <a:lvl5pPr algn="l" rtl="0" eaLnBrk="0" fontAlgn="base" hangingPunct="0">
        <a:spcBef>
          <a:spcPct val="0"/>
        </a:spcBef>
        <a:spcAft>
          <a:spcPct val="0"/>
        </a:spcAft>
        <a:defRPr sz="2800" b="1">
          <a:solidFill>
            <a:srgbClr val="333399"/>
          </a:solidFill>
          <a:latin typeface="Arial" charset="0"/>
          <a:ea typeface="微软雅黑" panose="020B0503020204020204" pitchFamily="34" charset="-122"/>
        </a:defRPr>
      </a:lvl5pPr>
      <a:lvl6pPr marL="457200" algn="l" rtl="0" fontAlgn="base">
        <a:spcBef>
          <a:spcPct val="0"/>
        </a:spcBef>
        <a:spcAft>
          <a:spcPct val="0"/>
        </a:spcAft>
        <a:defRPr sz="2400" b="1">
          <a:solidFill>
            <a:schemeClr val="accent2"/>
          </a:solidFill>
          <a:latin typeface="Arial" charset="0"/>
          <a:ea typeface="楷体_GB2312" pitchFamily="49" charset="-122"/>
        </a:defRPr>
      </a:lvl6pPr>
      <a:lvl7pPr marL="914400" algn="l" rtl="0" fontAlgn="base">
        <a:spcBef>
          <a:spcPct val="0"/>
        </a:spcBef>
        <a:spcAft>
          <a:spcPct val="0"/>
        </a:spcAft>
        <a:defRPr sz="2400" b="1">
          <a:solidFill>
            <a:schemeClr val="accent2"/>
          </a:solidFill>
          <a:latin typeface="Arial" charset="0"/>
          <a:ea typeface="楷体_GB2312" pitchFamily="49" charset="-122"/>
        </a:defRPr>
      </a:lvl7pPr>
      <a:lvl8pPr marL="1371600" algn="l" rtl="0" fontAlgn="base">
        <a:spcBef>
          <a:spcPct val="0"/>
        </a:spcBef>
        <a:spcAft>
          <a:spcPct val="0"/>
        </a:spcAft>
        <a:defRPr sz="2400" b="1">
          <a:solidFill>
            <a:schemeClr val="accent2"/>
          </a:solidFill>
          <a:latin typeface="Arial" charset="0"/>
          <a:ea typeface="楷体_GB2312" pitchFamily="49" charset="-122"/>
        </a:defRPr>
      </a:lvl8pPr>
      <a:lvl9pPr marL="1828800" algn="l" rtl="0" fontAlgn="base">
        <a:spcBef>
          <a:spcPct val="0"/>
        </a:spcBef>
        <a:spcAft>
          <a:spcPct val="0"/>
        </a:spcAft>
        <a:defRPr sz="2400" b="1">
          <a:solidFill>
            <a:schemeClr val="accent2"/>
          </a:solidFill>
          <a:latin typeface="Arial" charset="0"/>
          <a:ea typeface="楷体_GB2312" pitchFamily="49" charset="-122"/>
        </a:defRPr>
      </a:lvl9pPr>
    </p:titleStyle>
    <p:bodyStyle>
      <a:lvl1pPr marL="342900" indent="-342900" algn="l" rtl="0" eaLnBrk="0" fontAlgn="base" hangingPunct="0">
        <a:spcBef>
          <a:spcPct val="20000"/>
        </a:spcBef>
        <a:spcAft>
          <a:spcPct val="0"/>
        </a:spcAft>
        <a:buClr>
          <a:srgbClr val="FF6600"/>
        </a:buClr>
        <a:buFont typeface="Wingdings" panose="05000000000000000000" pitchFamily="2" charset="2"/>
        <a:buChar char="§"/>
        <a:defRPr sz="2400">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FF6600"/>
        </a:buClr>
        <a:buFont typeface="Lucida Console" panose="020B0609040504020204" pitchFamily="49" charset="0"/>
        <a:buChar char="-"/>
        <a:defRPr sz="2200">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FF6600"/>
        </a:buClr>
        <a:buChar char="•"/>
        <a:defRPr sz="2400">
          <a:solidFill>
            <a:schemeClr val="tx1"/>
          </a:solidFill>
          <a:latin typeface="+mn-lt"/>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188" y="1989138"/>
            <a:ext cx="7772400" cy="1470025"/>
          </a:xfrm>
        </p:spPr>
        <p:txBody>
          <a:bodyPr/>
          <a:lstStyle/>
          <a:p>
            <a:pPr>
              <a:lnSpc>
                <a:spcPct val="120000"/>
              </a:lnSpc>
            </a:pPr>
            <a:r>
              <a:rPr lang="en-US" altLang="zh-CN" sz="3600" smtClean="0">
                <a:solidFill>
                  <a:srgbClr val="3399FF"/>
                </a:solidFill>
                <a:ea typeface="微软雅黑" panose="020B0503020204020204" pitchFamily="34" charset="-122"/>
              </a:rPr>
              <a:t>ORB-SLAM</a:t>
            </a:r>
            <a:r>
              <a:rPr lang="zh-CN" altLang="en-US" sz="3600" smtClean="0">
                <a:solidFill>
                  <a:srgbClr val="3399FF"/>
                </a:solidFill>
                <a:ea typeface="微软雅黑" panose="020B0503020204020204" pitchFamily="34" charset="-122"/>
              </a:rPr>
              <a:t>简单重构</a:t>
            </a:r>
            <a:endParaRPr lang="en-US" altLang="zh-CN" smtClean="0">
              <a:solidFill>
                <a:srgbClr val="FF0000"/>
              </a:solidFill>
              <a:ea typeface="微软雅黑" panose="020B0503020204020204" pitchFamily="34" charset="-122"/>
            </a:endParaRPr>
          </a:p>
        </p:txBody>
      </p:sp>
      <p:sp>
        <p:nvSpPr>
          <p:cNvPr id="5123" name="Rectangle 3"/>
          <p:cNvSpPr>
            <a:spLocks noGrp="1" noChangeArrowheads="1"/>
          </p:cNvSpPr>
          <p:nvPr>
            <p:ph type="subTitle" idx="1"/>
          </p:nvPr>
        </p:nvSpPr>
        <p:spPr>
          <a:xfrm>
            <a:off x="1509713" y="4076700"/>
            <a:ext cx="6186487" cy="1100138"/>
          </a:xfrm>
        </p:spPr>
        <p:txBody>
          <a:bodyPr/>
          <a:lstStyle/>
          <a:p>
            <a:pPr>
              <a:lnSpc>
                <a:spcPct val="120000"/>
              </a:lnSpc>
              <a:spcBef>
                <a:spcPct val="0"/>
              </a:spcBef>
            </a:pPr>
            <a:r>
              <a:rPr lang="en-US" altLang="zh-CN" sz="1800" dirty="0" smtClean="0">
                <a:latin typeface="微软雅黑" panose="020B0503020204020204" pitchFamily="34" charset="-122"/>
                <a:ea typeface="微软雅黑" panose="020B0503020204020204" pitchFamily="34" charset="-122"/>
              </a:rPr>
              <a:t>2016-07-01</a:t>
            </a:r>
            <a:endParaRPr kumimoji="1" lang="en-US" altLang="zh-CN" sz="1800" dirty="0" smtClean="0">
              <a:ea typeface="微软雅黑" panose="020B0503020204020204" pitchFamily="34" charset="-122"/>
            </a:endParaRPr>
          </a:p>
          <a:p>
            <a:pPr>
              <a:lnSpc>
                <a:spcPct val="120000"/>
              </a:lnSpc>
              <a:spcBef>
                <a:spcPct val="0"/>
              </a:spcBef>
            </a:pPr>
            <a:r>
              <a:rPr kumimoji="1" lang="zh-CN" altLang="en-US" sz="2000" b="1" dirty="0" smtClean="0">
                <a:latin typeface="微软雅黑" panose="020B0503020204020204" pitchFamily="34" charset="-122"/>
                <a:ea typeface="微软雅黑" panose="020B0503020204020204" pitchFamily="34" charset="-122"/>
              </a:rPr>
              <a:t>冯兵</a:t>
            </a:r>
            <a:endParaRPr lang="zh-CN" altLang="en-US"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基础数据结构设计</a:t>
            </a:r>
            <a:endParaRPr lang="zh-CN" altLang="en-US" dirty="0"/>
          </a:p>
        </p:txBody>
      </p:sp>
      <p:pic>
        <p:nvPicPr>
          <p:cNvPr id="2" name="图片 1"/>
          <p:cNvPicPr>
            <a:picLocks noChangeAspect="1"/>
          </p:cNvPicPr>
          <p:nvPr/>
        </p:nvPicPr>
        <p:blipFill>
          <a:blip r:embed="rId3"/>
          <a:stretch>
            <a:fillRect/>
          </a:stretch>
        </p:blipFill>
        <p:spPr>
          <a:xfrm>
            <a:off x="899592" y="1916832"/>
            <a:ext cx="6984776" cy="3035512"/>
          </a:xfrm>
          <a:prstGeom prst="rect">
            <a:avLst/>
          </a:prstGeom>
        </p:spPr>
      </p:pic>
    </p:spTree>
    <p:extLst>
      <p:ext uri="{BB962C8B-B14F-4D97-AF65-F5344CB8AC3E}">
        <p14:creationId xmlns:p14="http://schemas.microsoft.com/office/powerpoint/2010/main" val="201930977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smtClean="0"/>
              <a:t>Track </a:t>
            </a:r>
            <a:r>
              <a:rPr lang="en-US" altLang="zh-CN" dirty="0"/>
              <a:t>Reference Key </a:t>
            </a:r>
            <a:r>
              <a:rPr lang="en-US" altLang="zh-CN" dirty="0" smtClean="0"/>
              <a:t>Frame</a:t>
            </a:r>
            <a:endParaRPr lang="zh-CN" altLang="en-US" dirty="0"/>
          </a:p>
        </p:txBody>
      </p:sp>
      <p:pic>
        <p:nvPicPr>
          <p:cNvPr id="2" name="图片 1"/>
          <p:cNvPicPr>
            <a:picLocks noChangeAspect="1"/>
          </p:cNvPicPr>
          <p:nvPr/>
        </p:nvPicPr>
        <p:blipFill>
          <a:blip r:embed="rId2"/>
          <a:stretch>
            <a:fillRect/>
          </a:stretch>
        </p:blipFill>
        <p:spPr>
          <a:xfrm>
            <a:off x="2084712" y="1535094"/>
            <a:ext cx="4752528" cy="4056246"/>
          </a:xfrm>
          <a:prstGeom prst="rect">
            <a:avLst/>
          </a:prstGeom>
        </p:spPr>
      </p:pic>
      <p:sp>
        <p:nvSpPr>
          <p:cNvPr id="3" name="矩形标注 2"/>
          <p:cNvSpPr/>
          <p:nvPr/>
        </p:nvSpPr>
        <p:spPr bwMode="auto">
          <a:xfrm>
            <a:off x="374418" y="4946572"/>
            <a:ext cx="1677302" cy="612648"/>
          </a:xfrm>
          <a:prstGeom prst="wedgeRectCallout">
            <a:avLst>
              <a:gd name="adj1" fmla="val 118626"/>
              <a:gd name="adj2" fmla="val -119678"/>
            </a:avLst>
          </a:prstGeom>
          <a:solidFill>
            <a:schemeClr val="accent1"/>
          </a:solidFill>
          <a:ln w="9525" cap="flat" cmpd="sng" algn="ctr">
            <a:solidFill>
              <a:srgbClr val="99CC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rPr>
              <a:t>参考关键帧</a:t>
            </a:r>
          </a:p>
        </p:txBody>
      </p:sp>
      <p:sp>
        <p:nvSpPr>
          <p:cNvPr id="6" name="圆角矩形标注 5"/>
          <p:cNvSpPr/>
          <p:nvPr/>
        </p:nvSpPr>
        <p:spPr bwMode="auto">
          <a:xfrm>
            <a:off x="6156176" y="4946572"/>
            <a:ext cx="2160240" cy="612648"/>
          </a:xfrm>
          <a:prstGeom prst="wedgeRoundRectCallout">
            <a:avLst>
              <a:gd name="adj1" fmla="val -53938"/>
              <a:gd name="adj2" fmla="val -81984"/>
              <a:gd name="adj3" fmla="val 16667"/>
            </a:avLst>
          </a:prstGeom>
          <a:solidFill>
            <a:schemeClr val="accent1"/>
          </a:solidFill>
          <a:ln w="9525" cap="flat" cmpd="sng" algn="ctr">
            <a:solidFill>
              <a:srgbClr val="99CC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rPr>
              <a:t>当前帧</a:t>
            </a:r>
          </a:p>
        </p:txBody>
      </p:sp>
      <p:sp>
        <p:nvSpPr>
          <p:cNvPr id="7" name="文本框 6"/>
          <p:cNvSpPr txBox="1"/>
          <p:nvPr/>
        </p:nvSpPr>
        <p:spPr>
          <a:xfrm>
            <a:off x="2915816" y="5733256"/>
            <a:ext cx="2808312" cy="338554"/>
          </a:xfrm>
          <a:prstGeom prst="rect">
            <a:avLst/>
          </a:prstGeom>
          <a:noFill/>
        </p:spPr>
        <p:txBody>
          <a:bodyPr wrap="square" rtlCol="0">
            <a:spAutoFit/>
          </a:bodyPr>
          <a:lstStyle/>
          <a:p>
            <a:r>
              <a:rPr lang="zh-CN" altLang="en-US" dirty="0" smtClean="0"/>
              <a:t>根据词袋向量进行匹配</a:t>
            </a:r>
            <a:endParaRPr lang="zh-CN" altLang="en-US" dirty="0"/>
          </a:p>
        </p:txBody>
      </p:sp>
    </p:spTree>
    <p:extLst>
      <p:ext uri="{BB962C8B-B14F-4D97-AF65-F5344CB8AC3E}">
        <p14:creationId xmlns:p14="http://schemas.microsoft.com/office/powerpoint/2010/main" val="273122881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smtClean="0"/>
              <a:t>Track </a:t>
            </a:r>
            <a:r>
              <a:rPr lang="en-US" altLang="zh-CN" dirty="0"/>
              <a:t>With Motion </a:t>
            </a:r>
            <a:r>
              <a:rPr lang="en-US" altLang="zh-CN" dirty="0" smtClean="0"/>
              <a:t>Model</a:t>
            </a:r>
            <a:endParaRPr lang="zh-CN" altLang="en-US" dirty="0"/>
          </a:p>
        </p:txBody>
      </p:sp>
      <p:pic>
        <p:nvPicPr>
          <p:cNvPr id="7" name="图片 6"/>
          <p:cNvPicPr>
            <a:picLocks noChangeAspect="1"/>
          </p:cNvPicPr>
          <p:nvPr/>
        </p:nvPicPr>
        <p:blipFill>
          <a:blip r:embed="rId2"/>
          <a:stretch>
            <a:fillRect/>
          </a:stretch>
        </p:blipFill>
        <p:spPr>
          <a:xfrm>
            <a:off x="2084712" y="1535094"/>
            <a:ext cx="4752528" cy="4056246"/>
          </a:xfrm>
          <a:prstGeom prst="rect">
            <a:avLst/>
          </a:prstGeom>
        </p:spPr>
      </p:pic>
      <p:sp>
        <p:nvSpPr>
          <p:cNvPr id="8" name="矩形标注 7"/>
          <p:cNvSpPr/>
          <p:nvPr/>
        </p:nvSpPr>
        <p:spPr bwMode="auto">
          <a:xfrm>
            <a:off x="374418" y="4946572"/>
            <a:ext cx="1677302" cy="612648"/>
          </a:xfrm>
          <a:prstGeom prst="wedgeRectCallout">
            <a:avLst>
              <a:gd name="adj1" fmla="val 118626"/>
              <a:gd name="adj2" fmla="val -119678"/>
            </a:avLst>
          </a:prstGeom>
          <a:solidFill>
            <a:schemeClr val="accent1"/>
          </a:solidFill>
          <a:ln w="9525" cap="flat" cmpd="sng" algn="ctr">
            <a:solidFill>
              <a:srgbClr val="99CC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pPr>
            <a:r>
              <a:rPr lang="zh-CN" altLang="en-US" b="1" dirty="0" smtClean="0">
                <a:latin typeface="楷体_GB2312" pitchFamily="49" charset="-122"/>
                <a:ea typeface="楷体_GB2312" pitchFamily="49" charset="-122"/>
              </a:rPr>
              <a:t>上一</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rPr>
              <a:t>帧</a:t>
            </a:r>
            <a:endPar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endParaRPr>
          </a:p>
        </p:txBody>
      </p:sp>
      <p:sp>
        <p:nvSpPr>
          <p:cNvPr id="9" name="圆角矩形标注 8"/>
          <p:cNvSpPr/>
          <p:nvPr/>
        </p:nvSpPr>
        <p:spPr bwMode="auto">
          <a:xfrm>
            <a:off x="6156176" y="4946572"/>
            <a:ext cx="2160240" cy="612648"/>
          </a:xfrm>
          <a:prstGeom prst="wedgeRoundRectCallout">
            <a:avLst>
              <a:gd name="adj1" fmla="val -53938"/>
              <a:gd name="adj2" fmla="val -81984"/>
              <a:gd name="adj3" fmla="val 16667"/>
            </a:avLst>
          </a:prstGeom>
          <a:solidFill>
            <a:schemeClr val="accent1"/>
          </a:solidFill>
          <a:ln w="9525" cap="flat" cmpd="sng" algn="ctr">
            <a:solidFill>
              <a:srgbClr val="99CC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rPr>
              <a:t>当前帧</a:t>
            </a:r>
          </a:p>
        </p:txBody>
      </p:sp>
      <p:sp>
        <p:nvSpPr>
          <p:cNvPr id="10" name="文本框 9"/>
          <p:cNvSpPr txBox="1"/>
          <p:nvPr/>
        </p:nvSpPr>
        <p:spPr>
          <a:xfrm>
            <a:off x="2915816" y="5733256"/>
            <a:ext cx="2808312" cy="830997"/>
          </a:xfrm>
          <a:prstGeom prst="rect">
            <a:avLst/>
          </a:prstGeom>
          <a:noFill/>
        </p:spPr>
        <p:txBody>
          <a:bodyPr wrap="square" rtlCol="0">
            <a:spAutoFit/>
          </a:bodyPr>
          <a:lstStyle/>
          <a:p>
            <a:r>
              <a:rPr lang="zh-CN" altLang="en-US" dirty="0" smtClean="0"/>
              <a:t>根据运动模型，估计当前帧位姿，将上一帧的</a:t>
            </a:r>
            <a:r>
              <a:rPr lang="en-US" altLang="zh-CN" dirty="0" smtClean="0"/>
              <a:t>map point</a:t>
            </a:r>
            <a:r>
              <a:rPr lang="zh-CN" altLang="en-US" dirty="0" smtClean="0"/>
              <a:t>投影到当前帧，寻找匹配</a:t>
            </a:r>
            <a:endParaRPr lang="zh-CN" altLang="en-US" dirty="0"/>
          </a:p>
        </p:txBody>
      </p:sp>
    </p:spTree>
    <p:extLst>
      <p:ext uri="{BB962C8B-B14F-4D97-AF65-F5344CB8AC3E}">
        <p14:creationId xmlns:p14="http://schemas.microsoft.com/office/powerpoint/2010/main" val="184703702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Track Local </a:t>
            </a:r>
            <a:r>
              <a:rPr lang="en-US" altLang="zh-CN" dirty="0" smtClean="0"/>
              <a:t>Map</a:t>
            </a:r>
            <a:endParaRPr lang="zh-CN" altLang="en-US" dirty="0"/>
          </a:p>
        </p:txBody>
      </p:sp>
      <p:sp>
        <p:nvSpPr>
          <p:cNvPr id="5" name="内容占位符 4"/>
          <p:cNvSpPr>
            <a:spLocks noGrp="1"/>
          </p:cNvSpPr>
          <p:nvPr>
            <p:ph idx="1"/>
          </p:nvPr>
        </p:nvSpPr>
        <p:spPr>
          <a:xfrm>
            <a:off x="395288" y="1108075"/>
            <a:ext cx="4392735" cy="5273675"/>
          </a:xfrm>
        </p:spPr>
        <p:txBody>
          <a:bodyPr/>
          <a:lstStyle/>
          <a:p>
            <a:r>
              <a:rPr lang="zh-CN" altLang="en-US" sz="2000" dirty="0" smtClean="0"/>
              <a:t>前面的两种跟踪方式，是帧与帧之间的联系，这里我们进行局部地图的跟踪，也就是通过更多的</a:t>
            </a:r>
            <a:r>
              <a:rPr lang="en-US" altLang="zh-CN" sz="2000" dirty="0" smtClean="0"/>
              <a:t>3D-2D</a:t>
            </a:r>
            <a:r>
              <a:rPr lang="zh-CN" altLang="en-US" sz="2000" dirty="0" smtClean="0"/>
              <a:t>的匹配对来对位姿进行约束</a:t>
            </a:r>
            <a:endParaRPr lang="en-US" altLang="zh-CN" sz="2000" dirty="0" smtClean="0"/>
          </a:p>
          <a:p>
            <a:r>
              <a:rPr lang="zh-CN" altLang="en-US" sz="2000" dirty="0" smtClean="0"/>
              <a:t>跟踪这个局部地图之前，我们先构建这个局部地图</a:t>
            </a:r>
            <a:endParaRPr lang="en-US" altLang="zh-CN" sz="2000" dirty="0" smtClean="0"/>
          </a:p>
          <a:p>
            <a:r>
              <a:rPr lang="zh-CN" altLang="en-US" sz="2000" dirty="0" smtClean="0"/>
              <a:t>局部地图也就是局部</a:t>
            </a:r>
            <a:r>
              <a:rPr lang="en-US" altLang="zh-CN" sz="2000" dirty="0" err="1"/>
              <a:t>keyframe</a:t>
            </a:r>
            <a:r>
              <a:rPr lang="zh-CN" altLang="en-US" sz="2000" dirty="0" smtClean="0"/>
              <a:t>和局部</a:t>
            </a:r>
            <a:r>
              <a:rPr lang="en-US" altLang="zh-CN" sz="2000" dirty="0" err="1" smtClean="0"/>
              <a:t>mappoint</a:t>
            </a:r>
            <a:endParaRPr lang="en-US" altLang="zh-CN" sz="2000" dirty="0" smtClean="0"/>
          </a:p>
          <a:p>
            <a:pPr lvl="1"/>
            <a:r>
              <a:rPr lang="en-US" altLang="zh-CN" sz="1600" dirty="0" err="1" smtClean="0"/>
              <a:t>Covisibility</a:t>
            </a:r>
            <a:r>
              <a:rPr lang="en-US" altLang="zh-CN" sz="1600" dirty="0" smtClean="0"/>
              <a:t> Graph</a:t>
            </a:r>
          </a:p>
          <a:p>
            <a:pPr lvl="1"/>
            <a:r>
              <a:rPr lang="zh-CN" altLang="en-US" sz="1600" dirty="0" smtClean="0"/>
              <a:t>局部关键帧也就是当前帧拥有共同</a:t>
            </a:r>
            <a:r>
              <a:rPr lang="en-US" altLang="zh-CN" sz="1600" dirty="0" smtClean="0"/>
              <a:t>Map Point</a:t>
            </a:r>
            <a:r>
              <a:rPr lang="zh-CN" altLang="en-US" sz="1600" dirty="0" smtClean="0"/>
              <a:t>的关键帧，及这些关键帧在</a:t>
            </a:r>
            <a:r>
              <a:rPr lang="en-US" altLang="zh-CN" sz="1600" dirty="0" err="1" smtClean="0"/>
              <a:t>Covisibility</a:t>
            </a:r>
            <a:r>
              <a:rPr lang="en-US" altLang="zh-CN" sz="1600" dirty="0" smtClean="0"/>
              <a:t>  Graph</a:t>
            </a:r>
            <a:r>
              <a:rPr lang="zh-CN" altLang="en-US" sz="1600" dirty="0" smtClean="0"/>
              <a:t>（共同</a:t>
            </a:r>
            <a:r>
              <a:rPr lang="en-US" altLang="zh-CN" sz="1600" dirty="0" smtClean="0"/>
              <a:t>map point</a:t>
            </a:r>
            <a:r>
              <a:rPr lang="zh-CN" altLang="en-US" sz="1600" dirty="0" smtClean="0"/>
              <a:t>数大于</a:t>
            </a:r>
            <a:r>
              <a:rPr lang="en-US" altLang="zh-CN" sz="1600" dirty="0" smtClean="0"/>
              <a:t>10</a:t>
            </a:r>
            <a:r>
              <a:rPr lang="zh-CN" altLang="en-US" sz="1600" dirty="0" smtClean="0"/>
              <a:t>）</a:t>
            </a:r>
            <a:endParaRPr lang="en-US" altLang="zh-CN" sz="1600" dirty="0" smtClean="0"/>
          </a:p>
          <a:p>
            <a:pPr lvl="1"/>
            <a:r>
              <a:rPr lang="zh-CN" altLang="en-US" sz="1600" dirty="0" smtClean="0"/>
              <a:t>局部</a:t>
            </a:r>
            <a:r>
              <a:rPr lang="en-US" altLang="zh-CN" sz="1600" dirty="0" smtClean="0"/>
              <a:t>map point</a:t>
            </a:r>
            <a:r>
              <a:rPr lang="zh-CN" altLang="en-US" sz="1600" dirty="0" smtClean="0"/>
              <a:t>也就是局部关键帧对应的</a:t>
            </a:r>
            <a:r>
              <a:rPr lang="en-US" altLang="zh-CN" sz="1600" dirty="0" smtClean="0"/>
              <a:t>map point</a:t>
            </a:r>
            <a:endParaRPr lang="zh-CN" altLang="en-US" sz="1600" dirty="0"/>
          </a:p>
        </p:txBody>
      </p:sp>
      <p:pic>
        <p:nvPicPr>
          <p:cNvPr id="6" name="图片 5"/>
          <p:cNvPicPr>
            <a:picLocks noChangeAspect="1"/>
          </p:cNvPicPr>
          <p:nvPr/>
        </p:nvPicPr>
        <p:blipFill>
          <a:blip r:embed="rId3"/>
          <a:stretch>
            <a:fillRect/>
          </a:stretch>
        </p:blipFill>
        <p:spPr>
          <a:xfrm>
            <a:off x="4788024" y="1196752"/>
            <a:ext cx="4176464" cy="4660198"/>
          </a:xfrm>
          <a:prstGeom prst="rect">
            <a:avLst/>
          </a:prstGeom>
        </p:spPr>
      </p:pic>
    </p:spTree>
    <p:extLst>
      <p:ext uri="{BB962C8B-B14F-4D97-AF65-F5344CB8AC3E}">
        <p14:creationId xmlns:p14="http://schemas.microsoft.com/office/powerpoint/2010/main" val="391396044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Track Local Map</a:t>
            </a:r>
            <a:endParaRPr lang="zh-CN" altLang="en-US" dirty="0"/>
          </a:p>
        </p:txBody>
      </p:sp>
      <p:sp>
        <p:nvSpPr>
          <p:cNvPr id="5" name="内容占位符 4"/>
          <p:cNvSpPr>
            <a:spLocks noGrp="1"/>
          </p:cNvSpPr>
          <p:nvPr>
            <p:ph idx="1"/>
          </p:nvPr>
        </p:nvSpPr>
        <p:spPr>
          <a:xfrm>
            <a:off x="251520" y="1108075"/>
            <a:ext cx="8712968" cy="5273675"/>
          </a:xfrm>
        </p:spPr>
        <p:txBody>
          <a:bodyPr/>
          <a:lstStyle/>
          <a:p>
            <a:r>
              <a:rPr lang="zh-CN" altLang="en-US" dirty="0" smtClean="0"/>
              <a:t>局部地图中的</a:t>
            </a:r>
            <a:r>
              <a:rPr lang="en-US" altLang="zh-CN" dirty="0" smtClean="0"/>
              <a:t>Map point</a:t>
            </a:r>
            <a:r>
              <a:rPr lang="zh-CN" altLang="en-US" dirty="0" smtClean="0"/>
              <a:t>找到了，跟上面一样，将这些</a:t>
            </a:r>
            <a:r>
              <a:rPr lang="en-US" altLang="zh-CN" dirty="0" smtClean="0"/>
              <a:t>Map Point</a:t>
            </a:r>
            <a:r>
              <a:rPr lang="zh-CN" altLang="en-US" dirty="0" smtClean="0"/>
              <a:t>进行投影到当前帧中，寻找匹配，确定</a:t>
            </a:r>
            <a:r>
              <a:rPr lang="en-US" altLang="zh-CN" dirty="0" smtClean="0"/>
              <a:t>3D-2D</a:t>
            </a:r>
            <a:r>
              <a:rPr lang="zh-CN" altLang="en-US" dirty="0" smtClean="0"/>
              <a:t>的关系</a:t>
            </a:r>
            <a:endParaRPr lang="en-US" altLang="zh-CN" dirty="0" smtClean="0"/>
          </a:p>
          <a:p>
            <a:pPr lvl="1"/>
            <a:r>
              <a:rPr lang="zh-CN" altLang="en-US" dirty="0" smtClean="0"/>
              <a:t>首先确定</a:t>
            </a:r>
            <a:r>
              <a:rPr lang="en-US" altLang="zh-CN" dirty="0" smtClean="0"/>
              <a:t>Map Point</a:t>
            </a:r>
            <a:r>
              <a:rPr lang="zh-CN" altLang="en-US" dirty="0" smtClean="0"/>
              <a:t>能否投影到当前帧上</a:t>
            </a:r>
            <a:endParaRPr lang="en-US" altLang="zh-CN" dirty="0" smtClean="0"/>
          </a:p>
          <a:p>
            <a:pPr lvl="1"/>
            <a:r>
              <a:rPr lang="en-US" altLang="zh-CN" dirty="0" smtClean="0"/>
              <a:t>Map Point</a:t>
            </a:r>
            <a:r>
              <a:rPr lang="zh-CN" altLang="en-US" dirty="0" smtClean="0"/>
              <a:t>的世界坐标转到相机坐标系下，看点的深度是否为正</a:t>
            </a:r>
            <a:endParaRPr lang="en-US" altLang="zh-CN" dirty="0" smtClean="0"/>
          </a:p>
          <a:p>
            <a:pPr lvl="1"/>
            <a:r>
              <a:rPr lang="en-US" altLang="zh-CN" dirty="0" smtClean="0"/>
              <a:t>Map Point</a:t>
            </a:r>
            <a:r>
              <a:rPr lang="zh-CN" altLang="en-US" dirty="0" smtClean="0"/>
              <a:t>投影到图像上，是否超出图像边界</a:t>
            </a:r>
            <a:endParaRPr lang="en-US" altLang="zh-CN" dirty="0" smtClean="0"/>
          </a:p>
          <a:p>
            <a:pPr lvl="1"/>
            <a:r>
              <a:rPr lang="en-US" altLang="zh-CN" dirty="0" smtClean="0"/>
              <a:t>Map Point</a:t>
            </a:r>
            <a:r>
              <a:rPr lang="zh-CN" altLang="en-US" dirty="0" smtClean="0"/>
              <a:t>在深度范围内（每个</a:t>
            </a:r>
            <a:r>
              <a:rPr lang="en-US" altLang="zh-CN" dirty="0" smtClean="0"/>
              <a:t>Map Point</a:t>
            </a:r>
            <a:r>
              <a:rPr lang="zh-CN" altLang="en-US" dirty="0" smtClean="0"/>
              <a:t>产生的时候都会计算最大最小深度）</a:t>
            </a:r>
            <a:endParaRPr lang="en-US" altLang="zh-CN" dirty="0" smtClean="0"/>
          </a:p>
          <a:p>
            <a:pPr lvl="1"/>
            <a:r>
              <a:rPr lang="zh-CN" altLang="en-US" dirty="0" smtClean="0"/>
              <a:t>当前视图方向与</a:t>
            </a:r>
            <a:r>
              <a:rPr lang="en-US" altLang="zh-CN" dirty="0" smtClean="0"/>
              <a:t>MapPoint</a:t>
            </a:r>
            <a:r>
              <a:rPr lang="zh-CN" altLang="en-US" dirty="0" smtClean="0"/>
              <a:t>的平均视图方向的夹角不要大于</a:t>
            </a:r>
            <a:r>
              <a:rPr lang="en-US" altLang="zh-CN" dirty="0" smtClean="0"/>
              <a:t>60</a:t>
            </a:r>
            <a:r>
              <a:rPr lang="zh-CN" altLang="en-US" dirty="0" smtClean="0"/>
              <a:t>度</a:t>
            </a:r>
            <a:endParaRPr lang="en-US" altLang="zh-CN" dirty="0" smtClean="0"/>
          </a:p>
          <a:p>
            <a:r>
              <a:rPr lang="zh-CN" altLang="en-US" dirty="0"/>
              <a:t>总的来说，这三种</a:t>
            </a:r>
            <a:r>
              <a:rPr lang="zh-CN" altLang="en-US" dirty="0" smtClean="0"/>
              <a:t>跟踪（包括前面的两种）最终</a:t>
            </a:r>
            <a:r>
              <a:rPr lang="zh-CN" altLang="en-US" dirty="0"/>
              <a:t>目标就是找到</a:t>
            </a:r>
            <a:r>
              <a:rPr lang="en-US" altLang="zh-CN" dirty="0"/>
              <a:t>Map Point</a:t>
            </a:r>
            <a:r>
              <a:rPr lang="zh-CN" altLang="en-US" dirty="0"/>
              <a:t>与当前帧的特征形成</a:t>
            </a:r>
            <a:r>
              <a:rPr lang="zh-CN" altLang="en-US" dirty="0" smtClean="0"/>
              <a:t>对应关系，</a:t>
            </a:r>
            <a:r>
              <a:rPr lang="zh-CN" altLang="en-US" dirty="0"/>
              <a:t>通过</a:t>
            </a:r>
            <a:r>
              <a:rPr lang="en-US" altLang="zh-CN" dirty="0"/>
              <a:t>PnP</a:t>
            </a:r>
            <a:r>
              <a:rPr lang="zh-CN" altLang="en-US" dirty="0"/>
              <a:t>对当前帧的位姿进行求解</a:t>
            </a:r>
          </a:p>
          <a:p>
            <a:endParaRPr lang="en-US" altLang="zh-CN" dirty="0" smtClean="0"/>
          </a:p>
          <a:p>
            <a:pPr lvl="1"/>
            <a:endParaRPr lang="en-US" altLang="zh-CN" dirty="0" smtClean="0"/>
          </a:p>
          <a:p>
            <a:pPr lvl="1"/>
            <a:endParaRPr lang="en-US" altLang="zh-CN" dirty="0" smtClean="0"/>
          </a:p>
          <a:p>
            <a:pPr lvl="1"/>
            <a:endParaRPr lang="en-US" altLang="zh-CN" dirty="0" smtClean="0"/>
          </a:p>
        </p:txBody>
      </p:sp>
      <p:pic>
        <p:nvPicPr>
          <p:cNvPr id="2" name="图片 1"/>
          <p:cNvPicPr>
            <a:picLocks noChangeAspect="1"/>
          </p:cNvPicPr>
          <p:nvPr/>
        </p:nvPicPr>
        <p:blipFill>
          <a:blip r:embed="rId2"/>
          <a:stretch>
            <a:fillRect/>
          </a:stretch>
        </p:blipFill>
        <p:spPr>
          <a:xfrm>
            <a:off x="1475656" y="1844824"/>
            <a:ext cx="5990399" cy="3975545"/>
          </a:xfrm>
          <a:prstGeom prst="rect">
            <a:avLst/>
          </a:prstGeom>
        </p:spPr>
      </p:pic>
    </p:spTree>
    <p:extLst>
      <p:ext uri="{BB962C8B-B14F-4D97-AF65-F5344CB8AC3E}">
        <p14:creationId xmlns:p14="http://schemas.microsoft.com/office/powerpoint/2010/main" val="1675295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重定位问题</a:t>
            </a:r>
            <a:endParaRPr lang="zh-CN" altLang="en-US" dirty="0"/>
          </a:p>
        </p:txBody>
      </p:sp>
      <p:sp>
        <p:nvSpPr>
          <p:cNvPr id="5" name="内容占位符 4"/>
          <p:cNvSpPr>
            <a:spLocks noGrp="1"/>
          </p:cNvSpPr>
          <p:nvPr>
            <p:ph idx="1"/>
          </p:nvPr>
        </p:nvSpPr>
        <p:spPr/>
        <p:txBody>
          <a:bodyPr/>
          <a:lstStyle/>
          <a:p>
            <a:r>
              <a:rPr lang="zh-CN" altLang="en-US" dirty="0" smtClean="0"/>
              <a:t>我们会遇到跟踪丢失的情况，那接下来我们需要移动镜头进行重定位</a:t>
            </a:r>
            <a:endParaRPr lang="en-US" altLang="zh-CN" dirty="0" smtClean="0"/>
          </a:p>
          <a:p>
            <a:r>
              <a:rPr lang="zh-CN" altLang="en-US" dirty="0" smtClean="0"/>
              <a:t>具体主要通过关键帧数据库进行查找，找出与当前帧有关系的关键帧，确定候选关键帧</a:t>
            </a:r>
            <a:endParaRPr lang="en-US" altLang="zh-CN" dirty="0" smtClean="0"/>
          </a:p>
          <a:p>
            <a:r>
              <a:rPr lang="zh-CN" altLang="en-US" dirty="0" smtClean="0"/>
              <a:t>对每一个候选关键帧，通过</a:t>
            </a:r>
            <a:r>
              <a:rPr lang="en-US" altLang="zh-CN" dirty="0" smtClean="0"/>
              <a:t>Bow</a:t>
            </a:r>
            <a:r>
              <a:rPr lang="zh-CN" altLang="en-US" dirty="0" smtClean="0"/>
              <a:t>进行匹配，如果有足够的匹配（匹配特征数超过</a:t>
            </a:r>
            <a:r>
              <a:rPr lang="en-US" altLang="zh-CN" dirty="0" smtClean="0"/>
              <a:t>15</a:t>
            </a:r>
            <a:r>
              <a:rPr lang="zh-CN" altLang="en-US" dirty="0" smtClean="0"/>
              <a:t>个），则构建</a:t>
            </a:r>
            <a:r>
              <a:rPr lang="en-US" altLang="zh-CN" dirty="0" smtClean="0"/>
              <a:t>PnP</a:t>
            </a:r>
            <a:r>
              <a:rPr lang="zh-CN" altLang="en-US" dirty="0" smtClean="0"/>
              <a:t>进行求解，计算出当前帧的相机外参。</a:t>
            </a:r>
            <a:endParaRPr lang="en-US" altLang="zh-CN" dirty="0" smtClean="0"/>
          </a:p>
          <a:p>
            <a:pPr lvl="1"/>
            <a:r>
              <a:rPr lang="en-US" altLang="zh-CN" dirty="0" err="1" smtClean="0"/>
              <a:t>EPnP</a:t>
            </a:r>
            <a:r>
              <a:rPr lang="zh-CN" altLang="en-US" dirty="0" smtClean="0"/>
              <a:t>算法</a:t>
            </a:r>
            <a:endParaRPr lang="en-US" altLang="zh-CN" dirty="0" smtClean="0"/>
          </a:p>
          <a:p>
            <a:pPr lvl="1"/>
            <a:r>
              <a:rPr lang="en-US" altLang="zh-CN" dirty="0" smtClean="0"/>
              <a:t>5</a:t>
            </a:r>
            <a:r>
              <a:rPr lang="zh-CN" altLang="en-US" dirty="0" smtClean="0"/>
              <a:t>次</a:t>
            </a:r>
            <a:r>
              <a:rPr lang="en-US" altLang="zh-CN" dirty="0" smtClean="0"/>
              <a:t>RANSAC</a:t>
            </a:r>
            <a:r>
              <a:rPr lang="zh-CN" altLang="en-US" dirty="0" smtClean="0"/>
              <a:t>迭代，计算相机外参</a:t>
            </a:r>
            <a:endParaRPr lang="en-US" altLang="zh-CN" dirty="0" smtClean="0"/>
          </a:p>
          <a:p>
            <a:pPr lvl="1"/>
            <a:r>
              <a:rPr lang="zh-CN" altLang="en-US" dirty="0" smtClean="0"/>
              <a:t>优化帧，如果匹配特征数没有</a:t>
            </a:r>
            <a:r>
              <a:rPr lang="en-US" altLang="zh-CN" dirty="0" smtClean="0"/>
              <a:t>50</a:t>
            </a:r>
            <a:r>
              <a:rPr lang="zh-CN" altLang="en-US" dirty="0" smtClean="0"/>
              <a:t>个，则将候选关键帧对应的</a:t>
            </a:r>
            <a:r>
              <a:rPr lang="en-US" altLang="zh-CN" dirty="0" smtClean="0"/>
              <a:t>map point</a:t>
            </a:r>
            <a:r>
              <a:rPr lang="zh-CN" altLang="en-US" dirty="0" smtClean="0"/>
              <a:t>投影到当前帧继续寻找匹配，匹配完成之后再次优化帧，如果匹配数还是没有大于</a:t>
            </a:r>
            <a:r>
              <a:rPr lang="en-US" altLang="zh-CN" dirty="0" smtClean="0"/>
              <a:t>50</a:t>
            </a:r>
            <a:r>
              <a:rPr lang="zh-CN" altLang="en-US" dirty="0" smtClean="0"/>
              <a:t>，则更改投影匹配阈值，再次匹配，只有匹配的个数大于</a:t>
            </a:r>
            <a:r>
              <a:rPr lang="en-US" altLang="zh-CN" dirty="0" smtClean="0"/>
              <a:t>50</a:t>
            </a:r>
            <a:r>
              <a:rPr lang="zh-CN" altLang="en-US" dirty="0" smtClean="0"/>
              <a:t>，才说明重定位成功，最后对大于</a:t>
            </a:r>
            <a:r>
              <a:rPr lang="en-US" altLang="zh-CN" dirty="0" smtClean="0"/>
              <a:t>50</a:t>
            </a:r>
            <a:r>
              <a:rPr lang="zh-CN" altLang="en-US" dirty="0" smtClean="0"/>
              <a:t>个匹配对的帧再次对帧进行优化。</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902825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跟踪</a:t>
            </a:r>
            <a:r>
              <a:rPr lang="zh-CN" altLang="en-US" dirty="0"/>
              <a:t>确定</a:t>
            </a:r>
            <a:r>
              <a:rPr lang="zh-CN" altLang="en-US" dirty="0" smtClean="0"/>
              <a:t>关键帧</a:t>
            </a:r>
            <a:endParaRPr lang="zh-CN" altLang="en-US" dirty="0"/>
          </a:p>
        </p:txBody>
      </p:sp>
      <p:sp>
        <p:nvSpPr>
          <p:cNvPr id="5" name="内容占位符 4"/>
          <p:cNvSpPr>
            <a:spLocks noGrp="1"/>
          </p:cNvSpPr>
          <p:nvPr>
            <p:ph idx="1"/>
          </p:nvPr>
        </p:nvSpPr>
        <p:spPr/>
        <p:txBody>
          <a:bodyPr/>
          <a:lstStyle/>
          <a:p>
            <a:r>
              <a:rPr lang="zh-CN" altLang="en-US" dirty="0" smtClean="0"/>
              <a:t>跟踪除了计算每帧的位姿，还有一个很重要的目的是确定关键帧</a:t>
            </a:r>
            <a:endParaRPr lang="en-US" altLang="zh-CN" dirty="0" smtClean="0"/>
          </a:p>
          <a:p>
            <a:r>
              <a:rPr lang="zh-CN" altLang="en-US" dirty="0" smtClean="0"/>
              <a:t>何时添加关键帧，或者说什么是关键帧</a:t>
            </a:r>
            <a:endParaRPr lang="en-US" altLang="zh-CN" dirty="0" smtClean="0"/>
          </a:p>
          <a:p>
            <a:pPr lvl="1"/>
            <a:r>
              <a:rPr lang="zh-CN" altLang="en-US" dirty="0" smtClean="0"/>
              <a:t>关键帧不要太稠密（相邻两个关键帧之间有一定的间隔）</a:t>
            </a:r>
            <a:endParaRPr lang="en-US" altLang="zh-CN" dirty="0" smtClean="0"/>
          </a:p>
          <a:p>
            <a:pPr lvl="1"/>
            <a:r>
              <a:rPr lang="zh-CN" altLang="en-US" dirty="0"/>
              <a:t>当前的帧至少匹配到了 </a:t>
            </a:r>
            <a:r>
              <a:rPr lang="en-US" altLang="zh-CN" dirty="0"/>
              <a:t>50 </a:t>
            </a:r>
            <a:r>
              <a:rPr lang="zh-CN" altLang="en-US" dirty="0"/>
              <a:t>个 </a:t>
            </a:r>
            <a:r>
              <a:rPr lang="en-US" altLang="zh-CN" dirty="0" smtClean="0"/>
              <a:t>Map Point</a:t>
            </a:r>
          </a:p>
          <a:p>
            <a:pPr lvl="1"/>
            <a:r>
              <a:rPr lang="zh-CN" altLang="en-US" dirty="0" smtClean="0"/>
              <a:t>当前帧匹配到的</a:t>
            </a:r>
            <a:r>
              <a:rPr lang="en-US" altLang="zh-CN" dirty="0" smtClean="0"/>
              <a:t>Map Point</a:t>
            </a:r>
            <a:r>
              <a:rPr lang="zh-CN" altLang="en-US" dirty="0" smtClean="0"/>
              <a:t>的个数不能超过参考关键帧（与当前帧拥有最多</a:t>
            </a:r>
            <a:r>
              <a:rPr lang="en-US" altLang="zh-CN" dirty="0" smtClean="0"/>
              <a:t>map point</a:t>
            </a:r>
            <a:r>
              <a:rPr lang="zh-CN" altLang="en-US" dirty="0" smtClean="0"/>
              <a:t>的关键帧）对应</a:t>
            </a:r>
            <a:r>
              <a:rPr lang="en-US" altLang="zh-CN" dirty="0" smtClean="0"/>
              <a:t>Map Point</a:t>
            </a:r>
            <a:r>
              <a:rPr lang="zh-CN" altLang="en-US" dirty="0" smtClean="0"/>
              <a:t>的</a:t>
            </a:r>
            <a:r>
              <a:rPr lang="en-US" altLang="zh-CN" dirty="0" smtClean="0"/>
              <a:t>90%</a:t>
            </a:r>
            <a:r>
              <a:rPr lang="zh-CN" altLang="en-US" dirty="0" smtClean="0"/>
              <a:t>，说明这个时候参考关键帧可以替代当前帧，还没有必要创建关键帧</a:t>
            </a:r>
            <a:endParaRPr lang="en-US" altLang="zh-CN" dirty="0" smtClean="0"/>
          </a:p>
          <a:p>
            <a:pPr lvl="1"/>
            <a:r>
              <a:rPr lang="zh-CN" altLang="en-US" dirty="0" smtClean="0"/>
              <a:t>局部地图优化空闲的时候</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1246987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smtClean="0"/>
              <a:t>Local Mapping</a:t>
            </a:r>
            <a:endParaRPr lang="zh-CN" altLang="en-US" dirty="0"/>
          </a:p>
        </p:txBody>
      </p:sp>
      <p:sp>
        <p:nvSpPr>
          <p:cNvPr id="5" name="内容占位符 4"/>
          <p:cNvSpPr>
            <a:spLocks noGrp="1"/>
          </p:cNvSpPr>
          <p:nvPr>
            <p:ph idx="1"/>
          </p:nvPr>
        </p:nvSpPr>
        <p:spPr>
          <a:xfrm>
            <a:off x="395288" y="1108075"/>
            <a:ext cx="8497192" cy="5273675"/>
          </a:xfrm>
        </p:spPr>
        <p:txBody>
          <a:bodyPr/>
          <a:lstStyle/>
          <a:p>
            <a:r>
              <a:rPr lang="zh-CN" altLang="en-US" dirty="0" smtClean="0"/>
              <a:t>在</a:t>
            </a:r>
            <a:r>
              <a:rPr lang="en-US" altLang="zh-CN" dirty="0" smtClean="0"/>
              <a:t>tracking</a:t>
            </a:r>
            <a:r>
              <a:rPr lang="zh-CN" altLang="en-US" dirty="0" smtClean="0"/>
              <a:t>线程中，确定好了</a:t>
            </a:r>
            <a:r>
              <a:rPr lang="en-US" altLang="zh-CN" dirty="0" err="1" smtClean="0"/>
              <a:t>keyframe</a:t>
            </a:r>
            <a:r>
              <a:rPr lang="zh-CN" altLang="en-US" dirty="0" smtClean="0"/>
              <a:t>之后，则在</a:t>
            </a:r>
            <a:r>
              <a:rPr lang="en-US" altLang="zh-CN" dirty="0" smtClean="0"/>
              <a:t>Local Mapping</a:t>
            </a:r>
            <a:r>
              <a:rPr lang="zh-CN" altLang="en-US" dirty="0" smtClean="0"/>
              <a:t>中进行添加，</a:t>
            </a:r>
            <a:r>
              <a:rPr lang="en-US" altLang="zh-CN" dirty="0" smtClean="0"/>
              <a:t>local mapping</a:t>
            </a:r>
            <a:r>
              <a:rPr lang="zh-CN" altLang="en-US" dirty="0" smtClean="0"/>
              <a:t>的线程主要确定更多的约束对关键帧的位姿和</a:t>
            </a:r>
            <a:r>
              <a:rPr lang="en-US" altLang="zh-CN" dirty="0" smtClean="0"/>
              <a:t>map point</a:t>
            </a:r>
            <a:r>
              <a:rPr lang="zh-CN" altLang="en-US" dirty="0" smtClean="0"/>
              <a:t>点的位置进行修正</a:t>
            </a:r>
            <a:endParaRPr lang="en-US" altLang="zh-CN" dirty="0" smtClean="0"/>
          </a:p>
          <a:p>
            <a:r>
              <a:rPr lang="zh-CN" altLang="en-US" dirty="0" smtClean="0"/>
              <a:t>具体主要分为</a:t>
            </a:r>
            <a:endParaRPr lang="en-US" altLang="zh-CN" dirty="0" smtClean="0"/>
          </a:p>
          <a:p>
            <a:pPr lvl="1"/>
            <a:r>
              <a:rPr lang="zh-CN" altLang="en-US" dirty="0" smtClean="0"/>
              <a:t>添加关键帧</a:t>
            </a:r>
            <a:endParaRPr lang="en-US" altLang="zh-CN" dirty="0" smtClean="0"/>
          </a:p>
          <a:p>
            <a:pPr lvl="1"/>
            <a:r>
              <a:rPr lang="en-US" altLang="zh-CN" dirty="0"/>
              <a:t>Map Point</a:t>
            </a:r>
            <a:r>
              <a:rPr lang="zh-CN" altLang="en-US" dirty="0"/>
              <a:t>的</a:t>
            </a:r>
            <a:r>
              <a:rPr lang="zh-CN" altLang="en-US" dirty="0" smtClean="0"/>
              <a:t>剔除</a:t>
            </a:r>
            <a:endParaRPr lang="en-US" altLang="zh-CN" dirty="0" smtClean="0"/>
          </a:p>
          <a:p>
            <a:pPr lvl="1"/>
            <a:r>
              <a:rPr lang="zh-CN" altLang="en-US" dirty="0"/>
              <a:t>新的</a:t>
            </a:r>
            <a:r>
              <a:rPr lang="en-US" altLang="zh-CN" dirty="0"/>
              <a:t>Map Point</a:t>
            </a:r>
            <a:r>
              <a:rPr lang="zh-CN" altLang="en-US" dirty="0"/>
              <a:t>的</a:t>
            </a:r>
            <a:r>
              <a:rPr lang="zh-CN" altLang="en-US" dirty="0" smtClean="0"/>
              <a:t>创建</a:t>
            </a:r>
            <a:endParaRPr lang="en-US" altLang="zh-CN" dirty="0" smtClean="0"/>
          </a:p>
          <a:p>
            <a:pPr lvl="1"/>
            <a:r>
              <a:rPr lang="zh-CN" altLang="en-US" dirty="0" smtClean="0"/>
              <a:t>局部优化</a:t>
            </a:r>
            <a:endParaRPr lang="en-US" altLang="zh-CN" dirty="0" smtClean="0"/>
          </a:p>
          <a:p>
            <a:pPr lvl="1"/>
            <a:r>
              <a:rPr lang="zh-CN" altLang="en-US" dirty="0" smtClean="0"/>
              <a:t>局部关键帧的剔除</a:t>
            </a:r>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2" name="图片 1"/>
          <p:cNvPicPr>
            <a:picLocks noChangeAspect="1"/>
          </p:cNvPicPr>
          <p:nvPr/>
        </p:nvPicPr>
        <p:blipFill>
          <a:blip r:embed="rId2"/>
          <a:stretch>
            <a:fillRect/>
          </a:stretch>
        </p:blipFill>
        <p:spPr>
          <a:xfrm>
            <a:off x="5364088" y="2475316"/>
            <a:ext cx="2016224" cy="3906434"/>
          </a:xfrm>
          <a:prstGeom prst="rect">
            <a:avLst/>
          </a:prstGeom>
        </p:spPr>
      </p:pic>
    </p:spTree>
    <p:extLst>
      <p:ext uri="{BB962C8B-B14F-4D97-AF65-F5344CB8AC3E}">
        <p14:creationId xmlns:p14="http://schemas.microsoft.com/office/powerpoint/2010/main" val="93057033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Local Mapping</a:t>
            </a:r>
            <a:endParaRPr lang="zh-CN" altLang="en-US" dirty="0"/>
          </a:p>
        </p:txBody>
      </p:sp>
      <p:sp>
        <p:nvSpPr>
          <p:cNvPr id="5" name="内容占位符 4"/>
          <p:cNvSpPr>
            <a:spLocks noGrp="1"/>
          </p:cNvSpPr>
          <p:nvPr>
            <p:ph idx="1"/>
          </p:nvPr>
        </p:nvSpPr>
        <p:spPr>
          <a:xfrm>
            <a:off x="0" y="1108075"/>
            <a:ext cx="9144000" cy="5273675"/>
          </a:xfrm>
        </p:spPr>
        <p:txBody>
          <a:bodyPr/>
          <a:lstStyle/>
          <a:p>
            <a:r>
              <a:rPr lang="zh-CN" altLang="en-US" dirty="0" smtClean="0"/>
              <a:t>添加关键帧</a:t>
            </a:r>
            <a:r>
              <a:rPr lang="en-US" altLang="zh-CN" dirty="0" smtClean="0"/>
              <a:t>	</a:t>
            </a:r>
          </a:p>
          <a:p>
            <a:pPr lvl="1"/>
            <a:r>
              <a:rPr lang="zh-CN" altLang="en-US" sz="1800" dirty="0"/>
              <a:t>每添加一个</a:t>
            </a:r>
            <a:r>
              <a:rPr lang="en-US" altLang="zh-CN" sz="1800" dirty="0" err="1"/>
              <a:t>keyframe</a:t>
            </a:r>
            <a:r>
              <a:rPr lang="zh-CN" altLang="en-US" sz="1800" dirty="0"/>
              <a:t>，维护</a:t>
            </a:r>
            <a:r>
              <a:rPr lang="en-US" altLang="zh-CN" sz="1800" dirty="0" err="1"/>
              <a:t>Covisibility</a:t>
            </a:r>
            <a:r>
              <a:rPr lang="en-US" altLang="zh-CN" sz="1800" dirty="0"/>
              <a:t> Graph</a:t>
            </a:r>
            <a:r>
              <a:rPr lang="zh-CN" altLang="en-US" sz="1800" dirty="0"/>
              <a:t>，</a:t>
            </a:r>
            <a:r>
              <a:rPr lang="en-US" altLang="zh-CN" sz="1800" dirty="0"/>
              <a:t>Spanning Tree</a:t>
            </a:r>
            <a:r>
              <a:rPr lang="zh-CN" altLang="en-US" sz="1800" dirty="0"/>
              <a:t>，</a:t>
            </a:r>
            <a:r>
              <a:rPr lang="en-US" altLang="zh-CN" sz="1800" dirty="0"/>
              <a:t>Map</a:t>
            </a:r>
            <a:r>
              <a:rPr lang="zh-CN" altLang="en-US" sz="1800" dirty="0"/>
              <a:t>以及计算该帧的词袋表示确定匹配，为三角化做准备</a:t>
            </a:r>
          </a:p>
          <a:p>
            <a:r>
              <a:rPr lang="zh-CN" altLang="en-US" sz="2000" dirty="0"/>
              <a:t>新的</a:t>
            </a:r>
            <a:r>
              <a:rPr lang="en-US" altLang="zh-CN" sz="2000" dirty="0"/>
              <a:t>Map Point</a:t>
            </a:r>
            <a:r>
              <a:rPr lang="zh-CN" altLang="en-US" sz="2000" dirty="0"/>
              <a:t>创建</a:t>
            </a:r>
            <a:endParaRPr lang="en-US" altLang="zh-CN" sz="2000" dirty="0"/>
          </a:p>
          <a:p>
            <a:pPr lvl="1"/>
            <a:r>
              <a:rPr lang="zh-CN" altLang="en-US" sz="1800" dirty="0"/>
              <a:t>得到当前关键</a:t>
            </a:r>
            <a:r>
              <a:rPr lang="zh-CN" altLang="en-US" sz="1800" dirty="0" smtClean="0"/>
              <a:t>帧</a:t>
            </a:r>
            <a:r>
              <a:rPr lang="en-US" altLang="zh-CN" sz="1800" dirty="0" smtClean="0"/>
              <a:t>(</a:t>
            </a:r>
            <a:r>
              <a:rPr lang="en-US" altLang="zh-CN" sz="1800" dirty="0" err="1" smtClean="0"/>
              <a:t>cur_keyframe</a:t>
            </a:r>
            <a:r>
              <a:rPr lang="en-US" altLang="zh-CN" sz="1800" dirty="0" smtClean="0"/>
              <a:t>)</a:t>
            </a:r>
            <a:r>
              <a:rPr lang="zh-CN" altLang="en-US" sz="1800" dirty="0" smtClean="0"/>
              <a:t>在</a:t>
            </a:r>
            <a:r>
              <a:rPr lang="en-US" altLang="zh-CN" sz="1800" dirty="0" err="1"/>
              <a:t>Covisibility</a:t>
            </a:r>
            <a:r>
              <a:rPr lang="en-US" altLang="zh-CN" sz="1800" dirty="0"/>
              <a:t> Graph</a:t>
            </a:r>
            <a:r>
              <a:rPr lang="zh-CN" altLang="en-US" sz="1800" dirty="0" smtClean="0"/>
              <a:t>中</a:t>
            </a:r>
            <a:r>
              <a:rPr lang="zh-CN" altLang="en-US" sz="1800" dirty="0"/>
              <a:t>邻接的一些关键</a:t>
            </a:r>
            <a:r>
              <a:rPr lang="zh-CN" altLang="en-US" sz="1800" dirty="0" smtClean="0"/>
              <a:t>帧（共同的</a:t>
            </a:r>
            <a:r>
              <a:rPr lang="en-US" altLang="zh-CN" sz="1800" dirty="0" smtClean="0"/>
              <a:t>map point</a:t>
            </a:r>
            <a:r>
              <a:rPr lang="zh-CN" altLang="en-US" sz="1800" dirty="0" smtClean="0"/>
              <a:t>数单目设置</a:t>
            </a:r>
            <a:r>
              <a:rPr lang="en-US" altLang="zh-CN" sz="1800" dirty="0" smtClean="0"/>
              <a:t>20</a:t>
            </a:r>
            <a:r>
              <a:rPr lang="zh-CN" altLang="en-US" sz="1800" dirty="0" smtClean="0"/>
              <a:t>）</a:t>
            </a:r>
            <a:endParaRPr lang="en-US" altLang="zh-CN" sz="1800" dirty="0" smtClean="0"/>
          </a:p>
          <a:p>
            <a:pPr lvl="1"/>
            <a:r>
              <a:rPr lang="zh-CN" altLang="en-US" sz="1800" dirty="0"/>
              <a:t> 对邻接的关键帧进行</a:t>
            </a:r>
            <a:r>
              <a:rPr lang="zh-CN" altLang="en-US" sz="1800" dirty="0" smtClean="0"/>
              <a:t>遍历（每一个设为</a:t>
            </a:r>
            <a:r>
              <a:rPr lang="en-US" altLang="zh-CN" sz="1800" dirty="0" err="1" smtClean="0"/>
              <a:t>ref_keyframe</a:t>
            </a:r>
            <a:r>
              <a:rPr lang="zh-CN" altLang="en-US" sz="1800" dirty="0" smtClean="0"/>
              <a:t>），</a:t>
            </a:r>
            <a:r>
              <a:rPr lang="zh-CN" altLang="en-US" sz="1800" dirty="0"/>
              <a:t>在极线上进行搜索并三</a:t>
            </a:r>
            <a:r>
              <a:rPr lang="zh-CN" altLang="en-US" sz="1800" dirty="0" smtClean="0"/>
              <a:t>角化</a:t>
            </a:r>
            <a:endParaRPr lang="en-US" altLang="zh-CN" sz="1800" dirty="0" smtClean="0"/>
          </a:p>
          <a:p>
            <a:pPr lvl="2"/>
            <a:r>
              <a:rPr lang="zh-CN" altLang="en-US" sz="1600" dirty="0" smtClean="0"/>
              <a:t>基线（</a:t>
            </a:r>
            <a:r>
              <a:rPr lang="en-US" altLang="zh-CN" sz="1600" dirty="0"/>
              <a:t> </a:t>
            </a:r>
            <a:r>
              <a:rPr lang="en-US" altLang="zh-CN" sz="1600" dirty="0" err="1"/>
              <a:t>cur_keyframe</a:t>
            </a:r>
            <a:r>
              <a:rPr lang="zh-CN" altLang="en-US" sz="1600" dirty="0" smtClean="0"/>
              <a:t>与</a:t>
            </a:r>
            <a:r>
              <a:rPr lang="en-US" altLang="zh-CN" sz="1600" dirty="0" err="1"/>
              <a:t>ref_keyframe</a:t>
            </a:r>
            <a:r>
              <a:rPr lang="en-US" altLang="zh-CN" sz="1600" dirty="0"/>
              <a:t> </a:t>
            </a:r>
            <a:r>
              <a:rPr lang="zh-CN" altLang="en-US" sz="1600" dirty="0" smtClean="0"/>
              <a:t>）与</a:t>
            </a:r>
            <a:r>
              <a:rPr lang="en-US" altLang="zh-CN" sz="1600" dirty="0" err="1" smtClean="0"/>
              <a:t>ref_keyframe</a:t>
            </a:r>
            <a:r>
              <a:rPr lang="zh-CN" altLang="en-US" sz="1600" dirty="0" smtClean="0"/>
              <a:t>对应的</a:t>
            </a:r>
            <a:r>
              <a:rPr lang="en-US" altLang="zh-CN" sz="1600" dirty="0" smtClean="0"/>
              <a:t>map point</a:t>
            </a:r>
            <a:r>
              <a:rPr lang="zh-CN" altLang="en-US" sz="1600" dirty="0" smtClean="0"/>
              <a:t>的深度均值比值不能太小，这样形成的</a:t>
            </a:r>
            <a:r>
              <a:rPr lang="en-US" altLang="zh-CN" sz="1600" dirty="0" smtClean="0"/>
              <a:t>3d</a:t>
            </a:r>
            <a:r>
              <a:rPr lang="zh-CN" altLang="en-US" sz="1600" dirty="0" smtClean="0"/>
              <a:t>点不够精确</a:t>
            </a:r>
            <a:endParaRPr lang="en-US" altLang="zh-CN" sz="1600" dirty="0" smtClean="0"/>
          </a:p>
          <a:p>
            <a:pPr lvl="2"/>
            <a:r>
              <a:rPr lang="zh-CN" altLang="en-US" sz="1600" dirty="0" smtClean="0"/>
              <a:t>对未匹配的特征点，首先通过</a:t>
            </a:r>
            <a:r>
              <a:rPr lang="en-US" altLang="zh-CN" sz="1600" dirty="0" smtClean="0"/>
              <a:t>orb</a:t>
            </a:r>
            <a:r>
              <a:rPr lang="zh-CN" altLang="en-US" sz="1600" dirty="0" smtClean="0"/>
              <a:t>的词汇树进行加速匹配</a:t>
            </a:r>
            <a:endParaRPr lang="en-US" altLang="zh-CN" sz="1600" dirty="0" smtClean="0"/>
          </a:p>
          <a:p>
            <a:pPr lvl="1"/>
            <a:r>
              <a:rPr lang="zh-CN" altLang="en-US" sz="1800" dirty="0" smtClean="0"/>
              <a:t>根据匹配点对，通过</a:t>
            </a:r>
            <a:r>
              <a:rPr lang="zh-CN" altLang="en-US" sz="1800" dirty="0"/>
              <a:t>三</a:t>
            </a:r>
            <a:r>
              <a:rPr lang="zh-CN" altLang="en-US" sz="1800" dirty="0" smtClean="0"/>
              <a:t>角化计算</a:t>
            </a:r>
            <a:r>
              <a:rPr lang="en-US" altLang="zh-CN" sz="1800" dirty="0" smtClean="0"/>
              <a:t>3d</a:t>
            </a:r>
            <a:r>
              <a:rPr lang="zh-CN" altLang="en-US" sz="1800" dirty="0" smtClean="0"/>
              <a:t>点</a:t>
            </a:r>
            <a:endParaRPr lang="en-US" altLang="zh-CN" sz="1800" dirty="0" smtClean="0"/>
          </a:p>
          <a:p>
            <a:pPr lvl="2"/>
            <a:r>
              <a:rPr lang="zh-CN" altLang="en-US" sz="1600" dirty="0"/>
              <a:t>检测三角化之后的点在相机</a:t>
            </a:r>
            <a:r>
              <a:rPr lang="zh-CN" altLang="en-US" sz="1600" dirty="0" smtClean="0"/>
              <a:t>前</a:t>
            </a:r>
            <a:endParaRPr lang="en-US" altLang="zh-CN" sz="1600" dirty="0" smtClean="0"/>
          </a:p>
          <a:p>
            <a:pPr lvl="2"/>
            <a:r>
              <a:rPr lang="zh-CN" altLang="en-US" sz="1600" dirty="0"/>
              <a:t>在参考帧的重投影误差进行</a:t>
            </a:r>
            <a:r>
              <a:rPr lang="zh-CN" altLang="en-US" sz="1600" dirty="0" smtClean="0"/>
              <a:t>检测</a:t>
            </a:r>
            <a:endParaRPr lang="en-US" altLang="zh-CN" sz="1600" dirty="0" smtClean="0"/>
          </a:p>
          <a:p>
            <a:pPr lvl="2"/>
            <a:r>
              <a:rPr lang="zh-CN" altLang="en-US" sz="1600" dirty="0"/>
              <a:t>对尺度进行</a:t>
            </a:r>
            <a:r>
              <a:rPr lang="zh-CN" altLang="en-US" sz="1600" dirty="0" smtClean="0"/>
              <a:t>检查</a:t>
            </a:r>
            <a:endParaRPr lang="en-US" altLang="zh-CN" sz="1600" dirty="0" smtClean="0"/>
          </a:p>
          <a:p>
            <a:pPr lvl="1"/>
            <a:r>
              <a:rPr lang="zh-CN" altLang="en-US" sz="1800" dirty="0" smtClean="0"/>
              <a:t>确定</a:t>
            </a:r>
            <a:r>
              <a:rPr lang="en-US" altLang="zh-CN" sz="1800" dirty="0" smtClean="0"/>
              <a:t>Map Point</a:t>
            </a:r>
            <a:r>
              <a:rPr lang="zh-CN" altLang="en-US" sz="1800" dirty="0" smtClean="0"/>
              <a:t>的相关属性（平均观察方向，观测距离，最佳描述子等）</a:t>
            </a:r>
            <a:endParaRPr lang="en-US" altLang="zh-CN" sz="1800" dirty="0" smtClean="0"/>
          </a:p>
          <a:p>
            <a:pPr lvl="2"/>
            <a:endParaRPr lang="zh-CN" altLang="en-US" sz="2000" dirty="0"/>
          </a:p>
        </p:txBody>
      </p:sp>
    </p:spTree>
    <p:extLst>
      <p:ext uri="{BB962C8B-B14F-4D97-AF65-F5344CB8AC3E}">
        <p14:creationId xmlns:p14="http://schemas.microsoft.com/office/powerpoint/2010/main" val="252829441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Local Mapping</a:t>
            </a:r>
            <a:endParaRPr lang="zh-CN" altLang="en-US" dirty="0"/>
          </a:p>
        </p:txBody>
      </p:sp>
      <p:sp>
        <p:nvSpPr>
          <p:cNvPr id="5" name="内容占位符 4"/>
          <p:cNvSpPr>
            <a:spLocks noGrp="1"/>
          </p:cNvSpPr>
          <p:nvPr>
            <p:ph idx="1"/>
          </p:nvPr>
        </p:nvSpPr>
        <p:spPr>
          <a:xfrm>
            <a:off x="251520" y="1268760"/>
            <a:ext cx="8497193" cy="5273675"/>
          </a:xfrm>
        </p:spPr>
        <p:txBody>
          <a:bodyPr/>
          <a:lstStyle/>
          <a:p>
            <a:r>
              <a:rPr lang="zh-CN" altLang="en-US" dirty="0" smtClean="0"/>
              <a:t>产生了新的</a:t>
            </a:r>
            <a:r>
              <a:rPr lang="en-US" altLang="zh-CN" dirty="0" smtClean="0"/>
              <a:t>Map Point</a:t>
            </a:r>
            <a:r>
              <a:rPr lang="zh-CN" altLang="en-US" dirty="0" smtClean="0"/>
              <a:t>之后，该</a:t>
            </a:r>
            <a:r>
              <a:rPr lang="en-US" altLang="zh-CN" dirty="0" smtClean="0"/>
              <a:t>Map Point</a:t>
            </a:r>
            <a:r>
              <a:rPr lang="zh-CN" altLang="en-US" dirty="0" smtClean="0"/>
              <a:t>可能会被其他关键帧找到，为之前帧添加对应关系，或者该</a:t>
            </a:r>
            <a:r>
              <a:rPr lang="en-US" altLang="zh-CN" dirty="0" smtClean="0"/>
              <a:t>map point</a:t>
            </a:r>
            <a:r>
              <a:rPr lang="zh-CN" altLang="en-US" dirty="0" smtClean="0"/>
              <a:t>与其它关键帧之间创建的</a:t>
            </a:r>
            <a:r>
              <a:rPr lang="en-US" altLang="zh-CN" dirty="0" smtClean="0"/>
              <a:t>map point</a:t>
            </a:r>
            <a:r>
              <a:rPr lang="zh-CN" altLang="en-US" dirty="0" smtClean="0"/>
              <a:t>有交集</a:t>
            </a:r>
            <a:endParaRPr lang="en-US" altLang="zh-CN" dirty="0" smtClean="0"/>
          </a:p>
          <a:p>
            <a:r>
              <a:rPr lang="zh-CN" altLang="en-US" dirty="0" smtClean="0"/>
              <a:t>具体做法：</a:t>
            </a:r>
            <a:endParaRPr lang="en-US" altLang="zh-CN" dirty="0" smtClean="0"/>
          </a:p>
          <a:p>
            <a:pPr lvl="1"/>
            <a:r>
              <a:rPr lang="zh-CN" altLang="en-US" dirty="0" smtClean="0"/>
              <a:t>根据</a:t>
            </a:r>
            <a:r>
              <a:rPr lang="en-US" altLang="zh-CN" dirty="0" err="1" smtClean="0"/>
              <a:t>covisibility</a:t>
            </a:r>
            <a:r>
              <a:rPr lang="en-US" altLang="zh-CN" dirty="0" smtClean="0"/>
              <a:t> graph</a:t>
            </a:r>
            <a:r>
              <a:rPr lang="zh-CN" altLang="en-US" dirty="0" smtClean="0"/>
              <a:t>找到邻接关键帧（共同</a:t>
            </a:r>
            <a:r>
              <a:rPr lang="en-US" altLang="zh-CN" dirty="0" smtClean="0"/>
              <a:t>map point</a:t>
            </a:r>
            <a:r>
              <a:rPr lang="zh-CN" altLang="en-US" dirty="0" smtClean="0"/>
              <a:t>数</a:t>
            </a:r>
            <a:r>
              <a:rPr lang="en-US" altLang="zh-CN" dirty="0" smtClean="0"/>
              <a:t>20</a:t>
            </a:r>
            <a:r>
              <a:rPr lang="zh-CN" altLang="en-US" dirty="0" smtClean="0"/>
              <a:t>）</a:t>
            </a:r>
            <a:endParaRPr lang="en-US" altLang="zh-CN" dirty="0" smtClean="0"/>
          </a:p>
          <a:p>
            <a:pPr lvl="1"/>
            <a:r>
              <a:rPr lang="zh-CN" altLang="en-US" dirty="0" smtClean="0"/>
              <a:t>遍历邻接关键帧，对每一个邻接关键帧再次计算有关系的关键帧（共同</a:t>
            </a:r>
            <a:r>
              <a:rPr lang="en-US" altLang="zh-CN" dirty="0" smtClean="0"/>
              <a:t>map point</a:t>
            </a:r>
            <a:r>
              <a:rPr lang="zh-CN" altLang="en-US" dirty="0" smtClean="0"/>
              <a:t>数</a:t>
            </a:r>
            <a:r>
              <a:rPr lang="en-US" altLang="zh-CN" dirty="0" smtClean="0"/>
              <a:t>5</a:t>
            </a:r>
            <a:r>
              <a:rPr lang="zh-CN" altLang="en-US" dirty="0" smtClean="0"/>
              <a:t>）得到二级邻接关键帧</a:t>
            </a:r>
            <a:endParaRPr lang="en-US" altLang="zh-CN" dirty="0" smtClean="0"/>
          </a:p>
          <a:p>
            <a:pPr lvl="1"/>
            <a:r>
              <a:rPr lang="zh-CN" altLang="en-US" dirty="0" smtClean="0"/>
              <a:t>遍历当前帧的一级邻接和二级邻接的关键帧（</a:t>
            </a:r>
            <a:r>
              <a:rPr lang="en-US" altLang="zh-CN" dirty="0" err="1" smtClean="0"/>
              <a:t>each_keyframe</a:t>
            </a:r>
            <a:r>
              <a:rPr lang="zh-CN" altLang="en-US" dirty="0" smtClean="0"/>
              <a:t>），将当前帧对应的</a:t>
            </a:r>
            <a:r>
              <a:rPr lang="en-US" altLang="zh-CN" dirty="0" smtClean="0"/>
              <a:t>map point</a:t>
            </a:r>
            <a:r>
              <a:rPr lang="zh-CN" altLang="en-US" dirty="0" smtClean="0"/>
              <a:t>投影到</a:t>
            </a:r>
            <a:r>
              <a:rPr lang="en-US" altLang="zh-CN" dirty="0" err="1"/>
              <a:t>each_keyframe</a:t>
            </a:r>
            <a:r>
              <a:rPr lang="zh-CN" altLang="en-US" dirty="0" smtClean="0"/>
              <a:t>上，确定对应的特征是否已经有对应的</a:t>
            </a:r>
            <a:r>
              <a:rPr lang="en-US" altLang="zh-CN" dirty="0" smtClean="0"/>
              <a:t>map point</a:t>
            </a:r>
            <a:r>
              <a:rPr lang="zh-CN" altLang="en-US" dirty="0" smtClean="0"/>
              <a:t>，如果有，我们选择</a:t>
            </a:r>
            <a:r>
              <a:rPr lang="en-US" altLang="zh-CN" dirty="0" smtClean="0"/>
              <a:t>map point</a:t>
            </a:r>
            <a:r>
              <a:rPr lang="zh-CN" altLang="en-US" dirty="0" smtClean="0"/>
              <a:t>对应观测量多的那个，没有则添加到</a:t>
            </a:r>
            <a:r>
              <a:rPr lang="en-US" altLang="zh-CN" dirty="0" err="1" smtClean="0"/>
              <a:t>each_keyframe</a:t>
            </a:r>
            <a:r>
              <a:rPr lang="zh-CN" altLang="en-US" dirty="0" smtClean="0"/>
              <a:t>对应的特征上</a:t>
            </a:r>
            <a:endParaRPr lang="en-US" altLang="zh-CN" dirty="0" smtClean="0"/>
          </a:p>
        </p:txBody>
      </p:sp>
    </p:spTree>
    <p:extLst>
      <p:ext uri="{BB962C8B-B14F-4D97-AF65-F5344CB8AC3E}">
        <p14:creationId xmlns:p14="http://schemas.microsoft.com/office/powerpoint/2010/main" val="215900529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288" y="215900"/>
            <a:ext cx="8353425" cy="692150"/>
          </a:xfrm>
        </p:spPr>
        <p:txBody>
          <a:bodyPr/>
          <a:lstStyle/>
          <a:p>
            <a:r>
              <a:rPr lang="zh-CN" altLang="en-US" dirty="0"/>
              <a:t>流程</a:t>
            </a:r>
            <a:endParaRPr lang="zh-CN" altLang="en-US" dirty="0" smtClean="0"/>
          </a:p>
        </p:txBody>
      </p:sp>
      <p:pic>
        <p:nvPicPr>
          <p:cNvPr id="2" name="图片 1"/>
          <p:cNvPicPr>
            <a:picLocks noChangeAspect="1"/>
          </p:cNvPicPr>
          <p:nvPr/>
        </p:nvPicPr>
        <p:blipFill>
          <a:blip r:embed="rId2"/>
          <a:stretch>
            <a:fillRect/>
          </a:stretch>
        </p:blipFill>
        <p:spPr>
          <a:xfrm>
            <a:off x="1475656" y="1196752"/>
            <a:ext cx="6533530" cy="5146061"/>
          </a:xfrm>
          <a:prstGeom prst="rect">
            <a:avLst/>
          </a:prstGeom>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Local Mapping</a:t>
            </a:r>
            <a:endParaRPr lang="zh-CN" altLang="en-US" dirty="0"/>
          </a:p>
        </p:txBody>
      </p:sp>
      <p:sp>
        <p:nvSpPr>
          <p:cNvPr id="5" name="内容占位符 4"/>
          <p:cNvSpPr>
            <a:spLocks noGrp="1"/>
          </p:cNvSpPr>
          <p:nvPr>
            <p:ph idx="1"/>
          </p:nvPr>
        </p:nvSpPr>
        <p:spPr/>
        <p:txBody>
          <a:bodyPr/>
          <a:lstStyle/>
          <a:p>
            <a:r>
              <a:rPr lang="zh-CN" altLang="en-US" dirty="0"/>
              <a:t>同样，遍历当前关键帧对应的一级邻接和二级邻接的关键帧（</a:t>
            </a:r>
            <a:r>
              <a:rPr lang="en-US" altLang="zh-CN" dirty="0" err="1"/>
              <a:t>each_keyframe</a:t>
            </a:r>
            <a:r>
              <a:rPr lang="zh-CN" altLang="en-US" dirty="0"/>
              <a:t>），将所有的（</a:t>
            </a:r>
            <a:r>
              <a:rPr lang="en-US" altLang="zh-CN" dirty="0" err="1"/>
              <a:t>each_keyframe</a:t>
            </a:r>
            <a:r>
              <a:rPr lang="zh-CN" altLang="en-US" dirty="0"/>
              <a:t>）对应的</a:t>
            </a:r>
            <a:r>
              <a:rPr lang="en-US" altLang="zh-CN" dirty="0"/>
              <a:t>map point</a:t>
            </a:r>
            <a:r>
              <a:rPr lang="zh-CN" altLang="en-US" dirty="0"/>
              <a:t>与当前帧进行</a:t>
            </a:r>
            <a:r>
              <a:rPr lang="zh-CN" altLang="en-US" dirty="0" smtClean="0"/>
              <a:t>融合</a:t>
            </a:r>
            <a:endParaRPr lang="en-US" altLang="zh-CN" dirty="0" smtClean="0"/>
          </a:p>
          <a:p>
            <a:r>
              <a:rPr lang="zh-CN" altLang="en-US" dirty="0" smtClean="0"/>
              <a:t>最后对当前关键帧对应的</a:t>
            </a:r>
            <a:r>
              <a:rPr lang="en-US" altLang="zh-CN" dirty="0" smtClean="0"/>
              <a:t>map point</a:t>
            </a:r>
            <a:r>
              <a:rPr lang="zh-CN" altLang="en-US" dirty="0" smtClean="0"/>
              <a:t>的属性</a:t>
            </a:r>
            <a:r>
              <a:rPr lang="zh-CN" altLang="en-US" dirty="0"/>
              <a:t>进行</a:t>
            </a:r>
            <a:r>
              <a:rPr lang="zh-CN" altLang="en-US" dirty="0" smtClean="0"/>
              <a:t>修改（</a:t>
            </a:r>
            <a:r>
              <a:rPr lang="zh-CN" altLang="en-US" dirty="0"/>
              <a:t>平均观察方向</a:t>
            </a:r>
            <a:r>
              <a:rPr lang="zh-CN" altLang="en-US" dirty="0" smtClean="0"/>
              <a:t>，观测距离，最佳</a:t>
            </a:r>
            <a:r>
              <a:rPr lang="zh-CN" altLang="en-US" dirty="0"/>
              <a:t>描述子等</a:t>
            </a:r>
            <a:r>
              <a:rPr lang="zh-CN" altLang="en-US" dirty="0" smtClean="0"/>
              <a:t>）</a:t>
            </a:r>
            <a:endParaRPr lang="en-US" altLang="zh-CN" dirty="0" smtClean="0"/>
          </a:p>
          <a:p>
            <a:r>
              <a:rPr lang="zh-CN" altLang="en-US" dirty="0" smtClean="0"/>
              <a:t>一样，产生了新的</a:t>
            </a:r>
            <a:r>
              <a:rPr lang="en-US" altLang="zh-CN" dirty="0" smtClean="0"/>
              <a:t>map point</a:t>
            </a:r>
            <a:r>
              <a:rPr lang="zh-CN" altLang="en-US" dirty="0" smtClean="0"/>
              <a:t>对</a:t>
            </a:r>
            <a:r>
              <a:rPr lang="en-US" altLang="zh-CN" dirty="0" err="1"/>
              <a:t>Covisibility</a:t>
            </a:r>
            <a:r>
              <a:rPr lang="en-US" altLang="zh-CN" dirty="0"/>
              <a:t> Graph</a:t>
            </a:r>
            <a:r>
              <a:rPr lang="zh-CN" altLang="en-US" dirty="0"/>
              <a:t>，</a:t>
            </a:r>
            <a:r>
              <a:rPr lang="en-US" altLang="zh-CN" dirty="0"/>
              <a:t>Spanning </a:t>
            </a:r>
            <a:r>
              <a:rPr lang="en-US" altLang="zh-CN" dirty="0" smtClean="0"/>
              <a:t>Tree</a:t>
            </a:r>
            <a:r>
              <a:rPr lang="zh-CN" altLang="en-US" dirty="0" smtClean="0"/>
              <a:t>重新更新</a:t>
            </a:r>
            <a:endParaRPr lang="zh-CN" altLang="en-US" dirty="0"/>
          </a:p>
          <a:p>
            <a:endParaRPr lang="en-US" altLang="zh-CN" dirty="0"/>
          </a:p>
        </p:txBody>
      </p:sp>
    </p:spTree>
    <p:extLst>
      <p:ext uri="{BB962C8B-B14F-4D97-AF65-F5344CB8AC3E}">
        <p14:creationId xmlns:p14="http://schemas.microsoft.com/office/powerpoint/2010/main" val="230740359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Local Mapping</a:t>
            </a:r>
            <a:endParaRPr lang="zh-CN" altLang="en-US" dirty="0"/>
          </a:p>
        </p:txBody>
      </p:sp>
      <p:sp>
        <p:nvSpPr>
          <p:cNvPr id="5" name="内容占位符 4"/>
          <p:cNvSpPr>
            <a:spLocks noGrp="1"/>
          </p:cNvSpPr>
          <p:nvPr>
            <p:ph idx="1"/>
          </p:nvPr>
        </p:nvSpPr>
        <p:spPr/>
        <p:txBody>
          <a:bodyPr/>
          <a:lstStyle/>
          <a:p>
            <a:r>
              <a:rPr lang="zh-CN" altLang="en-US" dirty="0" smtClean="0"/>
              <a:t>添加完了关键帧及对应</a:t>
            </a:r>
            <a:r>
              <a:rPr lang="en-US" altLang="zh-CN" dirty="0" smtClean="0"/>
              <a:t>map point</a:t>
            </a:r>
            <a:r>
              <a:rPr lang="zh-CN" altLang="en-US" dirty="0" smtClean="0"/>
              <a:t>，有了这些新的约束，进行一次局部</a:t>
            </a:r>
            <a:r>
              <a:rPr lang="en-US" altLang="zh-CN" dirty="0" smtClean="0"/>
              <a:t>bundle adjustment</a:t>
            </a:r>
          </a:p>
          <a:p>
            <a:r>
              <a:rPr lang="zh-CN" altLang="en-US" dirty="0" smtClean="0"/>
              <a:t>具体做法：</a:t>
            </a:r>
            <a:endParaRPr lang="en-US" altLang="zh-CN" dirty="0" smtClean="0"/>
          </a:p>
          <a:p>
            <a:pPr lvl="1"/>
            <a:r>
              <a:rPr lang="zh-CN" altLang="en-US" dirty="0" smtClean="0"/>
              <a:t>根据</a:t>
            </a:r>
            <a:r>
              <a:rPr lang="en-US" altLang="zh-CN" dirty="0" err="1"/>
              <a:t>Covisibility</a:t>
            </a:r>
            <a:r>
              <a:rPr lang="en-US" altLang="zh-CN" dirty="0"/>
              <a:t> </a:t>
            </a:r>
            <a:r>
              <a:rPr lang="en-US" altLang="zh-CN" dirty="0" smtClean="0"/>
              <a:t>Graph</a:t>
            </a:r>
            <a:r>
              <a:rPr lang="zh-CN" altLang="en-US" dirty="0" smtClean="0"/>
              <a:t>确定局部关键帧，设为图节点</a:t>
            </a:r>
            <a:endParaRPr lang="en-US" altLang="zh-CN" dirty="0" smtClean="0"/>
          </a:p>
          <a:p>
            <a:pPr lvl="1"/>
            <a:r>
              <a:rPr lang="zh-CN" altLang="en-US" dirty="0" smtClean="0"/>
              <a:t>根据局部关键帧，确定局部的</a:t>
            </a:r>
            <a:r>
              <a:rPr lang="en-US" altLang="zh-CN" dirty="0" smtClean="0"/>
              <a:t>map point</a:t>
            </a:r>
            <a:r>
              <a:rPr lang="zh-CN" altLang="en-US" dirty="0" smtClean="0"/>
              <a:t>，设为图节点</a:t>
            </a:r>
            <a:endParaRPr lang="en-US" altLang="zh-CN" dirty="0" smtClean="0"/>
          </a:p>
          <a:p>
            <a:pPr lvl="1"/>
            <a:r>
              <a:rPr lang="zh-CN" altLang="en-US" dirty="0" smtClean="0"/>
              <a:t>再找到那些</a:t>
            </a:r>
            <a:r>
              <a:rPr lang="zh-CN" altLang="en-US" dirty="0"/>
              <a:t>可以看到局部</a:t>
            </a:r>
            <a:r>
              <a:rPr lang="en-US" altLang="zh-CN" dirty="0"/>
              <a:t>map point</a:t>
            </a:r>
            <a:r>
              <a:rPr lang="zh-CN" altLang="en-US" dirty="0"/>
              <a:t>的关键帧，但是不是局部关键帧的，到时在优化的时候，设置为</a:t>
            </a:r>
            <a:r>
              <a:rPr lang="en-US" altLang="zh-CN" dirty="0"/>
              <a:t>fixed</a:t>
            </a:r>
            <a:r>
              <a:rPr lang="zh-CN" altLang="en-US" dirty="0"/>
              <a:t>，不进行</a:t>
            </a:r>
            <a:r>
              <a:rPr lang="zh-CN" altLang="en-US" dirty="0" smtClean="0"/>
              <a:t>优化</a:t>
            </a:r>
            <a:endParaRPr lang="en-US" altLang="zh-CN" dirty="0" smtClean="0"/>
          </a:p>
          <a:p>
            <a:pPr lvl="1"/>
            <a:r>
              <a:rPr lang="zh-CN" altLang="en-US" dirty="0" smtClean="0"/>
              <a:t>把局部</a:t>
            </a:r>
            <a:r>
              <a:rPr lang="en-US" altLang="zh-CN" dirty="0" smtClean="0"/>
              <a:t>map point</a:t>
            </a:r>
            <a:r>
              <a:rPr lang="zh-CN" altLang="en-US" dirty="0" smtClean="0"/>
              <a:t>中每一个</a:t>
            </a:r>
            <a:r>
              <a:rPr lang="en-US" altLang="zh-CN" dirty="0" smtClean="0"/>
              <a:t>map point</a:t>
            </a:r>
            <a:r>
              <a:rPr lang="zh-CN" altLang="en-US" dirty="0" smtClean="0"/>
              <a:t>与观察到该</a:t>
            </a:r>
            <a:r>
              <a:rPr lang="en-US" altLang="zh-CN" dirty="0" smtClean="0"/>
              <a:t>map point</a:t>
            </a:r>
            <a:r>
              <a:rPr lang="zh-CN" altLang="en-US" dirty="0" smtClean="0"/>
              <a:t>的所有关键帧构建边，边的观测值为</a:t>
            </a:r>
            <a:r>
              <a:rPr lang="en-US" altLang="zh-CN" dirty="0" smtClean="0"/>
              <a:t>map point</a:t>
            </a:r>
            <a:r>
              <a:rPr lang="zh-CN" altLang="en-US" dirty="0" smtClean="0"/>
              <a:t>对应的特征坐标，边的信息矩阵，考虑误差是一个像素*尺度</a:t>
            </a:r>
            <a:endParaRPr lang="en-US" altLang="zh-CN" dirty="0" smtClean="0"/>
          </a:p>
          <a:p>
            <a:pPr lvl="1"/>
            <a:r>
              <a:rPr lang="zh-CN" altLang="en-US" dirty="0" smtClean="0"/>
              <a:t>去除一些不好的边，再次进行优化，即对</a:t>
            </a:r>
            <a:r>
              <a:rPr lang="en-US" altLang="zh-CN" dirty="0" err="1" smtClean="0"/>
              <a:t>keyframe</a:t>
            </a:r>
            <a:r>
              <a:rPr lang="zh-CN" altLang="en-US" dirty="0" smtClean="0"/>
              <a:t>对应的相机外参和</a:t>
            </a:r>
            <a:r>
              <a:rPr lang="en-US" altLang="zh-CN" dirty="0" err="1" smtClean="0"/>
              <a:t>mappoint</a:t>
            </a:r>
            <a:r>
              <a:rPr lang="zh-CN" altLang="en-US" dirty="0" smtClean="0"/>
              <a:t>的世界坐标系中的位置进行了修正</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47242054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smtClean="0"/>
              <a:t>Map point</a:t>
            </a:r>
            <a:r>
              <a:rPr lang="zh-CN" altLang="en-US" dirty="0" smtClean="0"/>
              <a:t>的剔除</a:t>
            </a:r>
            <a:endParaRPr lang="zh-CN" altLang="en-US" dirty="0"/>
          </a:p>
        </p:txBody>
      </p:sp>
      <p:sp>
        <p:nvSpPr>
          <p:cNvPr id="5" name="内容占位符 4"/>
          <p:cNvSpPr>
            <a:spLocks noGrp="1"/>
          </p:cNvSpPr>
          <p:nvPr>
            <p:ph idx="1"/>
          </p:nvPr>
        </p:nvSpPr>
        <p:spPr>
          <a:xfrm>
            <a:off x="395288" y="1108075"/>
            <a:ext cx="8497192" cy="5273675"/>
          </a:xfrm>
        </p:spPr>
        <p:txBody>
          <a:bodyPr/>
          <a:lstStyle/>
          <a:p>
            <a:r>
              <a:rPr lang="zh-CN" altLang="en-US" dirty="0" smtClean="0"/>
              <a:t>对每次新加入的</a:t>
            </a:r>
            <a:r>
              <a:rPr lang="en-US" altLang="zh-CN" dirty="0" smtClean="0"/>
              <a:t>map point</a:t>
            </a:r>
            <a:r>
              <a:rPr lang="zh-CN" altLang="en-US" dirty="0" smtClean="0"/>
              <a:t>要进行检查，不好的</a:t>
            </a:r>
            <a:r>
              <a:rPr lang="en-US" altLang="zh-CN" dirty="0" smtClean="0"/>
              <a:t>map point</a:t>
            </a:r>
            <a:r>
              <a:rPr lang="zh-CN" altLang="en-US" dirty="0" smtClean="0"/>
              <a:t>进行剔除，具体如下：</a:t>
            </a:r>
            <a:endParaRPr lang="en-US" altLang="zh-CN" dirty="0" smtClean="0"/>
          </a:p>
          <a:p>
            <a:pPr lvl="1"/>
            <a:r>
              <a:rPr lang="zh-CN" altLang="en-US" dirty="0" smtClean="0"/>
              <a:t>首先该</a:t>
            </a:r>
            <a:r>
              <a:rPr lang="en-US" altLang="zh-CN" dirty="0" smtClean="0"/>
              <a:t>map point</a:t>
            </a:r>
            <a:r>
              <a:rPr lang="zh-CN" altLang="en-US" dirty="0" smtClean="0"/>
              <a:t>是否为坏点，坏点直接剔除</a:t>
            </a:r>
            <a:endParaRPr lang="en-US" altLang="zh-CN" dirty="0" smtClean="0"/>
          </a:p>
          <a:p>
            <a:pPr lvl="2"/>
            <a:r>
              <a:rPr lang="zh-CN" altLang="en-US" sz="2000" dirty="0" smtClean="0"/>
              <a:t>坏点定义：观察到它的关键帧的个数小于</a:t>
            </a:r>
            <a:r>
              <a:rPr lang="en-US" altLang="zh-CN" sz="2000" dirty="0" smtClean="0"/>
              <a:t>3</a:t>
            </a:r>
          </a:p>
          <a:p>
            <a:pPr lvl="1"/>
            <a:r>
              <a:rPr lang="zh-CN" altLang="en-US" dirty="0"/>
              <a:t> 能找到该点的帧不应该少于理论上观测到该点的帧的</a:t>
            </a:r>
            <a:r>
              <a:rPr lang="en-US" altLang="zh-CN" dirty="0" smtClean="0"/>
              <a:t>1/4</a:t>
            </a:r>
          </a:p>
          <a:p>
            <a:pPr lvl="2"/>
            <a:r>
              <a:rPr lang="zh-CN" altLang="en-US" sz="2000" dirty="0" smtClean="0"/>
              <a:t>理论观察该点表示，该点能投影到局部关键帧的个数</a:t>
            </a:r>
            <a:endParaRPr lang="en-US" altLang="zh-CN" sz="2000" dirty="0" smtClean="0"/>
          </a:p>
          <a:p>
            <a:pPr lvl="2"/>
            <a:r>
              <a:rPr lang="zh-CN" altLang="en-US" dirty="0" smtClean="0"/>
              <a:t>实际观测该点表示，优化后（该点可能成为外点），能投影的关键帧的个数</a:t>
            </a:r>
            <a:endParaRPr lang="en-US" altLang="zh-CN" dirty="0" smtClean="0"/>
          </a:p>
          <a:p>
            <a:pPr lvl="2"/>
            <a:r>
              <a:rPr lang="zh-CN" altLang="en-US" dirty="0"/>
              <a:t>从创建该</a:t>
            </a:r>
            <a:r>
              <a:rPr lang="en-US" altLang="zh-CN" dirty="0"/>
              <a:t>map point</a:t>
            </a:r>
            <a:r>
              <a:rPr lang="zh-CN" altLang="en-US" dirty="0"/>
              <a:t>开始到现在已经过了</a:t>
            </a:r>
            <a:r>
              <a:rPr lang="zh-CN" altLang="en-US" dirty="0" smtClean="0"/>
              <a:t>至少</a:t>
            </a:r>
            <a:r>
              <a:rPr lang="en-US" altLang="zh-CN" dirty="0" smtClean="0"/>
              <a:t>2</a:t>
            </a:r>
            <a:r>
              <a:rPr lang="zh-CN" altLang="en-US" dirty="0" smtClean="0"/>
              <a:t>个</a:t>
            </a:r>
            <a:r>
              <a:rPr lang="zh-CN" altLang="en-US" dirty="0"/>
              <a:t>关键帧，但是观察到该点的关键</a:t>
            </a:r>
            <a:r>
              <a:rPr lang="zh-CN" altLang="en-US" dirty="0" smtClean="0"/>
              <a:t>帧不</a:t>
            </a:r>
            <a:r>
              <a:rPr lang="zh-CN" altLang="en-US" dirty="0"/>
              <a:t>超过</a:t>
            </a:r>
            <a:r>
              <a:rPr lang="en-US" altLang="zh-CN" dirty="0" smtClean="0"/>
              <a:t>2</a:t>
            </a:r>
            <a:r>
              <a:rPr lang="zh-CN" altLang="en-US" dirty="0" smtClean="0"/>
              <a:t>个</a:t>
            </a:r>
            <a:endParaRPr lang="zh-CN" altLang="en-US" sz="2000" dirty="0"/>
          </a:p>
        </p:txBody>
      </p:sp>
    </p:spTree>
    <p:extLst>
      <p:ext uri="{BB962C8B-B14F-4D97-AF65-F5344CB8AC3E}">
        <p14:creationId xmlns:p14="http://schemas.microsoft.com/office/powerpoint/2010/main" val="162822231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err="1" smtClean="0"/>
              <a:t>Keyframe</a:t>
            </a:r>
            <a:r>
              <a:rPr lang="zh-CN" altLang="en-US" dirty="0" smtClean="0"/>
              <a:t>的剔除</a:t>
            </a:r>
            <a:endParaRPr lang="zh-CN" altLang="en-US" dirty="0"/>
          </a:p>
        </p:txBody>
      </p:sp>
      <p:sp>
        <p:nvSpPr>
          <p:cNvPr id="5" name="内容占位符 4"/>
          <p:cNvSpPr>
            <a:spLocks noGrp="1"/>
          </p:cNvSpPr>
          <p:nvPr>
            <p:ph idx="1"/>
          </p:nvPr>
        </p:nvSpPr>
        <p:spPr/>
        <p:txBody>
          <a:bodyPr/>
          <a:lstStyle/>
          <a:p>
            <a:r>
              <a:rPr lang="zh-CN" altLang="en-US" dirty="0" smtClean="0"/>
              <a:t>主要剔除冗余的关键帧，这样不至于增加</a:t>
            </a:r>
            <a:r>
              <a:rPr lang="en-US" altLang="zh-CN" dirty="0" smtClean="0"/>
              <a:t>bundle adjustment</a:t>
            </a:r>
            <a:r>
              <a:rPr lang="zh-CN" altLang="en-US" dirty="0" smtClean="0"/>
              <a:t>的压力，而且可以保证在相同的环境下，关键帧的数目不会无限制的增长，这样也减小了存储的压力</a:t>
            </a:r>
            <a:endParaRPr lang="en-US" altLang="zh-CN" dirty="0" smtClean="0"/>
          </a:p>
          <a:p>
            <a:r>
              <a:rPr lang="zh-CN" altLang="en-US" dirty="0" smtClean="0"/>
              <a:t>具体删除策略</a:t>
            </a:r>
            <a:endParaRPr lang="en-US" altLang="zh-CN" dirty="0" smtClean="0"/>
          </a:p>
          <a:p>
            <a:pPr lvl="1"/>
            <a:r>
              <a:rPr lang="zh-CN" altLang="en-US" dirty="0" smtClean="0"/>
              <a:t>根据</a:t>
            </a:r>
            <a:r>
              <a:rPr lang="en-US" altLang="zh-CN" dirty="0" err="1"/>
              <a:t>Covisibility</a:t>
            </a:r>
            <a:r>
              <a:rPr lang="en-US" altLang="zh-CN" dirty="0"/>
              <a:t> Graph</a:t>
            </a:r>
            <a:r>
              <a:rPr lang="zh-CN" altLang="en-US" dirty="0"/>
              <a:t>确定局部关键</a:t>
            </a:r>
            <a:r>
              <a:rPr lang="zh-CN" altLang="en-US" dirty="0" smtClean="0"/>
              <a:t>帧，对所有的局部关键帧进行</a:t>
            </a:r>
            <a:r>
              <a:rPr lang="zh-CN" altLang="en-US" dirty="0"/>
              <a:t>遍历</a:t>
            </a:r>
            <a:r>
              <a:rPr lang="zh-CN" altLang="en-US" dirty="0" smtClean="0"/>
              <a:t>（</a:t>
            </a:r>
            <a:r>
              <a:rPr lang="en-US" altLang="zh-CN" dirty="0" err="1" smtClean="0"/>
              <a:t>each_keyframe</a:t>
            </a:r>
            <a:r>
              <a:rPr lang="zh-CN" altLang="en-US" dirty="0" smtClean="0"/>
              <a:t>）</a:t>
            </a:r>
            <a:endParaRPr lang="en-US" altLang="zh-CN" dirty="0" smtClean="0"/>
          </a:p>
          <a:p>
            <a:pPr lvl="1"/>
            <a:r>
              <a:rPr lang="zh-CN" altLang="en-US" dirty="0" smtClean="0"/>
              <a:t>对</a:t>
            </a:r>
            <a:r>
              <a:rPr lang="en-US" altLang="zh-CN" dirty="0" err="1" smtClean="0"/>
              <a:t>each_keyframe</a:t>
            </a:r>
            <a:r>
              <a:rPr lang="zh-CN" altLang="en-US" dirty="0" smtClean="0"/>
              <a:t>所对应的每一个</a:t>
            </a:r>
            <a:r>
              <a:rPr lang="en-US" altLang="zh-CN" dirty="0" smtClean="0"/>
              <a:t>map point</a:t>
            </a:r>
            <a:r>
              <a:rPr lang="zh-CN" altLang="en-US" dirty="0" smtClean="0"/>
              <a:t>（</a:t>
            </a:r>
            <a:r>
              <a:rPr lang="en-US" altLang="zh-CN" dirty="0" err="1" smtClean="0"/>
              <a:t>each_map_point</a:t>
            </a:r>
            <a:r>
              <a:rPr lang="zh-CN" altLang="en-US" dirty="0" smtClean="0"/>
              <a:t>）进行分析，与该</a:t>
            </a:r>
            <a:r>
              <a:rPr lang="en-US" altLang="zh-CN" dirty="0" err="1" smtClean="0"/>
              <a:t>each_map_point</a:t>
            </a:r>
            <a:r>
              <a:rPr lang="zh-CN" altLang="en-US" dirty="0" smtClean="0"/>
              <a:t>对应的特征的个数大于</a:t>
            </a:r>
            <a:r>
              <a:rPr lang="en-US" altLang="zh-CN" dirty="0" smtClean="0"/>
              <a:t>3</a:t>
            </a:r>
            <a:r>
              <a:rPr lang="zh-CN" altLang="en-US" dirty="0" smtClean="0"/>
              <a:t>（要求</a:t>
            </a:r>
            <a:r>
              <a:rPr lang="en-US" altLang="zh-CN" dirty="0" err="1"/>
              <a:t>each_map_point</a:t>
            </a:r>
            <a:r>
              <a:rPr lang="en-US" altLang="zh-CN" dirty="0"/>
              <a:t> </a:t>
            </a:r>
            <a:r>
              <a:rPr lang="zh-CN" altLang="en-US" dirty="0" smtClean="0"/>
              <a:t>对应</a:t>
            </a:r>
            <a:r>
              <a:rPr lang="en-US" altLang="zh-CN" dirty="0" err="1"/>
              <a:t>each_keyframe</a:t>
            </a:r>
            <a:r>
              <a:rPr lang="en-US" altLang="zh-CN" dirty="0"/>
              <a:t> </a:t>
            </a:r>
            <a:r>
              <a:rPr lang="zh-CN" altLang="en-US" dirty="0" smtClean="0"/>
              <a:t>上特征的尺度要大于其它的特征对应的尺度）</a:t>
            </a:r>
            <a:endParaRPr lang="en-US" altLang="zh-CN" dirty="0" smtClean="0"/>
          </a:p>
          <a:p>
            <a:pPr lvl="1"/>
            <a:r>
              <a:rPr lang="zh-CN" altLang="en-US" dirty="0" smtClean="0"/>
              <a:t>总的来说也就是</a:t>
            </a:r>
            <a:r>
              <a:rPr lang="en-US" altLang="zh-CN" dirty="0" err="1" smtClean="0"/>
              <a:t>each_keyframe</a:t>
            </a:r>
            <a:r>
              <a:rPr lang="zh-CN" altLang="en-US" dirty="0" smtClean="0"/>
              <a:t>上对应的</a:t>
            </a:r>
            <a:r>
              <a:rPr lang="en-US" altLang="zh-CN" dirty="0" smtClean="0"/>
              <a:t>map point</a:t>
            </a:r>
            <a:r>
              <a:rPr lang="zh-CN" altLang="en-US" dirty="0" smtClean="0"/>
              <a:t>能被其它至少</a:t>
            </a:r>
            <a:r>
              <a:rPr lang="en-US" altLang="zh-CN" dirty="0" smtClean="0"/>
              <a:t>3</a:t>
            </a:r>
            <a:r>
              <a:rPr lang="zh-CN" altLang="en-US" dirty="0" smtClean="0"/>
              <a:t>个关键帧观测到</a:t>
            </a:r>
            <a:r>
              <a:rPr lang="en-US" altLang="zh-CN" dirty="0" smtClean="0"/>
              <a:t>90%</a:t>
            </a:r>
            <a:r>
              <a:rPr lang="zh-CN" altLang="en-US" dirty="0" smtClean="0"/>
              <a:t>以上</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57094530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Loop Closing</a:t>
            </a:r>
            <a:endParaRPr lang="zh-CN" altLang="en-US" dirty="0"/>
          </a:p>
        </p:txBody>
      </p:sp>
      <p:sp>
        <p:nvSpPr>
          <p:cNvPr id="5" name="内容占位符 4"/>
          <p:cNvSpPr>
            <a:spLocks noGrp="1"/>
          </p:cNvSpPr>
          <p:nvPr>
            <p:ph idx="1"/>
          </p:nvPr>
        </p:nvSpPr>
        <p:spPr/>
        <p:txBody>
          <a:bodyPr/>
          <a:lstStyle/>
          <a:p>
            <a:r>
              <a:rPr lang="zh-CN" altLang="en-US" dirty="0" smtClean="0"/>
              <a:t>通过</a:t>
            </a:r>
            <a:r>
              <a:rPr lang="en-US" altLang="zh-CN" dirty="0"/>
              <a:t>Local </a:t>
            </a:r>
            <a:r>
              <a:rPr lang="en-US" altLang="zh-CN" dirty="0" smtClean="0"/>
              <a:t>Mapping</a:t>
            </a:r>
            <a:r>
              <a:rPr lang="zh-CN" altLang="en-US" dirty="0" smtClean="0"/>
              <a:t>我们对</a:t>
            </a:r>
            <a:r>
              <a:rPr lang="en-US" altLang="zh-CN" dirty="0" err="1" smtClean="0"/>
              <a:t>Keyframe</a:t>
            </a:r>
            <a:r>
              <a:rPr lang="zh-CN" altLang="en-US" dirty="0" smtClean="0"/>
              <a:t>的位姿态和</a:t>
            </a:r>
            <a:r>
              <a:rPr lang="en-US" altLang="zh-CN" dirty="0" smtClean="0"/>
              <a:t>Map point</a:t>
            </a:r>
            <a:r>
              <a:rPr lang="zh-CN" altLang="en-US" dirty="0" smtClean="0"/>
              <a:t>的位置进行了优化，但是实际上计算出的位姿还是有误差，误差积累之后，则尺度不再统一，这样就会产生新的问题，尺度漂移问题，这样轨迹的误差也会越来越大，</a:t>
            </a:r>
            <a:r>
              <a:rPr lang="en-US" altLang="zh-CN" dirty="0" smtClean="0"/>
              <a:t>Loop closing</a:t>
            </a:r>
            <a:r>
              <a:rPr lang="zh-CN" altLang="en-US" dirty="0" smtClean="0"/>
              <a:t>就是解决这个问题</a:t>
            </a:r>
            <a:endParaRPr lang="en-US" altLang="zh-CN" dirty="0" smtClean="0"/>
          </a:p>
          <a:p>
            <a:r>
              <a:rPr lang="zh-CN" altLang="en-US" dirty="0" smtClean="0"/>
              <a:t>具体过程</a:t>
            </a:r>
            <a:endParaRPr lang="en-US" altLang="zh-CN" dirty="0" smtClean="0"/>
          </a:p>
          <a:p>
            <a:pPr lvl="1"/>
            <a:r>
              <a:rPr lang="zh-CN" altLang="en-US" dirty="0" smtClean="0"/>
              <a:t>检测回环</a:t>
            </a:r>
            <a:endParaRPr lang="en-US" altLang="zh-CN" dirty="0" smtClean="0"/>
          </a:p>
          <a:p>
            <a:pPr lvl="1"/>
            <a:r>
              <a:rPr lang="zh-CN" altLang="en-US" dirty="0" smtClean="0"/>
              <a:t>计算相似变换</a:t>
            </a:r>
            <a:endParaRPr lang="en-US" altLang="zh-CN" dirty="0" smtClean="0"/>
          </a:p>
          <a:p>
            <a:pPr lvl="1"/>
            <a:r>
              <a:rPr lang="zh-CN" altLang="en-US" dirty="0" smtClean="0"/>
              <a:t>闭环融合</a:t>
            </a:r>
            <a:endParaRPr lang="en-US" altLang="zh-CN" dirty="0" smtClean="0"/>
          </a:p>
          <a:p>
            <a:pPr lvl="1"/>
            <a:r>
              <a:rPr lang="zh-CN" altLang="en-US" dirty="0" smtClean="0"/>
              <a:t>优化</a:t>
            </a:r>
            <a:r>
              <a:rPr lang="en-US" altLang="zh-CN" dirty="0" smtClean="0"/>
              <a:t>Essential Graph</a:t>
            </a:r>
            <a:endParaRPr lang="zh-CN" altLang="en-US" dirty="0"/>
          </a:p>
        </p:txBody>
      </p:sp>
      <p:pic>
        <p:nvPicPr>
          <p:cNvPr id="6" name="图片 5"/>
          <p:cNvPicPr>
            <a:picLocks noChangeAspect="1"/>
          </p:cNvPicPr>
          <p:nvPr/>
        </p:nvPicPr>
        <p:blipFill>
          <a:blip r:embed="rId2"/>
          <a:stretch>
            <a:fillRect/>
          </a:stretch>
        </p:blipFill>
        <p:spPr>
          <a:xfrm>
            <a:off x="4139952" y="3501008"/>
            <a:ext cx="4345970" cy="1440160"/>
          </a:xfrm>
          <a:prstGeom prst="rect">
            <a:avLst/>
          </a:prstGeom>
        </p:spPr>
      </p:pic>
    </p:spTree>
    <p:extLst>
      <p:ext uri="{BB962C8B-B14F-4D97-AF65-F5344CB8AC3E}">
        <p14:creationId xmlns:p14="http://schemas.microsoft.com/office/powerpoint/2010/main" val="4205074898"/>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 Loop Candidates Detection</a:t>
            </a:r>
            <a:endParaRPr lang="zh-CN" altLang="en-US" dirty="0"/>
          </a:p>
        </p:txBody>
      </p:sp>
      <p:sp>
        <p:nvSpPr>
          <p:cNvPr id="5" name="内容占位符 4"/>
          <p:cNvSpPr>
            <a:spLocks noGrp="1"/>
          </p:cNvSpPr>
          <p:nvPr>
            <p:ph idx="1"/>
          </p:nvPr>
        </p:nvSpPr>
        <p:spPr/>
        <p:txBody>
          <a:bodyPr/>
          <a:lstStyle/>
          <a:p>
            <a:r>
              <a:rPr lang="en-US" altLang="zh-CN" dirty="0" smtClean="0"/>
              <a:t>Local Mapping</a:t>
            </a:r>
            <a:r>
              <a:rPr lang="zh-CN" altLang="en-US" dirty="0" smtClean="0"/>
              <a:t>线程处理之后，在</a:t>
            </a:r>
            <a:r>
              <a:rPr lang="en-US" altLang="zh-CN" dirty="0" smtClean="0"/>
              <a:t>Loop closing</a:t>
            </a:r>
            <a:r>
              <a:rPr lang="zh-CN" altLang="en-US" dirty="0" smtClean="0"/>
              <a:t>插入关键帧</a:t>
            </a:r>
            <a:r>
              <a:rPr lang="en-US" altLang="zh-CN" dirty="0" err="1" smtClean="0"/>
              <a:t>cur_keyframe</a:t>
            </a:r>
            <a:r>
              <a:rPr lang="zh-CN" altLang="en-US" dirty="0" smtClean="0"/>
              <a:t>，则</a:t>
            </a:r>
            <a:r>
              <a:rPr lang="en-US" altLang="zh-CN" dirty="0"/>
              <a:t>Loop Closing</a:t>
            </a:r>
            <a:r>
              <a:rPr lang="zh-CN" altLang="en-US" dirty="0" smtClean="0"/>
              <a:t>线程处理，首先闭环检测</a:t>
            </a:r>
            <a:endParaRPr lang="en-US" altLang="zh-CN" dirty="0" smtClean="0"/>
          </a:p>
          <a:p>
            <a:r>
              <a:rPr lang="zh-CN" altLang="en-US" dirty="0" smtClean="0"/>
              <a:t>具体处理：</a:t>
            </a:r>
            <a:endParaRPr lang="en-US" altLang="zh-CN" dirty="0" smtClean="0"/>
          </a:p>
          <a:p>
            <a:pPr lvl="1"/>
            <a:r>
              <a:rPr lang="zh-CN" altLang="en-US" dirty="0"/>
              <a:t>根据</a:t>
            </a:r>
            <a:r>
              <a:rPr lang="en-US" altLang="zh-CN" dirty="0" err="1"/>
              <a:t>Covisibility</a:t>
            </a:r>
            <a:r>
              <a:rPr lang="en-US" altLang="zh-CN" dirty="0"/>
              <a:t> Graph</a:t>
            </a:r>
            <a:r>
              <a:rPr lang="zh-CN" altLang="en-US" dirty="0"/>
              <a:t>确定局部关键</a:t>
            </a:r>
            <a:r>
              <a:rPr lang="zh-CN" altLang="en-US" dirty="0" smtClean="0"/>
              <a:t>帧（</a:t>
            </a:r>
            <a:r>
              <a:rPr lang="en-US" altLang="zh-CN" dirty="0" err="1" smtClean="0"/>
              <a:t>each_keyframe</a:t>
            </a:r>
            <a:r>
              <a:rPr lang="zh-CN" altLang="en-US" dirty="0" smtClean="0"/>
              <a:t>）</a:t>
            </a:r>
            <a:endParaRPr lang="en-US" altLang="zh-CN" dirty="0" smtClean="0"/>
          </a:p>
          <a:p>
            <a:pPr lvl="1"/>
            <a:r>
              <a:rPr lang="zh-CN" altLang="en-US" dirty="0" smtClean="0"/>
              <a:t>计算</a:t>
            </a:r>
            <a:r>
              <a:rPr lang="en-US" altLang="zh-CN" dirty="0" err="1" smtClean="0"/>
              <a:t>cur_keyframe</a:t>
            </a:r>
            <a:r>
              <a:rPr lang="zh-CN" altLang="en-US" dirty="0" smtClean="0"/>
              <a:t>的词袋向量与所有</a:t>
            </a:r>
            <a:r>
              <a:rPr lang="en-US" altLang="zh-CN" dirty="0" err="1" smtClean="0"/>
              <a:t>each_keyframe</a:t>
            </a:r>
            <a:r>
              <a:rPr lang="zh-CN" altLang="en-US" dirty="0" smtClean="0"/>
              <a:t>的词袋向量的相似度，得到最小相似度</a:t>
            </a:r>
            <a:endParaRPr lang="en-US" altLang="zh-CN" dirty="0" smtClean="0"/>
          </a:p>
          <a:p>
            <a:pPr lvl="1"/>
            <a:r>
              <a:rPr lang="zh-CN" altLang="en-US" dirty="0" smtClean="0"/>
              <a:t>在关键帧数据库中找到相似度不小于最小相似度的关键帧作为闭环的候选关键帧</a:t>
            </a:r>
            <a:endParaRPr lang="en-US" altLang="zh-CN" dirty="0" smtClean="0"/>
          </a:p>
          <a:p>
            <a:pPr lvl="1"/>
            <a:r>
              <a:rPr lang="zh-CN" altLang="en-US" dirty="0" smtClean="0"/>
              <a:t>对每一个候选关键帧检测其与之前回环的一致性</a:t>
            </a:r>
            <a:endParaRPr lang="en-US" altLang="zh-CN" dirty="0" smtClean="0"/>
          </a:p>
          <a:p>
            <a:pPr lvl="2"/>
            <a:r>
              <a:rPr lang="zh-CN" altLang="en-US" dirty="0" smtClean="0"/>
              <a:t>主要也就是通过连续三次的关键帧对应相同的候选闭环帧，则认为该帧为闭环帧</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421058814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找到了当前关键帧可能的候选闭环帧，计算当前关键帧与可能的候选闭环帧的匹配</a:t>
            </a:r>
            <a:r>
              <a:rPr lang="zh-CN" altLang="en-US" dirty="0" smtClean="0"/>
              <a:t>，根据特征的匹配，确定</a:t>
            </a:r>
            <a:r>
              <a:rPr lang="zh-CN" altLang="en-US" dirty="0" smtClean="0"/>
              <a:t>两帧</a:t>
            </a:r>
            <a:r>
              <a:rPr lang="zh-CN" altLang="en-US" dirty="0" smtClean="0"/>
              <a:t>之间</a:t>
            </a:r>
            <a:r>
              <a:rPr lang="en-US" altLang="zh-CN" dirty="0" smtClean="0"/>
              <a:t>map point</a:t>
            </a:r>
            <a:r>
              <a:rPr lang="zh-CN" altLang="en-US" dirty="0" smtClean="0"/>
              <a:t>的匹配</a:t>
            </a:r>
            <a:r>
              <a:rPr lang="zh-CN" altLang="en-US" dirty="0" smtClean="0"/>
              <a:t>（匹配数大于</a:t>
            </a:r>
            <a:r>
              <a:rPr lang="en-US" altLang="zh-CN" dirty="0" smtClean="0"/>
              <a:t>20</a:t>
            </a:r>
            <a:r>
              <a:rPr lang="zh-CN" altLang="en-US" dirty="0" smtClean="0"/>
              <a:t>）</a:t>
            </a:r>
            <a:endParaRPr lang="en-US" altLang="zh-CN" dirty="0" smtClean="0"/>
          </a:p>
          <a:p>
            <a:r>
              <a:rPr lang="zh-CN" altLang="en-US" dirty="0" smtClean="0"/>
              <a:t>通过</a:t>
            </a:r>
            <a:r>
              <a:rPr lang="en-US" altLang="zh-CN" dirty="0" smtClean="0"/>
              <a:t>RANSAC</a:t>
            </a:r>
            <a:r>
              <a:rPr lang="zh-CN" altLang="en-US" dirty="0" smtClean="0"/>
              <a:t>计算</a:t>
            </a:r>
            <a:r>
              <a:rPr lang="en-US" altLang="zh-CN" dirty="0" smtClean="0"/>
              <a:t>Sim3</a:t>
            </a:r>
            <a:r>
              <a:rPr lang="zh-CN" altLang="en-US" dirty="0" smtClean="0"/>
              <a:t>，然后根据</a:t>
            </a:r>
            <a:r>
              <a:rPr lang="zh-CN" altLang="en-US" dirty="0"/>
              <a:t>这个</a:t>
            </a:r>
            <a:r>
              <a:rPr lang="en-US" altLang="zh-CN" dirty="0"/>
              <a:t>Sim3</a:t>
            </a:r>
            <a:r>
              <a:rPr lang="zh-CN" altLang="en-US" dirty="0"/>
              <a:t>进行处理，优化所有的对应。 </a:t>
            </a:r>
            <a:endParaRPr lang="en-US" altLang="zh-CN" dirty="0" smtClean="0"/>
          </a:p>
          <a:p>
            <a:r>
              <a:rPr lang="zh-CN" altLang="en-US" dirty="0" smtClean="0"/>
              <a:t>两</a:t>
            </a:r>
            <a:r>
              <a:rPr lang="zh-CN" altLang="en-US" dirty="0"/>
              <a:t>帧进行相互投影各自根据自己对应的</a:t>
            </a:r>
            <a:r>
              <a:rPr lang="en-US" altLang="zh-CN" dirty="0"/>
              <a:t>map point</a:t>
            </a:r>
            <a:r>
              <a:rPr lang="zh-CN" altLang="en-US" dirty="0"/>
              <a:t>寻找对应帧的匹配，最后看两个匹配一致的</a:t>
            </a:r>
            <a:r>
              <a:rPr lang="zh-CN" altLang="en-US" dirty="0" smtClean="0"/>
              <a:t>数目</a:t>
            </a:r>
            <a:endParaRPr lang="en-US" altLang="zh-CN" dirty="0" smtClean="0"/>
          </a:p>
          <a:p>
            <a:r>
              <a:rPr lang="zh-CN" altLang="en-US" dirty="0" smtClean="0"/>
              <a:t>优化重投影误差</a:t>
            </a:r>
            <a:r>
              <a:rPr lang="en-US" altLang="zh-CN" dirty="0"/>
              <a:t>optimizeSim3</a:t>
            </a:r>
            <a:endParaRPr lang="en-US" altLang="zh-CN" dirty="0" smtClean="0"/>
          </a:p>
          <a:p>
            <a:r>
              <a:rPr lang="zh-CN" altLang="en-US" dirty="0" smtClean="0"/>
              <a:t>将闭环帧及其相邻帧对应的</a:t>
            </a:r>
            <a:r>
              <a:rPr lang="en-US" altLang="zh-CN" dirty="0" err="1"/>
              <a:t>mappoint</a:t>
            </a:r>
            <a:r>
              <a:rPr lang="zh-CN" altLang="en-US" dirty="0"/>
              <a:t>投影到当前帧上，这边用</a:t>
            </a:r>
            <a:r>
              <a:rPr lang="en-US" altLang="zh-CN" dirty="0"/>
              <a:t>sim3</a:t>
            </a:r>
            <a:r>
              <a:rPr lang="zh-CN" altLang="en-US" dirty="0" smtClean="0"/>
              <a:t>，寻找更多的匹配</a:t>
            </a:r>
            <a:endParaRPr lang="en-US" altLang="zh-CN" dirty="0" smtClean="0"/>
          </a:p>
          <a:p>
            <a:r>
              <a:rPr lang="zh-CN" altLang="en-US" dirty="0" smtClean="0"/>
              <a:t>如果匹配数大于</a:t>
            </a:r>
            <a:r>
              <a:rPr lang="en-US" altLang="zh-CN" dirty="0" smtClean="0"/>
              <a:t>40</a:t>
            </a:r>
            <a:r>
              <a:rPr lang="zh-CN" altLang="en-US" dirty="0" smtClean="0"/>
              <a:t>，则认为计算成功</a:t>
            </a:r>
            <a:endParaRPr lang="zh-CN" altLang="en-US" dirty="0"/>
          </a:p>
        </p:txBody>
      </p:sp>
      <p:sp>
        <p:nvSpPr>
          <p:cNvPr id="4" name="标题 3"/>
          <p:cNvSpPr>
            <a:spLocks noGrp="1"/>
          </p:cNvSpPr>
          <p:nvPr>
            <p:ph type="title"/>
          </p:nvPr>
        </p:nvSpPr>
        <p:spPr/>
        <p:txBody>
          <a:bodyPr/>
          <a:lstStyle/>
          <a:p>
            <a:r>
              <a:rPr lang="en-US" altLang="zh-CN" dirty="0"/>
              <a:t>Compute the Similarity Transformation</a:t>
            </a:r>
            <a:endParaRPr lang="zh-CN" altLang="en-US" dirty="0"/>
          </a:p>
        </p:txBody>
      </p:sp>
    </p:spTree>
    <p:extLst>
      <p:ext uri="{BB962C8B-B14F-4D97-AF65-F5344CB8AC3E}">
        <p14:creationId xmlns:p14="http://schemas.microsoft.com/office/powerpoint/2010/main" val="88088072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a:t>Loop Fusion</a:t>
            </a:r>
            <a:endParaRPr lang="zh-CN" altLang="en-US" dirty="0"/>
          </a:p>
        </p:txBody>
      </p:sp>
      <p:sp>
        <p:nvSpPr>
          <p:cNvPr id="5" name="内容占位符 4"/>
          <p:cNvSpPr>
            <a:spLocks noGrp="1"/>
          </p:cNvSpPr>
          <p:nvPr>
            <p:ph idx="1"/>
          </p:nvPr>
        </p:nvSpPr>
        <p:spPr/>
        <p:txBody>
          <a:bodyPr/>
          <a:lstStyle/>
          <a:p>
            <a:r>
              <a:rPr lang="zh-CN" altLang="en-US" dirty="0" smtClean="0"/>
              <a:t>通过上一步计算，我们确定了闭环帧以及对应的</a:t>
            </a:r>
            <a:r>
              <a:rPr lang="en-US" altLang="zh-CN" dirty="0" smtClean="0"/>
              <a:t>Sim3</a:t>
            </a:r>
          </a:p>
          <a:p>
            <a:r>
              <a:rPr lang="zh-CN" altLang="en-US" dirty="0" smtClean="0"/>
              <a:t>首先要做的是将当前关键帧对应的</a:t>
            </a:r>
            <a:r>
              <a:rPr lang="en-US" altLang="zh-CN" dirty="0" smtClean="0"/>
              <a:t>map point</a:t>
            </a:r>
            <a:r>
              <a:rPr lang="zh-CN" altLang="en-US" dirty="0" smtClean="0"/>
              <a:t>换成闭环帧对应的</a:t>
            </a:r>
            <a:r>
              <a:rPr lang="en-US" altLang="zh-CN" dirty="0" smtClean="0"/>
              <a:t>map point</a:t>
            </a:r>
            <a:r>
              <a:rPr lang="zh-CN" altLang="en-US" dirty="0" smtClean="0"/>
              <a:t>（这边都包括相邻的帧对应）</a:t>
            </a:r>
            <a:endParaRPr lang="en-US" altLang="zh-CN" dirty="0" smtClean="0"/>
          </a:p>
          <a:p>
            <a:r>
              <a:rPr lang="zh-CN" altLang="en-US" dirty="0" smtClean="0"/>
              <a:t>重新构建</a:t>
            </a:r>
            <a:r>
              <a:rPr lang="en-US" altLang="zh-CN" dirty="0" err="1" smtClean="0"/>
              <a:t>covisibility</a:t>
            </a:r>
            <a:r>
              <a:rPr lang="en-US" altLang="zh-CN" dirty="0" smtClean="0"/>
              <a:t> graph</a:t>
            </a:r>
          </a:p>
          <a:p>
            <a:r>
              <a:rPr lang="zh-CN" altLang="en-US" dirty="0" smtClean="0"/>
              <a:t>在 </a:t>
            </a:r>
            <a:r>
              <a:rPr lang="en-US" altLang="zh-CN" dirty="0" smtClean="0"/>
              <a:t>Essential </a:t>
            </a:r>
            <a:r>
              <a:rPr lang="en-US" altLang="zh-CN" dirty="0"/>
              <a:t>graph</a:t>
            </a:r>
            <a:r>
              <a:rPr lang="zh-CN" altLang="en-US" dirty="0" smtClean="0"/>
              <a:t>上进行姿态图优化</a:t>
            </a:r>
            <a:endParaRPr lang="en-US" altLang="zh-CN" dirty="0" smtClean="0"/>
          </a:p>
          <a:p>
            <a:pPr lvl="1"/>
            <a:r>
              <a:rPr lang="zh-CN" altLang="en-US" dirty="0" smtClean="0"/>
              <a:t>将地图中的所有关键帧设为顶点，估计量为每个关键帧对应的</a:t>
            </a:r>
            <a:r>
              <a:rPr lang="en-US" altLang="zh-CN" dirty="0" smtClean="0"/>
              <a:t>Sim3</a:t>
            </a:r>
            <a:r>
              <a:rPr lang="zh-CN" altLang="en-US" dirty="0" smtClean="0"/>
              <a:t>，闭环帧不做优化</a:t>
            </a:r>
            <a:endParaRPr lang="en-US" altLang="zh-CN" dirty="0" smtClean="0"/>
          </a:p>
          <a:p>
            <a:pPr lvl="1"/>
            <a:r>
              <a:rPr lang="zh-CN" altLang="en-US" dirty="0" smtClean="0"/>
              <a:t>添加闭环边，当前帧的集合与闭环帧的集合构成图中的边，权重小于</a:t>
            </a:r>
            <a:r>
              <a:rPr lang="en-US" altLang="zh-CN" dirty="0" smtClean="0"/>
              <a:t>100</a:t>
            </a:r>
            <a:r>
              <a:rPr lang="zh-CN" altLang="en-US" dirty="0" smtClean="0"/>
              <a:t>的不考虑，边的观测值是两帧之间的相对变化量，信息矩阵是单位阵</a:t>
            </a:r>
            <a:endParaRPr lang="en-US" altLang="zh-CN" dirty="0" smtClean="0"/>
          </a:p>
          <a:p>
            <a:pPr lvl="1"/>
            <a:r>
              <a:rPr lang="zh-CN" altLang="en-US" dirty="0" smtClean="0"/>
              <a:t>添加正常边，遍历所有的关键帧，找到关键帧对应的父节点也就是</a:t>
            </a:r>
            <a:r>
              <a:rPr lang="en-US" altLang="zh-CN" dirty="0"/>
              <a:t>Spanning </a:t>
            </a:r>
            <a:r>
              <a:rPr lang="en-US" altLang="zh-CN" dirty="0" smtClean="0"/>
              <a:t>tree</a:t>
            </a:r>
            <a:r>
              <a:rPr lang="zh-CN" altLang="en-US" dirty="0" smtClean="0"/>
              <a:t>的边，</a:t>
            </a:r>
            <a:r>
              <a:rPr lang="zh-CN" altLang="en-US" dirty="0"/>
              <a:t>边的观测值是两帧之间的相对变化量，信息矩阵是单位</a:t>
            </a:r>
            <a:r>
              <a:rPr lang="zh-CN" altLang="en-US" dirty="0" smtClean="0"/>
              <a:t>阵，继续遍历当前帧所对应的闭环帧，如果闭环帧在当前帧之间，则添加边，继续对</a:t>
            </a:r>
            <a:r>
              <a:rPr lang="en-US" altLang="zh-CN" dirty="0" err="1"/>
              <a:t>covisibility</a:t>
            </a:r>
            <a:r>
              <a:rPr lang="en-US" altLang="zh-CN" dirty="0"/>
              <a:t> </a:t>
            </a:r>
            <a:r>
              <a:rPr lang="en-US" altLang="zh-CN" dirty="0" smtClean="0"/>
              <a:t>graph</a:t>
            </a:r>
            <a:r>
              <a:rPr lang="zh-CN" altLang="en-US" dirty="0" smtClean="0"/>
              <a:t>权重大于</a:t>
            </a:r>
            <a:r>
              <a:rPr lang="en-US" altLang="zh-CN" dirty="0" smtClean="0"/>
              <a:t>100</a:t>
            </a:r>
            <a:r>
              <a:rPr lang="zh-CN" altLang="en-US" dirty="0" smtClean="0"/>
              <a:t>构成边，最后优化</a:t>
            </a:r>
            <a:endParaRPr lang="en-US" altLang="zh-CN" dirty="0"/>
          </a:p>
          <a:p>
            <a:pPr lvl="1"/>
            <a:endParaRPr lang="en-US" altLang="zh-CN" dirty="0"/>
          </a:p>
          <a:p>
            <a:pPr lvl="1"/>
            <a:endParaRPr lang="en-US" altLang="zh-CN" dirty="0" smtClean="0"/>
          </a:p>
          <a:p>
            <a:pPr lvl="1"/>
            <a:endParaRPr lang="en-US" altLang="zh-CN" dirty="0" smtClean="0"/>
          </a:p>
          <a:p>
            <a:pPr lvl="1"/>
            <a:endParaRPr lang="en-US" altLang="zh-CN" dirty="0"/>
          </a:p>
        </p:txBody>
      </p:sp>
    </p:spTree>
    <p:extLst>
      <p:ext uri="{BB962C8B-B14F-4D97-AF65-F5344CB8AC3E}">
        <p14:creationId xmlns:p14="http://schemas.microsoft.com/office/powerpoint/2010/main" val="360576694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总的来说，对</a:t>
            </a:r>
            <a:r>
              <a:rPr lang="en-US" altLang="zh-CN" dirty="0" smtClean="0"/>
              <a:t>Essential Graph</a:t>
            </a:r>
            <a:r>
              <a:rPr lang="zh-CN" altLang="en-US" dirty="0"/>
              <a:t>做一次全局优化</a:t>
            </a:r>
            <a:r>
              <a:rPr lang="zh-CN" altLang="en-US" dirty="0" smtClean="0"/>
              <a:t>，把</a:t>
            </a:r>
            <a:r>
              <a:rPr lang="zh-CN" altLang="en-US" dirty="0"/>
              <a:t>这个</a:t>
            </a:r>
            <a:r>
              <a:rPr lang="en-US" altLang="zh-CN" dirty="0"/>
              <a:t>Sim3</a:t>
            </a:r>
            <a:r>
              <a:rPr lang="zh-CN" altLang="en-US" dirty="0"/>
              <a:t>带有的误差平均分到环路的各个关键帧</a:t>
            </a:r>
            <a:r>
              <a:rPr lang="zh-CN" altLang="en-US" dirty="0" smtClean="0"/>
              <a:t>。</a:t>
            </a:r>
            <a:endParaRPr lang="en-US" altLang="zh-CN" dirty="0" smtClean="0"/>
          </a:p>
          <a:p>
            <a:r>
              <a:rPr lang="zh-CN" altLang="en-US" dirty="0" smtClean="0"/>
              <a:t>最后跑一个全局的</a:t>
            </a:r>
            <a:r>
              <a:rPr lang="en-US" altLang="zh-CN" dirty="0" smtClean="0"/>
              <a:t>Bundle Adjustment</a:t>
            </a:r>
          </a:p>
          <a:p>
            <a:pPr lvl="1"/>
            <a:r>
              <a:rPr lang="zh-CN" altLang="en-US" dirty="0" smtClean="0"/>
              <a:t>将地图中的所有</a:t>
            </a:r>
            <a:r>
              <a:rPr lang="en-US" altLang="zh-CN" dirty="0" err="1" smtClean="0"/>
              <a:t>keyframe</a:t>
            </a:r>
            <a:r>
              <a:rPr lang="zh-CN" altLang="en-US" dirty="0" smtClean="0"/>
              <a:t>设置为图顶点</a:t>
            </a:r>
            <a:endParaRPr lang="en-US" altLang="zh-CN" dirty="0" smtClean="0"/>
          </a:p>
          <a:p>
            <a:pPr lvl="1"/>
            <a:r>
              <a:rPr lang="zh-CN" altLang="en-US" dirty="0" smtClean="0"/>
              <a:t>地图中的所有</a:t>
            </a:r>
            <a:r>
              <a:rPr lang="en-US" altLang="zh-CN" dirty="0" smtClean="0"/>
              <a:t>map point</a:t>
            </a:r>
            <a:r>
              <a:rPr lang="zh-CN" altLang="en-US" dirty="0" smtClean="0"/>
              <a:t>作为顶点</a:t>
            </a:r>
            <a:endParaRPr lang="en-US" altLang="zh-CN" dirty="0" smtClean="0"/>
          </a:p>
          <a:p>
            <a:pPr lvl="1"/>
            <a:r>
              <a:rPr lang="zh-CN" altLang="en-US" dirty="0" smtClean="0"/>
              <a:t>将</a:t>
            </a:r>
            <a:r>
              <a:rPr lang="en-US" altLang="zh-CN" dirty="0" smtClean="0"/>
              <a:t>map point</a:t>
            </a:r>
            <a:r>
              <a:rPr lang="zh-CN" altLang="en-US" dirty="0" smtClean="0"/>
              <a:t>与观察到该</a:t>
            </a:r>
            <a:r>
              <a:rPr lang="en-US" altLang="zh-CN" dirty="0" smtClean="0"/>
              <a:t>map point</a:t>
            </a:r>
            <a:r>
              <a:rPr lang="zh-CN" altLang="en-US" dirty="0" smtClean="0"/>
              <a:t>的</a:t>
            </a:r>
            <a:r>
              <a:rPr lang="en-US" altLang="zh-CN" dirty="0" err="1" smtClean="0"/>
              <a:t>keyframe</a:t>
            </a:r>
            <a:r>
              <a:rPr lang="zh-CN" altLang="en-US" dirty="0" smtClean="0"/>
              <a:t>构成边，边的观测值是</a:t>
            </a:r>
            <a:r>
              <a:rPr lang="en-US" altLang="zh-CN" dirty="0" smtClean="0"/>
              <a:t>map point</a:t>
            </a:r>
            <a:r>
              <a:rPr lang="zh-CN" altLang="en-US" dirty="0" smtClean="0"/>
              <a:t>在</a:t>
            </a:r>
            <a:r>
              <a:rPr lang="en-US" altLang="zh-CN" dirty="0" err="1" smtClean="0"/>
              <a:t>keyframe</a:t>
            </a:r>
            <a:r>
              <a:rPr lang="zh-CN" altLang="en-US" dirty="0" smtClean="0"/>
              <a:t>中对应特征的位置，</a:t>
            </a:r>
            <a:r>
              <a:rPr lang="zh-CN" altLang="en-US" dirty="0"/>
              <a:t>边的信息矩阵，考虑误差是一个像素*尺度</a:t>
            </a:r>
            <a:endParaRPr lang="en-US" altLang="zh-CN" dirty="0"/>
          </a:p>
          <a:p>
            <a:pPr lvl="1"/>
            <a:r>
              <a:rPr lang="zh-CN" altLang="en-US" dirty="0" smtClean="0"/>
              <a:t>进行优化</a:t>
            </a:r>
            <a:endParaRPr lang="en-US" altLang="zh-CN" dirty="0" smtClean="0"/>
          </a:p>
        </p:txBody>
      </p:sp>
      <p:sp>
        <p:nvSpPr>
          <p:cNvPr id="4" name="标题 3"/>
          <p:cNvSpPr>
            <a:spLocks noGrp="1"/>
          </p:cNvSpPr>
          <p:nvPr>
            <p:ph type="title"/>
          </p:nvPr>
        </p:nvSpPr>
        <p:spPr/>
        <p:txBody>
          <a:bodyPr/>
          <a:lstStyle/>
          <a:p>
            <a:r>
              <a:rPr lang="en-US" altLang="zh-CN" dirty="0"/>
              <a:t>Essential Graph</a:t>
            </a:r>
            <a:endParaRPr lang="zh-CN" altLang="en-US" dirty="0"/>
          </a:p>
        </p:txBody>
      </p:sp>
    </p:spTree>
    <p:extLst>
      <p:ext uri="{BB962C8B-B14F-4D97-AF65-F5344CB8AC3E}">
        <p14:creationId xmlns:p14="http://schemas.microsoft.com/office/powerpoint/2010/main" val="128512434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目前主要工作</a:t>
            </a:r>
            <a:endParaRPr lang="zh-CN" altLang="en-US" dirty="0"/>
          </a:p>
        </p:txBody>
      </p:sp>
      <p:sp>
        <p:nvSpPr>
          <p:cNvPr id="5" name="内容占位符 4"/>
          <p:cNvSpPr>
            <a:spLocks noGrp="1"/>
          </p:cNvSpPr>
          <p:nvPr>
            <p:ph idx="1"/>
          </p:nvPr>
        </p:nvSpPr>
        <p:spPr/>
        <p:txBody>
          <a:bodyPr/>
          <a:lstStyle/>
          <a:p>
            <a:r>
              <a:rPr lang="zh-CN" altLang="en-US" dirty="0" smtClean="0"/>
              <a:t>看代码，遵循</a:t>
            </a:r>
            <a:r>
              <a:rPr lang="en-US" altLang="zh-CN" dirty="0" smtClean="0"/>
              <a:t>ROS</a:t>
            </a:r>
            <a:r>
              <a:rPr lang="zh-CN" altLang="en-US" dirty="0" smtClean="0"/>
              <a:t>代码规范</a:t>
            </a:r>
            <a:r>
              <a:rPr lang="en-US" altLang="zh-CN" dirty="0" smtClean="0"/>
              <a:t>(</a:t>
            </a:r>
            <a:r>
              <a:rPr lang="zh-CN" altLang="en-US" dirty="0" smtClean="0"/>
              <a:t>与</a:t>
            </a:r>
            <a:r>
              <a:rPr lang="en-US" altLang="zh-CN" dirty="0" smtClean="0"/>
              <a:t>Google</a:t>
            </a:r>
            <a:r>
              <a:rPr lang="zh-CN" altLang="en-US" dirty="0" smtClean="0"/>
              <a:t>风格类似</a:t>
            </a:r>
            <a:r>
              <a:rPr lang="en-US" altLang="zh-CN" dirty="0" smtClean="0"/>
              <a:t>)</a:t>
            </a:r>
            <a:r>
              <a:rPr lang="zh-CN" altLang="en-US" dirty="0" smtClean="0"/>
              <a:t>修改代码</a:t>
            </a:r>
            <a:endParaRPr lang="en-US" altLang="zh-CN" dirty="0" smtClean="0"/>
          </a:p>
          <a:p>
            <a:r>
              <a:rPr lang="zh-CN" altLang="en-US" dirty="0" smtClean="0"/>
              <a:t>添加</a:t>
            </a:r>
            <a:r>
              <a:rPr lang="en-US" altLang="zh-CN" dirty="0" smtClean="0"/>
              <a:t>camera</a:t>
            </a:r>
            <a:r>
              <a:rPr lang="zh-CN" altLang="en-US" dirty="0" smtClean="0"/>
              <a:t>类，</a:t>
            </a:r>
            <a:r>
              <a:rPr lang="en-US" altLang="zh-CN" dirty="0" smtClean="0"/>
              <a:t>Feature</a:t>
            </a:r>
            <a:r>
              <a:rPr lang="zh-CN" altLang="en-US" dirty="0" smtClean="0"/>
              <a:t>类，对代码进行简单重构</a:t>
            </a:r>
            <a:endParaRPr lang="en-US" altLang="zh-CN" dirty="0" smtClean="0"/>
          </a:p>
          <a:p>
            <a:r>
              <a:rPr lang="zh-CN" altLang="en-US" dirty="0" smtClean="0"/>
              <a:t>对</a:t>
            </a:r>
            <a:r>
              <a:rPr lang="en-US" altLang="zh-CN" dirty="0" err="1" smtClean="0"/>
              <a:t>keyframe</a:t>
            </a:r>
            <a:r>
              <a:rPr lang="zh-CN" altLang="en-US" dirty="0" smtClean="0"/>
              <a:t>类进行修改，继承</a:t>
            </a:r>
            <a:r>
              <a:rPr lang="en-US" altLang="zh-CN" dirty="0" smtClean="0"/>
              <a:t>Frame</a:t>
            </a:r>
            <a:r>
              <a:rPr lang="zh-CN" altLang="en-US" dirty="0" smtClean="0"/>
              <a:t>类，删除过多冗余</a:t>
            </a:r>
            <a:endParaRPr lang="en-US" altLang="zh-CN" dirty="0" smtClean="0"/>
          </a:p>
          <a:p>
            <a:r>
              <a:rPr lang="zh-CN" altLang="en-US" dirty="0" smtClean="0"/>
              <a:t>将显示与程序运行主体分类</a:t>
            </a:r>
            <a:endParaRPr lang="en-US" altLang="zh-CN" dirty="0" smtClean="0"/>
          </a:p>
          <a:p>
            <a:r>
              <a:rPr lang="zh-CN" altLang="en-US" dirty="0" smtClean="0"/>
              <a:t>考虑程序扩展，构建相关基类</a:t>
            </a:r>
            <a:endParaRPr lang="en-US" altLang="zh-CN" dirty="0" smtClean="0"/>
          </a:p>
          <a:p>
            <a:r>
              <a:rPr lang="zh-CN" altLang="en-US" dirty="0" smtClean="0"/>
              <a:t>添加相关测试用例</a:t>
            </a:r>
            <a:endParaRPr lang="en-US" altLang="zh-CN" dirty="0" smtClean="0"/>
          </a:p>
          <a:p>
            <a:r>
              <a:rPr lang="zh-CN" altLang="en-US" dirty="0" smtClean="0"/>
              <a:t>添加单元测试</a:t>
            </a:r>
            <a:endParaRPr lang="en-US" altLang="zh-CN" dirty="0" smtClean="0"/>
          </a:p>
          <a:p>
            <a:endParaRPr lang="en-US" altLang="zh-CN" dirty="0"/>
          </a:p>
          <a:p>
            <a:endParaRPr lang="en-US" altLang="zh-CN" dirty="0" smtClean="0"/>
          </a:p>
          <a:p>
            <a:r>
              <a:rPr lang="zh-CN" altLang="en-US" dirty="0" smtClean="0"/>
              <a:t>工程方面就不细讲了</a:t>
            </a:r>
            <a:endParaRPr lang="zh-CN" altLang="en-US" dirty="0"/>
          </a:p>
        </p:txBody>
      </p:sp>
    </p:spTree>
    <p:extLst>
      <p:ext uri="{BB962C8B-B14F-4D97-AF65-F5344CB8AC3E}">
        <p14:creationId xmlns:p14="http://schemas.microsoft.com/office/powerpoint/2010/main" val="18617999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a:xfrm>
            <a:off x="395288" y="215900"/>
            <a:ext cx="8353425" cy="692150"/>
          </a:xfrm>
        </p:spPr>
        <p:txBody>
          <a:bodyPr/>
          <a:lstStyle/>
          <a:p>
            <a:r>
              <a:rPr lang="zh-CN" altLang="en-US" dirty="0" smtClean="0"/>
              <a:t>流程</a:t>
            </a:r>
          </a:p>
        </p:txBody>
      </p:sp>
      <p:sp>
        <p:nvSpPr>
          <p:cNvPr id="3" name="内容占位符 2"/>
          <p:cNvSpPr>
            <a:spLocks noGrp="1"/>
          </p:cNvSpPr>
          <p:nvPr>
            <p:ph idx="1"/>
          </p:nvPr>
        </p:nvSpPr>
        <p:spPr/>
        <p:txBody>
          <a:bodyPr/>
          <a:lstStyle/>
          <a:p>
            <a:r>
              <a:rPr lang="zh-CN" altLang="en-US" dirty="0" smtClean="0"/>
              <a:t>输入：摄像头（图像</a:t>
            </a:r>
            <a:r>
              <a:rPr lang="en-US" altLang="zh-CN" dirty="0" smtClean="0"/>
              <a:t>+</a:t>
            </a:r>
            <a:r>
              <a:rPr lang="zh-CN" altLang="en-US" dirty="0" smtClean="0"/>
              <a:t>时间码）</a:t>
            </a:r>
            <a:endParaRPr lang="en-US" altLang="zh-CN" dirty="0" smtClean="0"/>
          </a:p>
          <a:p>
            <a:pPr marL="0" indent="0">
              <a:buNone/>
            </a:pPr>
            <a:endParaRPr lang="en-US" altLang="zh-CN" dirty="0" smtClean="0"/>
          </a:p>
          <a:p>
            <a:r>
              <a:rPr lang="zh-CN" altLang="en-US" dirty="0" smtClean="0"/>
              <a:t>输出：轨迹（每帧图像对应相机位姿）</a:t>
            </a:r>
            <a:r>
              <a:rPr lang="en-US" altLang="zh-CN" dirty="0" smtClean="0"/>
              <a:t>+</a:t>
            </a:r>
            <a:r>
              <a:rPr lang="zh-CN" altLang="en-US" dirty="0" smtClean="0"/>
              <a:t>地图（关键帧</a:t>
            </a:r>
            <a:r>
              <a:rPr lang="en-US" altLang="zh-CN" dirty="0" smtClean="0"/>
              <a:t>+Map point</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827584" y="3294647"/>
            <a:ext cx="7560840" cy="2654633"/>
          </a:xfrm>
          <a:prstGeom prst="rect">
            <a:avLst/>
          </a:prstGeom>
        </p:spPr>
      </p:pic>
      <p:sp>
        <p:nvSpPr>
          <p:cNvPr id="5" name="文本框 4"/>
          <p:cNvSpPr txBox="1"/>
          <p:nvPr/>
        </p:nvSpPr>
        <p:spPr>
          <a:xfrm>
            <a:off x="395289" y="6486748"/>
            <a:ext cx="8748712" cy="338554"/>
          </a:xfrm>
          <a:prstGeom prst="rect">
            <a:avLst/>
          </a:prstGeom>
          <a:noFill/>
        </p:spPr>
        <p:txBody>
          <a:bodyPr wrap="square" rtlCol="0">
            <a:spAutoFit/>
          </a:bodyPr>
          <a:lstStyle/>
          <a:p>
            <a:r>
              <a:rPr lang="en-US" altLang="zh-CN" dirty="0" smtClean="0"/>
              <a:t>[1].Simultaneous Localization And Mapping: Present, Future, and the Robust-Perception Age</a:t>
            </a:r>
            <a:endParaRPr lang="zh-CN" altLang="en-US"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目前程序体系</a:t>
            </a:r>
            <a:endParaRPr lang="zh-CN" altLang="en-US" dirty="0"/>
          </a:p>
        </p:txBody>
      </p:sp>
      <p:pic>
        <p:nvPicPr>
          <p:cNvPr id="6" name="内容占位符 5"/>
          <p:cNvPicPr>
            <a:picLocks noGrp="1" noChangeAspect="1"/>
          </p:cNvPicPr>
          <p:nvPr>
            <p:ph idx="1"/>
          </p:nvPr>
        </p:nvPicPr>
        <p:blipFill>
          <a:blip r:embed="rId2"/>
          <a:stretch>
            <a:fillRect/>
          </a:stretch>
        </p:blipFill>
        <p:spPr>
          <a:xfrm>
            <a:off x="1403648" y="1340768"/>
            <a:ext cx="2655168" cy="5055882"/>
          </a:xfrm>
          <a:prstGeom prst="rect">
            <a:avLst/>
          </a:prstGeom>
        </p:spPr>
      </p:pic>
      <p:sp>
        <p:nvSpPr>
          <p:cNvPr id="2" name="文本框 1"/>
          <p:cNvSpPr txBox="1"/>
          <p:nvPr/>
        </p:nvSpPr>
        <p:spPr>
          <a:xfrm>
            <a:off x="4594626" y="2276872"/>
            <a:ext cx="3888681" cy="2062103"/>
          </a:xfrm>
          <a:prstGeom prst="rect">
            <a:avLst/>
          </a:prstGeom>
          <a:noFill/>
        </p:spPr>
        <p:txBody>
          <a:bodyPr wrap="square" rtlCol="0">
            <a:spAutoFit/>
          </a:bodyPr>
          <a:lstStyle/>
          <a:p>
            <a:r>
              <a:rPr lang="zh-CN" altLang="en-US" sz="3200" dirty="0" smtClean="0"/>
              <a:t>目前工作重点：</a:t>
            </a:r>
            <a:endParaRPr lang="en-US" altLang="zh-CN" sz="3200" dirty="0" smtClean="0"/>
          </a:p>
          <a:p>
            <a:r>
              <a:rPr lang="en-US" altLang="zh-CN" sz="3200" dirty="0" smtClean="0"/>
              <a:t>1</a:t>
            </a:r>
            <a:r>
              <a:rPr lang="zh-CN" altLang="en-US" sz="3200" dirty="0" smtClean="0"/>
              <a:t>、添加单元测试</a:t>
            </a:r>
            <a:endParaRPr lang="en-US" altLang="zh-CN" sz="3200" dirty="0" smtClean="0"/>
          </a:p>
          <a:p>
            <a:r>
              <a:rPr lang="en-US" altLang="zh-CN" sz="3200" dirty="0" smtClean="0"/>
              <a:t>2</a:t>
            </a:r>
            <a:r>
              <a:rPr lang="zh-CN" altLang="en-US" sz="3200" dirty="0" smtClean="0"/>
              <a:t>、可视化</a:t>
            </a:r>
            <a:endParaRPr lang="en-US" altLang="zh-CN" sz="3200" dirty="0" smtClean="0"/>
          </a:p>
          <a:p>
            <a:r>
              <a:rPr lang="en-US" altLang="zh-CN" sz="3200" dirty="0" smtClean="0"/>
              <a:t>3</a:t>
            </a:r>
            <a:r>
              <a:rPr lang="zh-CN" altLang="en-US" sz="3200" dirty="0" smtClean="0"/>
              <a:t>、做好日志</a:t>
            </a:r>
            <a:endParaRPr lang="zh-CN" altLang="en-US" sz="3200" dirty="0"/>
          </a:p>
        </p:txBody>
      </p:sp>
    </p:spTree>
    <p:extLst>
      <p:ext uri="{BB962C8B-B14F-4D97-AF65-F5344CB8AC3E}">
        <p14:creationId xmlns:p14="http://schemas.microsoft.com/office/powerpoint/2010/main" val="30084354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sp>
        <p:nvSpPr>
          <p:cNvPr id="9" name="矩形 8"/>
          <p:cNvSpPr/>
          <p:nvPr/>
        </p:nvSpPr>
        <p:spPr>
          <a:xfrm>
            <a:off x="1709678" y="2967335"/>
            <a:ext cx="5724644" cy="1754326"/>
          </a:xfrm>
          <a:prstGeom prst="rect">
            <a:avLst/>
          </a:prstGeom>
          <a:noFill/>
        </p:spPr>
        <p:txBody>
          <a:bodyPr wrap="none" lIns="91440" tIns="45720" rIns="91440" bIns="45720">
            <a:spAutoFit/>
          </a:bodyPr>
          <a:lstStyle/>
          <a:p>
            <a:pPr algn="ctr"/>
            <a:r>
              <a:rPr lang="zh-CN" altLang="en-US" sz="5400" b="1" dirty="0" smtClean="0">
                <a:ln w="22225">
                  <a:solidFill>
                    <a:schemeClr val="accent2"/>
                  </a:solidFill>
                  <a:prstDash val="solid"/>
                </a:ln>
                <a:solidFill>
                  <a:schemeClr val="accent2">
                    <a:lumMod val="40000"/>
                    <a:lumOff val="60000"/>
                  </a:schemeClr>
                </a:solidFill>
              </a:rPr>
              <a:t>最后感谢大家，</a:t>
            </a:r>
            <a:endParaRPr lang="en-US" altLang="zh-CN" sz="5400" b="1" dirty="0" smtClean="0">
              <a:ln w="22225">
                <a:solidFill>
                  <a:schemeClr val="accent2"/>
                </a:solidFill>
                <a:prstDash val="solid"/>
              </a:ln>
              <a:solidFill>
                <a:schemeClr val="accent2">
                  <a:lumMod val="40000"/>
                  <a:lumOff val="60000"/>
                </a:schemeClr>
              </a:solidFill>
            </a:endParaRPr>
          </a:p>
          <a:p>
            <a:pPr algn="ctr"/>
            <a:r>
              <a:rPr lang="zh-CN" altLang="en-US" sz="5400" b="1" dirty="0" smtClean="0">
                <a:ln w="22225">
                  <a:solidFill>
                    <a:schemeClr val="accent2"/>
                  </a:solidFill>
                  <a:prstDash val="solid"/>
                </a:ln>
                <a:solidFill>
                  <a:schemeClr val="accent2">
                    <a:lumMod val="40000"/>
                    <a:lumOff val="60000"/>
                  </a:schemeClr>
                </a:solidFill>
              </a:rPr>
              <a:t>让我学到了很多</a:t>
            </a:r>
            <a:r>
              <a:rPr lang="zh-CN" altLang="en-US" sz="5400" b="1" cap="none" spc="0" dirty="0" smtClean="0">
                <a:ln w="22225">
                  <a:solidFill>
                    <a:schemeClr val="accent2"/>
                  </a:solidFill>
                  <a:prstDash val="solid"/>
                </a:ln>
                <a:solidFill>
                  <a:schemeClr val="accent2">
                    <a:lumMod val="40000"/>
                    <a:lumOff val="60000"/>
                  </a:schemeClr>
                </a:solidFill>
                <a:effectLst/>
              </a:rPr>
              <a:t>！</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2075788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具体输入</a:t>
            </a:r>
            <a:endParaRPr lang="zh-CN" altLang="en-US" dirty="0"/>
          </a:p>
        </p:txBody>
      </p:sp>
      <p:sp>
        <p:nvSpPr>
          <p:cNvPr id="5" name="内容占位符 4"/>
          <p:cNvSpPr>
            <a:spLocks noGrp="1"/>
          </p:cNvSpPr>
          <p:nvPr>
            <p:ph idx="1"/>
          </p:nvPr>
        </p:nvSpPr>
        <p:spPr/>
        <p:txBody>
          <a:bodyPr/>
          <a:lstStyle/>
          <a:p>
            <a:r>
              <a:rPr lang="zh-CN" altLang="en-US" dirty="0" smtClean="0"/>
              <a:t>图像</a:t>
            </a:r>
            <a:r>
              <a:rPr lang="en-US" altLang="zh-CN" dirty="0" smtClean="0"/>
              <a:t>+</a:t>
            </a:r>
            <a:r>
              <a:rPr lang="zh-CN" altLang="en-US" dirty="0" smtClean="0"/>
              <a:t>时间码（传感器融合）</a:t>
            </a:r>
            <a:endParaRPr lang="en-US" altLang="zh-CN" dirty="0" smtClean="0"/>
          </a:p>
          <a:p>
            <a:endParaRPr lang="en-US" altLang="zh-CN" dirty="0" smtClean="0"/>
          </a:p>
          <a:p>
            <a:r>
              <a:rPr lang="zh-CN" altLang="en-US" dirty="0" smtClean="0"/>
              <a:t>相机内参（标定好的）</a:t>
            </a:r>
            <a:endParaRPr lang="en-US" altLang="zh-CN" dirty="0"/>
          </a:p>
          <a:p>
            <a:pPr lvl="1"/>
            <a:r>
              <a:rPr lang="zh-CN" altLang="en-US" dirty="0" smtClean="0"/>
              <a:t>相机</a:t>
            </a:r>
            <a:r>
              <a:rPr lang="en-US" altLang="zh-CN" dirty="0" smtClean="0"/>
              <a:t>zoom</a:t>
            </a:r>
            <a:r>
              <a:rPr lang="zh-CN" altLang="en-US" dirty="0" smtClean="0"/>
              <a:t>不可改变，</a:t>
            </a:r>
            <a:r>
              <a:rPr lang="en-US" altLang="zh-CN" dirty="0" smtClean="0"/>
              <a:t>focus</a:t>
            </a:r>
            <a:r>
              <a:rPr lang="zh-CN" altLang="en-US" dirty="0" smtClean="0"/>
              <a:t>尽量不变</a:t>
            </a:r>
            <a:endParaRPr lang="en-US" altLang="zh-CN" dirty="0" smtClean="0"/>
          </a:p>
          <a:p>
            <a:pPr lvl="1"/>
            <a:r>
              <a:rPr lang="zh-CN" altLang="en-US" dirty="0" smtClean="0"/>
              <a:t>给定标定图像的大小，计算内参跟图像大小有关（如果对采集图像进行缩放处理，则内参相应缩放）</a:t>
            </a:r>
            <a:endParaRPr lang="en-US" altLang="zh-CN" dirty="0" smtClean="0"/>
          </a:p>
          <a:p>
            <a:pPr lvl="1"/>
            <a:endParaRPr lang="en-US" altLang="zh-CN" dirty="0"/>
          </a:p>
          <a:p>
            <a:r>
              <a:rPr lang="zh-CN" altLang="en-US" dirty="0" smtClean="0"/>
              <a:t>指定特征检测描述子，及给出对应特征描述子的词汇表</a:t>
            </a:r>
            <a:endParaRPr lang="en-US" altLang="zh-CN" dirty="0" smtClean="0"/>
          </a:p>
          <a:p>
            <a:endParaRPr lang="en-US" altLang="zh-CN" dirty="0"/>
          </a:p>
        </p:txBody>
      </p:sp>
    </p:spTree>
    <p:extLst>
      <p:ext uri="{BB962C8B-B14F-4D97-AF65-F5344CB8AC3E}">
        <p14:creationId xmlns:p14="http://schemas.microsoft.com/office/powerpoint/2010/main" val="401679219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基本流程</a:t>
            </a:r>
            <a:endParaRPr lang="zh-CN" altLang="en-US" dirty="0"/>
          </a:p>
        </p:txBody>
      </p:sp>
      <p:sp>
        <p:nvSpPr>
          <p:cNvPr id="5" name="内容占位符 4"/>
          <p:cNvSpPr>
            <a:spLocks noGrp="1"/>
          </p:cNvSpPr>
          <p:nvPr>
            <p:ph idx="1"/>
          </p:nvPr>
        </p:nvSpPr>
        <p:spPr/>
        <p:txBody>
          <a:bodyPr/>
          <a:lstStyle/>
          <a:p>
            <a:r>
              <a:rPr lang="zh-CN" altLang="en-US" dirty="0" smtClean="0"/>
              <a:t>启动四个线程</a:t>
            </a:r>
            <a:endParaRPr lang="en-US" altLang="zh-CN" dirty="0" smtClean="0"/>
          </a:p>
          <a:p>
            <a:pPr lvl="1"/>
            <a:r>
              <a:rPr lang="en-US" altLang="zh-CN" dirty="0" smtClean="0"/>
              <a:t>Tracking</a:t>
            </a:r>
          </a:p>
          <a:p>
            <a:pPr lvl="1"/>
            <a:r>
              <a:rPr lang="en-US" altLang="zh-CN" dirty="0" smtClean="0"/>
              <a:t>Local Mapping(</a:t>
            </a:r>
            <a:r>
              <a:rPr lang="zh-CN" altLang="en-US" dirty="0" smtClean="0"/>
              <a:t>等待关键帧出现</a:t>
            </a:r>
            <a:r>
              <a:rPr lang="en-US" altLang="zh-CN" dirty="0" smtClean="0"/>
              <a:t>)</a:t>
            </a:r>
          </a:p>
          <a:p>
            <a:pPr lvl="1"/>
            <a:r>
              <a:rPr lang="en-US" altLang="zh-CN" dirty="0" smtClean="0"/>
              <a:t>Loop Closing(</a:t>
            </a:r>
            <a:r>
              <a:rPr lang="zh-CN" altLang="en-US" dirty="0" smtClean="0"/>
              <a:t>等待关键帧出现</a:t>
            </a:r>
            <a:r>
              <a:rPr lang="en-US" altLang="zh-CN" dirty="0" smtClean="0"/>
              <a:t>)</a:t>
            </a:r>
          </a:p>
          <a:p>
            <a:pPr lvl="1"/>
            <a:r>
              <a:rPr lang="en-US" altLang="zh-CN" dirty="0" smtClean="0"/>
              <a:t>Viewer(</a:t>
            </a:r>
            <a:r>
              <a:rPr lang="zh-CN" altLang="en-US" dirty="0" smtClean="0"/>
              <a:t>启动，需要绘制调用</a:t>
            </a:r>
            <a:r>
              <a:rPr lang="en-US" altLang="zh-CN" dirty="0" smtClean="0"/>
              <a:t>)</a:t>
            </a:r>
          </a:p>
          <a:p>
            <a:pPr marL="0" indent="0">
              <a:buNone/>
            </a:pPr>
            <a:endParaRPr lang="en-US" altLang="zh-CN" dirty="0" smtClean="0"/>
          </a:p>
          <a:p>
            <a:pPr lvl="1"/>
            <a:endParaRPr lang="zh-CN" altLang="en-US" dirty="0"/>
          </a:p>
        </p:txBody>
      </p:sp>
    </p:spTree>
    <p:extLst>
      <p:ext uri="{BB962C8B-B14F-4D97-AF65-F5344CB8AC3E}">
        <p14:creationId xmlns:p14="http://schemas.microsoft.com/office/powerpoint/2010/main" val="142353015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smtClean="0"/>
              <a:t>Tracking</a:t>
            </a:r>
            <a:endParaRPr lang="zh-CN" altLang="en-US" dirty="0"/>
          </a:p>
        </p:txBody>
      </p:sp>
      <p:sp>
        <p:nvSpPr>
          <p:cNvPr id="5" name="内容占位符 4"/>
          <p:cNvSpPr>
            <a:spLocks noGrp="1"/>
          </p:cNvSpPr>
          <p:nvPr>
            <p:ph idx="1"/>
          </p:nvPr>
        </p:nvSpPr>
        <p:spPr/>
        <p:txBody>
          <a:bodyPr/>
          <a:lstStyle/>
          <a:p>
            <a:r>
              <a:rPr lang="en-US" altLang="zh-CN" dirty="0" smtClean="0"/>
              <a:t>Tracking</a:t>
            </a:r>
            <a:r>
              <a:rPr lang="zh-CN" altLang="en-US" dirty="0" smtClean="0"/>
              <a:t>主要做两件事</a:t>
            </a:r>
            <a:endParaRPr lang="en-US" altLang="zh-CN" dirty="0" smtClean="0"/>
          </a:p>
          <a:p>
            <a:pPr lvl="1"/>
            <a:r>
              <a:rPr lang="zh-CN" altLang="en-US" dirty="0" smtClean="0"/>
              <a:t>确定每帧的位姿</a:t>
            </a:r>
            <a:endParaRPr lang="en-US" altLang="zh-CN" dirty="0" smtClean="0"/>
          </a:p>
          <a:p>
            <a:pPr lvl="1"/>
            <a:r>
              <a:rPr lang="zh-CN" altLang="en-US" dirty="0" smtClean="0"/>
              <a:t>确定关键帧提供给</a:t>
            </a:r>
            <a:r>
              <a:rPr lang="en-US" altLang="zh-CN" dirty="0" smtClean="0"/>
              <a:t>Local Mapping</a:t>
            </a:r>
            <a:r>
              <a:rPr lang="zh-CN" altLang="en-US" dirty="0" smtClean="0"/>
              <a:t>线程</a:t>
            </a:r>
            <a:endParaRPr lang="en-US" altLang="zh-CN" dirty="0" smtClean="0"/>
          </a:p>
          <a:p>
            <a:pPr marL="400050"/>
            <a:r>
              <a:rPr lang="en-US" altLang="zh-CN" dirty="0" smtClean="0"/>
              <a:t>Tracking</a:t>
            </a:r>
            <a:r>
              <a:rPr lang="zh-CN" altLang="en-US" dirty="0" smtClean="0"/>
              <a:t>具体模块</a:t>
            </a:r>
            <a:endParaRPr lang="en-US" altLang="zh-CN" dirty="0"/>
          </a:p>
          <a:p>
            <a:pPr marL="800100" lvl="1"/>
            <a:r>
              <a:rPr lang="zh-CN" altLang="en-US" dirty="0" smtClean="0"/>
              <a:t>初始化</a:t>
            </a:r>
            <a:endParaRPr lang="en-US" altLang="zh-CN" dirty="0" smtClean="0"/>
          </a:p>
          <a:p>
            <a:pPr marL="1200150" lvl="2"/>
            <a:r>
              <a:rPr lang="en-US" altLang="zh-CN" sz="1800" dirty="0" smtClean="0"/>
              <a:t>Initialize</a:t>
            </a:r>
          </a:p>
          <a:p>
            <a:pPr marL="800100" lvl="1"/>
            <a:r>
              <a:rPr lang="zh-CN" altLang="en-US" dirty="0" smtClean="0"/>
              <a:t>跟踪</a:t>
            </a:r>
            <a:endParaRPr lang="en-US" altLang="zh-CN" dirty="0" smtClean="0"/>
          </a:p>
          <a:p>
            <a:pPr marL="1200150" lvl="2"/>
            <a:r>
              <a:rPr lang="en-US" altLang="zh-CN" sz="1800" dirty="0" smtClean="0"/>
              <a:t>Track Reference Key Frame</a:t>
            </a:r>
          </a:p>
          <a:p>
            <a:pPr marL="1200150" lvl="2"/>
            <a:r>
              <a:rPr lang="en-US" altLang="zh-CN" sz="1800" dirty="0" smtClean="0"/>
              <a:t>Track With Motion Model</a:t>
            </a:r>
          </a:p>
          <a:p>
            <a:pPr marL="1200150" lvl="2"/>
            <a:r>
              <a:rPr lang="en-US" altLang="zh-CN" sz="1800" dirty="0" smtClean="0"/>
              <a:t>Track Local Map</a:t>
            </a:r>
          </a:p>
          <a:p>
            <a:pPr marL="800100" lvl="1"/>
            <a:r>
              <a:rPr lang="zh-CN" altLang="en-US" dirty="0" smtClean="0"/>
              <a:t>重定位</a:t>
            </a:r>
            <a:endParaRPr lang="en-US" altLang="zh-CN" dirty="0" smtClean="0"/>
          </a:p>
          <a:p>
            <a:pPr marL="1200150" lvl="2"/>
            <a:r>
              <a:rPr lang="en-US" altLang="zh-CN" sz="1800" dirty="0" smtClean="0"/>
              <a:t>Re localization</a:t>
            </a:r>
          </a:p>
          <a:p>
            <a:pPr marL="800100" lvl="1"/>
            <a:r>
              <a:rPr lang="zh-CN" altLang="en-US" dirty="0" smtClean="0"/>
              <a:t>确定关键帧</a:t>
            </a:r>
            <a:endParaRPr lang="en-US" altLang="zh-CN" dirty="0" smtClean="0"/>
          </a:p>
          <a:p>
            <a:pPr marL="1200150" lvl="2"/>
            <a:r>
              <a:rPr lang="en-US" altLang="zh-CN" sz="1800" dirty="0" smtClean="0"/>
              <a:t>Create New Key Frame</a:t>
            </a:r>
          </a:p>
          <a:p>
            <a:pPr marL="800100" lvl="1"/>
            <a:endParaRPr lang="en-US" altLang="zh-CN" dirty="0"/>
          </a:p>
          <a:p>
            <a:pPr marL="800100" lvl="1"/>
            <a:endParaRPr lang="en-US" altLang="zh-CN" dirty="0" smtClean="0"/>
          </a:p>
        </p:txBody>
      </p:sp>
      <p:pic>
        <p:nvPicPr>
          <p:cNvPr id="2" name="图片 1"/>
          <p:cNvPicPr>
            <a:picLocks noChangeAspect="1"/>
          </p:cNvPicPr>
          <p:nvPr/>
        </p:nvPicPr>
        <p:blipFill>
          <a:blip r:embed="rId2"/>
          <a:stretch>
            <a:fillRect/>
          </a:stretch>
        </p:blipFill>
        <p:spPr>
          <a:xfrm>
            <a:off x="4341662" y="2831800"/>
            <a:ext cx="4407051" cy="936104"/>
          </a:xfrm>
          <a:prstGeom prst="rect">
            <a:avLst/>
          </a:prstGeom>
        </p:spPr>
      </p:pic>
    </p:spTree>
    <p:extLst>
      <p:ext uri="{BB962C8B-B14F-4D97-AF65-F5344CB8AC3E}">
        <p14:creationId xmlns:p14="http://schemas.microsoft.com/office/powerpoint/2010/main" val="5419520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 calcmode="lin" valueType="num">
                                      <p:cBhvr additive="base">
                                        <p:cTn id="2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 calcmode="lin" valueType="num">
                                      <p:cBhvr additive="base">
                                        <p:cTn id="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 calcmode="lin" valueType="num">
                                      <p:cBhvr additive="base">
                                        <p:cTn id="4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 calcmode="lin" valueType="num">
                                      <p:cBhvr additive="base">
                                        <p:cTn id="4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初始化</a:t>
            </a:r>
            <a:endParaRPr lang="zh-CN" altLang="en-US" dirty="0"/>
          </a:p>
        </p:txBody>
      </p:sp>
      <p:sp>
        <p:nvSpPr>
          <p:cNvPr id="5" name="内容占位符 4"/>
          <p:cNvSpPr>
            <a:spLocks noGrp="1"/>
          </p:cNvSpPr>
          <p:nvPr>
            <p:ph idx="1"/>
          </p:nvPr>
        </p:nvSpPr>
        <p:spPr/>
        <p:txBody>
          <a:bodyPr/>
          <a:lstStyle/>
          <a:p>
            <a:r>
              <a:rPr lang="zh-CN" altLang="en-US" dirty="0" smtClean="0"/>
              <a:t>初始化目的</a:t>
            </a:r>
            <a:endParaRPr lang="en-US" altLang="zh-CN" dirty="0" smtClean="0"/>
          </a:p>
          <a:p>
            <a:pPr lvl="1"/>
            <a:r>
              <a:rPr lang="zh-CN" altLang="en-US" dirty="0" smtClean="0"/>
              <a:t>确定较为准确的</a:t>
            </a:r>
            <a:r>
              <a:rPr lang="en-US" altLang="zh-CN" dirty="0" smtClean="0"/>
              <a:t>3D</a:t>
            </a:r>
            <a:r>
              <a:rPr lang="zh-CN" altLang="en-US" dirty="0" smtClean="0"/>
              <a:t>点</a:t>
            </a:r>
            <a:endParaRPr lang="en-US" altLang="zh-CN" dirty="0" smtClean="0"/>
          </a:p>
          <a:p>
            <a:pPr lvl="1"/>
            <a:r>
              <a:rPr lang="en-US" altLang="zh-CN" dirty="0" smtClean="0"/>
              <a:t>2D-2D</a:t>
            </a:r>
            <a:r>
              <a:rPr lang="zh-CN" altLang="en-US" dirty="0" smtClean="0"/>
              <a:t>计算位姿，尺度不能统一，通过</a:t>
            </a:r>
            <a:r>
              <a:rPr lang="en-US" altLang="zh-CN" dirty="0" smtClean="0"/>
              <a:t>3D-2D</a:t>
            </a:r>
            <a:r>
              <a:rPr lang="zh-CN" altLang="en-US" dirty="0" smtClean="0"/>
              <a:t>的方式统一尺度</a:t>
            </a:r>
            <a:endParaRPr lang="en-US" altLang="zh-CN" dirty="0" smtClean="0"/>
          </a:p>
          <a:p>
            <a:r>
              <a:rPr lang="zh-CN" altLang="en-US" dirty="0" smtClean="0"/>
              <a:t>具体</a:t>
            </a:r>
            <a:r>
              <a:rPr lang="en-US" altLang="zh-CN" dirty="0" smtClean="0"/>
              <a:t>ORB-SLAM</a:t>
            </a:r>
            <a:r>
              <a:rPr lang="zh-CN" altLang="en-US" dirty="0" smtClean="0"/>
              <a:t>提供了自动初始化的方式</a:t>
            </a:r>
            <a:endParaRPr lang="en-US" altLang="zh-CN" dirty="0" smtClean="0"/>
          </a:p>
          <a:p>
            <a:pPr lvl="1"/>
            <a:r>
              <a:rPr lang="zh-CN" altLang="en-US" dirty="0" smtClean="0"/>
              <a:t>由于特征点共面与非共面约束关系不一样，共面计算单应矩阵，不共面计算基础矩阵</a:t>
            </a:r>
            <a:endParaRPr lang="en-US" altLang="zh-CN" dirty="0" smtClean="0"/>
          </a:p>
          <a:p>
            <a:pPr lvl="1"/>
            <a:r>
              <a:rPr lang="zh-CN" altLang="en-US" dirty="0" smtClean="0"/>
              <a:t>开辟两个线程同时计算这两个约束，计算好约束关系后，根据约束关系计算累积误差，根据比值确定选择哪种约束</a:t>
            </a:r>
            <a:endParaRPr lang="en-US" altLang="zh-CN" dirty="0" smtClean="0"/>
          </a:p>
          <a:p>
            <a:pPr lvl="1"/>
            <a:endParaRPr lang="en-US" altLang="zh-CN" dirty="0" smtClean="0"/>
          </a:p>
        </p:txBody>
      </p:sp>
      <p:pic>
        <p:nvPicPr>
          <p:cNvPr id="1026" name="Picture 2" descr="http://7xl6tk.com1.z0.glb.clouddn.com/sparse_img_align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725144"/>
            <a:ext cx="3549947" cy="205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9042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en-US" altLang="zh-CN" dirty="0" smtClean="0"/>
              <a:t>Tracking</a:t>
            </a:r>
            <a:endParaRPr lang="zh-CN" altLang="en-US" dirty="0"/>
          </a:p>
        </p:txBody>
      </p:sp>
      <p:sp>
        <p:nvSpPr>
          <p:cNvPr id="5" name="内容占位符 4"/>
          <p:cNvSpPr>
            <a:spLocks noGrp="1"/>
          </p:cNvSpPr>
          <p:nvPr>
            <p:ph idx="1"/>
          </p:nvPr>
        </p:nvSpPr>
        <p:spPr/>
        <p:txBody>
          <a:bodyPr/>
          <a:lstStyle/>
          <a:p>
            <a:r>
              <a:rPr lang="zh-CN" altLang="en-US" dirty="0" smtClean="0"/>
              <a:t>跟踪要处理每帧图像数据</a:t>
            </a:r>
            <a:endParaRPr lang="en-US" altLang="zh-CN" dirty="0" smtClean="0"/>
          </a:p>
          <a:p>
            <a:r>
              <a:rPr lang="zh-CN" altLang="en-US" dirty="0"/>
              <a:t>面向对象思想</a:t>
            </a:r>
            <a:r>
              <a:rPr lang="en-US" altLang="zh-CN" dirty="0"/>
              <a:t>-&gt;</a:t>
            </a:r>
            <a:r>
              <a:rPr lang="zh-CN" altLang="en-US" dirty="0" smtClean="0"/>
              <a:t>封装</a:t>
            </a:r>
            <a:endParaRPr lang="en-US" altLang="zh-CN" dirty="0" smtClean="0"/>
          </a:p>
          <a:p>
            <a:pPr lvl="1"/>
            <a:r>
              <a:rPr lang="zh-CN" altLang="en-US" dirty="0" smtClean="0"/>
              <a:t>将获取的图像数据封装成帧，后续处理都是针对于帧处理</a:t>
            </a:r>
            <a:endParaRPr lang="en-US" altLang="zh-CN" dirty="0" smtClean="0"/>
          </a:p>
          <a:p>
            <a:r>
              <a:rPr lang="zh-CN" altLang="en-US" dirty="0" smtClean="0"/>
              <a:t>具体</a:t>
            </a:r>
            <a:r>
              <a:rPr lang="en-US" altLang="zh-CN" dirty="0" smtClean="0"/>
              <a:t>Frame</a:t>
            </a:r>
            <a:r>
              <a:rPr lang="zh-CN" altLang="en-US" dirty="0" smtClean="0"/>
              <a:t>的结构</a:t>
            </a:r>
            <a:endParaRPr lang="en-US" altLang="zh-CN" dirty="0" smtClean="0"/>
          </a:p>
          <a:p>
            <a:pPr lvl="1"/>
            <a:r>
              <a:rPr lang="en-US" altLang="zh-CN" dirty="0"/>
              <a:t>Image-&gt;</a:t>
            </a:r>
            <a:r>
              <a:rPr lang="zh-CN" altLang="en-US" dirty="0"/>
              <a:t>存储图像数据</a:t>
            </a:r>
            <a:r>
              <a:rPr lang="en-US" altLang="zh-CN" dirty="0"/>
              <a:t>(</a:t>
            </a:r>
            <a:r>
              <a:rPr lang="zh-CN" altLang="en-US" dirty="0"/>
              <a:t>输入</a:t>
            </a:r>
            <a:r>
              <a:rPr lang="en-US" altLang="zh-CN" dirty="0"/>
              <a:t>)</a:t>
            </a:r>
          </a:p>
          <a:p>
            <a:pPr lvl="1"/>
            <a:r>
              <a:rPr lang="en-US" altLang="zh-CN" dirty="0"/>
              <a:t>Camera-&gt;</a:t>
            </a:r>
            <a:r>
              <a:rPr lang="zh-CN" altLang="en-US" dirty="0"/>
              <a:t>存储相机内参信息（输入）</a:t>
            </a:r>
          </a:p>
          <a:p>
            <a:pPr lvl="1"/>
            <a:r>
              <a:rPr lang="en-US" altLang="zh-CN" dirty="0"/>
              <a:t>Feature-&gt;</a:t>
            </a:r>
            <a:r>
              <a:rPr lang="zh-CN" altLang="en-US" dirty="0"/>
              <a:t>存储帧对应的特征数据（计算）（一对多的关系）</a:t>
            </a:r>
          </a:p>
          <a:p>
            <a:pPr lvl="1"/>
            <a:r>
              <a:rPr lang="en-US" altLang="zh-CN" dirty="0"/>
              <a:t>Mat-&gt;</a:t>
            </a:r>
            <a:r>
              <a:rPr lang="zh-CN" altLang="en-US" dirty="0"/>
              <a:t>存储帧对应相机姿态（计算）</a:t>
            </a:r>
          </a:p>
          <a:p>
            <a:pPr lvl="1"/>
            <a:endParaRPr lang="en-US" altLang="zh-CN" dirty="0" smtClean="0"/>
          </a:p>
          <a:p>
            <a:endParaRPr lang="en-US" altLang="zh-CN" dirty="0" smtClean="0"/>
          </a:p>
          <a:p>
            <a:pPr lvl="1"/>
            <a:endParaRPr lang="zh-CN" altLang="en-US" dirty="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775559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288" y="215900"/>
            <a:ext cx="8353425" cy="692150"/>
          </a:xfrm>
        </p:spPr>
        <p:txBody>
          <a:bodyPr/>
          <a:lstStyle/>
          <a:p>
            <a:r>
              <a:rPr lang="zh-CN" altLang="en-US" dirty="0" smtClean="0"/>
              <a:t>其他关键类构建</a:t>
            </a:r>
            <a:endParaRPr lang="zh-CN" altLang="en-US" dirty="0"/>
          </a:p>
        </p:txBody>
      </p:sp>
      <p:sp>
        <p:nvSpPr>
          <p:cNvPr id="5" name="内容占位符 4"/>
          <p:cNvSpPr>
            <a:spLocks noGrp="1"/>
          </p:cNvSpPr>
          <p:nvPr>
            <p:ph idx="1"/>
          </p:nvPr>
        </p:nvSpPr>
        <p:spPr/>
        <p:txBody>
          <a:bodyPr/>
          <a:lstStyle/>
          <a:p>
            <a:r>
              <a:rPr lang="en-US" altLang="zh-CN" dirty="0" err="1"/>
              <a:t>Keyframe</a:t>
            </a:r>
            <a:endParaRPr lang="en-US" altLang="zh-CN" dirty="0"/>
          </a:p>
          <a:p>
            <a:pPr lvl="1"/>
            <a:r>
              <a:rPr lang="zh-CN" altLang="en-US" dirty="0"/>
              <a:t>直接继承</a:t>
            </a:r>
            <a:r>
              <a:rPr lang="en-US" altLang="zh-CN" dirty="0"/>
              <a:t>Frame</a:t>
            </a:r>
            <a:r>
              <a:rPr lang="zh-CN" altLang="en-US" dirty="0"/>
              <a:t>类</a:t>
            </a:r>
            <a:endParaRPr lang="en-US" altLang="zh-CN" dirty="0"/>
          </a:p>
          <a:p>
            <a:r>
              <a:rPr lang="en-US" altLang="zh-CN" dirty="0"/>
              <a:t>Feature</a:t>
            </a:r>
          </a:p>
          <a:p>
            <a:pPr lvl="1"/>
            <a:r>
              <a:rPr lang="en-US" altLang="zh-CN" dirty="0"/>
              <a:t>Feature</a:t>
            </a:r>
            <a:r>
              <a:rPr lang="zh-CN" altLang="en-US" dirty="0"/>
              <a:t>对特征封装（</a:t>
            </a:r>
            <a:r>
              <a:rPr lang="en-US" altLang="zh-CN" dirty="0" err="1"/>
              <a:t>keypoint</a:t>
            </a:r>
            <a:r>
              <a:rPr lang="en-US" altLang="zh-CN" dirty="0"/>
              <a:t>+ descriptor</a:t>
            </a:r>
            <a:r>
              <a:rPr lang="zh-CN" altLang="en-US" dirty="0"/>
              <a:t>）</a:t>
            </a:r>
          </a:p>
          <a:p>
            <a:pPr lvl="1"/>
            <a:r>
              <a:rPr lang="en-US" altLang="zh-CN" dirty="0"/>
              <a:t>Feature</a:t>
            </a:r>
            <a:r>
              <a:rPr lang="zh-CN" altLang="en-US" dirty="0"/>
              <a:t>是帧与</a:t>
            </a:r>
            <a:r>
              <a:rPr lang="en-US" altLang="zh-CN" dirty="0"/>
              <a:t>Map point</a:t>
            </a:r>
            <a:r>
              <a:rPr lang="zh-CN" altLang="en-US" dirty="0"/>
              <a:t>的纽带</a:t>
            </a:r>
          </a:p>
          <a:p>
            <a:pPr lvl="1"/>
            <a:r>
              <a:rPr lang="en-US" altLang="zh-CN" dirty="0"/>
              <a:t>Feature</a:t>
            </a:r>
            <a:r>
              <a:rPr lang="zh-CN" altLang="en-US" dirty="0"/>
              <a:t>与</a:t>
            </a:r>
            <a:r>
              <a:rPr lang="en-US" altLang="zh-CN" dirty="0"/>
              <a:t>Frame</a:t>
            </a:r>
            <a:r>
              <a:rPr lang="zh-CN" altLang="en-US" dirty="0"/>
              <a:t>是多对一的关系</a:t>
            </a:r>
          </a:p>
          <a:p>
            <a:pPr lvl="1"/>
            <a:r>
              <a:rPr lang="en-US" altLang="zh-CN" dirty="0"/>
              <a:t>Feature</a:t>
            </a:r>
            <a:r>
              <a:rPr lang="zh-CN" altLang="en-US" dirty="0"/>
              <a:t>与</a:t>
            </a:r>
            <a:r>
              <a:rPr lang="en-US" altLang="zh-CN" dirty="0"/>
              <a:t>Map Point</a:t>
            </a:r>
            <a:r>
              <a:rPr lang="zh-CN" altLang="en-US" dirty="0"/>
              <a:t>是一对一的</a:t>
            </a:r>
            <a:r>
              <a:rPr lang="zh-CN" altLang="en-US" dirty="0" smtClean="0"/>
              <a:t>关系</a:t>
            </a:r>
            <a:endParaRPr lang="en-US" altLang="zh-CN" dirty="0" smtClean="0"/>
          </a:p>
          <a:p>
            <a:r>
              <a:rPr lang="en-US" altLang="zh-CN" dirty="0" smtClean="0"/>
              <a:t>MapPoint</a:t>
            </a:r>
          </a:p>
          <a:p>
            <a:pPr lvl="1"/>
            <a:r>
              <a:rPr lang="en-US" altLang="zh-CN" dirty="0"/>
              <a:t>MapPoint</a:t>
            </a:r>
            <a:r>
              <a:rPr lang="zh-CN" altLang="en-US" dirty="0"/>
              <a:t>对特征对应</a:t>
            </a:r>
            <a:r>
              <a:rPr lang="en-US" altLang="zh-CN" dirty="0"/>
              <a:t>3d</a:t>
            </a:r>
            <a:r>
              <a:rPr lang="zh-CN" altLang="en-US" dirty="0"/>
              <a:t>点的封装</a:t>
            </a:r>
          </a:p>
          <a:p>
            <a:pPr lvl="1"/>
            <a:r>
              <a:rPr lang="en-US" altLang="zh-CN" dirty="0"/>
              <a:t>MapPoint</a:t>
            </a:r>
            <a:r>
              <a:rPr lang="zh-CN" altLang="en-US" dirty="0"/>
              <a:t>对应的世界坐标</a:t>
            </a:r>
          </a:p>
          <a:p>
            <a:pPr lvl="1"/>
            <a:r>
              <a:rPr lang="en-US" altLang="zh-CN" dirty="0"/>
              <a:t>MapPoint</a:t>
            </a:r>
            <a:r>
              <a:rPr lang="zh-CN" altLang="en-US" dirty="0"/>
              <a:t>对应最好的特征描述</a:t>
            </a:r>
            <a:r>
              <a:rPr lang="zh-CN" altLang="en-US" dirty="0" smtClean="0"/>
              <a:t>子</a:t>
            </a:r>
            <a:endParaRPr lang="en-US" altLang="zh-CN" dirty="0" smtClean="0"/>
          </a:p>
          <a:p>
            <a:pPr marL="0" indent="0">
              <a:buNone/>
            </a:pPr>
            <a:endParaRPr lang="zh-CN" altLang="en-US" dirty="0"/>
          </a:p>
          <a:p>
            <a:pPr lvl="1"/>
            <a:endParaRPr lang="zh-CN" altLang="en-US" dirty="0"/>
          </a:p>
          <a:p>
            <a:endParaRPr lang="en-US" altLang="zh-CN" dirty="0"/>
          </a:p>
        </p:txBody>
      </p:sp>
    </p:spTree>
    <p:extLst>
      <p:ext uri="{BB962C8B-B14F-4D97-AF65-F5344CB8AC3E}">
        <p14:creationId xmlns:p14="http://schemas.microsoft.com/office/powerpoint/2010/main" val="294361160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模板">
  <a:themeElements>
    <a:clrScheme name="">
      <a:dk1>
        <a:srgbClr val="000000"/>
      </a:dk1>
      <a:lt1>
        <a:srgbClr val="FFFFFF"/>
      </a:lt1>
      <a:dk2>
        <a:srgbClr val="000000"/>
      </a:dk2>
      <a:lt2>
        <a:srgbClr val="B2B2B2"/>
      </a:lt2>
      <a:accent1>
        <a:srgbClr val="1957B3"/>
      </a:accent1>
      <a:accent2>
        <a:srgbClr val="0099CC"/>
      </a:accent2>
      <a:accent3>
        <a:srgbClr val="FFFFFF"/>
      </a:accent3>
      <a:accent4>
        <a:srgbClr val="000000"/>
      </a:accent4>
      <a:accent5>
        <a:srgbClr val="ABB4D6"/>
      </a:accent5>
      <a:accent6>
        <a:srgbClr val="008AB9"/>
      </a:accent6>
      <a:hlink>
        <a:srgbClr val="336699"/>
      </a:hlink>
      <a:folHlink>
        <a:srgbClr val="FE6E02"/>
      </a:folHlink>
    </a:clrScheme>
    <a:fontScheme name="1_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9CCFF"/>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def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99CCFF"/>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457200" marR="0" indent="0" algn="ctr" defTabSz="914400" rtl="0" eaLnBrk="1" fontAlgn="base" latinLnBrk="0" hangingPunct="1">
          <a:lnSpc>
            <a:spcPct val="100000"/>
          </a:lnSpc>
          <a:spcBef>
            <a:spcPct val="50000"/>
          </a:spcBef>
          <a:spcAft>
            <a:spcPct val="0"/>
          </a:spcAft>
          <a:buClr>
            <a:srgbClr val="FF0000"/>
          </a:buClr>
          <a:buSzTx/>
          <a:buFont typeface="Wingdings" pitchFamily="2" charset="2"/>
          <a:buNone/>
          <a:tabLst/>
          <a:defRPr kumimoji="0" lang="zh-CN" altLang="en-US" sz="16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FF"/>
        </a:lt1>
        <a:dk2>
          <a:srgbClr val="000000"/>
        </a:dk2>
        <a:lt2>
          <a:srgbClr val="C0C0C0"/>
        </a:lt2>
        <a:accent1>
          <a:srgbClr val="CC3300"/>
        </a:accent1>
        <a:accent2>
          <a:srgbClr val="333399"/>
        </a:accent2>
        <a:accent3>
          <a:srgbClr val="FFFFFF"/>
        </a:accent3>
        <a:accent4>
          <a:srgbClr val="000000"/>
        </a:accent4>
        <a:accent5>
          <a:srgbClr val="E2ADAA"/>
        </a:accent5>
        <a:accent6>
          <a:srgbClr val="2D2D8A"/>
        </a:accent6>
        <a:hlink>
          <a:srgbClr val="FF0000"/>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14">
        <a:dk1>
          <a:srgbClr val="000000"/>
        </a:dk1>
        <a:lt1>
          <a:srgbClr val="FFFFFF"/>
        </a:lt1>
        <a:dk2>
          <a:srgbClr val="000000"/>
        </a:dk2>
        <a:lt2>
          <a:srgbClr val="B2B2B2"/>
        </a:lt2>
        <a:accent1>
          <a:srgbClr val="CC3300"/>
        </a:accent1>
        <a:accent2>
          <a:srgbClr val="FF9966"/>
        </a:accent2>
        <a:accent3>
          <a:srgbClr val="FFFFFF"/>
        </a:accent3>
        <a:accent4>
          <a:srgbClr val="000000"/>
        </a:accent4>
        <a:accent5>
          <a:srgbClr val="E2ADAA"/>
        </a:accent5>
        <a:accent6>
          <a:srgbClr val="E78A5C"/>
        </a:accent6>
        <a:hlink>
          <a:srgbClr val="FF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默认设计模板 14">
    <a:dk1>
      <a:srgbClr val="000000"/>
    </a:dk1>
    <a:lt1>
      <a:srgbClr val="FFFFFF"/>
    </a:lt1>
    <a:dk2>
      <a:srgbClr val="000000"/>
    </a:dk2>
    <a:lt2>
      <a:srgbClr val="B2B2B2"/>
    </a:lt2>
    <a:accent1>
      <a:srgbClr val="CC3300"/>
    </a:accent1>
    <a:accent2>
      <a:srgbClr val="FF9966"/>
    </a:accent2>
    <a:accent3>
      <a:srgbClr val="FFFFFF"/>
    </a:accent3>
    <a:accent4>
      <a:srgbClr val="000000"/>
    </a:accent4>
    <a:accent5>
      <a:srgbClr val="E2ADAA"/>
    </a:accent5>
    <a:accent6>
      <a:srgbClr val="E78A5C"/>
    </a:accent6>
    <a:hlink>
      <a:srgbClr val="FF3300"/>
    </a:hlink>
    <a:folHlink>
      <a:srgbClr val="996600"/>
    </a:folHlink>
  </a:clrScheme>
</a:themeOverride>
</file>

<file path=docProps/app.xml><?xml version="1.0" encoding="utf-8"?>
<Properties xmlns="http://schemas.openxmlformats.org/officeDocument/2006/extended-properties" xmlns:vt="http://schemas.openxmlformats.org/officeDocument/2006/docPropsVTypes">
  <Template>模板</Template>
  <TotalTime>5849</TotalTime>
  <Words>2447</Words>
  <Application>Microsoft Office PowerPoint</Application>
  <PresentationFormat>顶置</PresentationFormat>
  <Paragraphs>228</Paragraphs>
  <Slides>31</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黑体</vt:lpstr>
      <vt:lpstr>华文中宋</vt:lpstr>
      <vt:lpstr>楷体_GB2312</vt:lpstr>
      <vt:lpstr>宋体</vt:lpstr>
      <vt:lpstr>微软雅黑</vt:lpstr>
      <vt:lpstr>Arial</vt:lpstr>
      <vt:lpstr>Lucida Console</vt:lpstr>
      <vt:lpstr>Wingdings</vt:lpstr>
      <vt:lpstr>模板</vt:lpstr>
      <vt:lpstr>ORB-SLAM简单重构</vt:lpstr>
      <vt:lpstr>流程</vt:lpstr>
      <vt:lpstr>流程</vt:lpstr>
      <vt:lpstr>具体输入</vt:lpstr>
      <vt:lpstr>基本流程</vt:lpstr>
      <vt:lpstr>Tracking</vt:lpstr>
      <vt:lpstr>初始化</vt:lpstr>
      <vt:lpstr>Tracking</vt:lpstr>
      <vt:lpstr>其他关键类构建</vt:lpstr>
      <vt:lpstr>基础数据结构设计</vt:lpstr>
      <vt:lpstr>Track Reference Key Frame</vt:lpstr>
      <vt:lpstr>Track With Motion Model</vt:lpstr>
      <vt:lpstr>Track Local Map</vt:lpstr>
      <vt:lpstr>Track Local Map</vt:lpstr>
      <vt:lpstr>重定位问题</vt:lpstr>
      <vt:lpstr>跟踪确定关键帧</vt:lpstr>
      <vt:lpstr>Local Mapping</vt:lpstr>
      <vt:lpstr>Local Mapping</vt:lpstr>
      <vt:lpstr>Local Mapping</vt:lpstr>
      <vt:lpstr>Local Mapping</vt:lpstr>
      <vt:lpstr>Local Mapping</vt:lpstr>
      <vt:lpstr>Map point的剔除</vt:lpstr>
      <vt:lpstr>Keyframe的剔除</vt:lpstr>
      <vt:lpstr>Loop Closing</vt:lpstr>
      <vt:lpstr> Loop Candidates Detection</vt:lpstr>
      <vt:lpstr>Compute the Similarity Transformation</vt:lpstr>
      <vt:lpstr>Loop Fusion</vt:lpstr>
      <vt:lpstr>Essential Graph</vt:lpstr>
      <vt:lpstr>目前主要工作</vt:lpstr>
      <vt:lpstr>目前程序体系</vt:lpstr>
      <vt:lpstr>PowerPoint 演示文稿</vt:lpstr>
    </vt:vector>
  </TitlesOfParts>
  <Company>江苏常州</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 Title</dc:title>
  <dc:subject>三维重建</dc:subject>
  <dc:creator>冯兵</dc:creator>
  <cp:keywords>三维重建</cp:keywords>
  <dc:description>三维重建模板</dc:description>
  <cp:lastModifiedBy>bing feng</cp:lastModifiedBy>
  <cp:revision>664</cp:revision>
  <cp:lastPrinted>2016-07-01T06:42:20Z</cp:lastPrinted>
  <dcterms:created xsi:type="dcterms:W3CDTF">2012-09-29T06:39:31Z</dcterms:created>
  <dcterms:modified xsi:type="dcterms:W3CDTF">2016-07-01T09:39:27Z</dcterms:modified>
  <cp:category>计算机</cp:category>
</cp:coreProperties>
</file>