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맑은 고딕"/>
      </a:defRPr>
    </a:lvl1pPr>
    <a:lvl2pPr indent="228600" latinLnBrk="0">
      <a:defRPr sz="1200">
        <a:latin typeface="+mj-lt"/>
        <a:ea typeface="+mj-ea"/>
        <a:cs typeface="+mj-cs"/>
        <a:sym typeface="맑은 고딕"/>
      </a:defRPr>
    </a:lvl2pPr>
    <a:lvl3pPr indent="457200" latinLnBrk="0">
      <a:defRPr sz="1200">
        <a:latin typeface="+mj-lt"/>
        <a:ea typeface="+mj-ea"/>
        <a:cs typeface="+mj-cs"/>
        <a:sym typeface="맑은 고딕"/>
      </a:defRPr>
    </a:lvl3pPr>
    <a:lvl4pPr indent="685800" latinLnBrk="0">
      <a:defRPr sz="1200">
        <a:latin typeface="+mj-lt"/>
        <a:ea typeface="+mj-ea"/>
        <a:cs typeface="+mj-cs"/>
        <a:sym typeface="맑은 고딕"/>
      </a:defRPr>
    </a:lvl4pPr>
    <a:lvl5pPr indent="914400" latinLnBrk="0">
      <a:defRPr sz="1200">
        <a:latin typeface="+mj-lt"/>
        <a:ea typeface="+mj-ea"/>
        <a:cs typeface="+mj-cs"/>
        <a:sym typeface="맑은 고딕"/>
      </a:defRPr>
    </a:lvl5pPr>
    <a:lvl6pPr indent="1143000" latinLnBrk="0">
      <a:defRPr sz="1200">
        <a:latin typeface="+mj-lt"/>
        <a:ea typeface="+mj-ea"/>
        <a:cs typeface="+mj-cs"/>
        <a:sym typeface="맑은 고딕"/>
      </a:defRPr>
    </a:lvl6pPr>
    <a:lvl7pPr indent="1371600" latinLnBrk="0">
      <a:defRPr sz="1200">
        <a:latin typeface="+mj-lt"/>
        <a:ea typeface="+mj-ea"/>
        <a:cs typeface="+mj-cs"/>
        <a:sym typeface="맑은 고딕"/>
      </a:defRPr>
    </a:lvl7pPr>
    <a:lvl8pPr indent="1600200" latinLnBrk="0">
      <a:defRPr sz="1200">
        <a:latin typeface="+mj-lt"/>
        <a:ea typeface="+mj-ea"/>
        <a:cs typeface="+mj-cs"/>
        <a:sym typeface="맑은 고딕"/>
      </a:defRPr>
    </a:lvl8pPr>
    <a:lvl9pPr indent="1828800" latinLnBrk="0">
      <a:defRPr sz="1200">
        <a:latin typeface="+mj-lt"/>
        <a:ea typeface="+mj-ea"/>
        <a:cs typeface="+mj-cs"/>
        <a:sym typeface="맑은 고딕"/>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제목 슬라이드">
    <p:spTree>
      <p:nvGrpSpPr>
        <p:cNvPr id="1" name=""/>
        <p:cNvGrpSpPr/>
        <p:nvPr/>
      </p:nvGrpSpPr>
      <p:grpSpPr>
        <a:xfrm>
          <a:off x="0" y="0"/>
          <a:ext cx="0" cy="0"/>
          <a:chOff x="0" y="0"/>
          <a:chExt cx="0" cy="0"/>
        </a:xfrm>
      </p:grpSpPr>
      <p:sp>
        <p:nvSpPr>
          <p:cNvPr id="11" name="제목 텍스트"/>
          <p:cNvSpPr txBox="1"/>
          <p:nvPr>
            <p:ph type="title"/>
          </p:nvPr>
        </p:nvSpPr>
        <p:spPr>
          <a:xfrm>
            <a:off x="1524000" y="1122362"/>
            <a:ext cx="9144000" cy="2387601"/>
          </a:xfrm>
          <a:prstGeom prst="rect">
            <a:avLst/>
          </a:prstGeom>
        </p:spPr>
        <p:txBody>
          <a:bodyPr anchor="b"/>
          <a:lstStyle>
            <a:lvl1pPr algn="ctr">
              <a:defRPr sz="6000"/>
            </a:lvl1pPr>
          </a:lstStyle>
          <a:p>
            <a:pPr/>
            <a:r>
              <a:t>제목 텍스트</a:t>
            </a:r>
          </a:p>
        </p:txBody>
      </p:sp>
      <p:sp>
        <p:nvSpPr>
          <p:cNvPr id="12" name="본문 첫 번째 줄…"/>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내용">
    <p:spTree>
      <p:nvGrpSpPr>
        <p:cNvPr id="1" name=""/>
        <p:cNvGrpSpPr/>
        <p:nvPr/>
      </p:nvGrpSpPr>
      <p:grpSpPr>
        <a:xfrm>
          <a:off x="0" y="0"/>
          <a:ext cx="0" cy="0"/>
          <a:chOff x="0" y="0"/>
          <a:chExt cx="0" cy="0"/>
        </a:xfrm>
      </p:grpSpPr>
      <p:sp>
        <p:nvSpPr>
          <p:cNvPr id="20" name="제목 텍스트"/>
          <p:cNvSpPr txBox="1"/>
          <p:nvPr>
            <p:ph type="title"/>
          </p:nvPr>
        </p:nvSpPr>
        <p:spPr>
          <a:prstGeom prst="rect">
            <a:avLst/>
          </a:prstGeom>
        </p:spPr>
        <p:txBody>
          <a:bodyPr/>
          <a:lstStyle/>
          <a:p>
            <a:pPr/>
            <a:r>
              <a:t>제목 텍스트</a:t>
            </a:r>
          </a:p>
        </p:txBody>
      </p:sp>
      <p:sp>
        <p:nvSpPr>
          <p:cNvPr id="21" name="본문 첫 번째 줄…"/>
          <p:cNvSpPr txBox="1"/>
          <p:nvPr>
            <p:ph type="body"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구역 머리글">
    <p:spTree>
      <p:nvGrpSpPr>
        <p:cNvPr id="1" name=""/>
        <p:cNvGrpSpPr/>
        <p:nvPr/>
      </p:nvGrpSpPr>
      <p:grpSpPr>
        <a:xfrm>
          <a:off x="0" y="0"/>
          <a:ext cx="0" cy="0"/>
          <a:chOff x="0" y="0"/>
          <a:chExt cx="0" cy="0"/>
        </a:xfrm>
      </p:grpSpPr>
      <p:sp>
        <p:nvSpPr>
          <p:cNvPr id="29" name="제목 텍스트"/>
          <p:cNvSpPr txBox="1"/>
          <p:nvPr>
            <p:ph type="title"/>
          </p:nvPr>
        </p:nvSpPr>
        <p:spPr>
          <a:xfrm>
            <a:off x="831850" y="1709738"/>
            <a:ext cx="10515600" cy="2852737"/>
          </a:xfrm>
          <a:prstGeom prst="rect">
            <a:avLst/>
          </a:prstGeom>
        </p:spPr>
        <p:txBody>
          <a:bodyPr anchor="b"/>
          <a:lstStyle>
            <a:lvl1pPr>
              <a:defRPr sz="6000"/>
            </a:lvl1pPr>
          </a:lstStyle>
          <a:p>
            <a:pPr/>
            <a:r>
              <a:t>제목 텍스트</a:t>
            </a:r>
          </a:p>
        </p:txBody>
      </p:sp>
      <p:sp>
        <p:nvSpPr>
          <p:cNvPr id="30" name="본문 첫 번째 줄…"/>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콘텐츠 2개">
    <p:spTree>
      <p:nvGrpSpPr>
        <p:cNvPr id="1" name=""/>
        <p:cNvGrpSpPr/>
        <p:nvPr/>
      </p:nvGrpSpPr>
      <p:grpSpPr>
        <a:xfrm>
          <a:off x="0" y="0"/>
          <a:ext cx="0" cy="0"/>
          <a:chOff x="0" y="0"/>
          <a:chExt cx="0" cy="0"/>
        </a:xfrm>
      </p:grpSpPr>
      <p:sp>
        <p:nvSpPr>
          <p:cNvPr id="38" name="제목 텍스트"/>
          <p:cNvSpPr txBox="1"/>
          <p:nvPr>
            <p:ph type="title"/>
          </p:nvPr>
        </p:nvSpPr>
        <p:spPr>
          <a:prstGeom prst="rect">
            <a:avLst/>
          </a:prstGeom>
        </p:spPr>
        <p:txBody>
          <a:bodyPr/>
          <a:lstStyle/>
          <a:p>
            <a:pPr/>
            <a:r>
              <a:t>제목 텍스트</a:t>
            </a:r>
          </a:p>
        </p:txBody>
      </p:sp>
      <p:sp>
        <p:nvSpPr>
          <p:cNvPr id="39" name="본문 첫 번째 줄…"/>
          <p:cNvSpPr txBox="1"/>
          <p:nvPr>
            <p:ph type="body" sz="half" idx="1"/>
          </p:nvPr>
        </p:nvSpPr>
        <p:spPr>
          <a:xfrm>
            <a:off x="838200" y="1825625"/>
            <a:ext cx="5181600" cy="4351338"/>
          </a:xfrm>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비교">
    <p:spTree>
      <p:nvGrpSpPr>
        <p:cNvPr id="1" name=""/>
        <p:cNvGrpSpPr/>
        <p:nvPr/>
      </p:nvGrpSpPr>
      <p:grpSpPr>
        <a:xfrm>
          <a:off x="0" y="0"/>
          <a:ext cx="0" cy="0"/>
          <a:chOff x="0" y="0"/>
          <a:chExt cx="0" cy="0"/>
        </a:xfrm>
      </p:grpSpPr>
      <p:sp>
        <p:nvSpPr>
          <p:cNvPr id="47" name="제목 텍스트"/>
          <p:cNvSpPr txBox="1"/>
          <p:nvPr>
            <p:ph type="title"/>
          </p:nvPr>
        </p:nvSpPr>
        <p:spPr>
          <a:xfrm>
            <a:off x="839787" y="365125"/>
            <a:ext cx="10515601" cy="1325563"/>
          </a:xfrm>
          <a:prstGeom prst="rect">
            <a:avLst/>
          </a:prstGeom>
        </p:spPr>
        <p:txBody>
          <a:bodyPr/>
          <a:lstStyle/>
          <a:p>
            <a:pPr/>
            <a:r>
              <a:t>제목 텍스트</a:t>
            </a:r>
          </a:p>
        </p:txBody>
      </p:sp>
      <p:sp>
        <p:nvSpPr>
          <p:cNvPr id="48" name="본문 첫 번째 줄…"/>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9" name="텍스트 개체 틀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만">
    <p:spTree>
      <p:nvGrpSpPr>
        <p:cNvPr id="1" name=""/>
        <p:cNvGrpSpPr/>
        <p:nvPr/>
      </p:nvGrpSpPr>
      <p:grpSpPr>
        <a:xfrm>
          <a:off x="0" y="0"/>
          <a:ext cx="0" cy="0"/>
          <a:chOff x="0" y="0"/>
          <a:chExt cx="0" cy="0"/>
        </a:xfrm>
      </p:grpSpPr>
      <p:sp>
        <p:nvSpPr>
          <p:cNvPr id="57" name="제목 텍스트"/>
          <p:cNvSpPr txBox="1"/>
          <p:nvPr>
            <p:ph type="title"/>
          </p:nvPr>
        </p:nvSpPr>
        <p:spPr>
          <a:prstGeom prst="rect">
            <a:avLst/>
          </a:prstGeom>
        </p:spPr>
        <p:txBody>
          <a:bodyPr/>
          <a:lstStyle/>
          <a:p>
            <a:pPr/>
            <a:r>
              <a:t>제목 텍스트</a:t>
            </a:r>
          </a:p>
        </p:txBody>
      </p:sp>
      <p:sp>
        <p:nvSpPr>
          <p:cNvPr id="5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빈 화면">
    <p:spTree>
      <p:nvGrpSpPr>
        <p:cNvPr id="1" name=""/>
        <p:cNvGrpSpPr/>
        <p:nvPr/>
      </p:nvGrpSpPr>
      <p:grpSpPr>
        <a:xfrm>
          <a:off x="0" y="0"/>
          <a:ext cx="0" cy="0"/>
          <a:chOff x="0" y="0"/>
          <a:chExt cx="0" cy="0"/>
        </a:xfrm>
      </p:grpSpPr>
      <p:sp>
        <p:nvSpPr>
          <p:cNvPr id="6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캡션 있는 콘텐츠">
    <p:spTree>
      <p:nvGrpSpPr>
        <p:cNvPr id="1" name=""/>
        <p:cNvGrpSpPr/>
        <p:nvPr/>
      </p:nvGrpSpPr>
      <p:grpSpPr>
        <a:xfrm>
          <a:off x="0" y="0"/>
          <a:ext cx="0" cy="0"/>
          <a:chOff x="0" y="0"/>
          <a:chExt cx="0" cy="0"/>
        </a:xfrm>
      </p:grpSpPr>
      <p:sp>
        <p:nvSpPr>
          <p:cNvPr id="72" name="제목 텍스트"/>
          <p:cNvSpPr txBox="1"/>
          <p:nvPr>
            <p:ph type="title"/>
          </p:nvPr>
        </p:nvSpPr>
        <p:spPr>
          <a:xfrm>
            <a:off x="839787" y="457200"/>
            <a:ext cx="3932239" cy="1600200"/>
          </a:xfrm>
          <a:prstGeom prst="rect">
            <a:avLst/>
          </a:prstGeom>
        </p:spPr>
        <p:txBody>
          <a:bodyPr anchor="b"/>
          <a:lstStyle>
            <a:lvl1pPr>
              <a:defRPr sz="3200"/>
            </a:lvl1pPr>
          </a:lstStyle>
          <a:p>
            <a:pPr/>
            <a:r>
              <a:t>제목 텍스트</a:t>
            </a:r>
          </a:p>
        </p:txBody>
      </p:sp>
      <p:sp>
        <p:nvSpPr>
          <p:cNvPr id="73" name="본문 첫 번째 줄…"/>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4" name="텍스트 개체 틀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캡션 있는 그림">
    <p:spTree>
      <p:nvGrpSpPr>
        <p:cNvPr id="1" name=""/>
        <p:cNvGrpSpPr/>
        <p:nvPr/>
      </p:nvGrpSpPr>
      <p:grpSpPr>
        <a:xfrm>
          <a:off x="0" y="0"/>
          <a:ext cx="0" cy="0"/>
          <a:chOff x="0" y="0"/>
          <a:chExt cx="0" cy="0"/>
        </a:xfrm>
      </p:grpSpPr>
      <p:sp>
        <p:nvSpPr>
          <p:cNvPr id="82" name="제목 텍스트"/>
          <p:cNvSpPr txBox="1"/>
          <p:nvPr>
            <p:ph type="title"/>
          </p:nvPr>
        </p:nvSpPr>
        <p:spPr>
          <a:xfrm>
            <a:off x="839787" y="457200"/>
            <a:ext cx="3932239" cy="1600200"/>
          </a:xfrm>
          <a:prstGeom prst="rect">
            <a:avLst/>
          </a:prstGeom>
        </p:spPr>
        <p:txBody>
          <a:bodyPr anchor="b"/>
          <a:lstStyle>
            <a:lvl1pPr>
              <a:defRPr sz="3200"/>
            </a:lvl1pPr>
          </a:lstStyle>
          <a:p>
            <a:pPr/>
            <a:r>
              <a:t>제목 텍스트</a:t>
            </a:r>
          </a:p>
        </p:txBody>
      </p:sp>
      <p:sp>
        <p:nvSpPr>
          <p:cNvPr id="83" name="그림 개체 틀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본문 첫 번째 줄…"/>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제목 텍스트"/>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제목 텍스트</a:t>
            </a:r>
          </a:p>
        </p:txBody>
      </p:sp>
      <p:sp>
        <p:nvSpPr>
          <p:cNvPr id="3" name="본문 첫 번째 줄…"/>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 name="슬라이드 번호"/>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outu.be/DWHR3O5Trbk" TargetMode="External"/><Relationship Id="rId3" Type="http://schemas.openxmlformats.org/officeDocument/2006/relationships/hyperlink" Target="https://www.youtube.com/watch?v=WtEG24bnMgw"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제목 1"/>
          <p:cNvSpPr txBox="1"/>
          <p:nvPr>
            <p:ph type="title"/>
          </p:nvPr>
        </p:nvSpPr>
        <p:spPr>
          <a:xfrm>
            <a:off x="838200" y="365125"/>
            <a:ext cx="10515600" cy="1325563"/>
          </a:xfrm>
          <a:prstGeom prst="rect">
            <a:avLst/>
          </a:prstGeom>
        </p:spPr>
        <p:txBody>
          <a:bodyPr/>
          <a:lstStyle/>
          <a:p>
            <a:pPr/>
            <a:r>
              <a:t>003(16</a:t>
            </a:r>
            <a:r>
              <a:t>조</a:t>
            </a:r>
            <a:r>
              <a:t>)</a:t>
            </a:r>
          </a:p>
        </p:txBody>
      </p:sp>
      <p:sp>
        <p:nvSpPr>
          <p:cNvPr id="95" name="내용 개체 틀 2"/>
          <p:cNvSpPr txBox="1"/>
          <p:nvPr>
            <p:ph type="body" idx="1"/>
          </p:nvPr>
        </p:nvSpPr>
        <p:spPr>
          <a:xfrm>
            <a:off x="821870" y="1856013"/>
            <a:ext cx="10531931" cy="4320950"/>
          </a:xfrm>
          <a:prstGeom prst="rect">
            <a:avLst/>
          </a:prstGeom>
        </p:spPr>
        <p:txBody>
          <a:bodyPr/>
          <a:lstStyle/>
          <a:p>
            <a:pPr>
              <a:defRPr sz="2000"/>
            </a:pPr>
            <a:r>
              <a:t>김한별 </a:t>
            </a:r>
            <a:r>
              <a:t>: </a:t>
            </a:r>
            <a:r>
              <a:rPr u="sng">
                <a:solidFill>
                  <a:srgbClr val="0563C1"/>
                </a:solidFill>
                <a:uFill>
                  <a:solidFill>
                    <a:srgbClr val="0563C1"/>
                  </a:solidFill>
                </a:uFill>
                <a:hlinkClick r:id="rId2" invalidUrl="" action="" tgtFrame="" tooltip="" history="1" highlightClick="0" endSnd="0"/>
              </a:rPr>
              <a:t>https://youtu.be/DWHR3O5Trbk</a:t>
            </a:r>
            <a:r>
              <a:t> </a:t>
            </a:r>
          </a:p>
          <a:p>
            <a:pPr marL="0" indent="0">
              <a:buSzTx/>
              <a:buNone/>
              <a:defRPr sz="2000"/>
            </a:pPr>
            <a:r>
              <a:t>- </a:t>
            </a:r>
            <a:r>
              <a:t>곰돌이 </a:t>
            </a:r>
            <a:r>
              <a:t>3</a:t>
            </a:r>
            <a:r>
              <a:t>마리를 만들기 위해 </a:t>
            </a:r>
            <a:r>
              <a:t>array</a:t>
            </a:r>
            <a:r>
              <a:t>개념을 사용하여 간편하게 표기하였고</a:t>
            </a:r>
            <a:r>
              <a:t>, 2</a:t>
            </a:r>
            <a:r>
              <a:t>번째 곰돌이가 </a:t>
            </a:r>
            <a:r>
              <a:t>y</a:t>
            </a:r>
            <a:r>
              <a:t>축을 기준으로 움직일 때 </a:t>
            </a:r>
            <a:r>
              <a:t>random</a:t>
            </a:r>
            <a:r>
              <a:t>을 이용하여 움직이도록 표현했습니다</a:t>
            </a:r>
            <a:r>
              <a:t>. </a:t>
            </a:r>
          </a:p>
          <a:p>
            <a:pPr>
              <a:defRPr sz="2000"/>
            </a:pPr>
            <a:r>
              <a:t>현시온 : </a:t>
            </a:r>
            <a:r>
              <a:rPr u="sng">
                <a:solidFill>
                  <a:srgbClr val="0563C1"/>
                </a:solidFill>
                <a:uFill>
                  <a:solidFill>
                    <a:srgbClr val="0563C1"/>
                  </a:solidFill>
                </a:uFill>
                <a:hlinkClick r:id="rId3" invalidUrl="" action="" tgtFrame="" tooltip="" history="1" highlightClick="0" endSnd="0"/>
              </a:rPr>
              <a:t>https://www.youtube.com/watch?v=WtEG24bnMgw</a:t>
            </a:r>
          </a:p>
          <a:p>
            <a:pPr marL="0" indent="0">
              <a:buSzTx/>
              <a:buNone/>
              <a:defRPr sz="2000"/>
            </a:pPr>
            <a:r>
              <a:t>- </a:t>
            </a:r>
            <a:r>
              <a:t>전에 제작한 열매 먹기 게임에서 </a:t>
            </a:r>
            <a:r>
              <a:t>a</a:t>
            </a:r>
            <a:r>
              <a:t>와 </a:t>
            </a:r>
            <a:r>
              <a:t>a2</a:t>
            </a:r>
            <a:r>
              <a:t>로 변수를 나누어 썼던 부분들을 </a:t>
            </a:r>
            <a:r>
              <a:t>a</a:t>
            </a:r>
            <a:r>
              <a:t>를 배열로 선언하여 새롭게 표현하였고</a:t>
            </a:r>
            <a:r>
              <a:t>, </a:t>
            </a:r>
            <a:r>
              <a:t>열매가 떨어지는 위치를 </a:t>
            </a:r>
            <a:r>
              <a:t>random </a:t>
            </a:r>
            <a:r>
              <a:t>함수를 통해 표현하였습니다</a:t>
            </a:r>
            <a:r>
              <a:t>.</a:t>
            </a:r>
            <a:r>
              <a:t> </a:t>
            </a:r>
          </a:p>
          <a:p>
            <a:pPr>
              <a:defRPr sz="2000"/>
            </a:pPr>
            <a:r>
              <a:t>김은서 </a:t>
            </a:r>
            <a:r>
              <a:t>: https://youtu.be/PMG2s_tyhj0</a:t>
            </a:r>
          </a:p>
          <a:p>
            <a:pPr marL="0" indent="0">
              <a:buSzTx/>
              <a:buNone/>
              <a:defRPr sz="2000"/>
            </a:pPr>
            <a:r>
              <a:t>- 전에 제작했던 캐릭터의 얼굴이 랜덤으로 움직이는 모습입니다. 그러나 같은 코드를 사용했음에도 불구하고 캐릭터 얼굴이 일그러지는등의 오류가 계속 발생하여 코드를 수정하였지만 결국 원인을 찾지 못하여 그대로 제출합니다. 토요일 저녁 8시 수업에 참가하여 기초부터 다시 수강하도록 하겠습니다.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제목 1"/>
          <p:cNvSpPr txBox="1"/>
          <p:nvPr>
            <p:ph type="title"/>
          </p:nvPr>
        </p:nvSpPr>
        <p:spPr>
          <a:xfrm>
            <a:off x="838200" y="365125"/>
            <a:ext cx="10515600" cy="1325563"/>
          </a:xfrm>
          <a:prstGeom prst="rect">
            <a:avLst/>
          </a:prstGeom>
        </p:spPr>
        <p:txBody>
          <a:bodyPr/>
          <a:lstStyle/>
          <a:p>
            <a:pPr/>
            <a:r>
              <a:t>과제 수행 소감</a:t>
            </a:r>
          </a:p>
        </p:txBody>
      </p:sp>
      <p:sp>
        <p:nvSpPr>
          <p:cNvPr id="98" name="내용 개체 틀 2"/>
          <p:cNvSpPr txBox="1"/>
          <p:nvPr>
            <p:ph type="body" idx="1"/>
          </p:nvPr>
        </p:nvSpPr>
        <p:spPr>
          <a:xfrm>
            <a:off x="838200" y="1825625"/>
            <a:ext cx="10515600" cy="4351338"/>
          </a:xfrm>
          <a:prstGeom prst="rect">
            <a:avLst/>
          </a:prstGeom>
        </p:spPr>
        <p:txBody>
          <a:bodyPr/>
          <a:lstStyle/>
          <a:p>
            <a:pPr>
              <a:defRPr sz="2000"/>
            </a:pPr>
            <a:r>
              <a:t>김한별</a:t>
            </a:r>
            <a:r>
              <a:t>: </a:t>
            </a:r>
            <a:r>
              <a:t>이번 과제를 통해 </a:t>
            </a:r>
            <a:r>
              <a:t>array</a:t>
            </a:r>
            <a:r>
              <a:t>의 편리함과 </a:t>
            </a:r>
            <a:r>
              <a:t>random</a:t>
            </a:r>
            <a:r>
              <a:t>이 어떤 것인지 자세하게 알게 되었습니다</a:t>
            </a:r>
            <a:r>
              <a:t>. </a:t>
            </a:r>
            <a:r>
              <a:t>두 기능을 잘 응용해서 게임을 만들면 상상 이상으로 흥미로운 게임이 만들어질 것이라고 기대됩니다</a:t>
            </a:r>
            <a:r>
              <a:t>. </a:t>
            </a:r>
          </a:p>
          <a:p>
            <a:pPr>
              <a:defRPr sz="2000"/>
            </a:pPr>
            <a:r>
              <a:t>현시온 </a:t>
            </a:r>
            <a:r>
              <a:t>: </a:t>
            </a:r>
            <a:r>
              <a:t>배열을 사용하는 것은 이번이 처음이라 많이 어리숙하다는 것을 알게 되었다</a:t>
            </a:r>
            <a:r>
              <a:t>. </a:t>
            </a:r>
            <a:r>
              <a:t>앞으로도 내가 알지 못하는 오류들이 많이 일어날 것으로 예상되기에 조금 더 많이 코딩을 공부할 필요가 있다고 느껴진다</a:t>
            </a:r>
            <a:r>
              <a:t>.</a:t>
            </a:r>
          </a:p>
          <a:p>
            <a:pPr>
              <a:defRPr sz="2000"/>
            </a:pPr>
            <a:r>
              <a:t>김은서 </a:t>
            </a:r>
            <a:r>
              <a:t>: 아무래도 처음 배우는 것이라 익숙하지도않을 뿐더러 어떤 원리로 작용하는지 이해하는 것이 어려웠습니다. 또한 과제 수행과정에서 캐릭터의 형태가 일그러지는 모습이 되었는데 전에는 일어나지 않았던 문제였기에 당황스럽기도 했을 뿐더러 어떤 원인때문에 이런 형태가 되었는지 알지못해 답답했습니다. 이 원인을 해결하지 못해 아쉬움이 많이 남는 과제제출이 된 것 같습니다.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제목 1"/>
          <p:cNvSpPr txBox="1"/>
          <p:nvPr>
            <p:ph type="title"/>
          </p:nvPr>
        </p:nvSpPr>
        <p:spPr>
          <a:xfrm>
            <a:off x="838200" y="365125"/>
            <a:ext cx="10515600" cy="1325563"/>
          </a:xfrm>
          <a:prstGeom prst="rect">
            <a:avLst/>
          </a:prstGeom>
        </p:spPr>
        <p:txBody>
          <a:bodyPr/>
          <a:lstStyle/>
          <a:p>
            <a:pPr/>
            <a:r>
              <a:t>소스</a:t>
            </a:r>
            <a:r>
              <a:t>(</a:t>
            </a:r>
            <a:r>
              <a:t>김한별</a:t>
            </a:r>
            <a:r>
              <a:t>)</a:t>
            </a:r>
          </a:p>
        </p:txBody>
      </p:sp>
      <p:sp>
        <p:nvSpPr>
          <p:cNvPr id="101" name="TextBox 2"/>
          <p:cNvSpPr txBox="1"/>
          <p:nvPr/>
        </p:nvSpPr>
        <p:spPr>
          <a:xfrm>
            <a:off x="1016104" y="1690687"/>
            <a:ext cx="5034176" cy="168714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float [] a, b, c;</a:t>
            </a:r>
          </a:p>
          <a:p>
            <a:pPr/>
            <a:r>
              <a:t>void setup(){</a:t>
            </a:r>
          </a:p>
          <a:p>
            <a:pPr/>
            <a:r>
              <a:t>  size(600,400);</a:t>
            </a:r>
          </a:p>
          <a:p>
            <a:pPr/>
            <a:r>
              <a:t>  a= new float[3];</a:t>
            </a:r>
          </a:p>
          <a:p>
            <a:pPr/>
            <a:r>
              <a:t>  b= new float[3];</a:t>
            </a:r>
          </a:p>
          <a:p>
            <a:pPr/>
            <a:r>
              <a:t>  c= new float[3];</a:t>
            </a:r>
          </a:p>
          <a:p>
            <a:pPr/>
            <a:r>
              <a:t>  a[0]=100; b[0]=70; c[0]=130;</a:t>
            </a:r>
          </a:p>
          <a:p>
            <a:pPr/>
            <a:r>
              <a:t>  a[1]=300; b[1]=200; c[1]=50;</a:t>
            </a:r>
          </a:p>
          <a:p>
            <a:pPr/>
            <a:r>
              <a:t>  a[2]=550; b[2]=20; c[2]=75;</a:t>
            </a:r>
          </a:p>
          <a:p>
            <a:pPr/>
            <a:r>
              <a:t>}</a:t>
            </a:r>
          </a:p>
          <a:p>
            <a:pPr/>
          </a:p>
          <a:p>
            <a:pPr/>
            <a:r>
              <a:t>void draw(){</a:t>
            </a:r>
          </a:p>
          <a:p>
            <a:pPr/>
            <a:r>
              <a:t>  background(240);</a:t>
            </a:r>
          </a:p>
          <a:p>
            <a:pPr/>
            <a:r>
              <a:t>  a[0]++;</a:t>
            </a:r>
          </a:p>
          <a:p>
            <a:pPr/>
            <a:r>
              <a:t>  b[0]++;</a:t>
            </a:r>
          </a:p>
          <a:p>
            <a:pPr/>
            <a:r>
              <a:t>  if(a[0]&gt;width) a[0]=0;</a:t>
            </a:r>
          </a:p>
          <a:p>
            <a:pPr/>
            <a:r>
              <a:t>  if(b[0]&gt;height)b[0]=0;</a:t>
            </a:r>
          </a:p>
          <a:p>
            <a:pPr/>
            <a:r>
              <a:t>  teddybear(a[0], b[0],c[0]);</a:t>
            </a:r>
          </a:p>
          <a:p>
            <a:pPr/>
            <a:r>
              <a:t>  c[1]=c[1]*1.003;</a:t>
            </a:r>
          </a:p>
          <a:p>
            <a:pPr/>
            <a:r>
              <a:t>  if(c[1]&gt;200) c[1]=50;</a:t>
            </a:r>
          </a:p>
          <a:p>
            <a:pPr/>
            <a:r>
              <a:t>  teddybear(a[1],b[1],c[1]);</a:t>
            </a:r>
          </a:p>
          <a:p>
            <a:pPr/>
            <a:r>
              <a:t>  a[2]=a[2]-2;</a:t>
            </a:r>
          </a:p>
          <a:p>
            <a:pPr/>
            <a:r>
              <a:t>  b[2]=b[2]+random(-5,10);//C++</a:t>
            </a:r>
            <a:r>
              <a:t>에서는 </a:t>
            </a:r>
            <a:r>
              <a:t>rand</a:t>
            </a:r>
            <a:r>
              <a:t>이다</a:t>
            </a:r>
            <a:r>
              <a:t>.</a:t>
            </a:r>
          </a:p>
          <a:p>
            <a:pPr/>
            <a:r>
              <a:t>  if(a[2]&lt;0)a[2]=width;</a:t>
            </a:r>
          </a:p>
          <a:p>
            <a:pPr/>
            <a:r>
              <a:t>  if(b[2]&gt;height)b[2]=0;</a:t>
            </a:r>
          </a:p>
          <a:p>
            <a:pPr/>
            <a:r>
              <a:t>  teddybear(a[2], b[2], c[2]);</a:t>
            </a:r>
          </a:p>
          <a:p>
            <a:pPr/>
            <a:r>
              <a:t>}</a:t>
            </a:r>
          </a:p>
          <a:p>
            <a:pPr/>
          </a:p>
          <a:p>
            <a:pPr/>
            <a:r>
              <a:t>void teddybear(float x,float y,float d){</a:t>
            </a:r>
          </a:p>
          <a:p>
            <a:pPr/>
            <a:r>
              <a:t>  fill(110,50,50);</a:t>
            </a:r>
          </a:p>
          <a:p>
            <a:pPr/>
            <a:r>
              <a:t>  noStroke();</a:t>
            </a:r>
          </a:p>
          <a:p>
            <a:pPr/>
            <a:r>
              <a:t>  circle(x,y,d);</a:t>
            </a:r>
          </a:p>
          <a:p>
            <a:pPr/>
            <a:r>
              <a:t>  circle(x-75*d/200,y-65*d/200,80*d/200);</a:t>
            </a:r>
          </a:p>
          <a:p>
            <a:pPr/>
            <a:r>
              <a:t>  circle(x+75*d/200,y-65*d/200,80*d/200);</a:t>
            </a:r>
          </a:p>
          <a:p>
            <a:pPr/>
            <a:r>
              <a:t>  fill(255);</a:t>
            </a:r>
          </a:p>
          <a:p>
            <a:pPr/>
            <a:r>
              <a:t>  ellipse(x-45*d/200,y-25*d/200,40*d/200,30*d/200);</a:t>
            </a:r>
          </a:p>
          <a:p>
            <a:pPr/>
            <a:r>
              <a:t>  ellipse(x+45*d/200,y-25*d/200,40*d/200,30*d/200);</a:t>
            </a:r>
          </a:p>
          <a:p>
            <a:pPr/>
            <a:r>
              <a:t>  fill(30);</a:t>
            </a:r>
          </a:p>
          <a:p>
            <a:pPr/>
            <a:r>
              <a:t>  ellipse(x-45*d/200,y-25*d/200,28*d/200,30*d/200);</a:t>
            </a:r>
          </a:p>
          <a:p>
            <a:pPr/>
            <a:r>
              <a:t>  ellipse(x+45*d/200,y-25*d/200,28*d/200,30*d/200);</a:t>
            </a:r>
          </a:p>
          <a:p>
            <a:pPr/>
            <a:r>
              <a:t>  noStroke();</a:t>
            </a:r>
          </a:p>
          <a:p>
            <a:pPr/>
            <a:r>
              <a:t>  fill(0);</a:t>
            </a:r>
          </a:p>
          <a:p>
            <a:pPr/>
            <a:r>
              <a:t>  ellipse(x,y+20*d/200,20*d/200,10*d/200);</a:t>
            </a:r>
          </a:p>
          <a:p>
            <a:pPr/>
            <a:r>
              <a:t>  stroke(0);</a:t>
            </a:r>
          </a:p>
          <a:p>
            <a:pPr/>
            <a:r>
              <a:t>  strokeWeight(3*d/200);</a:t>
            </a:r>
          </a:p>
          <a:p>
            <a:pPr/>
            <a:r>
              <a:t>  noFill();</a:t>
            </a:r>
          </a:p>
          <a:p>
            <a:pPr/>
            <a:r>
              <a:t>  stroke(0);</a:t>
            </a:r>
          </a:p>
          <a:p>
            <a:pPr/>
            <a:r>
              <a:t>  ellipse(x,y+35*d/200,80*d/200,60*d/200);</a:t>
            </a:r>
          </a:p>
          <a:p>
            <a:pPr/>
            <a:r>
              <a:t>  line(x,y+20*d/200,x,y+40*d/200);</a:t>
            </a:r>
          </a:p>
          <a:p>
            <a:pPr/>
            <a:r>
              <a:t>  noFill();</a:t>
            </a:r>
          </a:p>
          <a:p>
            <a:pPr/>
            <a:r>
              <a:t>  arc(x-10*d/200,y+40*d/200,20*d/200,10*d/200,0,PI);</a:t>
            </a:r>
          </a:p>
          <a:p>
            <a:pPr/>
            <a:r>
              <a:t>  arc(x+10*d/200,y+40*d/200,20*d/200,10*d/200,0,PI);</a:t>
            </a:r>
          </a:p>
          <a:p>
            <a:pPr/>
            <a:r>
              <a:t>}</a:t>
            </a:r>
          </a:p>
          <a:p>
            <a:pPr/>
            <a: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제목 1"/>
          <p:cNvSpPr txBox="1"/>
          <p:nvPr>
            <p:ph type="title"/>
          </p:nvPr>
        </p:nvSpPr>
        <p:spPr>
          <a:xfrm>
            <a:off x="838200" y="365125"/>
            <a:ext cx="10515600" cy="1325563"/>
          </a:xfrm>
          <a:prstGeom prst="rect">
            <a:avLst/>
          </a:prstGeom>
        </p:spPr>
        <p:txBody>
          <a:bodyPr/>
          <a:lstStyle/>
          <a:p>
            <a:pPr/>
            <a:r>
              <a:t>소스</a:t>
            </a:r>
            <a:r>
              <a:t>(</a:t>
            </a:r>
            <a:r>
              <a:t>김은서</a:t>
            </a:r>
            <a:r>
              <a:t>)</a:t>
            </a:r>
          </a:p>
        </p:txBody>
      </p:sp>
      <p:sp>
        <p:nvSpPr>
          <p:cNvPr id="104" name="void setup(){…"/>
          <p:cNvSpPr txBox="1"/>
          <p:nvPr/>
        </p:nvSpPr>
        <p:spPr>
          <a:xfrm>
            <a:off x="897588" y="1387636"/>
            <a:ext cx="3420243" cy="74145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100"/>
            </a:pPr>
            <a:r>
              <a:t>void setup(){</a:t>
            </a:r>
          </a:p>
          <a:p>
            <a:pPr>
              <a:defRPr sz="1100"/>
            </a:pPr>
            <a:r>
              <a:t>  size(600,600);</a:t>
            </a:r>
          </a:p>
          <a:p>
            <a:pPr>
              <a:defRPr sz="1100"/>
            </a:pPr>
            <a:r>
              <a:t>  frameRate(3);</a:t>
            </a:r>
          </a:p>
          <a:p>
            <a:pPr>
              <a:defRPr sz="1100"/>
            </a:pPr>
            <a:r>
              <a:t>}</a:t>
            </a:r>
          </a:p>
          <a:p>
            <a:pPr>
              <a:defRPr sz="1100"/>
            </a:pPr>
            <a:r>
              <a:t>void draw(){</a:t>
            </a:r>
          </a:p>
          <a:p>
            <a:pPr>
              <a:defRPr sz="1100"/>
            </a:pPr>
            <a:r>
              <a:t>  background(59,166,200);</a:t>
            </a:r>
          </a:p>
          <a:p>
            <a:pPr>
              <a:defRPr sz="1100"/>
            </a:pPr>
            <a:r>
              <a:t>  pig(random(width), random(height), random(30,90));</a:t>
            </a:r>
          </a:p>
          <a:p>
            <a:pPr>
              <a:defRPr sz="1100"/>
            </a:pPr>
            <a:r>
              <a:t>}</a:t>
            </a:r>
          </a:p>
          <a:p>
            <a:pPr>
              <a:defRPr sz="1100"/>
            </a:pPr>
          </a:p>
          <a:p>
            <a:pPr>
              <a:defRPr sz="1100"/>
            </a:pPr>
            <a:r>
              <a:t>void pig(float x,float y,float d){</a:t>
            </a:r>
          </a:p>
          <a:p>
            <a:pPr>
              <a:defRPr sz="1100"/>
            </a:pPr>
            <a:r>
              <a:t>  background(59,166,200);</a:t>
            </a:r>
          </a:p>
          <a:p>
            <a:pPr>
              <a:defRPr sz="1100"/>
            </a:pPr>
            <a:r>
              <a:t>  noStroke();</a:t>
            </a:r>
          </a:p>
          <a:p>
            <a:pPr>
              <a:defRPr sz="1100"/>
            </a:pPr>
            <a:r>
              <a:t>  smooth();</a:t>
            </a:r>
          </a:p>
          <a:p>
            <a:pPr>
              <a:defRPr sz="1100"/>
            </a:pPr>
            <a:r>
              <a:t>  //머리</a:t>
            </a:r>
          </a:p>
          <a:p>
            <a:pPr>
              <a:defRPr sz="1100"/>
            </a:pPr>
            <a:r>
              <a:t>  fill(255,188,173);</a:t>
            </a:r>
          </a:p>
          <a:p>
            <a:pPr>
              <a:defRPr sz="1100"/>
            </a:pPr>
            <a:r>
              <a:t>  ellipse(x*d*0.01,y-d*0.5,3*d,d*1.8);</a:t>
            </a:r>
          </a:p>
          <a:p>
            <a:pPr>
              <a:defRPr sz="1100"/>
            </a:pPr>
            <a:r>
              <a:t>  triangle(x-d*1.1,y-d*0.9,x-d*0.75,y-d*1.5,d*1.5,d*1);</a:t>
            </a:r>
          </a:p>
          <a:p>
            <a:pPr>
              <a:defRPr sz="1100"/>
            </a:pPr>
            <a:r>
              <a:t>  triangle(x+d*1.1,y-d*0.9,x+d*0.75,y-d*1.5,d*2.5,d*1);</a:t>
            </a:r>
          </a:p>
          <a:p>
            <a:pPr>
              <a:defRPr sz="1100"/>
            </a:pPr>
            <a:r>
              <a:t>  //코</a:t>
            </a:r>
          </a:p>
          <a:p>
            <a:pPr>
              <a:defRPr sz="1100"/>
            </a:pPr>
            <a:r>
              <a:t>  fill(#FFE3D1);</a:t>
            </a:r>
          </a:p>
          <a:p>
            <a:pPr>
              <a:defRPr sz="1100"/>
            </a:pPr>
            <a:r>
              <a:t>  ellipse(x-30*d/100,y+d*0.4,35+d*1,d*1);</a:t>
            </a:r>
          </a:p>
          <a:p>
            <a:pPr>
              <a:defRPr sz="1100"/>
            </a:pPr>
            <a:r>
              <a:t>  ellipse(x+d*0.4,y+d*0.4,d*1.15,d*0.8);</a:t>
            </a:r>
          </a:p>
          <a:p>
            <a:pPr>
              <a:defRPr sz="1100"/>
            </a:pPr>
            <a:r>
              <a:t>  //콧구멍</a:t>
            </a:r>
          </a:p>
          <a:p>
            <a:pPr>
              <a:defRPr sz="1100"/>
            </a:pPr>
            <a:r>
              <a:t>  fill(#6F3E1D);</a:t>
            </a:r>
          </a:p>
          <a:p>
            <a:pPr>
              <a:defRPr sz="1100"/>
            </a:pPr>
            <a:r>
              <a:t>  circle(x-d*0.35,y+d*0.4,d*0.4);</a:t>
            </a:r>
          </a:p>
          <a:p>
            <a:pPr>
              <a:defRPr sz="1100"/>
            </a:pPr>
            <a:r>
              <a:t>  circle(x+d*0.4,y+d*0.4,d*0.4);</a:t>
            </a:r>
          </a:p>
          <a:p>
            <a:pPr>
              <a:defRPr sz="1100"/>
            </a:pPr>
            <a:r>
              <a:t>  //볼</a:t>
            </a:r>
          </a:p>
          <a:p>
            <a:pPr>
              <a:defRPr sz="1100"/>
            </a:pPr>
            <a:r>
              <a:t>   fill(#FC858D);</a:t>
            </a:r>
          </a:p>
          <a:p>
            <a:pPr>
              <a:defRPr sz="1100"/>
            </a:pPr>
            <a:r>
              <a:t>   circle(x-d*1,y-d*0.3,d*0.63);</a:t>
            </a:r>
          </a:p>
          <a:p>
            <a:pPr>
              <a:defRPr sz="1100"/>
            </a:pPr>
            <a:r>
              <a:t>   circle(x+d+3,y-d*0.3,d*0.63);</a:t>
            </a:r>
          </a:p>
          <a:p>
            <a:pPr>
              <a:defRPr sz="1100"/>
            </a:pPr>
            <a:r>
              <a:t>   //눈</a:t>
            </a:r>
          </a:p>
          <a:p>
            <a:pPr>
              <a:defRPr sz="1100"/>
            </a:pPr>
            <a:r>
              <a:t>   fill(0);</a:t>
            </a:r>
          </a:p>
          <a:p>
            <a:pPr>
              <a:defRPr sz="1100"/>
            </a:pPr>
            <a:r>
              <a:t>   circle(x-d*0.8,y-d*0.5,d*0.3);</a:t>
            </a:r>
          </a:p>
          <a:p>
            <a:pPr>
              <a:defRPr sz="1100"/>
            </a:pPr>
            <a:r>
              <a:t>   circle(x+d*0.8,y-d*0.5,d*0.4);</a:t>
            </a:r>
          </a:p>
          <a:p>
            <a:pPr>
              <a:defRPr sz="1100"/>
            </a:pPr>
            <a:r>
              <a:t>   //눈썹</a:t>
            </a:r>
          </a:p>
          <a:p>
            <a:pPr>
              <a:defRPr sz="1100"/>
            </a:pPr>
            <a:r>
              <a:t>   fill(0);</a:t>
            </a:r>
          </a:p>
          <a:p>
            <a:pPr>
              <a:defRPr sz="1100"/>
            </a:pPr>
            <a:r>
              <a:t>   stroke(10);</a:t>
            </a:r>
          </a:p>
          <a:p>
            <a:pPr>
              <a:defRPr sz="1100"/>
            </a:pPr>
            <a:r>
              <a:t>   strokeWeight(17);</a:t>
            </a:r>
          </a:p>
          <a:p>
            <a:pPr>
              <a:defRPr sz="1100"/>
            </a:pPr>
            <a:r>
              <a:t>   line(x-d*0.9,y-d,d*1.4,d*2.2);</a:t>
            </a:r>
          </a:p>
          <a:p>
            <a:pPr>
              <a:defRPr sz="1100"/>
            </a:pPr>
            <a:r>
              <a:t>   fill(0);</a:t>
            </a:r>
          </a:p>
          <a:p>
            <a:pPr>
              <a:defRPr sz="1100"/>
            </a:pPr>
            <a:r>
              <a:t>   stroke(10);</a:t>
            </a:r>
          </a:p>
          <a:p>
            <a:pPr>
              <a:defRPr sz="1100"/>
            </a:pPr>
            <a:r>
              <a:t>   strokeWeight(17);</a:t>
            </a:r>
          </a:p>
          <a:p>
            <a:pPr>
              <a:defRPr sz="1100"/>
            </a:pPr>
            <a:r>
              <a:t>   line(x+d*0.4,y-d*0.7,d*2.9,d*1);</a:t>
            </a:r>
          </a:p>
          <a:p>
            <a:pPr>
              <a:defRPr sz="1100"/>
            </a:pP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제목 1"/>
          <p:cNvSpPr txBox="1"/>
          <p:nvPr>
            <p:ph type="title"/>
          </p:nvPr>
        </p:nvSpPr>
        <p:spPr>
          <a:xfrm>
            <a:off x="838200" y="365125"/>
            <a:ext cx="10515600" cy="1325563"/>
          </a:xfrm>
          <a:prstGeom prst="rect">
            <a:avLst/>
          </a:prstGeom>
        </p:spPr>
        <p:txBody>
          <a:bodyPr/>
          <a:lstStyle/>
          <a:p>
            <a:pPr/>
            <a:r>
              <a:t>소스</a:t>
            </a:r>
            <a:r>
              <a:t>(</a:t>
            </a:r>
            <a:r>
              <a:t>현시온</a:t>
            </a:r>
            <a:r>
              <a:t>)</a:t>
            </a:r>
          </a:p>
        </p:txBody>
      </p:sp>
      <p:sp>
        <p:nvSpPr>
          <p:cNvPr id="107" name="TextBox 7"/>
          <p:cNvSpPr txBox="1"/>
          <p:nvPr/>
        </p:nvSpPr>
        <p:spPr>
          <a:xfrm>
            <a:off x="883920" y="1540782"/>
            <a:ext cx="2634059" cy="529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800"/>
            </a:pPr>
            <a:r>
              <a:t>float[] a, b;</a:t>
            </a:r>
          </a:p>
          <a:p>
            <a:pPr>
              <a:defRPr sz="800"/>
            </a:pPr>
            <a:r>
              <a:t>float c;</a:t>
            </a:r>
          </a:p>
          <a:p>
            <a:pPr>
              <a:defRPr sz="800"/>
            </a:pPr>
            <a:r>
              <a:t>int sc = 0;</a:t>
            </a:r>
          </a:p>
          <a:p>
            <a:pPr>
              <a:defRPr sz="800"/>
            </a:pPr>
            <a:r>
              <a:t>void setup () {</a:t>
            </a:r>
          </a:p>
          <a:p>
            <a:pPr>
              <a:defRPr sz="800"/>
            </a:pPr>
            <a:r>
              <a:t>  frameRate(20);</a:t>
            </a:r>
          </a:p>
          <a:p>
            <a:pPr>
              <a:defRPr sz="800"/>
            </a:pPr>
            <a:r>
              <a:t>  size(800,800);</a:t>
            </a:r>
          </a:p>
          <a:p>
            <a:pPr>
              <a:defRPr sz="800"/>
            </a:pPr>
            <a:r>
              <a:t>  a[0]=400;</a:t>
            </a:r>
          </a:p>
          <a:p>
            <a:pPr>
              <a:defRPr sz="800"/>
            </a:pPr>
            <a:r>
              <a:t>  a[1]=400;</a:t>
            </a:r>
          </a:p>
          <a:p>
            <a:pPr>
              <a:defRPr sz="800"/>
            </a:pPr>
            <a:r>
              <a:t>  b[0]=500;</a:t>
            </a:r>
          </a:p>
          <a:p>
            <a:pPr>
              <a:defRPr sz="800"/>
            </a:pPr>
            <a:r>
              <a:t>  b[1]=0;</a:t>
            </a:r>
          </a:p>
          <a:p>
            <a:pPr>
              <a:defRPr sz="800"/>
            </a:pPr>
            <a:r>
              <a:t>  c=25;</a:t>
            </a:r>
          </a:p>
          <a:p>
            <a:pPr>
              <a:defRPr sz="800"/>
            </a:pPr>
            <a:r>
              <a:t>}</a:t>
            </a:r>
          </a:p>
          <a:p>
            <a:pPr>
              <a:defRPr sz="800"/>
            </a:pPr>
            <a:r>
              <a:t>void draw() {</a:t>
            </a:r>
          </a:p>
          <a:p>
            <a:pPr>
              <a:defRPr sz="800"/>
            </a:pPr>
            <a:r>
              <a:t>  background(100, 150, 200);</a:t>
            </a:r>
          </a:p>
          <a:p>
            <a:pPr>
              <a:defRPr sz="800"/>
            </a:pPr>
            <a:r>
              <a:t>  fill(0,0,0);</a:t>
            </a:r>
          </a:p>
          <a:p>
            <a:pPr>
              <a:defRPr sz="800"/>
            </a:pPr>
            <a:r>
              <a:t>  textSize(40);</a:t>
            </a:r>
          </a:p>
          <a:p>
            <a:pPr>
              <a:defRPr sz="800"/>
            </a:pPr>
            <a:r>
              <a:t>  text("Score : " + sc, 310, 40);</a:t>
            </a:r>
          </a:p>
          <a:p>
            <a:pPr>
              <a:defRPr sz="800"/>
            </a:pPr>
            <a:r>
              <a:t>  bunny(a[0],b[0]+240,c);</a:t>
            </a:r>
          </a:p>
          <a:p>
            <a:pPr>
              <a:defRPr sz="800"/>
            </a:pPr>
            <a:r>
              <a:t>  fruit(a[1],b[1],c*0.5);</a:t>
            </a:r>
          </a:p>
          <a:p>
            <a:pPr>
              <a:defRPr sz="800"/>
            </a:pPr>
            <a:r>
              <a:t>   if(sc!=10){</a:t>
            </a:r>
          </a:p>
          <a:p>
            <a:pPr>
              <a:defRPr sz="800"/>
            </a:pPr>
            <a:r>
              <a:t>    if(keyPressed){</a:t>
            </a:r>
          </a:p>
          <a:p>
            <a:pPr>
              <a:defRPr sz="800"/>
            </a:pPr>
            <a:r>
              <a:t>      if(key == 'a') a[0] = a[0] - 10 - 2.5*sc;</a:t>
            </a:r>
          </a:p>
          <a:p>
            <a:pPr>
              <a:defRPr sz="800"/>
            </a:pPr>
            <a:r>
              <a:t>      else if(key == 'd') a[0] = a[0] + 10 + 2.5*sc;</a:t>
            </a:r>
          </a:p>
          <a:p>
            <a:pPr>
              <a:defRPr sz="800"/>
            </a:pPr>
            <a:r>
              <a:t>    }</a:t>
            </a:r>
          </a:p>
          <a:p>
            <a:pPr>
              <a:defRPr sz="800"/>
            </a:pPr>
            <a:r>
              <a:t>    b[1] = b[1] + 5*(2+sc);</a:t>
            </a:r>
          </a:p>
          <a:p>
            <a:pPr>
              <a:defRPr sz="800"/>
            </a:pPr>
            <a:r>
              <a:t>    if(b[1]&gt;height) {</a:t>
            </a:r>
          </a:p>
          <a:p>
            <a:pPr>
              <a:defRPr sz="800"/>
            </a:pPr>
            <a:r>
              <a:t>      b[1] = 0;</a:t>
            </a:r>
          </a:p>
          <a:p>
            <a:pPr>
              <a:defRPr sz="800"/>
            </a:pPr>
            <a:r>
              <a:t>      a[1] = random(0, 800);</a:t>
            </a:r>
          </a:p>
          <a:p>
            <a:pPr>
              <a:defRPr sz="800"/>
            </a:pPr>
            <a:r>
              <a:t>    }</a:t>
            </a:r>
          </a:p>
          <a:p>
            <a:pPr>
              <a:defRPr sz="800"/>
            </a:pPr>
            <a:r>
              <a:t>    if(680&lt;b[1] &amp;&amp; b[1]&lt;800 &amp;&amp; a[0]&gt;a[1]-30 &amp;&amp; a[0]&lt;a[1]+30) {</a:t>
            </a:r>
          </a:p>
          <a:p>
            <a:pPr>
              <a:defRPr sz="800"/>
            </a:pPr>
            <a:r>
              <a:t>      sc = sc + 1;</a:t>
            </a:r>
          </a:p>
          <a:p>
            <a:pPr>
              <a:defRPr sz="800"/>
            </a:pPr>
            <a:r>
              <a:t>      b[0] = 0;</a:t>
            </a:r>
          </a:p>
          <a:p>
            <a:pPr>
              <a:defRPr sz="800"/>
            </a:pPr>
            <a:r>
              <a:t>      a[1] = random(0, 800);</a:t>
            </a:r>
          </a:p>
          <a:p>
            <a:pPr>
              <a:defRPr sz="800"/>
            </a:pPr>
            <a:r>
              <a:t>    }</a:t>
            </a:r>
          </a:p>
          <a:p>
            <a:pPr>
              <a:defRPr sz="800"/>
            </a:pPr>
            <a:r>
              <a:t>  }</a:t>
            </a:r>
          </a:p>
          <a:p>
            <a:pPr>
              <a:defRPr sz="800"/>
            </a:pPr>
            <a:r>
              <a:t>  else {</a:t>
            </a:r>
          </a:p>
          <a:p>
            <a:pPr>
              <a:defRPr sz="800"/>
            </a:pPr>
            <a:r>
              <a:t>    background(100, 150, 200);</a:t>
            </a:r>
          </a:p>
          <a:p>
            <a:pPr>
              <a:defRPr sz="800"/>
            </a:pPr>
            <a:r>
              <a:t>    text("Good Job!", 310, 400);</a:t>
            </a:r>
          </a:p>
          <a:p>
            <a:pPr>
              <a:defRPr sz="800"/>
            </a:pPr>
            <a:r>
              <a:t>  }</a:t>
            </a:r>
          </a:p>
          <a:p>
            <a:pPr>
              <a:defRPr sz="800"/>
            </a:pP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테마">
      <a:majorFont>
        <a:latin typeface="맑은 고딕"/>
        <a:ea typeface="맑은 고딕"/>
        <a:cs typeface="맑은 고딕"/>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테마">
      <a:majorFont>
        <a:latin typeface="맑은 고딕"/>
        <a:ea typeface="맑은 고딕"/>
        <a:cs typeface="맑은 고딕"/>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