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86" r:id="rId8"/>
    <p:sldId id="281" r:id="rId9"/>
    <p:sldId id="288" r:id="rId10"/>
    <p:sldId id="285" r:id="rId11"/>
    <p:sldId id="284" r:id="rId12"/>
    <p:sldId id="287" r:id="rId13"/>
    <p:sldId id="2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5976A4-D583-25AD-E48B-6E91ABA129B4}" v="2133" dt="2021-12-07T22:19:52.093"/>
    <p1510:client id="{4D95915B-4D86-0763-75C7-3179EF1698C9}" v="73" dt="2021-12-07T05:21:10.559"/>
    <p1510:client id="{5AEAF03E-7A25-D938-996B-C8690BF2B767}" v="101" dt="2021-12-07T02:27:34.020"/>
    <p1510:client id="{EF51AC86-4B85-B470-3C3B-F7C370EA61BE}" v="825" dt="2021-12-07T19:56:34.3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25ABA-A24D-F242-8DF8-A4D7331DB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61665-660A-DE44-B3C6-6C96FCA52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9A498-B20F-0C4A-ACBA-226A7E29E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957F-D428-634A-9141-69478C188DA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CB43D-612A-E54F-8FC6-5654EC64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DFC91-338E-0D4E-AB73-8708D401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2B09-EA53-5141-B936-3EB794BF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F7DE-E7B7-7D4B-B6F2-7EA25AEF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631E6-59E7-AB4D-8B4C-024270190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428D0-DB04-514F-B256-FB9764737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957F-D428-634A-9141-69478C188DA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44EB4-90F9-EA4F-A468-5320D5339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C7215-9E45-124E-9607-CAE24E5F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2B09-EA53-5141-B936-3EB794BF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1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8C6AB1-BCA8-9C49-A471-BE988C049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BD968-4CDF-2E42-8360-1B9BA653D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27CCD-AF94-0742-A786-4E08CA09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957F-D428-634A-9141-69478C188DA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24FEB-AD4C-6140-9496-D0DB7AF96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A0B74-1359-6A49-BA29-E55301FD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2B09-EA53-5141-B936-3EB794BF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4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039B-3D32-BE4F-92AE-8CE634C3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C8B6E-7F33-B349-A024-E233021D9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E9D4C-6D8E-2744-A8AA-9933DEE8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957F-D428-634A-9141-69478C188DA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510EE-5E37-474C-B08F-CF6577F4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4CE9A-61DF-DF46-A7BF-A3B6B68B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2B09-EA53-5141-B936-3EB794BF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6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EE59-A50D-E747-9500-02075DCD2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45F55-66F9-8242-9145-A0C4BE231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87787-0089-074E-AC3C-E114FFD8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957F-D428-634A-9141-69478C188DA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E9D94-9344-B34F-AE80-FD3A94C9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BE0C2-CC22-EE4E-9823-E410BD52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2B09-EA53-5141-B936-3EB794BF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4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75D0E-B994-144E-A8DF-91E9C008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42AAA-C0E5-C640-A4C3-0F130AFCA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BB699-9C53-8A4B-B7DB-E697A6F0A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09EAF-2CA8-E749-86EC-799016C5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957F-D428-634A-9141-69478C188DA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6DA0D-5C1B-FE4D-8A81-7D196FD4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4AEB3-92A4-C844-8654-62DF0960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2B09-EA53-5141-B936-3EB794BF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3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0A209-7958-754E-A1F4-AB22418B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5686A-05FA-C64A-BCA2-F9B9B2654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04E28-2381-534C-AF58-B4BFA4552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82EEEC-1655-AB4C-BB09-D2C2C2BA4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4EF88-96F3-5646-8C9D-7DE40F3EB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1910DD-06BE-1348-8004-EDC7B368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957F-D428-634A-9141-69478C188DA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CAFD63-C286-414E-81B9-A9504FAB9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E6BA40-5CBE-1C4C-906D-0AE2EE9C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2B09-EA53-5141-B936-3EB794BF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2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48A0-ED52-7E4F-8CBA-FBCB4CEFF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54CF34-9608-854A-918A-667F7656D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957F-D428-634A-9141-69478C188DA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A5AEAB-67DE-B442-8F5E-18BA96E4A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0F399-0721-414F-BC0A-B1426A3D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2B09-EA53-5141-B936-3EB794BF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96604-476B-0F49-BEAF-D73E08FEB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957F-D428-634A-9141-69478C188DA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FDAE90-27B7-784E-8060-5F67CF60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F34BA-D511-5C43-B429-C3ED860FA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2B09-EA53-5141-B936-3EB794BF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5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C091-6D7D-C449-980D-34BA09C32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6A1CF-A9C4-F048-8CDF-523F95B27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18777-C172-AD48-B41A-3F9A20B23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63F2E-322A-A84D-98E3-EA0649BF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957F-D428-634A-9141-69478C188DA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67819-2B0D-2F47-A04E-FF7198C3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43BBA-69DE-EA4A-84D5-F85624586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2B09-EA53-5141-B936-3EB794BF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8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87FA2-D2D9-5A4A-B5D8-4A9F1EA3E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FE3DD9-4E4A-6746-A945-B9FB83198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574C1-D0B7-5946-816E-9AE8B4BFF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88978-B863-1C4D-9E81-08BD2285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957F-D428-634A-9141-69478C188DA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64D9B-E8E5-AE45-BE16-9B22F2A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81402-7F88-9345-BC5D-CA060388A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2B09-EA53-5141-B936-3EB794BF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5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86ADE2-3299-BD4A-B287-2B2C8919A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FA93F-986C-6F4F-A398-DB108D64C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9B7DC-A8AC-A44C-A8EC-E4C4ED4EC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7957F-D428-634A-9141-69478C188DA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3E304-4DD1-064A-BD06-4E7D18391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705C1-F7C9-5D41-BF5B-271738313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C2B09-EA53-5141-B936-3EB794BF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uice-shop.herokuapp.com/#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ithub.com/OWASP/owasp.github.i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_OeoiTcOCk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D4AFC9-E6AE-4BC1-A936-D21914C98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91" b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5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99D16-1B74-184A-BD16-CED5406AB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OWASP Website Test Project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D4EC7C-FB0B-4617-A233-116050FCCF2F}"/>
              </a:ext>
            </a:extLst>
          </p:cNvPr>
          <p:cNvSpPr txBox="1"/>
          <p:nvPr/>
        </p:nvSpPr>
        <p:spPr>
          <a:xfrm>
            <a:off x="768927" y="2287442"/>
            <a:ext cx="10515600" cy="43282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/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Team Members: </a:t>
            </a:r>
            <a:endParaRPr lang="en-US" sz="2400">
              <a:cs typeface="Calibri" panose="020F0502020204030204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Michael Lum </a:t>
            </a:r>
            <a:endParaRPr lang="en-US" sz="2400">
              <a:cs typeface="Calibri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Wayne Lin </a:t>
            </a:r>
            <a:endParaRPr lang="en-US" sz="2400">
              <a:cs typeface="Calibri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Hoda Dehghanisanij</a:t>
            </a:r>
            <a:endParaRPr lang="en-US" sz="240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/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/>
              <a:t>California State University, Fullerton</a:t>
            </a:r>
            <a:endParaRPr lang="en-US">
              <a:cs typeface="Calibri" panose="020F0502020204030204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/>
              <a:t>Fall 2021</a:t>
            </a:r>
            <a:endParaRPr lang="en-US">
              <a:cs typeface="Calibri" panose="020F0502020204030204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/>
              <a:t>Professor Heckathorn</a:t>
            </a:r>
            <a:endParaRPr lang="en-US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67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D4AFC9-E6AE-4BC1-A936-D21914C98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91" b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5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D4EC7C-FB0B-4617-A233-116050FCCF2F}"/>
              </a:ext>
            </a:extLst>
          </p:cNvPr>
          <p:cNvSpPr txBox="1"/>
          <p:nvPr/>
        </p:nvSpPr>
        <p:spPr>
          <a:xfrm>
            <a:off x="768927" y="2287442"/>
            <a:ext cx="6189712" cy="43282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cs typeface="Calibri" panose="020F0502020204030204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DC158A0-8335-4277-8361-894780B58C83}"/>
              </a:ext>
            </a:extLst>
          </p:cNvPr>
          <p:cNvSpPr>
            <a:spLocks noGrp="1"/>
          </p:cNvSpPr>
          <p:nvPr/>
        </p:nvSpPr>
        <p:spPr>
          <a:xfrm>
            <a:off x="838200" y="-2104"/>
            <a:ext cx="10267721" cy="664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 Light"/>
              </a:rPr>
              <a:t>Manual Testing : User Profile</a:t>
            </a:r>
            <a:endParaRPr lang="en-US"/>
          </a:p>
        </p:txBody>
      </p:sp>
      <p:pic>
        <p:nvPicPr>
          <p:cNvPr id="3" name="Picture 6" descr="Text&#10;&#10;Description automatically generated">
            <a:extLst>
              <a:ext uri="{FF2B5EF4-FFF2-40B4-BE49-F238E27FC236}">
                <a16:creationId xmlns:a16="http://schemas.microsoft.com/office/drawing/2014/main" id="{C0ED3911-EC5C-44B5-A022-654F41B67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62" y="618781"/>
            <a:ext cx="3295956" cy="6235545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670F25D5-7D5B-4315-B83C-EA0141F7A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532" y="658669"/>
            <a:ext cx="5277079" cy="2180516"/>
          </a:xfrm>
          <a:prstGeom prst="rect">
            <a:avLst/>
          </a:prstGeom>
        </p:spPr>
      </p:pic>
      <p:sp>
        <p:nvSpPr>
          <p:cNvPr id="9" name="TextBox 1">
            <a:extLst>
              <a:ext uri="{FF2B5EF4-FFF2-40B4-BE49-F238E27FC236}">
                <a16:creationId xmlns:a16="http://schemas.microsoft.com/office/drawing/2014/main" id="{85029AED-9864-4098-8D1F-9EF2703F259E}"/>
              </a:ext>
            </a:extLst>
          </p:cNvPr>
          <p:cNvSpPr txBox="1"/>
          <p:nvPr/>
        </p:nvSpPr>
        <p:spPr>
          <a:xfrm>
            <a:off x="262570" y="749145"/>
            <a:ext cx="2532041" cy="618630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Undesirable properties:</a:t>
            </a:r>
            <a:endParaRPr lang="en-US"/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No username length limit enforcement … until encountering 413 PayloadTooLargeError</a:t>
            </a:r>
          </a:p>
          <a:p>
            <a:endParaRPr lang="en-US"/>
          </a:p>
          <a:p>
            <a:r>
              <a:rPr lang="en-US">
                <a:cs typeface="Calibri"/>
              </a:rPr>
              <a:t>No swear words filter</a:t>
            </a:r>
          </a:p>
          <a:p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User accounts along with their profile are purged every few hours, but a persistent cookie keeps the user logged in to the zombie account</a:t>
            </a:r>
            <a:endParaRPr lang="en-US"/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500 Error (Blocked illegal activity) if trying to view the user profile of the purged account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8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529FC3A-BC7F-4074-B664-F80C3B2AF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1532" y="5784174"/>
            <a:ext cx="5304621" cy="834807"/>
          </a:xfrm>
          <a:prstGeom prst="rect">
            <a:avLst/>
          </a:prstGeom>
        </p:spPr>
      </p:pic>
      <p:pic>
        <p:nvPicPr>
          <p:cNvPr id="2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39C14DB-51DF-47B4-89B7-E5925D53A1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4445" y="3267933"/>
            <a:ext cx="2743200" cy="208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63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D4AFC9-E6AE-4BC1-A936-D21914C98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91" b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5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D4EC7C-FB0B-4617-A233-116050FCCF2F}"/>
              </a:ext>
            </a:extLst>
          </p:cNvPr>
          <p:cNvSpPr txBox="1"/>
          <p:nvPr/>
        </p:nvSpPr>
        <p:spPr>
          <a:xfrm>
            <a:off x="768927" y="2287442"/>
            <a:ext cx="6189712" cy="43282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cs typeface="Calibri" panose="020F0502020204030204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B77D6F-8002-4CB4-A3B5-3D7B7DBDD9F1}"/>
              </a:ext>
            </a:extLst>
          </p:cNvPr>
          <p:cNvSpPr>
            <a:spLocks noGrp="1"/>
          </p:cNvSpPr>
          <p:nvPr/>
        </p:nvSpPr>
        <p:spPr>
          <a:xfrm>
            <a:off x="691308" y="236595"/>
            <a:ext cx="10901190" cy="884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 Light"/>
              </a:rPr>
              <a:t>Manual Testing : User Profile image restrictions</a:t>
            </a:r>
            <a:endParaRPr lang="en-US"/>
          </a:p>
        </p:txBody>
      </p:sp>
      <p:pic>
        <p:nvPicPr>
          <p:cNvPr id="3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5CB2CE9-5096-451F-A889-223EFD0D1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77" y="1363223"/>
            <a:ext cx="3927513" cy="292888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6BB068EA-9656-4F79-B4A9-8C5B6CF4D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520" y="2221276"/>
            <a:ext cx="3009441" cy="1423930"/>
          </a:xfrm>
          <a:prstGeom prst="rect">
            <a:avLst/>
          </a:prstGeom>
        </p:spPr>
      </p:pic>
      <p:sp>
        <p:nvSpPr>
          <p:cNvPr id="9" name="TextBox 1">
            <a:extLst>
              <a:ext uri="{FF2B5EF4-FFF2-40B4-BE49-F238E27FC236}">
                <a16:creationId xmlns:a16="http://schemas.microsoft.com/office/drawing/2014/main" id="{1A4EB746-9C8E-4960-A7F4-BE839372724B}"/>
              </a:ext>
            </a:extLst>
          </p:cNvPr>
          <p:cNvSpPr txBox="1"/>
          <p:nvPr/>
        </p:nvSpPr>
        <p:spPr>
          <a:xfrm>
            <a:off x="941943" y="4513242"/>
            <a:ext cx="2743199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When a file is too large (&gt;150KB), it is correctly blocked from uploading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DF06B8E9-2B82-4E34-B888-06B13E2F8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2084" y="1988375"/>
            <a:ext cx="4487537" cy="18989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E5A8EB-EE03-4D1D-A8D2-88281A63D20B}"/>
              </a:ext>
            </a:extLst>
          </p:cNvPr>
          <p:cNvSpPr txBox="1"/>
          <p:nvPr/>
        </p:nvSpPr>
        <p:spPr>
          <a:xfrm>
            <a:off x="4613429" y="388102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      File size: 1080 KB</a:t>
            </a:r>
          </a:p>
        </p:txBody>
      </p:sp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E12D939E-ECF5-4D5A-9DF7-A386F2DC4D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2878" y="4573433"/>
            <a:ext cx="2295525" cy="981075"/>
          </a:xfrm>
          <a:prstGeom prst="rect">
            <a:avLst/>
          </a:prstGeom>
        </p:spPr>
      </p:pic>
      <p:sp>
        <p:nvSpPr>
          <p:cNvPr id="12" name="TextBox 1">
            <a:extLst>
              <a:ext uri="{FF2B5EF4-FFF2-40B4-BE49-F238E27FC236}">
                <a16:creationId xmlns:a16="http://schemas.microsoft.com/office/drawing/2014/main" id="{4BF1C632-646C-440A-B522-7AFE248BA164}"/>
              </a:ext>
            </a:extLst>
          </p:cNvPr>
          <p:cNvSpPr txBox="1"/>
          <p:nvPr/>
        </p:nvSpPr>
        <p:spPr>
          <a:xfrm>
            <a:off x="8502758" y="4513242"/>
            <a:ext cx="2979936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Leads to another error page (500 MulterError)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3881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D4AFC9-E6AE-4BC1-A936-D21914C98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91" b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5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D4EC7C-FB0B-4617-A233-116050FCCF2F}"/>
              </a:ext>
            </a:extLst>
          </p:cNvPr>
          <p:cNvSpPr txBox="1"/>
          <p:nvPr/>
        </p:nvSpPr>
        <p:spPr>
          <a:xfrm>
            <a:off x="768927" y="2287442"/>
            <a:ext cx="6189712" cy="43282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cs typeface="Calibri" panose="020F0502020204030204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1A225D-393C-4724-9D97-0A497453ED0D}"/>
              </a:ext>
            </a:extLst>
          </p:cNvPr>
          <p:cNvSpPr>
            <a:spLocks noGrp="1"/>
          </p:cNvSpPr>
          <p:nvPr/>
        </p:nvSpPr>
        <p:spPr>
          <a:xfrm>
            <a:off x="838200" y="-2104"/>
            <a:ext cx="10267721" cy="710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ea typeface="+mj-lt"/>
                <a:cs typeface="+mj-lt"/>
              </a:rPr>
              <a:t>Manual Testing : User Profile correct usage</a:t>
            </a:r>
            <a:endParaRPr lang="en-US"/>
          </a:p>
        </p:txBody>
      </p:sp>
      <p:pic>
        <p:nvPicPr>
          <p:cNvPr id="3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76CE8AA-983A-4363-A9D8-FEDCF0E45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907" y="642014"/>
            <a:ext cx="5993175" cy="5579584"/>
          </a:xfrm>
          <a:prstGeom prst="rect">
            <a:avLst/>
          </a:prstGeom>
        </p:spPr>
      </p:pic>
      <p:pic>
        <p:nvPicPr>
          <p:cNvPr id="7" name="Picture 7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71AD3A2-64A1-4B6F-B9BD-30A8E323B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35" y="640261"/>
            <a:ext cx="5864645" cy="55866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881846-3927-4D82-B9A1-8B8380FE2848}"/>
              </a:ext>
            </a:extLst>
          </p:cNvPr>
          <p:cNvSpPr txBox="1"/>
          <p:nvPr/>
        </p:nvSpPr>
        <p:spPr>
          <a:xfrm>
            <a:off x="6863509" y="6275943"/>
            <a:ext cx="56718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 as well as links to larger images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94EE709D-8152-401F-A906-E2A6B5A35591}"/>
              </a:ext>
            </a:extLst>
          </p:cNvPr>
          <p:cNvSpPr txBox="1">
            <a:spLocks/>
          </p:cNvSpPr>
          <p:nvPr/>
        </p:nvSpPr>
        <p:spPr>
          <a:xfrm>
            <a:off x="250634" y="6278276"/>
            <a:ext cx="5774843" cy="5483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cs typeface="Calibri"/>
              </a:rPr>
              <a:t>Small images are uploaded properly...</a:t>
            </a:r>
          </a:p>
          <a:p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6326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D4AFC9-E6AE-4BC1-A936-D21914C98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91" b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5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99D16-1B74-184A-BD16-CED5406AB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>
                <a:cs typeface="Calibri Light"/>
              </a:rPr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D4EC7C-FB0B-4617-A233-116050FCCF2F}"/>
              </a:ext>
            </a:extLst>
          </p:cNvPr>
          <p:cNvSpPr txBox="1"/>
          <p:nvPr/>
        </p:nvSpPr>
        <p:spPr>
          <a:xfrm>
            <a:off x="768927" y="2287442"/>
            <a:ext cx="6189712" cy="43282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344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D4AFC9-E6AE-4BC1-A936-D21914C98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91" b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5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99D16-1B74-184A-BD16-CED5406AB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/>
              <a:t>Presentation Overview</a:t>
            </a:r>
            <a:endParaRPr lang="en-US">
              <a:cs typeface="Calibri Light" panose="020F03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D4EC7C-FB0B-4617-A233-116050FCCF2F}"/>
              </a:ext>
            </a:extLst>
          </p:cNvPr>
          <p:cNvSpPr txBox="1"/>
          <p:nvPr/>
        </p:nvSpPr>
        <p:spPr>
          <a:xfrm>
            <a:off x="768927" y="2287442"/>
            <a:ext cx="10515600" cy="43282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/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n-US" sz="2400"/>
              <a:t>Test Application</a:t>
            </a:r>
            <a:endParaRPr lang="en-US" sz="2400">
              <a:cs typeface="Calibri" panose="020F0502020204030204"/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n-US" sz="2400"/>
              <a:t>Automated Testing Software</a:t>
            </a:r>
            <a:endParaRPr lang="en-US" sz="2400">
              <a:cs typeface="Calibri"/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n-US" sz="2400"/>
              <a:t>Testing Approach </a:t>
            </a:r>
            <a:endParaRPr lang="en-US" sz="2400">
              <a:cs typeface="Calibri"/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n-US" sz="2400"/>
              <a:t>Test Scenario</a:t>
            </a:r>
            <a:endParaRPr lang="en-US" sz="2400">
              <a:cs typeface="Calibri"/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n-US" sz="2400">
                <a:cs typeface="Calibri"/>
              </a:rPr>
              <a:t>Test Case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n-US" sz="2400">
                <a:cs typeface="Calibri"/>
              </a:rPr>
              <a:t>Report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n-US" sz="2400">
                <a:cs typeface="Calibri"/>
              </a:rPr>
              <a:t>Demo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n-US" sz="2400">
                <a:cs typeface="Calibri"/>
              </a:rPr>
              <a:t>Manual Testing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382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D4AFC9-E6AE-4BC1-A936-D21914C98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91" b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5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99D16-1B74-184A-BD16-CED5406AB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/>
              <a:t>Test Website</a:t>
            </a:r>
            <a:endParaRPr lang="en-US">
              <a:cs typeface="Calibri Light" panose="020F03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D4EC7C-FB0B-4617-A233-116050FCCF2F}"/>
              </a:ext>
            </a:extLst>
          </p:cNvPr>
          <p:cNvSpPr txBox="1"/>
          <p:nvPr/>
        </p:nvSpPr>
        <p:spPr>
          <a:xfrm>
            <a:off x="768927" y="2287442"/>
            <a:ext cx="6189712" cy="43282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Open-source Website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cs typeface="Calibri" panose="020F0502020204030204"/>
              </a:rPr>
              <a:t>OWASP Juice Shop</a:t>
            </a:r>
          </a:p>
          <a:p>
            <a:pPr algn="just"/>
            <a:r>
              <a:rPr lang="en-US">
                <a:ea typeface="+mn-lt"/>
                <a:cs typeface="+mn-lt"/>
              </a:rPr>
              <a:t>URL: </a:t>
            </a:r>
            <a:r>
              <a:rPr lang="en-US" u="sng">
                <a:ea typeface="+mn-lt"/>
                <a:cs typeface="+mn-lt"/>
                <a:hlinkClick r:id="rId3"/>
              </a:rPr>
              <a:t>https://juice-shop.herokuapp.com/#/</a:t>
            </a:r>
            <a:endParaRPr lang="en-US">
              <a:ea typeface="+mn-lt"/>
              <a:cs typeface="+mn-lt"/>
            </a:endParaRPr>
          </a:p>
          <a:p>
            <a:pPr algn="just"/>
            <a:r>
              <a:rPr lang="en-US">
                <a:ea typeface="+mn-lt"/>
                <a:cs typeface="+mn-lt"/>
              </a:rPr>
              <a:t>GitHub: </a:t>
            </a:r>
            <a:r>
              <a:rPr lang="en-US" u="sng">
                <a:ea typeface="+mn-lt"/>
                <a:cs typeface="+mn-lt"/>
                <a:hlinkClick r:id="rId4"/>
              </a:rPr>
              <a:t>https://github.com/OWASP/owasp.github.io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cs typeface="Calibri" panose="020F0502020204030204"/>
            </a:endParaRPr>
          </a:p>
        </p:txBody>
      </p:sp>
      <p:pic>
        <p:nvPicPr>
          <p:cNvPr id="3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61ABCA8-C679-4F2B-9A26-6EA7C6592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1394" y="2339182"/>
            <a:ext cx="4366591" cy="325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0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D4AFC9-E6AE-4BC1-A936-D21914C98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91" b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5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99D16-1B74-184A-BD16-CED5406AB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/>
              <a:t>Automated Testing Software</a:t>
            </a:r>
            <a:endParaRPr lang="en-US">
              <a:cs typeface="Calibri Light" panose="020F03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D4EC7C-FB0B-4617-A233-116050FCCF2F}"/>
              </a:ext>
            </a:extLst>
          </p:cNvPr>
          <p:cNvSpPr txBox="1"/>
          <p:nvPr/>
        </p:nvSpPr>
        <p:spPr>
          <a:xfrm>
            <a:off x="768927" y="2287442"/>
            <a:ext cx="6189712" cy="43282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Katalon Studio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>
                <a:cs typeface="Calibri" panose="020F0502020204030204"/>
              </a:rPr>
              <a:t>User-friendly UI</a:t>
            </a:r>
          </a:p>
          <a:p>
            <a:pPr marL="285750" indent="-285750" algn="just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Online websites, API, Mobile, Desktop Application</a:t>
            </a:r>
          </a:p>
          <a:p>
            <a:pPr marL="285750" indent="-285750" algn="just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Test Recording</a:t>
            </a:r>
          </a:p>
          <a:p>
            <a:pPr algn="just"/>
            <a:endParaRPr lang="en-US">
              <a:ea typeface="+mn-lt"/>
              <a:cs typeface="+mn-lt"/>
            </a:endParaRPr>
          </a:p>
          <a:p>
            <a:pPr algn="just"/>
            <a:r>
              <a:rPr lang="en-US" sz="2400">
                <a:ea typeface="+mn-lt"/>
                <a:cs typeface="+mn-lt"/>
              </a:rPr>
              <a:t>Testing Mode</a:t>
            </a:r>
            <a:endParaRPr lang="en-US" sz="2400">
              <a:cs typeface="Calibri" panose="020F0502020204030204"/>
            </a:endParaRPr>
          </a:p>
          <a:p>
            <a:pPr algn="just"/>
            <a:endParaRPr lang="en-US" sz="2400">
              <a:cs typeface="Calibri" panose="020F0502020204030204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>
                <a:cs typeface="Calibri" panose="020F0502020204030204"/>
              </a:rPr>
              <a:t>Manual Mode</a:t>
            </a:r>
            <a:endParaRPr lang="en-US" sz="2400">
              <a:cs typeface="Calibri" panose="020F0502020204030204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>
                <a:cs typeface="Calibri" panose="020F0502020204030204"/>
              </a:rPr>
              <a:t>Script Mode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cs typeface="Calibri" panose="020F0502020204030204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836F3E0-D151-444D-8004-F02EDEB23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214" y="2117705"/>
            <a:ext cx="4844617" cy="397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4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D4AFC9-E6AE-4BC1-A936-D21914C98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91" b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5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99D16-1B74-184A-BD16-CED5406AB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/>
              <a:t>Testing Approach</a:t>
            </a:r>
            <a:endParaRPr lang="en-US">
              <a:cs typeface="Calibri Light" panose="020F03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D4EC7C-FB0B-4617-A233-116050FCCF2F}"/>
              </a:ext>
            </a:extLst>
          </p:cNvPr>
          <p:cNvSpPr txBox="1"/>
          <p:nvPr/>
        </p:nvSpPr>
        <p:spPr>
          <a:xfrm>
            <a:off x="768927" y="2287442"/>
            <a:ext cx="6189712" cy="43282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Manual Mode </a:t>
            </a: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>
                <a:cs typeface="Calibri" panose="020F0502020204030204"/>
              </a:rPr>
              <a:t>Create Test Case</a:t>
            </a:r>
            <a:endParaRPr lang="en-US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>
                <a:cs typeface="Calibri" panose="020F0502020204030204"/>
              </a:rPr>
              <a:t>Manu</a:t>
            </a:r>
            <a:r>
              <a:rPr lang="en-US">
                <a:ea typeface="+mn-lt"/>
                <a:cs typeface="+mn-lt"/>
              </a:rPr>
              <a:t>ally Execute Steps</a:t>
            </a:r>
            <a:endParaRPr lang="en-US">
              <a:cs typeface="Calibri" panose="020F0502020204030204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>
                <a:cs typeface="Calibri" panose="020F0502020204030204"/>
              </a:rPr>
              <a:t>Record Web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>
                <a:cs typeface="Calibri" panose="020F0502020204030204"/>
              </a:rPr>
              <a:t>Run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02722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D4AFC9-E6AE-4BC1-A936-D21914C98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91" b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5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99D16-1B74-184A-BD16-CED5406AB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/>
              <a:t>Test Scenario</a:t>
            </a:r>
            <a:endParaRPr lang="en-US">
              <a:cs typeface="Calibri Light" panose="020F03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D4EC7C-FB0B-4617-A233-116050FCCF2F}"/>
              </a:ext>
            </a:extLst>
          </p:cNvPr>
          <p:cNvSpPr txBox="1"/>
          <p:nvPr/>
        </p:nvSpPr>
        <p:spPr>
          <a:xfrm>
            <a:off x="768927" y="2287442"/>
            <a:ext cx="6189712" cy="43282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ea typeface="+mn-lt"/>
                <a:cs typeface="+mn-lt"/>
              </a:rPr>
              <a:t>These areas in the application will be tested: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>
                <a:cs typeface="Calibri" panose="020F0502020204030204"/>
              </a:rPr>
              <a:t>Module 1 – Login Form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>
                <a:cs typeface="Calibri" panose="020F0502020204030204"/>
              </a:rPr>
              <a:t>Module 2 – Registration Form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>
                <a:cs typeface="Calibri" panose="020F0502020204030204"/>
              </a:rPr>
              <a:t>Module 3 – Search Bar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>
                <a:cs typeface="Calibri" panose="020F0502020204030204"/>
              </a:rPr>
              <a:t>Module 4 – User Profile ( Manual Testing)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36201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D4AFC9-E6AE-4BC1-A936-D21914C98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91" b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5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99D16-1B74-184A-BD16-CED5406AB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/>
              <a:t>Test Case</a:t>
            </a:r>
            <a:endParaRPr lang="en-US">
              <a:cs typeface="Calibri Light" panose="020F03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D4EC7C-FB0B-4617-A233-116050FCCF2F}"/>
              </a:ext>
            </a:extLst>
          </p:cNvPr>
          <p:cNvSpPr txBox="1"/>
          <p:nvPr/>
        </p:nvSpPr>
        <p:spPr>
          <a:xfrm>
            <a:off x="768927" y="2287442"/>
            <a:ext cx="6189712" cy="43282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cs typeface="Calibri" panose="020F0502020204030204"/>
            </a:endParaRPr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4F28DC3C-AA3D-404C-AA13-8AC4C245D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992909"/>
            <a:ext cx="5223434" cy="376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64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D4AFC9-E6AE-4BC1-A936-D21914C98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91" b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5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99D16-1B74-184A-BD16-CED5406AB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>
                <a:cs typeface="Calibri Light"/>
              </a:rPr>
              <a:t>Report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D4EC7C-FB0B-4617-A233-116050FCCF2F}"/>
              </a:ext>
            </a:extLst>
          </p:cNvPr>
          <p:cNvSpPr txBox="1"/>
          <p:nvPr/>
        </p:nvSpPr>
        <p:spPr>
          <a:xfrm>
            <a:off x="768927" y="2287442"/>
            <a:ext cx="6189712" cy="43282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cs typeface="Calibri" panose="020F0502020204030204"/>
            </a:endParaRPr>
          </a:p>
        </p:txBody>
      </p:sp>
      <p:pic>
        <p:nvPicPr>
          <p:cNvPr id="3" name="Picture 5" descr="Diagram&#10;&#10;Description automatically generated">
            <a:extLst>
              <a:ext uri="{FF2B5EF4-FFF2-40B4-BE49-F238E27FC236}">
                <a16:creationId xmlns:a16="http://schemas.microsoft.com/office/drawing/2014/main" id="{E1E4BC16-DC0E-4A8D-9C57-728A4833E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175" y="1413930"/>
            <a:ext cx="4060944" cy="49124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7C5A33-F3A1-4AB7-A7CD-FC2CBE0FAE07}"/>
              </a:ext>
            </a:extLst>
          </p:cNvPr>
          <p:cNvSpPr txBox="1"/>
          <p:nvPr/>
        </p:nvSpPr>
        <p:spPr>
          <a:xfrm>
            <a:off x="713874" y="2151934"/>
            <a:ext cx="6186522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ea typeface="+mn-lt"/>
                <a:cs typeface="+mn-lt"/>
              </a:rPr>
              <a:t>Each TestSuite has a logical grouping of test cases with a single report summary.</a:t>
            </a: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TestSuite-1 related to test the Login Form.</a:t>
            </a:r>
          </a:p>
          <a:p>
            <a:r>
              <a:rPr lang="en-US">
                <a:ea typeface="+mn-lt"/>
                <a:cs typeface="+mn-lt"/>
              </a:rPr>
              <a:t>TestSuite-2 related to test the Registration Form.</a:t>
            </a:r>
          </a:p>
          <a:p>
            <a:r>
              <a:rPr lang="en-US">
                <a:ea typeface="+mn-lt"/>
                <a:cs typeface="+mn-lt"/>
              </a:rPr>
              <a:t>TestSuite-3 related to test the Search Bar.</a:t>
            </a:r>
          </a:p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571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D4AFC9-E6AE-4BC1-A936-D21914C98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91" b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5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99D16-1B74-184A-BD16-CED5406AB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>
                <a:cs typeface="Calibri Light"/>
              </a:rPr>
              <a:t>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D4EC7C-FB0B-4617-A233-116050FCCF2F}"/>
              </a:ext>
            </a:extLst>
          </p:cNvPr>
          <p:cNvSpPr txBox="1"/>
          <p:nvPr/>
        </p:nvSpPr>
        <p:spPr>
          <a:xfrm>
            <a:off x="768927" y="2287442"/>
            <a:ext cx="6189712" cy="43282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cs typeface="Calibri"/>
              </a:rPr>
              <a:t>URL: </a:t>
            </a:r>
            <a:r>
              <a:rPr lang="en-US" sz="2400">
                <a:ea typeface="+mn-lt"/>
                <a:cs typeface="+mn-lt"/>
                <a:hlinkClick r:id="rId3"/>
              </a:rPr>
              <a:t>https://youtu.be/_OeoiTcOCkA</a:t>
            </a:r>
            <a:endParaRPr lang="en-US" sz="240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17902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OWASP Website Test Project</vt:lpstr>
      <vt:lpstr>Presentation Overview</vt:lpstr>
      <vt:lpstr>Test Website</vt:lpstr>
      <vt:lpstr>Automated Testing Software</vt:lpstr>
      <vt:lpstr>Testing Approach</vt:lpstr>
      <vt:lpstr>Test Scenario</vt:lpstr>
      <vt:lpstr>Test Case</vt:lpstr>
      <vt:lpstr>Report</vt:lpstr>
      <vt:lpstr>Demo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Dehghanisanij, Hoda</dc:creator>
  <cp:revision>2</cp:revision>
  <dcterms:created xsi:type="dcterms:W3CDTF">2021-12-06T18:51:49Z</dcterms:created>
  <dcterms:modified xsi:type="dcterms:W3CDTF">2022-06-07T20:04:27Z</dcterms:modified>
</cp:coreProperties>
</file>