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4276BA-57ED-4BC5-9859-DB230D8B2452}">
  <a:tblStyle styleId="{754276BA-57ED-4BC5-9859-DB230D8B24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ae982f0e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2ae982f0e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ae982f0ef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2ae982f0ef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3a76eb5b5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3a76eb5b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Open Sans"/>
              <a:buChar char="●"/>
            </a:pPr>
            <a:r>
              <a:rPr lang="en">
                <a:solidFill>
                  <a:schemeClr val="dk1"/>
                </a:solidFill>
              </a:rPr>
              <a:t>Our dataset was created specifically for the use case of identifying ambulance sounds vs. road noises by researchers from </a:t>
            </a:r>
            <a:r>
              <a:rPr b="1" lang="en">
                <a:solidFill>
                  <a:schemeClr val="dk1"/>
                </a:solidFill>
              </a:rPr>
              <a:t>Ziauddin University, Karachi, Pakistan</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It was collected through mixed methods such as audio from video surveillance, laptop audio recordings, and microphones at three different locations that were specifically selected close to hospitals to increase the chances of collecting ambulance sounds.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In addition, online audio road recordings were also added to the dataset for additional road noise data. It was manually labelled as ambulance sound vs road noise.</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Features in the dataset are as follows </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Chroma STFT - represent pitch content of a sound - Think of a high pitch instrument such as violin versus a bass guitar</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The spectral centroid is represents the center of mass of the frequency spectrum of a sound. It is generally argued to contribute to the perceived “brightness” of a sound, given that sounds with higher centroids (such as trumpet) tend to be perceived as brighter than sounds with lower centroids (such as tuba). </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Spectral bandwidth -</a:t>
            </a:r>
            <a:endParaRPr>
              <a:solidFill>
                <a:schemeClr val="dk1"/>
              </a:solidFill>
            </a:endParaRPr>
          </a:p>
          <a:p>
            <a:pPr indent="-298450" lvl="2" marL="1371600" rtl="0" algn="l">
              <a:lnSpc>
                <a:spcPct val="115000"/>
              </a:lnSpc>
              <a:spcBef>
                <a:spcPts val="0"/>
              </a:spcBef>
              <a:spcAft>
                <a:spcPts val="0"/>
              </a:spcAft>
              <a:buClr>
                <a:schemeClr val="dk1"/>
              </a:buClr>
              <a:buSzPts val="1100"/>
              <a:buFont typeface="Arial"/>
              <a:buChar char="■"/>
            </a:pPr>
            <a:r>
              <a:rPr lang="en" sz="1000">
                <a:solidFill>
                  <a:schemeClr val="dk1"/>
                </a:solidFill>
              </a:rPr>
              <a:t>Represents the width of the frequency spectrum of a sound. It is the variance from the spectral centroid.</a:t>
            </a:r>
            <a:endParaRPr>
              <a:solidFill>
                <a:schemeClr val="dk1"/>
              </a:solidFill>
            </a:endParaRPr>
          </a:p>
          <a:p>
            <a:pPr indent="-298450" lvl="2" marL="1371600" rtl="0" algn="l">
              <a:lnSpc>
                <a:spcPct val="115000"/>
              </a:lnSpc>
              <a:spcBef>
                <a:spcPts val="0"/>
              </a:spcBef>
              <a:spcAft>
                <a:spcPts val="0"/>
              </a:spcAft>
              <a:buClr>
                <a:schemeClr val="dk1"/>
              </a:buClr>
              <a:buSzPts val="1100"/>
              <a:buFont typeface="Arial"/>
              <a:buChar char="■"/>
            </a:pPr>
            <a:r>
              <a:rPr lang="en">
                <a:solidFill>
                  <a:schemeClr val="dk1"/>
                </a:solidFill>
              </a:rPr>
              <a:t> The violin has a high spectral bandwidth, meaning that it produces a wide range of frequencies while bass guitar has a low spectral bandwidth, producing a narrow range of frequencies.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Spectral rolloff  - Measures how quickly the energy of the sound decreases as it moves from different few</a:t>
            </a:r>
            <a:endParaRPr>
              <a:solidFill>
                <a:schemeClr val="dk1"/>
              </a:solidFill>
            </a:endParaRPr>
          </a:p>
          <a:p>
            <a:pPr indent="-298450" lvl="2" marL="1371600" rtl="0" algn="l">
              <a:lnSpc>
                <a:spcPct val="115000"/>
              </a:lnSpc>
              <a:spcBef>
                <a:spcPts val="0"/>
              </a:spcBef>
              <a:spcAft>
                <a:spcPts val="0"/>
              </a:spcAft>
              <a:buClr>
                <a:schemeClr val="dk1"/>
              </a:buClr>
              <a:buSzPts val="1100"/>
              <a:buFont typeface="Arial"/>
              <a:buChar char="■"/>
            </a:pPr>
            <a:r>
              <a:rPr lang="en">
                <a:solidFill>
                  <a:schemeClr val="dk1"/>
                </a:solidFill>
              </a:rPr>
              <a:t>Strumming a guitar may have a longer spectral rolloff as the sound bounces inside the body of the guitar while a rolloff on one hit on a drum’s sound will not linger after it’s been played. </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Zero crossing rate (ZCR) is</a:t>
            </a:r>
            <a:endParaRPr>
              <a:solidFill>
                <a:schemeClr val="dk1"/>
              </a:solidFill>
            </a:endParaRPr>
          </a:p>
          <a:p>
            <a:pPr indent="-298450" lvl="2" marL="1371600" rtl="0" algn="l">
              <a:lnSpc>
                <a:spcPct val="115000"/>
              </a:lnSpc>
              <a:spcBef>
                <a:spcPts val="0"/>
              </a:spcBef>
              <a:spcAft>
                <a:spcPts val="0"/>
              </a:spcAft>
              <a:buClr>
                <a:schemeClr val="dk1"/>
              </a:buClr>
              <a:buSzPts val="1100"/>
              <a:buFont typeface="Arial"/>
              <a:buChar char="■"/>
            </a:pPr>
            <a:r>
              <a:rPr lang="en">
                <a:solidFill>
                  <a:schemeClr val="dk1"/>
                </a:solidFill>
              </a:rPr>
              <a:t>When a signal changes from positive to negative and vice versa.</a:t>
            </a:r>
            <a:endParaRPr>
              <a:solidFill>
                <a:schemeClr val="dk1"/>
              </a:solidFill>
            </a:endParaRPr>
          </a:p>
          <a:p>
            <a:pPr indent="-298450" lvl="2" marL="1371600" rtl="0" algn="l">
              <a:lnSpc>
                <a:spcPct val="115000"/>
              </a:lnSpc>
              <a:spcBef>
                <a:spcPts val="0"/>
              </a:spcBef>
              <a:spcAft>
                <a:spcPts val="0"/>
              </a:spcAft>
              <a:buClr>
                <a:schemeClr val="dk1"/>
              </a:buClr>
              <a:buSzPts val="1100"/>
              <a:buFont typeface="Arial"/>
              <a:buChar char="■"/>
            </a:pPr>
            <a:r>
              <a:rPr lang="en">
                <a:solidFill>
                  <a:schemeClr val="dk1"/>
                </a:solidFill>
              </a:rPr>
              <a:t> ZCR is a helpful feature in speech detection because it can be used to distinguish between speech and non-speech sounds. Speech sounds typically have a higher ZCR than non-speech sounds because the amplitude of speech signals is constantly changing, </a:t>
            </a:r>
            <a:endParaRPr>
              <a:solidFill>
                <a:schemeClr val="dk1"/>
              </a:solidFill>
            </a:endParaRPr>
          </a:p>
          <a:p>
            <a:pPr indent="-317500" lvl="2" marL="1371600" rtl="0" algn="l">
              <a:lnSpc>
                <a:spcPct val="115000"/>
              </a:lnSpc>
              <a:spcBef>
                <a:spcPts val="0"/>
              </a:spcBef>
              <a:spcAft>
                <a:spcPts val="0"/>
              </a:spcAft>
              <a:buClr>
                <a:schemeClr val="dk1"/>
              </a:buClr>
              <a:buSzPts val="1400"/>
              <a:buFont typeface="Open Sans"/>
              <a:buChar char="■"/>
            </a:pPr>
            <a:r>
              <a:rPr lang="en">
                <a:solidFill>
                  <a:schemeClr val="dk1"/>
                </a:solidFill>
              </a:rPr>
              <a:t>While white noise sounds pretty monotone, and will typically have the same amplitude.</a:t>
            </a:r>
            <a:endParaRPr>
              <a:solidFill>
                <a:schemeClr val="dk1"/>
              </a:solidFill>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rPr>
              <a:t>Mel Frequency Cepstral Coefficient is a compact representation of the spectrum of an audio signal. Each of the 20 coefficients extracted contains information about the rate change in each spectrum band.</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MFCC 1: The first MFCC coefficient represents the overall energy or power of the audio signal. It tends to capture the global loudness or intensity information.</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MFCC 2-20: These coefficients represent the distribution of spectral energy across different frequency bands. They provide more detailed information about the shape of the audio spectrum.</a:t>
            </a:r>
            <a:br>
              <a:rPr lang="en">
                <a:solidFill>
                  <a:schemeClr val="dk1"/>
                </a:solidFill>
              </a:rPr>
            </a:br>
            <a:r>
              <a:rPr lang="en">
                <a:solidFill>
                  <a:schemeClr val="dk1"/>
                </a:solidFill>
              </a:rPr>
              <a:t>When comparing male and female voices, you may observe differences in the MFCC coefficients related to the pitch range. MFCC 1 might be higher for female voices due to their higher fundamental frequencies, while the higher MFCC coefficients (e.g., MFCC 2-20) could exhibit varying patterns related to the vocal resonance characteristics of males and females.</a:t>
            </a:r>
            <a:endParaRPr>
              <a:solidFill>
                <a:schemeClr val="dk1"/>
              </a:solidFill>
            </a:endParaRPr>
          </a:p>
          <a:p>
            <a:pPr indent="0" lvl="0" marL="914400" rtl="0" algn="l">
              <a:lnSpc>
                <a:spcPct val="115000"/>
              </a:lnSpc>
              <a:spcBef>
                <a:spcPts val="1600"/>
              </a:spcBef>
              <a:spcAft>
                <a:spcPts val="160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43f6d047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43f6d0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took 1 sample labeled road and one sample labeled ambulance. I will play the ambulance sound first then the road, and I want you to notice the difference in chroma, or the pitch contents of the signal. </a:t>
            </a:r>
            <a:br>
              <a:rPr lang="en"/>
            </a:br>
            <a:br>
              <a:rPr lang="en"/>
            </a:br>
            <a:r>
              <a:rPr lang="en"/>
              <a:t>Observe that for the chroma of ambulance, the sound is initially all over all the place but then the siren dominates </a:t>
            </a:r>
            <a:r>
              <a:rPr lang="en"/>
              <a:t>towards</a:t>
            </a:r>
            <a:r>
              <a:rPr lang="en"/>
              <a:t> the ten second mark while the road noise has scattered pitches all throughout the </a:t>
            </a:r>
            <a:r>
              <a:rPr lang="en"/>
              <a:t>length</a:t>
            </a:r>
            <a:r>
              <a:rPr lang="en"/>
              <a:t> of the audio.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talk about our baseline model, here’s Nick.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54b59a1d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54b59a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by fitting a logistic regression model with an 80/20 train test split and 10% for validation. Initially we were getting around 65% accuracy, but after learning to standardize our variables, our model was able to converge. </a:t>
            </a:r>
            <a:r>
              <a:rPr lang="en">
                <a:solidFill>
                  <a:schemeClr val="dk1"/>
                </a:solidFill>
              </a:rPr>
              <a:t>A</a:t>
            </a:r>
            <a:r>
              <a:rPr lang="en">
                <a:solidFill>
                  <a:schemeClr val="dk1"/>
                </a:solidFill>
              </a:rPr>
              <a:t>nd you can see we have quite strong results coming in at 96% accuracy. </a:t>
            </a:r>
            <a:r>
              <a:rPr lang="en"/>
              <a:t>Since this is a shallow network it’s not too computationally </a:t>
            </a:r>
            <a:r>
              <a:rPr lang="en"/>
              <a:t>expensive, so </a:t>
            </a:r>
            <a:r>
              <a:rPr lang="en"/>
              <a:t>we could afford to run it for 500 epochs to ensure minimal loss. In </a:t>
            </a:r>
            <a:r>
              <a:rPr lang="en"/>
              <a:t>addition</a:t>
            </a:r>
            <a:r>
              <a:rPr lang="en"/>
              <a:t> to accuracy, we evaluated recall, prevision, and F1 score, though because this is a binary classification task, it’s not </a:t>
            </a:r>
            <a:r>
              <a:rPr lang="en"/>
              <a:t>surprising</a:t>
            </a:r>
            <a:r>
              <a:rPr lang="en"/>
              <a:t> these metrics are similar.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54b59a1d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54b59a1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question is, where do we go from here. Firstly, given the success of our logistic regression model, it seems our data has a linear </a:t>
            </a:r>
            <a:r>
              <a:rPr lang="en"/>
              <a:t>decision</a:t>
            </a:r>
            <a:r>
              <a:rPr lang="en"/>
              <a:t> boundary. However, we are using 27 features so this is difficult to </a:t>
            </a:r>
            <a:r>
              <a:rPr lang="en"/>
              <a:t>visualize</a:t>
            </a:r>
            <a:r>
              <a:rPr lang="en"/>
              <a:t>. We’d like to apply the techniques discussed in this </a:t>
            </a:r>
            <a:r>
              <a:rPr lang="en"/>
              <a:t>week's</a:t>
            </a:r>
            <a:r>
              <a:rPr lang="en"/>
              <a:t> </a:t>
            </a:r>
            <a:r>
              <a:rPr lang="en"/>
              <a:t>async</a:t>
            </a:r>
            <a:r>
              <a:rPr lang="en"/>
              <a:t> to reduce our feature dimensionality and confirm this hypothesis. Then, it becomes an exercise to trying non-linear models to capture outliers. We’ve begun some work in this direction using KNN limited to x features but the accuracy has been much worse. We plan to add the same the full slate of 27 features, but ultimately it’s seeming like neural nets and decision trees are more </a:t>
            </a:r>
            <a:r>
              <a:rPr lang="en"/>
              <a:t>promising. We plan to fit both a feed forward neural net and a convolutional neural network leveraging spectrogram images of our audio files. Random forest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51af0945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51af09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 loss measures the dissimilarity between predicted probabilities and actual labels.</a:t>
            </a:r>
            <a:endParaRPr/>
          </a:p>
          <a:p>
            <a:pPr indent="0" lvl="0" marL="0" rtl="0" algn="l">
              <a:spcBef>
                <a:spcPts val="0"/>
              </a:spcBef>
              <a:spcAft>
                <a:spcPts val="0"/>
              </a:spcAft>
              <a:buClr>
                <a:schemeClr val="dk1"/>
              </a:buClr>
              <a:buSzPts val="1100"/>
              <a:buFont typeface="Arial"/>
              <a:buNone/>
            </a:pPr>
            <a:r>
              <a:rPr lang="en"/>
              <a:t>It is commonly used for binary classification tasks.</a:t>
            </a:r>
            <a:endParaRPr/>
          </a:p>
          <a:p>
            <a:pPr indent="0" lvl="0" marL="0" rtl="0" algn="l">
              <a:spcBef>
                <a:spcPts val="0"/>
              </a:spcBef>
              <a:spcAft>
                <a:spcPts val="0"/>
              </a:spcAft>
              <a:buClr>
                <a:schemeClr val="dk1"/>
              </a:buClr>
              <a:buSzPts val="1100"/>
              <a:buFont typeface="Arial"/>
              <a:buNone/>
            </a:pPr>
            <a:r>
              <a:rPr lang="en"/>
              <a:t>We can also use it for tracking the </a:t>
            </a:r>
            <a:r>
              <a:rPr lang="en"/>
              <a:t>training</a:t>
            </a:r>
            <a:r>
              <a:rPr lang="en"/>
              <a:t> history on training set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Moving on to metric, </a:t>
            </a:r>
            <a:r>
              <a:rPr lang="en">
                <a:solidFill>
                  <a:schemeClr val="dk1"/>
                </a:solidFill>
              </a:rPr>
              <a:t>w</a:t>
            </a:r>
            <a:r>
              <a:rPr lang="en">
                <a:solidFill>
                  <a:schemeClr val="dk1"/>
                </a:solidFill>
              </a:rPr>
              <a:t>e will select precision as our metric for our training and testing dataset.</a:t>
            </a:r>
            <a:endParaRPr/>
          </a:p>
          <a:p>
            <a:pPr indent="0" lvl="0" marL="0" rtl="0" algn="l">
              <a:spcBef>
                <a:spcPts val="0"/>
              </a:spcBef>
              <a:spcAft>
                <a:spcPts val="0"/>
              </a:spcAft>
              <a:buClr>
                <a:schemeClr val="dk1"/>
              </a:buClr>
              <a:buSzPts val="1100"/>
              <a:buFont typeface="Arial"/>
              <a:buNone/>
            </a:pPr>
            <a:r>
              <a:rPr lang="en"/>
              <a:t>First, as we have shown, our</a:t>
            </a:r>
            <a:r>
              <a:rPr lang="en"/>
              <a:t> data is pretty balanced, implying an equal representation of emergency </a:t>
            </a:r>
            <a:r>
              <a:rPr lang="en"/>
              <a:t>vehicle</a:t>
            </a:r>
            <a:r>
              <a:rPr lang="en"/>
              <a:t> and road noise.</a:t>
            </a:r>
            <a:endParaRPr/>
          </a:p>
          <a:p>
            <a:pPr indent="0" lvl="0" marL="0" rtl="0" algn="l">
              <a:spcBef>
                <a:spcPts val="0"/>
              </a:spcBef>
              <a:spcAft>
                <a:spcPts val="0"/>
              </a:spcAft>
              <a:buNone/>
            </a:pPr>
            <a:r>
              <a:rPr lang="en"/>
              <a:t>This ensures the model is trained on an unbiased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h</a:t>
            </a:r>
            <a:r>
              <a:rPr lang="en"/>
              <a:t>igh recall aims to minimize false negatives by capturing most emergency vehicles.</a:t>
            </a:r>
            <a:endParaRPr/>
          </a:p>
          <a:p>
            <a:pPr indent="0" lvl="0" marL="0" rtl="0" algn="l">
              <a:spcBef>
                <a:spcPts val="0"/>
              </a:spcBef>
              <a:spcAft>
                <a:spcPts val="0"/>
              </a:spcAft>
              <a:buClr>
                <a:schemeClr val="dk1"/>
              </a:buClr>
              <a:buSzPts val="1100"/>
              <a:buFont typeface="Arial"/>
              <a:buNone/>
            </a:pPr>
            <a:r>
              <a:rPr lang="en"/>
              <a:t>However, excessively high recall may impact regular traffic flow by triggering unnecessary responses.</a:t>
            </a:r>
            <a:endParaRPr/>
          </a:p>
          <a:p>
            <a:pPr indent="0" lvl="0" marL="0" rtl="0" algn="l">
              <a:spcBef>
                <a:spcPts val="0"/>
              </a:spcBef>
              <a:spcAft>
                <a:spcPts val="0"/>
              </a:spcAft>
              <a:buClr>
                <a:schemeClr val="dk1"/>
              </a:buClr>
              <a:buSzPts val="1100"/>
              <a:buFont typeface="Arial"/>
              <a:buNone/>
            </a:pPr>
            <a:r>
              <a:rPr lang="en"/>
              <a:t>Achieving a balance is crucial to maintain an efficient traffic system.</a:t>
            </a:r>
            <a:endParaRPr/>
          </a:p>
          <a:p>
            <a:pPr indent="0" lvl="0" marL="0" rtl="0" algn="l">
              <a:spcBef>
                <a:spcPts val="0"/>
              </a:spcBef>
              <a:spcAft>
                <a:spcPts val="0"/>
              </a:spcAft>
              <a:buClr>
                <a:schemeClr val="dk1"/>
              </a:buClr>
              <a:buSzPts val="1100"/>
              <a:buFont typeface="Arial"/>
              <a:buNone/>
            </a:pPr>
            <a:r>
              <a:rPr lang="en"/>
              <a:t>However, </a:t>
            </a:r>
            <a:r>
              <a:rPr lang="en"/>
              <a:t>False negatives </a:t>
            </a:r>
            <a:r>
              <a:rPr lang="en"/>
              <a:t>(missed emergency vehicles) do</a:t>
            </a:r>
            <a:r>
              <a:rPr lang="en"/>
              <a:t> not have a significant negative impact when compared to the current state.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Further, </a:t>
            </a:r>
            <a:endParaRPr/>
          </a:p>
          <a:p>
            <a:pPr indent="0" lvl="0" marL="0" rtl="0" algn="l">
              <a:spcBef>
                <a:spcPts val="0"/>
              </a:spcBef>
              <a:spcAft>
                <a:spcPts val="0"/>
              </a:spcAft>
              <a:buClr>
                <a:schemeClr val="dk1"/>
              </a:buClr>
              <a:buSzPts val="1100"/>
              <a:buFont typeface="Arial"/>
              <a:buNone/>
            </a:pPr>
            <a:r>
              <a:rPr lang="en"/>
              <a:t>The precision/recall curve illustrates the trade-off between precision and recall at various classification thresholds.</a:t>
            </a:r>
            <a:endParaRPr/>
          </a:p>
          <a:p>
            <a:pPr indent="0" lvl="0" marL="0" rtl="0" algn="l">
              <a:spcBef>
                <a:spcPts val="0"/>
              </a:spcBef>
              <a:spcAft>
                <a:spcPts val="0"/>
              </a:spcAft>
              <a:buClr>
                <a:schemeClr val="dk1"/>
              </a:buClr>
              <a:buSzPts val="1100"/>
              <a:buFont typeface="Arial"/>
              <a:buNone/>
            </a:pPr>
            <a:r>
              <a:rPr lang="en"/>
              <a:t>The area under the curve (AUC) quantifies the model's overall performance, considering both precision and recall.</a:t>
            </a:r>
            <a:endParaRPr/>
          </a:p>
          <a:p>
            <a:pPr indent="0" lvl="0" marL="0" rtl="0" algn="l">
              <a:spcBef>
                <a:spcPts val="0"/>
              </a:spcBef>
              <a:spcAft>
                <a:spcPts val="0"/>
              </a:spcAft>
              <a:buNone/>
            </a:pPr>
            <a:r>
              <a:rPr lang="en"/>
              <a:t>We can c</a:t>
            </a:r>
            <a:r>
              <a:rPr lang="en"/>
              <a:t>ompare different models based on these values, </a:t>
            </a:r>
            <a:r>
              <a:rPr lang="en"/>
              <a:t>especially</a:t>
            </a:r>
            <a:r>
              <a:rPr lang="en"/>
              <a:t> with </a:t>
            </a:r>
            <a:r>
              <a:rPr lang="en"/>
              <a:t>multiple</a:t>
            </a:r>
            <a:r>
              <a:rPr lang="en"/>
              <a:t> model like CNN, KNN and FNN to give us a full picture.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That’s it for our presentation. Thanks all! Any questions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54b59a1dc_4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554b59a1dc_4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43f6d047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43f6d04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 name="Google Shape;52;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3" name="Google Shape;53;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7" name="Google Shape;57;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ature.com/articles/s41597-022-01727-2#Sec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ZrFYpca5V-1xFDYb3FNKfjlH3ZdjJEyr/view" TargetMode="External"/><Relationship Id="rId4" Type="http://schemas.openxmlformats.org/officeDocument/2006/relationships/image" Target="../media/image1.png"/><Relationship Id="rId5" Type="http://schemas.openxmlformats.org/officeDocument/2006/relationships/hyperlink" Target="http://drive.google.com/file/d/1IB6FPwBqV8sHMWYWqrSlFTkV1PBYZioD/view" TargetMode="External"/><Relationship Id="rId6" Type="http://schemas.openxmlformats.org/officeDocument/2006/relationships/image" Target="../media/image10.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mmons.lib.jmu.edu/master201019/5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ctrTitle"/>
          </p:nvPr>
        </p:nvSpPr>
        <p:spPr>
          <a:xfrm>
            <a:off x="311700" y="535259"/>
            <a:ext cx="8520600" cy="158421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0" i="0" lang="en" sz="3200">
                <a:solidFill>
                  <a:srgbClr val="0070C0"/>
                </a:solidFill>
                <a:latin typeface="Open Sans"/>
                <a:ea typeface="Open Sans"/>
                <a:cs typeface="Open Sans"/>
                <a:sym typeface="Open Sans"/>
              </a:rPr>
              <a:t>Sounds of Urgency: Investigating an Audio Dataset for Emergency Vehicle Sirens and Road Noises</a:t>
            </a:r>
            <a:endParaRPr sz="3200">
              <a:solidFill>
                <a:srgbClr val="0070C0"/>
              </a:solidFill>
              <a:latin typeface="Open Sans"/>
              <a:ea typeface="Open Sans"/>
              <a:cs typeface="Open Sans"/>
              <a:sym typeface="Open Sans"/>
            </a:endParaRPr>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5" name="Google Shape;65;p15"/>
          <p:cNvSpPr txBox="1"/>
          <p:nvPr>
            <p:ph idx="1" type="subTitle"/>
          </p:nvPr>
        </p:nvSpPr>
        <p:spPr>
          <a:xfrm>
            <a:off x="311700" y="24229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Authors: Frances Cue, Jerry Gonzalez, Nick Johnson, and Chi 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are the potential applications and benefits of analyzing such a dataset?</a:t>
            </a:r>
            <a:endParaRPr/>
          </a:p>
        </p:txBody>
      </p:sp>
      <p:sp>
        <p:nvSpPr>
          <p:cNvPr id="71" name="Google Shape;71;p16"/>
          <p:cNvSpPr txBox="1"/>
          <p:nvPr>
            <p:ph idx="2" type="body"/>
          </p:nvPr>
        </p:nvSpPr>
        <p:spPr>
          <a:xfrm>
            <a:off x="4746908" y="1126648"/>
            <a:ext cx="3999900" cy="3536570"/>
          </a:xfrm>
          <a:prstGeom prst="rect">
            <a:avLst/>
          </a:prstGeom>
          <a:noFill/>
          <a:ln>
            <a:noFill/>
          </a:ln>
        </p:spPr>
        <p:txBody>
          <a:bodyPr anchorCtr="0" anchor="t" bIns="91425" lIns="91425" spcFirstLastPara="1" rIns="91425" wrap="square" tIns="91425">
            <a:normAutofit fontScale="85000" lnSpcReduction="20000"/>
          </a:bodyPr>
          <a:lstStyle/>
          <a:p>
            <a:pPr indent="-342900" lvl="0" marL="482600" rtl="0" algn="l">
              <a:lnSpc>
                <a:spcPct val="115000"/>
              </a:lnSpc>
              <a:spcBef>
                <a:spcPts val="0"/>
              </a:spcBef>
              <a:spcAft>
                <a:spcPts val="0"/>
              </a:spcAft>
              <a:buSzPct val="117647"/>
              <a:buFont typeface="Arial"/>
              <a:buAutoNum type="arabicPeriod"/>
            </a:pPr>
            <a:r>
              <a:rPr lang="en">
                <a:latin typeface="Verdana"/>
                <a:ea typeface="Verdana"/>
                <a:cs typeface="Verdana"/>
                <a:sym typeface="Verdana"/>
              </a:rPr>
              <a:t>Traffic congestion, accidents and pollution are a reality in </a:t>
            </a:r>
            <a:r>
              <a:rPr lang="en">
                <a:latin typeface="Verdana"/>
                <a:ea typeface="Verdana"/>
                <a:cs typeface="Verdana"/>
                <a:sym typeface="Verdana"/>
              </a:rPr>
              <a:t>today's</a:t>
            </a:r>
            <a:r>
              <a:rPr lang="en">
                <a:latin typeface="Verdana"/>
                <a:ea typeface="Verdana"/>
                <a:cs typeface="Verdana"/>
                <a:sym typeface="Verdana"/>
              </a:rPr>
              <a:t> society.</a:t>
            </a:r>
            <a:endParaRPr/>
          </a:p>
          <a:p>
            <a:pPr indent="-342900" lvl="0" marL="482600" rtl="0" algn="l">
              <a:lnSpc>
                <a:spcPct val="115000"/>
              </a:lnSpc>
              <a:spcBef>
                <a:spcPts val="0"/>
              </a:spcBef>
              <a:spcAft>
                <a:spcPts val="0"/>
              </a:spcAft>
              <a:buSzPct val="117647"/>
              <a:buFont typeface="Arial"/>
              <a:buAutoNum type="arabicPeriod"/>
            </a:pPr>
            <a:r>
              <a:rPr lang="en">
                <a:latin typeface="Verdana"/>
                <a:ea typeface="Verdana"/>
                <a:cs typeface="Verdana"/>
                <a:sym typeface="Verdana"/>
              </a:rPr>
              <a:t>How do we solve the problem?</a:t>
            </a:r>
            <a:endParaRPr/>
          </a:p>
          <a:p>
            <a:pPr indent="-304800" lvl="1" marL="914400" rtl="0" algn="l">
              <a:lnSpc>
                <a:spcPct val="115000"/>
              </a:lnSpc>
              <a:spcBef>
                <a:spcPts val="1600"/>
              </a:spcBef>
              <a:spcAft>
                <a:spcPts val="0"/>
              </a:spcAft>
              <a:buSzPct val="117647"/>
              <a:buFont typeface="Arial"/>
              <a:buAutoNum type="alphaLcParenR"/>
            </a:pPr>
            <a:r>
              <a:rPr lang="en">
                <a:latin typeface="Verdana"/>
                <a:ea typeface="Verdana"/>
                <a:cs typeface="Verdana"/>
                <a:sym typeface="Verdana"/>
              </a:rPr>
              <a:t>Improve current infrastructure (Costly and not always practical)</a:t>
            </a:r>
            <a:endParaRPr/>
          </a:p>
          <a:p>
            <a:pPr indent="-304800" lvl="1" marL="914400" rtl="0" algn="l">
              <a:lnSpc>
                <a:spcPct val="115000"/>
              </a:lnSpc>
              <a:spcBef>
                <a:spcPts val="1600"/>
              </a:spcBef>
              <a:spcAft>
                <a:spcPts val="0"/>
              </a:spcAft>
              <a:buSzPct val="117647"/>
              <a:buFont typeface="Arial"/>
              <a:buAutoNum type="alphaLcParenR"/>
            </a:pPr>
            <a:r>
              <a:rPr lang="en">
                <a:latin typeface="Verdana"/>
                <a:ea typeface="Verdana"/>
                <a:cs typeface="Verdana"/>
                <a:sym typeface="Verdana"/>
              </a:rPr>
              <a:t>Use the latest technology such as AI to make better use of the current infrastructure.</a:t>
            </a:r>
            <a:endParaRPr/>
          </a:p>
          <a:p>
            <a:pPr indent="0" lvl="1" marL="609600" rtl="0" algn="l">
              <a:lnSpc>
                <a:spcPct val="115000"/>
              </a:lnSpc>
              <a:spcBef>
                <a:spcPts val="1600"/>
              </a:spcBef>
              <a:spcAft>
                <a:spcPts val="0"/>
              </a:spcAft>
              <a:buSzPct val="117647"/>
              <a:buNone/>
            </a:pPr>
            <a:r>
              <a:t/>
            </a:r>
            <a:endParaRPr>
              <a:latin typeface="Verdana"/>
              <a:ea typeface="Verdana"/>
              <a:cs typeface="Verdana"/>
              <a:sym typeface="Verdana"/>
            </a:endParaRPr>
          </a:p>
          <a:p>
            <a:pPr indent="-342900" lvl="0" marL="482600" rtl="0" algn="l">
              <a:lnSpc>
                <a:spcPct val="115000"/>
              </a:lnSpc>
              <a:spcBef>
                <a:spcPts val="0"/>
              </a:spcBef>
              <a:spcAft>
                <a:spcPts val="0"/>
              </a:spcAft>
              <a:buSzPct val="117647"/>
              <a:buFont typeface="Arial"/>
              <a:buAutoNum type="arabicPeriod"/>
            </a:pPr>
            <a:r>
              <a:rPr lang="en">
                <a:latin typeface="Verdana"/>
                <a:ea typeface="Verdana"/>
                <a:cs typeface="Verdana"/>
                <a:sym typeface="Verdana"/>
              </a:rPr>
              <a:t>Using AI techniques to distinguish emergency vehicles from traffic and road noise can improve traffic flow and reduce congestion.</a:t>
            </a:r>
            <a:endParaRPr/>
          </a:p>
          <a:p>
            <a:pPr indent="-342900" lvl="0" marL="482600" rtl="0" algn="l">
              <a:lnSpc>
                <a:spcPct val="115000"/>
              </a:lnSpc>
              <a:spcBef>
                <a:spcPts val="0"/>
              </a:spcBef>
              <a:spcAft>
                <a:spcPts val="0"/>
              </a:spcAft>
              <a:buSzPct val="117647"/>
              <a:buFont typeface="Arial"/>
              <a:buAutoNum type="arabicPeriod"/>
            </a:pPr>
            <a:r>
              <a:rPr lang="en">
                <a:latin typeface="Verdana"/>
                <a:ea typeface="Verdana"/>
                <a:cs typeface="Verdana"/>
                <a:sym typeface="Verdana"/>
              </a:rPr>
              <a:t>Additionally, emergency response times can be improved for fire and health events.</a:t>
            </a:r>
            <a:endParaRPr/>
          </a:p>
        </p:txBody>
      </p:sp>
      <p:sp>
        <p:nvSpPr>
          <p:cNvPr id="72" name="Google Shape;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Sound Sensors to Control Traffic System for Emergency Vehicles" id="73" name="Google Shape;73;p16"/>
          <p:cNvPicPr preferRelativeResize="0"/>
          <p:nvPr/>
        </p:nvPicPr>
        <p:blipFill rotWithShape="1">
          <a:blip r:embed="rId3">
            <a:alphaModFix/>
          </a:blip>
          <a:srcRect b="0" l="0" r="0" t="0"/>
          <a:stretch/>
        </p:blipFill>
        <p:spPr>
          <a:xfrm>
            <a:off x="311700" y="1609423"/>
            <a:ext cx="4415440" cy="2271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61025" y="4537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Dataset</a:t>
            </a:r>
            <a:endParaRPr sz="2300"/>
          </a:p>
          <a:p>
            <a:pPr indent="-298450" lvl="0" marL="457200" rtl="0" algn="l">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Our dataset was created specifically for the use case of identifying ambulance sounds vs. road noises. </a:t>
            </a:r>
            <a:endParaRPr sz="1100">
              <a:solidFill>
                <a:schemeClr val="dk2"/>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Labeled as ambulance sound (932 rows)  vs. road noise (901 rows) </a:t>
            </a:r>
            <a:endParaRPr/>
          </a:p>
        </p:txBody>
      </p:sp>
      <p:sp>
        <p:nvSpPr>
          <p:cNvPr id="79" name="Google Shape;79;p17"/>
          <p:cNvSpPr txBox="1"/>
          <p:nvPr>
            <p:ph idx="12" type="sldNum"/>
          </p:nvPr>
        </p:nvSpPr>
        <p:spPr>
          <a:xfrm>
            <a:off x="4577393" y="4850350"/>
            <a:ext cx="4566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600" u="sng">
                <a:solidFill>
                  <a:schemeClr val="lt1"/>
                </a:solidFill>
                <a:hlinkClick r:id="rId3">
                  <a:extLst>
                    <a:ext uri="{A12FA001-AC4F-418D-AE19-62706E023703}">
                      <ahyp:hlinkClr val="tx"/>
                    </a:ext>
                  </a:extLst>
                </a:hlinkClick>
              </a:rPr>
              <a:t>Link to Dataset</a:t>
            </a:r>
            <a:endParaRPr sz="600">
              <a:solidFill>
                <a:schemeClr val="lt1"/>
              </a:solidFill>
            </a:endParaRPr>
          </a:p>
        </p:txBody>
      </p:sp>
      <p:graphicFrame>
        <p:nvGraphicFramePr>
          <p:cNvPr id="80" name="Google Shape;80;p17"/>
          <p:cNvGraphicFramePr/>
          <p:nvPr/>
        </p:nvGraphicFramePr>
        <p:xfrm>
          <a:off x="161025" y="1047015"/>
          <a:ext cx="3000000" cy="3000000"/>
        </p:xfrm>
        <a:graphic>
          <a:graphicData uri="http://schemas.openxmlformats.org/drawingml/2006/table">
            <a:tbl>
              <a:tblPr>
                <a:noFill/>
                <a:tableStyleId>{754276BA-57ED-4BC5-9859-DB230D8B2452}</a:tableStyleId>
              </a:tblPr>
              <a:tblGrid>
                <a:gridCol w="2130150"/>
                <a:gridCol w="3650475"/>
                <a:gridCol w="1654575"/>
                <a:gridCol w="1085400"/>
              </a:tblGrid>
              <a:tr h="220650">
                <a:tc>
                  <a:txBody>
                    <a:bodyPr/>
                    <a:lstStyle/>
                    <a:p>
                      <a:pPr indent="0" lvl="0" marL="0" rtl="0" algn="l">
                        <a:lnSpc>
                          <a:spcPct val="115000"/>
                        </a:lnSpc>
                        <a:spcBef>
                          <a:spcPts val="0"/>
                        </a:spcBef>
                        <a:spcAft>
                          <a:spcPts val="0"/>
                        </a:spcAft>
                        <a:buNone/>
                      </a:pPr>
                      <a:r>
                        <a:rPr b="1" lang="en" sz="1000">
                          <a:solidFill>
                            <a:schemeClr val="lt1"/>
                          </a:solidFill>
                        </a:rPr>
                        <a:t>Feature</a:t>
                      </a:r>
                      <a:endParaRPr b="1"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chemeClr val="lt1"/>
                          </a:solidFill>
                        </a:rPr>
                        <a:t>Definition</a:t>
                      </a:r>
                      <a:endParaRPr b="1"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chemeClr val="lt1"/>
                          </a:solidFill>
                        </a:rPr>
                        <a:t>High </a:t>
                      </a:r>
                      <a:r>
                        <a:rPr b="1" lang="en" sz="1000">
                          <a:solidFill>
                            <a:schemeClr val="lt1"/>
                          </a:solidFill>
                        </a:rPr>
                        <a:t>sounds</a:t>
                      </a:r>
                      <a:endParaRPr b="1"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chemeClr val="lt1"/>
                          </a:solidFill>
                        </a:rPr>
                        <a:t>Low sounds</a:t>
                      </a:r>
                      <a:endParaRPr b="1"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378100">
                <a:tc>
                  <a:txBody>
                    <a:bodyPr/>
                    <a:lstStyle/>
                    <a:p>
                      <a:pPr indent="0" lvl="0" marL="0" rtl="0" algn="l">
                        <a:lnSpc>
                          <a:spcPct val="115000"/>
                        </a:lnSpc>
                        <a:spcBef>
                          <a:spcPts val="0"/>
                        </a:spcBef>
                        <a:spcAft>
                          <a:spcPts val="0"/>
                        </a:spcAft>
                        <a:buNone/>
                      </a:pPr>
                      <a:r>
                        <a:rPr lang="en" sz="1000">
                          <a:solidFill>
                            <a:schemeClr val="lt1"/>
                          </a:solidFill>
                        </a:rPr>
                        <a:t>Chroma STFT</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Represents the pitch content of a sound </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Violin</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Bass guitar</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404850">
                <a:tc>
                  <a:txBody>
                    <a:bodyPr/>
                    <a:lstStyle/>
                    <a:p>
                      <a:pPr indent="0" lvl="0" marL="0" rtl="0" algn="l">
                        <a:lnSpc>
                          <a:spcPct val="115000"/>
                        </a:lnSpc>
                        <a:spcBef>
                          <a:spcPts val="0"/>
                        </a:spcBef>
                        <a:spcAft>
                          <a:spcPts val="0"/>
                        </a:spcAft>
                        <a:buNone/>
                      </a:pPr>
                      <a:r>
                        <a:rPr lang="en" sz="1000">
                          <a:solidFill>
                            <a:schemeClr val="lt1"/>
                          </a:solidFill>
                        </a:rPr>
                        <a:t>Spectral centroid</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Represents the center of mass of the frequency spectrum of a sound. “Brightness” of a sound</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Trumpet</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Tuba</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320000">
                <a:tc>
                  <a:txBody>
                    <a:bodyPr/>
                    <a:lstStyle/>
                    <a:p>
                      <a:pPr indent="0" lvl="0" marL="0" rtl="0" algn="l">
                        <a:lnSpc>
                          <a:spcPct val="115000"/>
                        </a:lnSpc>
                        <a:spcBef>
                          <a:spcPts val="0"/>
                        </a:spcBef>
                        <a:spcAft>
                          <a:spcPts val="0"/>
                        </a:spcAft>
                        <a:buNone/>
                      </a:pPr>
                      <a:r>
                        <a:rPr lang="en" sz="1000">
                          <a:solidFill>
                            <a:schemeClr val="lt1"/>
                          </a:solidFill>
                        </a:rPr>
                        <a:t>Spectral bandwidth</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Represents the width of the frequency spectrum of a sound. It is the variance from the spectral centroid.</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Violin</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Bass Drum</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474100">
                <a:tc>
                  <a:txBody>
                    <a:bodyPr/>
                    <a:lstStyle/>
                    <a:p>
                      <a:pPr indent="0" lvl="0" marL="0" rtl="0" algn="l">
                        <a:lnSpc>
                          <a:spcPct val="115000"/>
                        </a:lnSpc>
                        <a:spcBef>
                          <a:spcPts val="0"/>
                        </a:spcBef>
                        <a:spcAft>
                          <a:spcPts val="0"/>
                        </a:spcAft>
                        <a:buNone/>
                      </a:pPr>
                      <a:r>
                        <a:rPr lang="en" sz="1000">
                          <a:solidFill>
                            <a:schemeClr val="lt1"/>
                          </a:solidFill>
                        </a:rPr>
                        <a:t>Rolloff</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Measure of how quickly the energy of the sound decreases as it moves into different frequencies.</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Guitar strum</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One hit on a drum</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353575">
                <a:tc>
                  <a:txBody>
                    <a:bodyPr/>
                    <a:lstStyle/>
                    <a:p>
                      <a:pPr indent="0" lvl="0" marL="0" rtl="0" algn="l">
                        <a:lnSpc>
                          <a:spcPct val="115000"/>
                        </a:lnSpc>
                        <a:spcBef>
                          <a:spcPts val="0"/>
                        </a:spcBef>
                        <a:spcAft>
                          <a:spcPts val="0"/>
                        </a:spcAft>
                        <a:buNone/>
                      </a:pPr>
                      <a:r>
                        <a:rPr lang="en" sz="1000">
                          <a:solidFill>
                            <a:schemeClr val="lt1"/>
                          </a:solidFill>
                        </a:rPr>
                        <a:t>Zero Crossing Rate</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When a signal changes from positive to negative and vice versa.</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rPr>
                        <a:t>Human speech</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rPr>
                        <a:t>White noise</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r h="785525">
                <a:tc>
                  <a:txBody>
                    <a:bodyPr/>
                    <a:lstStyle/>
                    <a:p>
                      <a:pPr indent="0" lvl="0" marL="0" rtl="0" algn="l">
                        <a:lnSpc>
                          <a:spcPct val="115000"/>
                        </a:lnSpc>
                        <a:spcBef>
                          <a:spcPts val="0"/>
                        </a:spcBef>
                        <a:spcAft>
                          <a:spcPts val="0"/>
                        </a:spcAft>
                        <a:buNone/>
                      </a:pPr>
                      <a:r>
                        <a:rPr lang="en" sz="1000">
                          <a:solidFill>
                            <a:schemeClr val="lt1"/>
                          </a:solidFill>
                        </a:rPr>
                        <a:t>Mel Frequency Cepstral Coefficient </a:t>
                      </a:r>
                      <a:r>
                        <a:rPr lang="en" sz="1000">
                          <a:solidFill>
                            <a:schemeClr val="lt1"/>
                          </a:solidFill>
                        </a:rPr>
                        <a:t> 1- 20</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MFCC is a compact representation of the spectrum of an audio signal. Each of the 20 coefficients extracted contains information about the rate change in each spectrum band.</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Female voice</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solidFill>
                            <a:schemeClr val="lt1"/>
                          </a:solidFill>
                        </a:rPr>
                        <a:t>Male voice</a:t>
                      </a:r>
                      <a:endParaRPr sz="1000">
                        <a:solidFill>
                          <a:schemeClr val="lt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8" title="ambulance.wav">
            <a:hlinkClick r:id="rId3"/>
          </p:cNvPr>
          <p:cNvPicPr preferRelativeResize="0"/>
          <p:nvPr/>
        </p:nvPicPr>
        <p:blipFill>
          <a:blip r:embed="rId4">
            <a:alphaModFix/>
          </a:blip>
          <a:stretch>
            <a:fillRect/>
          </a:stretch>
        </p:blipFill>
        <p:spPr>
          <a:xfrm>
            <a:off x="677350" y="398275"/>
            <a:ext cx="608800" cy="608800"/>
          </a:xfrm>
          <a:prstGeom prst="rect">
            <a:avLst/>
          </a:prstGeom>
          <a:noFill/>
          <a:ln>
            <a:noFill/>
          </a:ln>
        </p:spPr>
      </p:pic>
      <p:pic>
        <p:nvPicPr>
          <p:cNvPr id="88" name="Google Shape;88;p18" title="road.wav">
            <a:hlinkClick r:id="rId5"/>
          </p:cNvPr>
          <p:cNvPicPr preferRelativeResize="0"/>
          <p:nvPr/>
        </p:nvPicPr>
        <p:blipFill>
          <a:blip r:embed="rId4">
            <a:alphaModFix/>
          </a:blip>
          <a:stretch>
            <a:fillRect/>
          </a:stretch>
        </p:blipFill>
        <p:spPr>
          <a:xfrm>
            <a:off x="677350" y="3289888"/>
            <a:ext cx="608800" cy="608800"/>
          </a:xfrm>
          <a:prstGeom prst="rect">
            <a:avLst/>
          </a:prstGeom>
          <a:noFill/>
          <a:ln>
            <a:noFill/>
          </a:ln>
        </p:spPr>
      </p:pic>
      <p:pic>
        <p:nvPicPr>
          <p:cNvPr id="89" name="Google Shape;89;p18"/>
          <p:cNvPicPr preferRelativeResize="0"/>
          <p:nvPr/>
        </p:nvPicPr>
        <p:blipFill>
          <a:blip r:embed="rId6">
            <a:alphaModFix/>
          </a:blip>
          <a:stretch>
            <a:fillRect/>
          </a:stretch>
        </p:blipFill>
        <p:spPr>
          <a:xfrm>
            <a:off x="2073750" y="2408025"/>
            <a:ext cx="6670648" cy="2372525"/>
          </a:xfrm>
          <a:prstGeom prst="rect">
            <a:avLst/>
          </a:prstGeom>
          <a:noFill/>
          <a:ln>
            <a:noFill/>
          </a:ln>
        </p:spPr>
      </p:pic>
      <p:pic>
        <p:nvPicPr>
          <p:cNvPr id="90" name="Google Shape;90;p18"/>
          <p:cNvPicPr preferRelativeResize="0"/>
          <p:nvPr/>
        </p:nvPicPr>
        <p:blipFill>
          <a:blip r:embed="rId7">
            <a:alphaModFix/>
          </a:blip>
          <a:stretch>
            <a:fillRect/>
          </a:stretch>
        </p:blipFill>
        <p:spPr>
          <a:xfrm>
            <a:off x="2003250" y="0"/>
            <a:ext cx="6952698" cy="2217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9"/>
          <p:cNvPicPr preferRelativeResize="0"/>
          <p:nvPr/>
        </p:nvPicPr>
        <p:blipFill>
          <a:blip r:embed="rId3">
            <a:alphaModFix/>
          </a:blip>
          <a:stretch>
            <a:fillRect/>
          </a:stretch>
        </p:blipFill>
        <p:spPr>
          <a:xfrm>
            <a:off x="0" y="1264774"/>
            <a:ext cx="5563350" cy="3029000"/>
          </a:xfrm>
          <a:prstGeom prst="rect">
            <a:avLst/>
          </a:prstGeom>
          <a:noFill/>
          <a:ln>
            <a:noFill/>
          </a:ln>
        </p:spPr>
      </p:pic>
      <p:pic>
        <p:nvPicPr>
          <p:cNvPr id="97" name="Google Shape;97;p19"/>
          <p:cNvPicPr preferRelativeResize="0"/>
          <p:nvPr/>
        </p:nvPicPr>
        <p:blipFill>
          <a:blip r:embed="rId4">
            <a:alphaModFix/>
          </a:blip>
          <a:stretch>
            <a:fillRect/>
          </a:stretch>
        </p:blipFill>
        <p:spPr>
          <a:xfrm>
            <a:off x="5563350" y="1050626"/>
            <a:ext cx="3580650" cy="3575012"/>
          </a:xfrm>
          <a:prstGeom prst="rect">
            <a:avLst/>
          </a:prstGeom>
          <a:noFill/>
          <a:ln>
            <a:noFill/>
          </a:ln>
        </p:spPr>
      </p:pic>
      <p:pic>
        <p:nvPicPr>
          <p:cNvPr id="98" name="Google Shape;98;p19"/>
          <p:cNvPicPr preferRelativeResize="0"/>
          <p:nvPr/>
        </p:nvPicPr>
        <p:blipFill>
          <a:blip r:embed="rId5">
            <a:alphaModFix/>
          </a:blip>
          <a:stretch>
            <a:fillRect/>
          </a:stretch>
        </p:blipFill>
        <p:spPr>
          <a:xfrm>
            <a:off x="5563350" y="645616"/>
            <a:ext cx="3580650" cy="405009"/>
          </a:xfrm>
          <a:prstGeom prst="rect">
            <a:avLst/>
          </a:prstGeom>
          <a:noFill/>
          <a:ln>
            <a:noFill/>
          </a:ln>
        </p:spPr>
      </p:pic>
      <p:sp>
        <p:nvSpPr>
          <p:cNvPr id="99" name="Google Shape;99;p19"/>
          <p:cNvSpPr txBox="1"/>
          <p:nvPr>
            <p:ph type="title"/>
          </p:nvPr>
        </p:nvSpPr>
        <p:spPr>
          <a:xfrm>
            <a:off x="91250" y="67150"/>
            <a:ext cx="5913000" cy="7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br>
              <a:rPr b="1" lang="en" sz="2700"/>
            </a:br>
            <a:r>
              <a:rPr lang="en" sz="1200"/>
              <a:t>Logistic</a:t>
            </a:r>
            <a:r>
              <a:rPr lang="en" sz="1200"/>
              <a:t> Regression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type="title"/>
          </p:nvPr>
        </p:nvSpPr>
        <p:spPr>
          <a:xfrm>
            <a:off x="91250" y="67150"/>
            <a:ext cx="5913000" cy="3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r>
              <a:rPr lang="en"/>
              <a:t> Model</a:t>
            </a:r>
            <a:r>
              <a:rPr lang="en" sz="2700"/>
              <a:t>s &amp; Techniques</a:t>
            </a:r>
            <a:endParaRPr sz="2700"/>
          </a:p>
          <a:p>
            <a:pPr indent="0" lvl="0" marL="0" rtl="0" algn="l">
              <a:spcBef>
                <a:spcPts val="0"/>
              </a:spcBef>
              <a:spcAft>
                <a:spcPts val="0"/>
              </a:spcAft>
              <a:buNone/>
            </a:pPr>
            <a:r>
              <a:t/>
            </a:r>
            <a:endParaRPr sz="2700"/>
          </a:p>
          <a:p>
            <a:pPr indent="-317500" lvl="0" marL="457200" rtl="0" algn="l">
              <a:spcBef>
                <a:spcPts val="0"/>
              </a:spcBef>
              <a:spcAft>
                <a:spcPts val="0"/>
              </a:spcAft>
              <a:buSzPts val="1400"/>
              <a:buChar char="●"/>
            </a:pPr>
            <a:r>
              <a:rPr lang="en" sz="1400"/>
              <a:t>Reduce feature dimensionality for visualization</a:t>
            </a:r>
            <a:endParaRPr sz="1400"/>
          </a:p>
          <a:p>
            <a:pPr indent="-317500" lvl="1" marL="914400" rtl="0" algn="l">
              <a:spcBef>
                <a:spcPts val="0"/>
              </a:spcBef>
              <a:spcAft>
                <a:spcPts val="0"/>
              </a:spcAft>
              <a:buSzPts val="1400"/>
              <a:buChar char="○"/>
            </a:pPr>
            <a:r>
              <a:rPr lang="en" sz="1400"/>
              <a:t>27 -&gt; 2</a:t>
            </a:r>
            <a:endParaRPr sz="1400"/>
          </a:p>
          <a:p>
            <a:pPr indent="-317500" lvl="0" marL="457200" rtl="0" algn="l">
              <a:spcBef>
                <a:spcPts val="0"/>
              </a:spcBef>
              <a:spcAft>
                <a:spcPts val="0"/>
              </a:spcAft>
              <a:buSzPts val="1400"/>
              <a:buChar char="●"/>
            </a:pPr>
            <a:r>
              <a:rPr lang="en" sz="1400"/>
              <a:t>K nearest neighbor - 52% accuracy so far</a:t>
            </a:r>
            <a:endParaRPr sz="1400"/>
          </a:p>
          <a:p>
            <a:pPr indent="-317500" lvl="1" marL="914400" rtl="0" algn="l">
              <a:spcBef>
                <a:spcPts val="0"/>
              </a:spcBef>
              <a:spcAft>
                <a:spcPts val="0"/>
              </a:spcAft>
              <a:buSzPts val="1400"/>
              <a:buChar char="○"/>
            </a:pPr>
            <a:r>
              <a:rPr lang="en" sz="1400"/>
              <a:t>Improve feature selection</a:t>
            </a:r>
            <a:endParaRPr sz="1400"/>
          </a:p>
          <a:p>
            <a:pPr indent="-317500" lvl="0" marL="457200" rtl="0" algn="l">
              <a:spcBef>
                <a:spcPts val="0"/>
              </a:spcBef>
              <a:spcAft>
                <a:spcPts val="0"/>
              </a:spcAft>
              <a:buSzPts val="1400"/>
              <a:buChar char="●"/>
            </a:pPr>
            <a:r>
              <a:rPr lang="en" sz="1400"/>
              <a:t>Feed Forward Neural Network</a:t>
            </a:r>
            <a:endParaRPr sz="1400"/>
          </a:p>
          <a:p>
            <a:pPr indent="-317500" lvl="0" marL="457200" rtl="0" algn="l">
              <a:spcBef>
                <a:spcPts val="0"/>
              </a:spcBef>
              <a:spcAft>
                <a:spcPts val="0"/>
              </a:spcAft>
              <a:buSzPts val="1400"/>
              <a:buChar char="●"/>
            </a:pPr>
            <a:r>
              <a:rPr lang="en" sz="1400"/>
              <a:t>Convolutional Neural Network</a:t>
            </a:r>
            <a:endParaRPr sz="1400"/>
          </a:p>
          <a:p>
            <a:pPr indent="-317500" lvl="1" marL="914400" rtl="0" algn="l">
              <a:spcBef>
                <a:spcPts val="0"/>
              </a:spcBef>
              <a:spcAft>
                <a:spcPts val="0"/>
              </a:spcAft>
              <a:buSzPts val="1400"/>
              <a:buChar char="○"/>
            </a:pPr>
            <a:r>
              <a:rPr lang="en" sz="1400"/>
              <a:t>Transform audio files into spectrogram images</a:t>
            </a:r>
            <a:endParaRPr sz="1400"/>
          </a:p>
          <a:p>
            <a:pPr indent="-317500" lvl="0" marL="457200" rtl="0" algn="l">
              <a:spcBef>
                <a:spcPts val="0"/>
              </a:spcBef>
              <a:spcAft>
                <a:spcPts val="0"/>
              </a:spcAft>
              <a:buSzPts val="1400"/>
              <a:buChar char="●"/>
            </a:pPr>
            <a:r>
              <a:rPr lang="en" sz="1400"/>
              <a:t>Random Forest</a:t>
            </a:r>
            <a:endParaRPr sz="1400"/>
          </a:p>
        </p:txBody>
      </p:sp>
      <p:pic>
        <p:nvPicPr>
          <p:cNvPr id="106" name="Google Shape;106;p20"/>
          <p:cNvPicPr preferRelativeResize="0"/>
          <p:nvPr/>
        </p:nvPicPr>
        <p:blipFill>
          <a:blip r:embed="rId3">
            <a:alphaModFix/>
          </a:blip>
          <a:stretch>
            <a:fillRect/>
          </a:stretch>
        </p:blipFill>
        <p:spPr>
          <a:xfrm>
            <a:off x="4952544" y="647375"/>
            <a:ext cx="4068606" cy="360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Eva</a:t>
            </a:r>
            <a:r>
              <a:rPr lang="en"/>
              <a:t>luation</a:t>
            </a:r>
            <a:endParaRPr/>
          </a:p>
        </p:txBody>
      </p:sp>
      <p:sp>
        <p:nvSpPr>
          <p:cNvPr id="112" name="Google Shape;112;p21"/>
          <p:cNvSpPr txBox="1"/>
          <p:nvPr>
            <p:ph idx="1" type="body"/>
          </p:nvPr>
        </p:nvSpPr>
        <p:spPr>
          <a:xfrm>
            <a:off x="168575" y="1133400"/>
            <a:ext cx="5308800" cy="319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Loss Function</a:t>
            </a:r>
            <a:endParaRPr/>
          </a:p>
          <a:p>
            <a:pPr indent="-317500" lvl="1" marL="914400" rtl="0" algn="l">
              <a:spcBef>
                <a:spcPts val="0"/>
              </a:spcBef>
              <a:spcAft>
                <a:spcPts val="0"/>
              </a:spcAft>
              <a:buSzPts val="1400"/>
              <a:buChar char="○"/>
            </a:pPr>
            <a:r>
              <a:rPr lang="en"/>
              <a:t>Log loss/ Binary </a:t>
            </a:r>
            <a:r>
              <a:rPr lang="en"/>
              <a:t>Cross Entropy</a:t>
            </a:r>
            <a:endParaRPr/>
          </a:p>
          <a:p>
            <a:pPr indent="-342900" lvl="0" marL="457200" rtl="0" algn="l">
              <a:spcBef>
                <a:spcPts val="0"/>
              </a:spcBef>
              <a:spcAft>
                <a:spcPts val="0"/>
              </a:spcAft>
              <a:buSzPts val="1800"/>
              <a:buChar char="●"/>
            </a:pPr>
            <a:r>
              <a:rPr lang="en"/>
              <a:t>Metrics</a:t>
            </a:r>
            <a:endParaRPr/>
          </a:p>
          <a:p>
            <a:pPr indent="-317500" lvl="1" marL="914400" rtl="0" algn="l">
              <a:spcBef>
                <a:spcPts val="0"/>
              </a:spcBef>
              <a:spcAft>
                <a:spcPts val="0"/>
              </a:spcAft>
              <a:buSzPts val="1400"/>
              <a:buChar char="○"/>
            </a:pPr>
            <a:r>
              <a:rPr lang="en"/>
              <a:t>Precision</a:t>
            </a:r>
            <a:endParaRPr/>
          </a:p>
          <a:p>
            <a:pPr indent="-317500" lvl="2" marL="1371600" rtl="0" algn="l">
              <a:spcBef>
                <a:spcPts val="0"/>
              </a:spcBef>
              <a:spcAft>
                <a:spcPts val="0"/>
              </a:spcAft>
              <a:buSzPts val="1400"/>
              <a:buChar char="■"/>
            </a:pPr>
            <a:r>
              <a:rPr lang="en"/>
              <a:t>It’s a balanced data</a:t>
            </a:r>
            <a:endParaRPr>
              <a:latin typeface="Verdana"/>
              <a:ea typeface="Verdana"/>
              <a:cs typeface="Verdana"/>
              <a:sym typeface="Verdana"/>
            </a:endParaRPr>
          </a:p>
          <a:p>
            <a:pPr indent="-317500" lvl="2" marL="1371600" rtl="0" algn="l">
              <a:spcBef>
                <a:spcPts val="0"/>
              </a:spcBef>
              <a:spcAft>
                <a:spcPts val="0"/>
              </a:spcAft>
              <a:buSzPts val="1400"/>
              <a:buFont typeface="Verdana"/>
              <a:buChar char="■"/>
            </a:pPr>
            <a:r>
              <a:rPr lang="en"/>
              <a:t>High recall worsens regular traffic flow</a:t>
            </a:r>
            <a:endParaRPr/>
          </a:p>
          <a:p>
            <a:pPr indent="-317500" lvl="2" marL="1371600" rtl="0" algn="l">
              <a:spcBef>
                <a:spcPts val="0"/>
              </a:spcBef>
              <a:spcAft>
                <a:spcPts val="0"/>
              </a:spcAft>
              <a:buSzPts val="1400"/>
              <a:buChar char="■"/>
            </a:pPr>
            <a:r>
              <a:rPr lang="en"/>
              <a:t>Most traffic aren’t emergency vehicles</a:t>
            </a:r>
            <a:endParaRPr>
              <a:latin typeface="Verdana"/>
              <a:ea typeface="Verdana"/>
              <a:cs typeface="Verdana"/>
              <a:sym typeface="Verdana"/>
            </a:endParaRPr>
          </a:p>
          <a:p>
            <a:pPr indent="-317500" lvl="2" marL="1371600" rtl="0" algn="l">
              <a:spcBef>
                <a:spcPts val="0"/>
              </a:spcBef>
              <a:spcAft>
                <a:spcPts val="0"/>
              </a:spcAft>
              <a:buSzPts val="1400"/>
              <a:buChar char="■"/>
            </a:pPr>
            <a:r>
              <a:rPr lang="en"/>
              <a:t>False negative won’t causes a negative impact compared to the current state</a:t>
            </a:r>
            <a:endParaRPr/>
          </a:p>
          <a:p>
            <a:pPr indent="-317500" lvl="1" marL="914400" rtl="0" algn="l">
              <a:spcBef>
                <a:spcPts val="0"/>
              </a:spcBef>
              <a:spcAft>
                <a:spcPts val="0"/>
              </a:spcAft>
              <a:buSzPts val="1400"/>
              <a:buChar char="○"/>
            </a:pPr>
            <a:r>
              <a:rPr lang="en"/>
              <a:t>Precision/recall curve and AUC</a:t>
            </a:r>
            <a:endParaRPr/>
          </a:p>
          <a:p>
            <a:pPr indent="-317500" lvl="2" marL="1371600" rtl="0" algn="l">
              <a:spcBef>
                <a:spcPts val="0"/>
              </a:spcBef>
              <a:spcAft>
                <a:spcPts val="0"/>
              </a:spcAft>
              <a:buSzPts val="1400"/>
              <a:buChar char="■"/>
            </a:pPr>
            <a:r>
              <a:rPr lang="en"/>
              <a:t>Model comparison </a:t>
            </a:r>
            <a:endParaRPr strike="sngStrike"/>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1"/>
          <p:cNvPicPr preferRelativeResize="0"/>
          <p:nvPr/>
        </p:nvPicPr>
        <p:blipFill>
          <a:blip r:embed="rId3">
            <a:alphaModFix/>
          </a:blip>
          <a:stretch>
            <a:fillRect/>
          </a:stretch>
        </p:blipFill>
        <p:spPr>
          <a:xfrm>
            <a:off x="5541150" y="1279200"/>
            <a:ext cx="3479999" cy="27274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535259"/>
            <a:ext cx="8520600" cy="1584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200">
                <a:solidFill>
                  <a:srgbClr val="0070C0"/>
                </a:solidFill>
                <a:latin typeface="Open Sans"/>
                <a:ea typeface="Open Sans"/>
                <a:cs typeface="Open Sans"/>
                <a:sym typeface="Open Sans"/>
              </a:rPr>
              <a:t>Thank You!</a:t>
            </a:r>
            <a:endParaRPr sz="3200">
              <a:solidFill>
                <a:srgbClr val="0070C0"/>
              </a:solidFill>
              <a:latin typeface="Open Sans"/>
              <a:ea typeface="Open Sans"/>
              <a:cs typeface="Open Sans"/>
              <a:sym typeface="Open Sans"/>
            </a:endParaRPr>
          </a:p>
        </p:txBody>
      </p:sp>
      <p:sp>
        <p:nvSpPr>
          <p:cNvPr id="120" name="Google Shape;1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1" name="Google Shape;121;p22"/>
          <p:cNvSpPr txBox="1"/>
          <p:nvPr>
            <p:ph idx="1" type="subTitle"/>
          </p:nvPr>
        </p:nvSpPr>
        <p:spPr>
          <a:xfrm>
            <a:off x="311700" y="24229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Daly, Heather, "The influences of musical training and spectral centroid on perceptual interactions of pitch and timbre" (2017). Masters Theses. 516. </a:t>
            </a:r>
            <a:r>
              <a:rPr lang="en" u="sng">
                <a:solidFill>
                  <a:schemeClr val="hlink"/>
                </a:solidFill>
                <a:hlinkClick r:id="rId3"/>
              </a:rPr>
              <a:t>https://commons.lib.jmu.edu/master201019/516</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https://devopedia.org/audio-feature-extraction#:~:text=The%20spectral%20bandwidth%20or%20spectral,correlation%20with%20the%20perceived%20timbre.</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