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entury Gothic"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45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3217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045226" y="1219200"/>
            <a:ext cx="10366500" cy="2587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Arial"/>
              <a:buNone/>
            </a:pPr>
            <a:r>
              <a:rPr lang="en-US" sz="3200">
                <a:latin typeface="Arial"/>
                <a:ea typeface="Arial"/>
                <a:cs typeface="Arial"/>
                <a:sym typeface="Arial"/>
              </a:rPr>
              <a:t>Internet of Things essentials presentation</a:t>
            </a:r>
            <a:r>
              <a:rPr lang="en-US" sz="4000"/>
              <a:t/>
            </a:r>
            <a:br>
              <a:rPr lang="en-US" sz="4000"/>
            </a:br>
            <a:r>
              <a:rPr lang="en-US" sz="4000" b="1" u="sng">
                <a:solidFill>
                  <a:srgbClr val="171717"/>
                </a:solidFill>
                <a:latin typeface="Times New Roman"/>
                <a:ea typeface="Times New Roman"/>
                <a:cs typeface="Times New Roman"/>
                <a:sym typeface="Times New Roman"/>
              </a:rPr>
              <a:t>REAL-TIME EARTHQUAKE DETECTOR AND EARLY WARNING SYSTEM </a:t>
            </a:r>
            <a:endParaRPr/>
          </a:p>
        </p:txBody>
      </p:sp>
      <p:sp>
        <p:nvSpPr>
          <p:cNvPr id="148" name="Google Shape;148;p19"/>
          <p:cNvSpPr txBox="1">
            <a:spLocks noGrp="1"/>
          </p:cNvSpPr>
          <p:nvPr>
            <p:ph type="subTitle" idx="1"/>
          </p:nvPr>
        </p:nvSpPr>
        <p:spPr>
          <a:xfrm>
            <a:off x="1154954" y="4777380"/>
            <a:ext cx="8825658" cy="8614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1600"/>
              <a:buNone/>
            </a:pPr>
            <a:r>
              <a:rPr lang="en-US" dirty="0"/>
              <a:t>THRILOKE  N (210701291)</a:t>
            </a:r>
            <a:endParaRPr dirty="0"/>
          </a:p>
          <a:p>
            <a:pPr marL="0" lvl="0" indent="0" algn="l" rtl="0">
              <a:spcBef>
                <a:spcPts val="0"/>
              </a:spcBef>
              <a:spcAft>
                <a:spcPts val="0"/>
              </a:spcAft>
              <a:buSzPts val="1600"/>
              <a:buNone/>
            </a:pPr>
            <a:r>
              <a:rPr lang="en-US" dirty="0"/>
              <a:t>VAISHNAV KUMAR  G (210701297)</a:t>
            </a:r>
            <a:endParaRPr dirty="0"/>
          </a:p>
          <a:p>
            <a:pPr marL="0" lvl="0" indent="0" algn="l" rtl="0">
              <a:spcBef>
                <a:spcPts val="0"/>
              </a:spcBef>
              <a:spcAft>
                <a:spcPts val="0"/>
              </a:spcAft>
              <a:buSzPts val="1600"/>
              <a:buNone/>
            </a:pPr>
            <a:r>
              <a:rPr lang="en-US" dirty="0"/>
              <a:t>UDHAYA </a:t>
            </a:r>
            <a:r>
              <a:rPr lang="en-US" dirty="0" smtClean="0"/>
              <a:t>CHANDER </a:t>
            </a:r>
            <a:r>
              <a:rPr lang="en-US" dirty="0" smtClean="0"/>
              <a:t>RJ </a:t>
            </a:r>
            <a:r>
              <a:rPr lang="en-US" dirty="0"/>
              <a:t>(210701294)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EXISTING SYSTEM</a:t>
            </a:r>
            <a:endParaRPr/>
          </a:p>
        </p:txBody>
      </p:sp>
      <p:sp>
        <p:nvSpPr>
          <p:cNvPr id="202" name="Google Shape;202;p28"/>
          <p:cNvSpPr txBox="1">
            <a:spLocks noGrp="1"/>
          </p:cNvSpPr>
          <p:nvPr>
            <p:ph type="body" idx="1"/>
          </p:nvPr>
        </p:nvSpPr>
        <p:spPr>
          <a:xfrm>
            <a:off x="1103312" y="1571348"/>
            <a:ext cx="8946541" cy="4677051"/>
          </a:xfrm>
          <a:prstGeom prst="rect">
            <a:avLst/>
          </a:prstGeom>
          <a:noFill/>
          <a:ln>
            <a:noFill/>
          </a:ln>
        </p:spPr>
        <p:txBody>
          <a:bodyPr spcFirstLastPara="1" wrap="square" lIns="91425" tIns="45700" rIns="91425" bIns="45700" anchor="t" anchorCtr="0">
            <a:normAutofit fontScale="85000" lnSpcReduction="10000"/>
          </a:bodyPr>
          <a:lstStyle/>
          <a:p>
            <a:pPr marL="342900" lvl="0" indent="0" algn="just" rtl="0">
              <a:lnSpc>
                <a:spcPct val="200000"/>
              </a:lnSpc>
              <a:spcBef>
                <a:spcPts val="0"/>
              </a:spcBef>
              <a:spcAft>
                <a:spcPts val="0"/>
              </a:spcAft>
              <a:buNone/>
            </a:pPr>
            <a:r>
              <a:rPr lang="en-US"/>
              <a:t>Earthquake detection traditionally relies on a network of seismic sensors like accelerometers and seismometers. These sensors continuously measure ground motion, and sophisticated algorithms process this data to identify earthquakes. Techniques like filtering and waveform analysis help distinguish real tremors from background noise. Once an earthquake is detected, the system estimates its location, depth, magnitude, and timing. This crucial information is then delivered through alerts via mobile apps, sirens, and other channels, allowing individuals and authorities to take action like evacuations or infrastructure checks.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PROPOSED SOLUTION</a:t>
            </a:r>
            <a:endParaRPr/>
          </a:p>
        </p:txBody>
      </p:sp>
      <p:sp>
        <p:nvSpPr>
          <p:cNvPr id="208" name="Google Shape;208;p2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1000"/>
              </a:spcBef>
              <a:spcAft>
                <a:spcPts val="0"/>
              </a:spcAft>
              <a:buSzPts val="1600"/>
              <a:buChar char="►"/>
            </a:pPr>
            <a:r>
              <a:rPr lang="en-US"/>
              <a:t>The system uses four SW420 sensors and a microcontroller to monitor vibrations. It analyzes data to detect earthquakes and reduce false alarms. Upon detection, an alarm sounds and alerts (SMS, email) are sent. Users should have a plan (shelter, evacuation) for these alerts. Regular testing and maintenance ensure reliable operation.</a:t>
            </a:r>
            <a:endParaRPr/>
          </a:p>
          <a:p>
            <a:pPr marL="0" lvl="0" indent="0" algn="just" rtl="0">
              <a:spcBef>
                <a:spcPts val="1000"/>
              </a:spcBef>
              <a:spcAft>
                <a:spcPts val="0"/>
              </a:spcAft>
              <a:buSzPts val="1600"/>
              <a:buNone/>
            </a:pPr>
            <a:r>
              <a:rPr lang="en-US"/>
              <a:t>Advantages:</a:t>
            </a:r>
            <a:endParaRPr/>
          </a:p>
          <a:p>
            <a:pPr marL="342900" lvl="0" indent="-342900" algn="just" rtl="0">
              <a:spcBef>
                <a:spcPts val="1000"/>
              </a:spcBef>
              <a:spcAft>
                <a:spcPts val="0"/>
              </a:spcAft>
              <a:buSzPts val="1600"/>
              <a:buChar char="►"/>
            </a:pPr>
            <a:r>
              <a:rPr lang="en-US"/>
              <a:t>Lifesaving Seconds.</a:t>
            </a:r>
            <a:endParaRPr/>
          </a:p>
          <a:p>
            <a:pPr marL="342900" lvl="0" indent="-342900" algn="just" rtl="0">
              <a:spcBef>
                <a:spcPts val="1000"/>
              </a:spcBef>
              <a:spcAft>
                <a:spcPts val="0"/>
              </a:spcAft>
              <a:buSzPts val="1600"/>
              <a:buChar char="►"/>
            </a:pPr>
            <a:r>
              <a:rPr lang="en-US"/>
              <a:t>Empowered Response &amp; Reduced Damage.</a:t>
            </a:r>
            <a:endParaRPr/>
          </a:p>
          <a:p>
            <a:pPr marL="342900" lvl="0" indent="-342900" algn="just" rtl="0">
              <a:spcBef>
                <a:spcPts val="1000"/>
              </a:spcBef>
              <a:spcAft>
                <a:spcPts val="0"/>
              </a:spcAft>
              <a:buSzPts val="1600"/>
              <a:buChar char="►"/>
            </a:pPr>
            <a:r>
              <a:rPr lang="en-US"/>
              <a:t>Enhanced Preparedness &amp; Cost-Effective Mitigation.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MODULES </a:t>
            </a:r>
            <a:endParaRPr/>
          </a:p>
        </p:txBody>
      </p:sp>
      <p:sp>
        <p:nvSpPr>
          <p:cNvPr id="214" name="Google Shape;214;p30"/>
          <p:cNvSpPr txBox="1">
            <a:spLocks noGrp="1"/>
          </p:cNvSpPr>
          <p:nvPr>
            <p:ph type="body" idx="1"/>
          </p:nvPr>
        </p:nvSpPr>
        <p:spPr>
          <a:xfrm>
            <a:off x="1103312" y="1853248"/>
            <a:ext cx="8946541" cy="4395151"/>
          </a:xfrm>
          <a:prstGeom prst="rect">
            <a:avLst/>
          </a:prstGeom>
          <a:noFill/>
          <a:ln>
            <a:noFill/>
          </a:ln>
        </p:spPr>
        <p:txBody>
          <a:bodyPr spcFirstLastPara="1" wrap="square" lIns="91425" tIns="45700" rIns="91425" bIns="45700" anchor="t" anchorCtr="0">
            <a:normAutofit/>
          </a:bodyPr>
          <a:lstStyle/>
          <a:p>
            <a:pPr marL="342900" lvl="0" indent="-350520" algn="l" rtl="0">
              <a:spcBef>
                <a:spcPts val="0"/>
              </a:spcBef>
              <a:spcAft>
                <a:spcPts val="0"/>
              </a:spcAft>
              <a:buSzPts val="1600"/>
              <a:buChar char="►"/>
            </a:pPr>
            <a:r>
              <a:rPr lang="en-US"/>
              <a:t>SW420 Vibration Sensor. </a:t>
            </a:r>
            <a:endParaRPr/>
          </a:p>
          <a:p>
            <a:pPr marL="342900" lvl="0" indent="-350520" algn="l" rtl="0">
              <a:spcBef>
                <a:spcPts val="1000"/>
              </a:spcBef>
              <a:spcAft>
                <a:spcPts val="0"/>
              </a:spcAft>
              <a:buSzPts val="1600"/>
              <a:buChar char="►"/>
            </a:pPr>
            <a:r>
              <a:rPr lang="en-US"/>
              <a:t>ESP32 DEV module.</a:t>
            </a:r>
            <a:endParaRPr/>
          </a:p>
          <a:p>
            <a:pPr marL="342900" lvl="0" indent="-350520" algn="l" rtl="0">
              <a:spcBef>
                <a:spcPts val="1000"/>
              </a:spcBef>
              <a:spcAft>
                <a:spcPts val="0"/>
              </a:spcAft>
              <a:buSzPts val="1600"/>
              <a:buChar char="►"/>
            </a:pPr>
            <a:r>
              <a:rPr lang="en-US"/>
              <a:t>Alert message using IOT(blynk app).</a:t>
            </a:r>
            <a:endParaRPr/>
          </a:p>
          <a:p>
            <a:pPr marL="342900" lvl="0" indent="-350520" algn="l" rtl="0">
              <a:spcBef>
                <a:spcPts val="1000"/>
              </a:spcBef>
              <a:spcAft>
                <a:spcPts val="0"/>
              </a:spcAft>
              <a:buSzPts val="1600"/>
              <a:buChar char="►"/>
            </a:pPr>
            <a:r>
              <a:rPr lang="en-US"/>
              <a:t>Buzzer.</a:t>
            </a:r>
            <a:endParaRPr/>
          </a:p>
          <a:p>
            <a:pPr marL="342900" lvl="0" indent="-350520" algn="l" rtl="0">
              <a:spcBef>
                <a:spcPts val="1000"/>
              </a:spcBef>
              <a:spcAft>
                <a:spcPts val="0"/>
              </a:spcAft>
              <a:buSzPts val="1600"/>
              <a:buChar char="►"/>
            </a:pPr>
            <a:r>
              <a:rPr lang="en-US"/>
              <a:t>Bread 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CONNECTION DIAGRAM</a:t>
            </a:r>
            <a:endParaRPr/>
          </a:p>
        </p:txBody>
      </p:sp>
      <p:pic>
        <p:nvPicPr>
          <p:cNvPr id="220" name="Google Shape;220;p31"/>
          <p:cNvPicPr preferRelativeResize="0"/>
          <p:nvPr/>
        </p:nvPicPr>
        <p:blipFill>
          <a:blip r:embed="rId3">
            <a:alphaModFix/>
          </a:blip>
          <a:stretch>
            <a:fillRect/>
          </a:stretch>
        </p:blipFill>
        <p:spPr>
          <a:xfrm>
            <a:off x="1808550" y="1425125"/>
            <a:ext cx="7773600" cy="469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1278384" y="452718"/>
            <a:ext cx="9250532" cy="10032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3200"/>
              <a:buFont typeface="Century Gothic"/>
              <a:buNone/>
            </a:pPr>
            <a:r>
              <a:rPr lang="en-US" sz="3200"/>
              <a:t>CONCLUSION</a:t>
            </a:r>
            <a:endParaRPr/>
          </a:p>
        </p:txBody>
      </p:sp>
      <p:sp>
        <p:nvSpPr>
          <p:cNvPr id="226" name="Google Shape;226;p32"/>
          <p:cNvSpPr txBox="1">
            <a:spLocks noGrp="1"/>
          </p:cNvSpPr>
          <p:nvPr>
            <p:ph type="body" idx="1"/>
          </p:nvPr>
        </p:nvSpPr>
        <p:spPr>
          <a:xfrm>
            <a:off x="1038687" y="1251752"/>
            <a:ext cx="9490229" cy="4996648"/>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SzPts val="1600"/>
              <a:buChar char="►"/>
            </a:pPr>
            <a:r>
              <a:rPr lang="en-US"/>
              <a:t>The real-time earthquake detection system utilizing SW420 vibration sensors, integrated with the Blynk app for alerting via push notifications and a buzzer for local alerts, presents a promising solution for timely earthquake monitoring and warning. Through our experimentation and testing, we have demonstrated the effectiveness of the system in detecting seismic activity and providing alerts to users, both locally and remotely. The integration of multiple sensors enhances the coverage area and improves the accuracy of earthquake detection. Additionally, the user-friendly interface of the Blynk app facilitates ease of use and customization, enhancing user experience.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FUTURE ENHANCEMENTS</a:t>
            </a:r>
            <a:endParaRPr/>
          </a:p>
        </p:txBody>
      </p:sp>
      <p:sp>
        <p:nvSpPr>
          <p:cNvPr id="232" name="Google Shape;232;p33"/>
          <p:cNvSpPr txBox="1">
            <a:spLocks noGrp="1"/>
          </p:cNvSpPr>
          <p:nvPr>
            <p:ph type="body" idx="1"/>
          </p:nvPr>
        </p:nvSpPr>
        <p:spPr>
          <a:xfrm>
            <a:off x="646112" y="1660124"/>
            <a:ext cx="10086992" cy="4588275"/>
          </a:xfrm>
          <a:prstGeom prst="rect">
            <a:avLst/>
          </a:prstGeom>
          <a:noFill/>
          <a:ln>
            <a:noFill/>
          </a:ln>
        </p:spPr>
        <p:txBody>
          <a:bodyPr spcFirstLastPara="1" wrap="square" lIns="91425" tIns="45700" rIns="91425" bIns="45700" anchor="t" anchorCtr="0">
            <a:noAutofit/>
          </a:bodyPr>
          <a:lstStyle/>
          <a:p>
            <a:pPr marL="342900" lvl="0" indent="-342900" algn="just" rtl="0">
              <a:lnSpc>
                <a:spcPct val="160000"/>
              </a:lnSpc>
              <a:spcBef>
                <a:spcPts val="0"/>
              </a:spcBef>
              <a:spcAft>
                <a:spcPts val="0"/>
              </a:spcAft>
              <a:buSzPts val="1440"/>
              <a:buChar char="►"/>
            </a:pPr>
            <a:r>
              <a:rPr lang="en-US" sz="1800"/>
              <a:t>Further optimization of sensor placement, calibration, and signal processing algorithms can improve the sensitivity and accuracy of earthquake detection, reducing false alarms and improving detection reliability.Integration of advanced seismic sensors, such as accelerometers and MEMS sensors, can enhance the detection capabilities of the system, allowing for more precise monitoring of seismic activity.Exploration of machine learning techniques for seismic signal analysis and pattern recognition can improve the system's ability to distinguish between genuine seismic events and noise, enhancing detection performance. Implementation of cloud-based data analytics and real-time data processing can enable advanced analytics, trend analysis, and predictive modeling, providing insights into seismic activity patterns and facilitating early warning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REFERENCES</a:t>
            </a:r>
            <a:endParaRPr/>
          </a:p>
        </p:txBody>
      </p:sp>
      <p:sp>
        <p:nvSpPr>
          <p:cNvPr id="238" name="Google Shape;238;p34"/>
          <p:cNvSpPr txBox="1">
            <a:spLocks noGrp="1"/>
          </p:cNvSpPr>
          <p:nvPr>
            <p:ph type="body" idx="1"/>
          </p:nvPr>
        </p:nvSpPr>
        <p:spPr>
          <a:xfrm>
            <a:off x="1103312" y="1544716"/>
            <a:ext cx="8946541" cy="4703684"/>
          </a:xfrm>
          <a:prstGeom prst="rect">
            <a:avLst/>
          </a:prstGeom>
          <a:noFill/>
          <a:ln>
            <a:noFill/>
          </a:ln>
        </p:spPr>
        <p:txBody>
          <a:bodyPr spcFirstLastPara="1" wrap="square" lIns="91425" tIns="45700" rIns="91425" bIns="45700" anchor="t" anchorCtr="0">
            <a:normAutofit lnSpcReduction="10000"/>
          </a:bodyPr>
          <a:lstStyle/>
          <a:p>
            <a:pPr marL="457200" marR="0" lvl="2" indent="-320040" algn="just" rtl="0">
              <a:lnSpc>
                <a:spcPct val="150000"/>
              </a:lnSpc>
              <a:spcBef>
                <a:spcPts val="0"/>
              </a:spcBef>
              <a:spcAft>
                <a:spcPts val="0"/>
              </a:spcAft>
              <a:buSzPts val="1440"/>
              <a:buChar char="■"/>
            </a:pPr>
            <a:r>
              <a:rPr lang="en-US" sz="1600"/>
              <a:t>[1] Wu, Y. M., &amp; Kanamori, H. (2008). Development of an earthquake early warning system using real-time strong motion signals. Sensors, 8(1), 1-9.</a:t>
            </a:r>
            <a:endParaRPr sz="1600"/>
          </a:p>
          <a:p>
            <a:pPr marL="457200" lvl="2" indent="-320040" algn="just" rtl="0">
              <a:lnSpc>
                <a:spcPct val="150000"/>
              </a:lnSpc>
              <a:spcBef>
                <a:spcPts val="0"/>
              </a:spcBef>
              <a:spcAft>
                <a:spcPts val="0"/>
              </a:spcAft>
              <a:buSzPts val="1440"/>
              <a:buChar char="■"/>
            </a:pPr>
            <a:r>
              <a:rPr lang="en-US"/>
              <a:t>[2]Nakamura, Y., &amp; Saita, J. (2007). UrEDAS, the earthquake warning system: Today and tomorrow. Earthquake early warning systems, 249-281.</a:t>
            </a:r>
            <a:endParaRPr sz="1400">
              <a:solidFill>
                <a:schemeClr val="dk1"/>
              </a:solidFill>
              <a:latin typeface="Arial"/>
              <a:ea typeface="Arial"/>
              <a:cs typeface="Arial"/>
              <a:sym typeface="Arial"/>
            </a:endParaRPr>
          </a:p>
          <a:p>
            <a:pPr marL="457200" lvl="2" indent="-320040" algn="just" rtl="0">
              <a:lnSpc>
                <a:spcPct val="150000"/>
              </a:lnSpc>
              <a:spcBef>
                <a:spcPts val="0"/>
              </a:spcBef>
              <a:spcAft>
                <a:spcPts val="0"/>
              </a:spcAft>
              <a:buSzPts val="1440"/>
              <a:buChar char="■"/>
            </a:pPr>
            <a:r>
              <a:rPr lang="en-US"/>
              <a:t>[3]Iervolino, I., Convertito, V., Giorgio, M., Manfredi, G., &amp; Zollo, A. (2006). Real-time risk analysis for hybrid earthquake early warning systems. Journal of Earthquake Engineering, 10(06), 867-885.</a:t>
            </a:r>
            <a:endParaRPr/>
          </a:p>
          <a:p>
            <a:pPr marL="457200" marR="0" lvl="2" indent="-320040" algn="just" rtl="0">
              <a:lnSpc>
                <a:spcPct val="150000"/>
              </a:lnSpc>
              <a:spcBef>
                <a:spcPts val="0"/>
              </a:spcBef>
              <a:spcAft>
                <a:spcPts val="0"/>
              </a:spcAft>
              <a:buSzPts val="1440"/>
              <a:buChar char="■"/>
            </a:pPr>
            <a:r>
              <a:rPr lang="en-US"/>
              <a:t>[4] Zhang, G., Yang, L., &amp; Jiang, W. (2024). Key technologies of earthquake early warning system for China’s high-speed railway. Railway Sciences, 3(2), 239-262.</a:t>
            </a:r>
            <a:endParaRPr/>
          </a:p>
          <a:p>
            <a:pPr marL="457200" marR="0" lvl="2" indent="-320040" algn="just" rtl="0">
              <a:lnSpc>
                <a:spcPct val="150000"/>
              </a:lnSpc>
              <a:spcBef>
                <a:spcPts val="0"/>
              </a:spcBef>
              <a:spcAft>
                <a:spcPts val="0"/>
              </a:spcAft>
              <a:buSzPts val="1440"/>
              <a:buChar char="■"/>
            </a:pPr>
            <a:r>
              <a:rPr lang="en-US"/>
              <a:t>[5] Finazzi, F., &amp; Massoda Tchoussi, F. Y. (2024). Assessing the alerting capabilities of the Earthquake Network early warning system in Haiti with Monte Carlo simulations. Stochastic Environmental Research and Risk Assessment, 38(1), 147-156.</a:t>
            </a:r>
            <a:endParaRPr/>
          </a:p>
          <a:p>
            <a:pPr marL="342900" lvl="0" indent="-256540" algn="just" rtl="0">
              <a:spcBef>
                <a:spcPts val="100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AGENDA</a:t>
            </a:r>
            <a:endParaRPr/>
          </a:p>
        </p:txBody>
      </p:sp>
      <p:sp>
        <p:nvSpPr>
          <p:cNvPr id="154" name="Google Shape;154;p20"/>
          <p:cNvSpPr txBox="1">
            <a:spLocks noGrp="1"/>
          </p:cNvSpPr>
          <p:nvPr>
            <p:ph type="body" idx="1"/>
          </p:nvPr>
        </p:nvSpPr>
        <p:spPr>
          <a:xfrm>
            <a:off x="1376040" y="1296140"/>
            <a:ext cx="8495929" cy="490047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US"/>
              <a:t>I. ABSTRACT</a:t>
            </a:r>
            <a:endParaRPr/>
          </a:p>
          <a:p>
            <a:pPr marL="0" lvl="0" indent="0" algn="l" rtl="0">
              <a:spcBef>
                <a:spcPts val="1000"/>
              </a:spcBef>
              <a:spcAft>
                <a:spcPts val="0"/>
              </a:spcAft>
              <a:buSzPts val="1600"/>
              <a:buNone/>
            </a:pPr>
            <a:r>
              <a:rPr lang="en-US"/>
              <a:t>II. INTRODUCTION</a:t>
            </a:r>
            <a:endParaRPr/>
          </a:p>
          <a:p>
            <a:pPr marL="0" lvl="0" indent="0" algn="l" rtl="0">
              <a:spcBef>
                <a:spcPts val="1000"/>
              </a:spcBef>
              <a:spcAft>
                <a:spcPts val="0"/>
              </a:spcAft>
              <a:buSzPts val="1600"/>
              <a:buNone/>
            </a:pPr>
            <a:r>
              <a:rPr lang="en-US"/>
              <a:t>III. OBJECTIVE</a:t>
            </a:r>
            <a:endParaRPr/>
          </a:p>
          <a:p>
            <a:pPr marL="0" lvl="0" indent="0" algn="l" rtl="0">
              <a:spcBef>
                <a:spcPts val="1000"/>
              </a:spcBef>
              <a:spcAft>
                <a:spcPts val="0"/>
              </a:spcAft>
              <a:buSzPts val="1600"/>
              <a:buNone/>
            </a:pPr>
            <a:r>
              <a:rPr lang="en-US"/>
              <a:t>IV. LITERATURE SURVEY</a:t>
            </a:r>
            <a:endParaRPr/>
          </a:p>
          <a:p>
            <a:pPr marL="0" lvl="0" indent="0" algn="l" rtl="0">
              <a:spcBef>
                <a:spcPts val="1000"/>
              </a:spcBef>
              <a:spcAft>
                <a:spcPts val="0"/>
              </a:spcAft>
              <a:buSzPts val="1600"/>
              <a:buNone/>
            </a:pPr>
            <a:r>
              <a:rPr lang="en-US"/>
              <a:t>           a. KEY CHALLENGES</a:t>
            </a:r>
            <a:endParaRPr/>
          </a:p>
          <a:p>
            <a:pPr marL="0" lvl="0" indent="0" algn="l" rtl="0">
              <a:spcBef>
                <a:spcPts val="1000"/>
              </a:spcBef>
              <a:spcAft>
                <a:spcPts val="0"/>
              </a:spcAft>
              <a:buSzPts val="1600"/>
              <a:buNone/>
            </a:pPr>
            <a:r>
              <a:rPr lang="en-US"/>
              <a:t>            b. MOTIVATION</a:t>
            </a:r>
            <a:endParaRPr/>
          </a:p>
          <a:p>
            <a:pPr marL="0" lvl="0" indent="0" algn="l" rtl="0">
              <a:spcBef>
                <a:spcPts val="1000"/>
              </a:spcBef>
              <a:spcAft>
                <a:spcPts val="0"/>
              </a:spcAft>
              <a:buSzPts val="1600"/>
              <a:buNone/>
            </a:pPr>
            <a:r>
              <a:rPr lang="en-US"/>
              <a:t>V. EXISTING SYSTEM</a:t>
            </a:r>
            <a:endParaRPr/>
          </a:p>
          <a:p>
            <a:pPr marL="0" lvl="0" indent="0" algn="l" rtl="0">
              <a:spcBef>
                <a:spcPts val="1000"/>
              </a:spcBef>
              <a:spcAft>
                <a:spcPts val="0"/>
              </a:spcAft>
              <a:buSzPts val="1600"/>
              <a:buNone/>
            </a:pPr>
            <a:r>
              <a:rPr lang="en-US"/>
              <a:t>VI. PROPOSED SYSTEM</a:t>
            </a:r>
            <a:endParaRPr/>
          </a:p>
          <a:p>
            <a:pPr marL="0" lvl="0" indent="0" algn="l" rtl="0">
              <a:spcBef>
                <a:spcPts val="1000"/>
              </a:spcBef>
              <a:spcAft>
                <a:spcPts val="0"/>
              </a:spcAft>
              <a:buSzPts val="1600"/>
              <a:buNone/>
            </a:pPr>
            <a:r>
              <a:rPr lang="en-US"/>
              <a:t>VII.MODULES</a:t>
            </a:r>
            <a:endParaRPr/>
          </a:p>
          <a:p>
            <a:pPr marL="0" lvl="0" indent="0" algn="l" rtl="0">
              <a:spcBef>
                <a:spcPts val="1000"/>
              </a:spcBef>
              <a:spcAft>
                <a:spcPts val="0"/>
              </a:spcAft>
              <a:buSzPts val="1600"/>
              <a:buNone/>
            </a:pPr>
            <a:r>
              <a:rPr lang="en-US"/>
              <a:t>VIII. SYSTEM ARCHITECTURE       </a:t>
            </a:r>
            <a:endParaRPr/>
          </a:p>
          <a:p>
            <a:pPr marL="0" lvl="0" indent="0" algn="l" rtl="0">
              <a:spcBef>
                <a:spcPts val="1000"/>
              </a:spcBef>
              <a:spcAft>
                <a:spcPts val="0"/>
              </a:spcAft>
              <a:buSzPts val="1600"/>
              <a:buNone/>
            </a:pPr>
            <a:r>
              <a:rPr lang="en-US"/>
              <a:t>IX. CONCLUSION AND FUTURE ENHANCEMENTS     </a:t>
            </a:r>
            <a:endParaRPr/>
          </a:p>
          <a:p>
            <a:pPr marL="0" lvl="0" indent="0" algn="l" rtl="0">
              <a:spcBef>
                <a:spcPts val="1000"/>
              </a:spcBef>
              <a:spcAft>
                <a:spcPts val="0"/>
              </a:spcAft>
              <a:buSzPts val="1600"/>
              <a:buNone/>
            </a:pPr>
            <a:r>
              <a:rPr lang="en-US"/>
              <a:t>X. REFERENCES               </a:t>
            </a:r>
            <a:endParaRPr/>
          </a:p>
          <a:p>
            <a:pPr marL="0" lvl="0" indent="0" algn="l" rtl="0">
              <a:spcBef>
                <a:spcPts val="1000"/>
              </a:spcBef>
              <a:spcAft>
                <a:spcPts val="0"/>
              </a:spcAft>
              <a:buSzPts val="1600"/>
              <a:buNone/>
            </a:pPr>
            <a:endParaRPr/>
          </a:p>
          <a:p>
            <a:pPr marL="342900" lvl="0" indent="-241300" algn="l" rtl="0">
              <a:spcBef>
                <a:spcPts val="1000"/>
              </a:spcBef>
              <a:spcAft>
                <a:spcPts val="0"/>
              </a:spcAft>
              <a:buSzPts val="16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80730" y="452718"/>
            <a:ext cx="887010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ABSTRACT</a:t>
            </a:r>
            <a:endParaRPr/>
          </a:p>
        </p:txBody>
      </p:sp>
      <p:sp>
        <p:nvSpPr>
          <p:cNvPr id="160" name="Google Shape;160;p21"/>
          <p:cNvSpPr txBox="1">
            <a:spLocks noGrp="1"/>
          </p:cNvSpPr>
          <p:nvPr>
            <p:ph type="body" idx="1"/>
          </p:nvPr>
        </p:nvSpPr>
        <p:spPr>
          <a:xfrm>
            <a:off x="1189608" y="1586188"/>
            <a:ext cx="8946541" cy="4819094"/>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200000"/>
              </a:lnSpc>
              <a:spcBef>
                <a:spcPts val="0"/>
              </a:spcBef>
              <a:spcAft>
                <a:spcPts val="0"/>
              </a:spcAft>
              <a:buSzPct val="80000"/>
              <a:buNone/>
            </a:pPr>
            <a:r>
              <a:rPr lang="en-US"/>
              <a:t>Earthquake threats get smarter detection with a new system using SW420 vibration sensors. These sensors, spread across risky zones, constantly monitor vibrations. Fancy tech sorts real tremors from background noise, reducing false alarms. The system utilizes the Internet of Things (IoT) for real-time communication, sending alerts through a user-friendly interface. In case of a big one, warnings blast out via apps, SMS, emails, and sirens. Faster warnings empower individuals, emergency services, and authorities to take action quicker, like evacuations, rescues, and infrastructure checks. This system also integrates with smart city tech for optimized resource allocation during earthquakes. Designed for affordability and scalability, it enhances earthquake preparedness and public safety. Continuous improvements in sensor technology, data analysis, and communication are crucial for even better performance in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INTRODUCTION</a:t>
            </a:r>
            <a:endParaRPr/>
          </a:p>
        </p:txBody>
      </p:sp>
      <p:sp>
        <p:nvSpPr>
          <p:cNvPr id="166" name="Google Shape;166;p22"/>
          <p:cNvSpPr txBox="1">
            <a:spLocks noGrp="1"/>
          </p:cNvSpPr>
          <p:nvPr>
            <p:ph type="body" idx="1"/>
          </p:nvPr>
        </p:nvSpPr>
        <p:spPr>
          <a:xfrm>
            <a:off x="1103313" y="1642370"/>
            <a:ext cx="9221418" cy="4606030"/>
          </a:xfrm>
          <a:prstGeom prst="rect">
            <a:avLst/>
          </a:prstGeom>
          <a:noFill/>
          <a:ln>
            <a:noFill/>
          </a:ln>
        </p:spPr>
        <p:txBody>
          <a:bodyPr spcFirstLastPara="1" wrap="square" lIns="91425" tIns="45700" rIns="91425" bIns="45700" anchor="t" anchorCtr="0">
            <a:normAutofit/>
          </a:bodyPr>
          <a:lstStyle/>
          <a:p>
            <a:pPr marL="0" lvl="0" indent="0" algn="just" rtl="0">
              <a:lnSpc>
                <a:spcPct val="200000"/>
              </a:lnSpc>
              <a:spcBef>
                <a:spcPts val="0"/>
              </a:spcBef>
              <a:spcAft>
                <a:spcPts val="0"/>
              </a:spcAft>
              <a:buSzPts val="1600"/>
              <a:buNone/>
            </a:pPr>
            <a:r>
              <a:rPr lang="en-US"/>
              <a:t>An earthquake detector is a device designed to sense and measure seismic activity, primarily earthquakes. These detectors play a crucial role in monitoring seismic events, providing early warning systems, and studying the behavior of earthquakes.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OBJECTIVE</a:t>
            </a:r>
            <a:endParaRPr/>
          </a:p>
        </p:txBody>
      </p:sp>
      <p:sp>
        <p:nvSpPr>
          <p:cNvPr id="172" name="Google Shape;172;p23"/>
          <p:cNvSpPr txBox="1">
            <a:spLocks noGrp="1"/>
          </p:cNvSpPr>
          <p:nvPr>
            <p:ph type="body" idx="1"/>
          </p:nvPr>
        </p:nvSpPr>
        <p:spPr>
          <a:xfrm>
            <a:off x="1103312" y="1544716"/>
            <a:ext cx="9256929" cy="4703684"/>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SzPts val="1600"/>
              <a:buChar char="►"/>
            </a:pPr>
            <a:r>
              <a:rPr lang="en-US"/>
              <a:t>Rapid and Precise Earthquake Detection.</a:t>
            </a:r>
            <a:endParaRPr/>
          </a:p>
          <a:p>
            <a:pPr marL="342900" lvl="0" indent="-342900" algn="just" rtl="0">
              <a:lnSpc>
                <a:spcPct val="150000"/>
              </a:lnSpc>
              <a:spcBef>
                <a:spcPts val="1000"/>
              </a:spcBef>
              <a:spcAft>
                <a:spcPts val="0"/>
              </a:spcAft>
              <a:buSzPts val="1600"/>
              <a:buChar char="►"/>
            </a:pPr>
            <a:r>
              <a:rPr lang="en-US"/>
              <a:t>Minimize False Alarms.</a:t>
            </a:r>
            <a:endParaRPr/>
          </a:p>
          <a:p>
            <a:pPr marL="342900" lvl="0" indent="-342900" algn="just" rtl="0">
              <a:lnSpc>
                <a:spcPct val="150000"/>
              </a:lnSpc>
              <a:spcBef>
                <a:spcPts val="1000"/>
              </a:spcBef>
              <a:spcAft>
                <a:spcPts val="0"/>
              </a:spcAft>
              <a:buSzPts val="1600"/>
              <a:buChar char="►"/>
            </a:pPr>
            <a:r>
              <a:rPr lang="en-US"/>
              <a:t>Real-Time Data Communication.</a:t>
            </a:r>
            <a:endParaRPr/>
          </a:p>
          <a:p>
            <a:pPr marL="342900" lvl="0" indent="-342900" algn="just" rtl="0">
              <a:lnSpc>
                <a:spcPct val="150000"/>
              </a:lnSpc>
              <a:spcBef>
                <a:spcPts val="1000"/>
              </a:spcBef>
              <a:spcAft>
                <a:spcPts val="0"/>
              </a:spcAft>
              <a:buSzPts val="1600"/>
              <a:buChar char="►"/>
            </a:pPr>
            <a:r>
              <a:rPr lang="en-US"/>
              <a:t>Enhanced Earthquake Detection Accuracy.</a:t>
            </a:r>
            <a:endParaRPr/>
          </a:p>
          <a:p>
            <a:pPr marL="342900" lvl="0" indent="-342900" algn="just" rtl="0">
              <a:lnSpc>
                <a:spcPct val="150000"/>
              </a:lnSpc>
              <a:spcBef>
                <a:spcPts val="1000"/>
              </a:spcBef>
              <a:spcAft>
                <a:spcPts val="0"/>
              </a:spcAft>
              <a:buSzPts val="1600"/>
              <a:buChar char="►"/>
            </a:pPr>
            <a:r>
              <a:rPr lang="en-US"/>
              <a:t>Effective Multi-Channel Alerting.</a:t>
            </a:r>
            <a:endParaRPr/>
          </a:p>
          <a:p>
            <a:pPr marL="342900" lvl="0" indent="-332740" algn="just" rtl="0">
              <a:lnSpc>
                <a:spcPct val="150000"/>
              </a:lnSpc>
              <a:spcBef>
                <a:spcPts val="1000"/>
              </a:spcBef>
              <a:spcAft>
                <a:spcPts val="0"/>
              </a:spcAft>
              <a:buSzPts val="1440"/>
              <a:buChar char="►"/>
            </a:pPr>
            <a:r>
              <a:rPr lang="en-US"/>
              <a:t>Improved Disaster Response and Preparedness.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25824"/>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LITERATURE SURVEY </a:t>
            </a:r>
            <a:endParaRPr/>
          </a:p>
        </p:txBody>
      </p:sp>
      <p:sp>
        <p:nvSpPr>
          <p:cNvPr id="178" name="Google Shape;178;p24"/>
          <p:cNvSpPr txBox="1"/>
          <p:nvPr/>
        </p:nvSpPr>
        <p:spPr>
          <a:xfrm>
            <a:off x="143435" y="1183340"/>
            <a:ext cx="11017500" cy="40944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cap="none">
                <a:solidFill>
                  <a:schemeClr val="lt1"/>
                </a:solidFill>
                <a:latin typeface="Century Gothic"/>
                <a:ea typeface="Century Gothic"/>
                <a:cs typeface="Century Gothic"/>
                <a:sym typeface="Century Gothic"/>
              </a:rPr>
              <a:t>Research  paper on “A </a:t>
            </a:r>
            <a:r>
              <a:rPr lang="en-US" sz="2000">
                <a:solidFill>
                  <a:srgbClr val="FFFFFF"/>
                </a:solidFill>
                <a:latin typeface="Century Gothic"/>
                <a:ea typeface="Century Gothic"/>
                <a:cs typeface="Century Gothic"/>
                <a:sym typeface="Century Gothic"/>
              </a:rPr>
              <a:t>REAL-TIME EARTHQUAKE DETECTOR AND EARLY WARNING SYSTEM</a:t>
            </a:r>
            <a:r>
              <a:rPr lang="en-US" sz="2000" b="0" i="0" u="none" strike="noStrike" cap="none">
                <a:solidFill>
                  <a:schemeClr val="lt1"/>
                </a:solidFill>
                <a:latin typeface="Century Gothic"/>
                <a:ea typeface="Century Gothic"/>
                <a:cs typeface="Century Gothic"/>
                <a:sym typeface="Century Gothic"/>
              </a:rPr>
              <a:t>”[1]</a:t>
            </a:r>
            <a:r>
              <a:rPr lang="en-US" sz="2000">
                <a:solidFill>
                  <a:schemeClr val="lt1"/>
                </a:solidFill>
                <a:latin typeface="Century Gothic"/>
                <a:ea typeface="Century Gothic"/>
                <a:cs typeface="Century Gothic"/>
                <a:sym typeface="Century Gothic"/>
              </a:rPr>
              <a:t> Wu, Y. M., &amp; Kanamori, H. (2008). Development of an earthquake early warning system using real-time strong motion signals. Sensors, 8(1), 1-9.</a:t>
            </a:r>
            <a:endParaRPr sz="2000">
              <a:solidFill>
                <a:schemeClr val="lt1"/>
              </a:solidFill>
              <a:latin typeface="Century Gothic"/>
              <a:ea typeface="Century Gothic"/>
              <a:cs typeface="Century Gothic"/>
              <a:sym typeface="Century Gothic"/>
            </a:endParaRPr>
          </a:p>
          <a:p>
            <a:pPr marL="0" marR="0" lvl="0" indent="0" algn="just" rtl="0">
              <a:lnSpc>
                <a:spcPct val="150000"/>
              </a:lnSpc>
              <a:spcBef>
                <a:spcPts val="0"/>
              </a:spcBef>
              <a:spcAft>
                <a:spcPts val="0"/>
              </a:spcAft>
              <a:buNone/>
            </a:pPr>
            <a:r>
              <a:rPr lang="en-US" sz="2000" b="0" i="0" u="none" strike="noStrike" cap="none">
                <a:solidFill>
                  <a:schemeClr val="lt1"/>
                </a:solidFill>
                <a:latin typeface="Century Gothic"/>
                <a:ea typeface="Century Gothic"/>
                <a:cs typeface="Century Gothic"/>
                <a:sym typeface="Century Gothic"/>
              </a:rPr>
              <a:t>		[2</a:t>
            </a:r>
            <a:r>
              <a:rPr lang="en-US" sz="2000">
                <a:solidFill>
                  <a:schemeClr val="lt1"/>
                </a:solidFill>
                <a:latin typeface="Century Gothic"/>
                <a:ea typeface="Century Gothic"/>
                <a:cs typeface="Century Gothic"/>
                <a:sym typeface="Century Gothic"/>
              </a:rPr>
              <a:t>]Nakamura, Y., &amp; Saita, J. (2007). UrEDAS, the earthquake warning system: Today and tomorrow. Earthquake early warning systems, 249-281.</a:t>
            </a:r>
            <a:endParaRPr/>
          </a:p>
          <a:p>
            <a:pPr marL="0" marR="0" lvl="0" indent="0" algn="just" rtl="0">
              <a:lnSpc>
                <a:spcPct val="150000"/>
              </a:lnSpc>
              <a:spcBef>
                <a:spcPts val="0"/>
              </a:spcBef>
              <a:spcAft>
                <a:spcPts val="0"/>
              </a:spcAft>
              <a:buNone/>
            </a:pPr>
            <a:r>
              <a:rPr lang="en-US" sz="2000" b="0" i="0" u="none" strike="noStrike" cap="none">
                <a:solidFill>
                  <a:schemeClr val="lt1"/>
                </a:solidFill>
                <a:latin typeface="Century Gothic"/>
                <a:ea typeface="Century Gothic"/>
                <a:cs typeface="Century Gothic"/>
                <a:sym typeface="Century Gothic"/>
              </a:rPr>
              <a:t>		[3</a:t>
            </a:r>
            <a:r>
              <a:rPr lang="en-US" sz="2000">
                <a:solidFill>
                  <a:schemeClr val="lt1"/>
                </a:solidFill>
                <a:latin typeface="Century Gothic"/>
                <a:ea typeface="Century Gothic"/>
                <a:cs typeface="Century Gothic"/>
                <a:sym typeface="Century Gothic"/>
              </a:rPr>
              <a:t>]Iervolino, I., Convertito, V., Giorgio, M., Manfredi, G., &amp; Zollo, A. (2006). Real-time risk analysis for hybrid earthquake early warning systems. Journal of Earthquake Engineering, 10(06), 867-885.</a:t>
            </a:r>
            <a:endParaRPr/>
          </a:p>
          <a:p>
            <a:pPr marL="0" marR="0" lvl="0" indent="0" algn="just" rtl="0">
              <a:lnSpc>
                <a:spcPct val="150000"/>
              </a:lnSpc>
              <a:spcBef>
                <a:spcPts val="0"/>
              </a:spcBef>
              <a:spcAft>
                <a:spcPts val="0"/>
              </a:spcAft>
              <a:buNone/>
            </a:pPr>
            <a:r>
              <a:rPr lang="en-US" sz="2000" b="0" i="0" u="none" strike="noStrike" cap="none">
                <a:solidFill>
                  <a:srgbClr val="0B090B"/>
                </a:solidFill>
                <a:latin typeface="Century Gothic"/>
                <a:ea typeface="Century Gothic"/>
                <a:cs typeface="Century Gothic"/>
                <a:sym typeface="Century Gothic"/>
              </a:rPr>
              <a:t>		</a:t>
            </a: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body" idx="1"/>
          </p:nvPr>
        </p:nvSpPr>
        <p:spPr>
          <a:xfrm rot="10800000">
            <a:off x="12720917" y="6230470"/>
            <a:ext cx="600635" cy="627529"/>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a:p>
        </p:txBody>
      </p:sp>
      <p:sp>
        <p:nvSpPr>
          <p:cNvPr id="184" name="Google Shape;184;p25"/>
          <p:cNvSpPr txBox="1">
            <a:spLocks noGrp="1"/>
          </p:cNvSpPr>
          <p:nvPr>
            <p:ph type="title"/>
          </p:nvPr>
        </p:nvSpPr>
        <p:spPr>
          <a:xfrm>
            <a:off x="646113" y="452438"/>
            <a:ext cx="9404350" cy="14001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[4]</a:t>
            </a:r>
            <a:r>
              <a:rPr lang="en-US" sz="2000">
                <a:solidFill>
                  <a:schemeClr val="lt1"/>
                </a:solidFill>
              </a:rPr>
              <a:t> Zhang, G., Yang, L., &amp; Jiang, W. (2024). Key technologies of earthquake early warning system for China’s high-speed railway. Railway Sciences, 3(2), 239-262.</a:t>
            </a:r>
            <a:endParaRPr sz="2000">
              <a:solidFill>
                <a:schemeClr val="lt1"/>
              </a:solidFill>
            </a:endParaRPr>
          </a:p>
          <a:p>
            <a:pPr marL="0" lvl="0" indent="0" algn="just" rtl="0">
              <a:lnSpc>
                <a:spcPct val="15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[5] </a:t>
            </a:r>
            <a:r>
              <a:rPr lang="en-US" sz="2000">
                <a:solidFill>
                  <a:schemeClr val="lt1"/>
                </a:solidFill>
              </a:rPr>
              <a:t>Finazzi, F., &amp; Massoda Tchoussi, F. Y. (2024). Assessing the alerting capabilities of the Earthquake Network early warning system in Haiti with Monte Carlo simulations. Stochastic Environmental Research and Risk Assessment, 38(1), 147-156.</a:t>
            </a:r>
            <a:endParaRPr/>
          </a:p>
          <a:p>
            <a:pPr marL="0" lvl="0" indent="0" algn="l" rtl="0">
              <a:spcBef>
                <a:spcPts val="0"/>
              </a:spcBef>
              <a:spcAft>
                <a:spcPts val="0"/>
              </a:spcAft>
              <a:buClr>
                <a:schemeClr val="lt2"/>
              </a:buClr>
              <a:buSzPts val="4200"/>
              <a:buFont typeface="Century Gothic"/>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29810" y="452718"/>
            <a:ext cx="902102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KEY CHALLENGES</a:t>
            </a:r>
            <a:endParaRPr/>
          </a:p>
        </p:txBody>
      </p:sp>
      <p:sp>
        <p:nvSpPr>
          <p:cNvPr id="190" name="Google Shape;190;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a:t>Sensor Network Deployment and Maintenance.</a:t>
            </a:r>
            <a:endParaRPr/>
          </a:p>
          <a:p>
            <a:pPr marL="342900" lvl="0" indent="-342900" algn="l" rtl="0">
              <a:spcBef>
                <a:spcPts val="1000"/>
              </a:spcBef>
              <a:spcAft>
                <a:spcPts val="0"/>
              </a:spcAft>
              <a:buSzPts val="1600"/>
              <a:buChar char="►"/>
            </a:pPr>
            <a:r>
              <a:rPr lang="en-US"/>
              <a:t>Data Processing and Accuracy.</a:t>
            </a:r>
            <a:endParaRPr/>
          </a:p>
          <a:p>
            <a:pPr marL="342900" lvl="0" indent="-342900" algn="l" rtl="0">
              <a:spcBef>
                <a:spcPts val="1000"/>
              </a:spcBef>
              <a:spcAft>
                <a:spcPts val="0"/>
              </a:spcAft>
              <a:buSzPts val="1600"/>
              <a:buChar char="►"/>
            </a:pPr>
            <a:r>
              <a:rPr lang="en-US"/>
              <a:t>Real-Time Communication Reliability.</a:t>
            </a:r>
            <a:endParaRPr/>
          </a:p>
          <a:p>
            <a:pPr marL="342900" lvl="0" indent="-342900" algn="l" rtl="0">
              <a:spcBef>
                <a:spcPts val="1000"/>
              </a:spcBef>
              <a:spcAft>
                <a:spcPts val="0"/>
              </a:spcAft>
              <a:buSzPts val="1600"/>
              <a:buChar char="►"/>
            </a:pPr>
            <a:r>
              <a:rPr lang="en-US"/>
              <a:t>Public Awareness and Education.</a:t>
            </a:r>
            <a:endParaRPr/>
          </a:p>
          <a:p>
            <a:pPr marL="342900" lvl="0" indent="-342900" algn="l" rtl="0">
              <a:spcBef>
                <a:spcPts val="1000"/>
              </a:spcBef>
              <a:spcAft>
                <a:spcPts val="0"/>
              </a:spcAft>
              <a:buSzPts val="1600"/>
              <a:buChar char="►"/>
            </a:pPr>
            <a:r>
              <a:rPr lang="en-US"/>
              <a:t>Cybersecurity Threats &amp; System Reliability and Uptime.</a:t>
            </a:r>
            <a:endParaRPr/>
          </a:p>
          <a:p>
            <a:pPr marL="342900" lvl="0" indent="-241300" algn="l" rtl="0">
              <a:spcBef>
                <a:spcPts val="1000"/>
              </a:spcBef>
              <a:spcAft>
                <a:spcPts val="0"/>
              </a:spcAft>
              <a:buSzPts val="16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1086035" y="452718"/>
            <a:ext cx="8964799"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MOTIVATION</a:t>
            </a:r>
            <a:endParaRPr/>
          </a:p>
        </p:txBody>
      </p:sp>
      <p:sp>
        <p:nvSpPr>
          <p:cNvPr id="196" name="Google Shape;196;p27"/>
          <p:cNvSpPr txBox="1">
            <a:spLocks noGrp="1"/>
          </p:cNvSpPr>
          <p:nvPr>
            <p:ph type="body" idx="1"/>
          </p:nvPr>
        </p:nvSpPr>
        <p:spPr>
          <a:xfrm>
            <a:off x="1103313" y="1473693"/>
            <a:ext cx="9336827" cy="477470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600"/>
              <a:buNone/>
            </a:pPr>
            <a:r>
              <a:rPr lang="en-US"/>
              <a:t>Since the process of cleaning a fan blade is time and human effort consuming when it comes to places with large number of fans, there might be a tendency to neglect cleaning of fan blades on a consistent basis. In turn, the harms that this ignorance can produce is many times, overseen. A fan blade always carries an uninvited source of dust which might cause a runny nose, itchy throat and various breathing &amp; lung-related complexities. For instance, an unclean fan at a hospital could add to the already existing health impacts of patients with respiratory problems .This motivated us to come up with the idea of an automated ceiling fan blade cleaner.</a:t>
            </a: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Custom</PresentationFormat>
  <Paragraphs>68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Century Gothic</vt:lpstr>
      <vt:lpstr>Noto Sans Symbols</vt:lpstr>
      <vt:lpstr>Ion</vt:lpstr>
      <vt:lpstr>Internet of Things essentials presentation REAL-TIME EARTHQUAKE DETECTOR AND EARLY WARNING SYSTEM </vt:lpstr>
      <vt:lpstr>AGENDA</vt:lpstr>
      <vt:lpstr>ABSTRACT</vt:lpstr>
      <vt:lpstr>INTRODUCTION</vt:lpstr>
      <vt:lpstr>OBJECTIVE</vt:lpstr>
      <vt:lpstr>LITERATURE SURVEY </vt:lpstr>
      <vt:lpstr>[4] Zhang, G., Yang, L., &amp; Jiang, W. (2024). Key technologies of earthquake early warning system for China’s high-speed railway. Railway Sciences, 3(2), 239-262. [5] Finazzi, F., &amp; Massoda Tchoussi, F. Y. (2024). Assessing the alerting capabilities of the Earthquake Network early warning system in Haiti with Monte Carlo simulations. Stochastic Environmental Research and Risk Assessment, 38(1), 147-156. </vt:lpstr>
      <vt:lpstr>KEY CHALLENGES</vt:lpstr>
      <vt:lpstr>MOTIVATION</vt:lpstr>
      <vt:lpstr>EXISTING SYSTEM</vt:lpstr>
      <vt:lpstr>PROPOSED SOLUTION</vt:lpstr>
      <vt:lpstr>MODULES </vt:lpstr>
      <vt:lpstr>CONNECTION DIAGRAM</vt:lpstr>
      <vt:lpstr>CONCLUSION</vt:lpstr>
      <vt:lpstr>FUTURE ENHANCEMENTS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essentials presentation REAL-TIME EARTHQUAKE DETECTOR AND EARLY WARNING SYSTEM </dc:title>
  <cp:lastModifiedBy>thriloke</cp:lastModifiedBy>
  <cp:revision>1</cp:revision>
  <dcterms:modified xsi:type="dcterms:W3CDTF">2024-05-23T16:46:37Z</dcterms:modified>
</cp:coreProperties>
</file>