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9F3700-4870-44CA-9E2B-CE28A8108CA3}"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99068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F3700-4870-44CA-9E2B-CE28A8108CA3}"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417813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F3700-4870-44CA-9E2B-CE28A8108CA3}"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182093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F3700-4870-44CA-9E2B-CE28A8108CA3}"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406614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F3700-4870-44CA-9E2B-CE28A8108CA3}"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357016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9F3700-4870-44CA-9E2B-CE28A8108CA3}"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253150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9F3700-4870-44CA-9E2B-CE28A8108CA3}"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376360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9F3700-4870-44CA-9E2B-CE28A8108CA3}"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222562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F3700-4870-44CA-9E2B-CE28A8108CA3}"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57234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F3700-4870-44CA-9E2B-CE28A8108CA3}"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243022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F3700-4870-44CA-9E2B-CE28A8108CA3}"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3C2D21-5581-4CC3-89FF-64AA1BC7A92F}" type="slidenum">
              <a:rPr lang="en-IN" smtClean="0"/>
              <a:t>‹#›</a:t>
            </a:fld>
            <a:endParaRPr lang="en-IN"/>
          </a:p>
        </p:txBody>
      </p:sp>
    </p:spTree>
    <p:extLst>
      <p:ext uri="{BB962C8B-B14F-4D97-AF65-F5344CB8AC3E}">
        <p14:creationId xmlns:p14="http://schemas.microsoft.com/office/powerpoint/2010/main" val="300682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F3700-4870-44CA-9E2B-CE28A8108CA3}" type="datetimeFigureOut">
              <a:rPr lang="en-IN" smtClean="0"/>
              <a:t>04-05-2022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C2D21-5581-4CC3-89FF-64AA1BC7A92F}" type="slidenum">
              <a:rPr lang="en-IN" smtClean="0"/>
              <a:t>‹#›</a:t>
            </a:fld>
            <a:endParaRPr lang="en-IN"/>
          </a:p>
        </p:txBody>
      </p:sp>
    </p:spTree>
    <p:extLst>
      <p:ext uri="{BB962C8B-B14F-4D97-AF65-F5344CB8AC3E}">
        <p14:creationId xmlns:p14="http://schemas.microsoft.com/office/powerpoint/2010/main" val="437315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rowdflower/twitter-airline-senti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US Airlines Sentiment Classification</a:t>
            </a:r>
            <a:endParaRPr lang="en-IN" b="1" dirty="0"/>
          </a:p>
        </p:txBody>
      </p:sp>
      <p:sp>
        <p:nvSpPr>
          <p:cNvPr id="3" name="Subtitle 2"/>
          <p:cNvSpPr>
            <a:spLocks noGrp="1"/>
          </p:cNvSpPr>
          <p:nvPr>
            <p:ph type="subTitle" idx="1"/>
          </p:nvPr>
        </p:nvSpPr>
        <p:spPr>
          <a:xfrm>
            <a:off x="467544" y="3886200"/>
            <a:ext cx="8424936" cy="1991072"/>
          </a:xfrm>
        </p:spPr>
        <p:txBody>
          <a:bodyPr/>
          <a:lstStyle/>
          <a:p>
            <a:r>
              <a:rPr lang="en-GB" dirty="0" smtClean="0"/>
              <a:t>Presenters:  </a:t>
            </a:r>
            <a:r>
              <a:rPr lang="en-GB" dirty="0" err="1" smtClean="0"/>
              <a:t>Suneel</a:t>
            </a:r>
            <a:endParaRPr lang="en-GB" dirty="0" smtClean="0"/>
          </a:p>
          <a:p>
            <a:r>
              <a:rPr lang="en-GB" dirty="0" smtClean="0"/>
              <a:t>                          </a:t>
            </a:r>
            <a:r>
              <a:rPr lang="en-GB" dirty="0" err="1" smtClean="0"/>
              <a:t>Thrinath</a:t>
            </a:r>
            <a:endParaRPr lang="en-GB" dirty="0" smtClean="0"/>
          </a:p>
          <a:p>
            <a:r>
              <a:rPr lang="en-GB" dirty="0" smtClean="0"/>
              <a:t>Under Guidance of Professor </a:t>
            </a:r>
            <a:r>
              <a:rPr lang="en-GB" dirty="0" err="1" smtClean="0"/>
              <a:t>Vahid</a:t>
            </a:r>
            <a:r>
              <a:rPr lang="en-GB" dirty="0" smtClean="0"/>
              <a:t> </a:t>
            </a:r>
            <a:r>
              <a:rPr lang="en-GB" dirty="0" err="1" smtClean="0"/>
              <a:t>Behzadan</a:t>
            </a:r>
            <a:endParaRPr lang="en-IN" dirty="0"/>
          </a:p>
        </p:txBody>
      </p:sp>
      <p:sp>
        <p:nvSpPr>
          <p:cNvPr id="4" name="TextBox 3"/>
          <p:cNvSpPr txBox="1"/>
          <p:nvPr/>
        </p:nvSpPr>
        <p:spPr>
          <a:xfrm>
            <a:off x="755576" y="1052736"/>
            <a:ext cx="4680520" cy="707886"/>
          </a:xfrm>
          <a:prstGeom prst="rect">
            <a:avLst/>
          </a:prstGeom>
          <a:noFill/>
        </p:spPr>
        <p:txBody>
          <a:bodyPr wrap="square" rtlCol="0">
            <a:spAutoFit/>
          </a:bodyPr>
          <a:lstStyle/>
          <a:p>
            <a:r>
              <a:rPr lang="en-GB" sz="4000" b="1" dirty="0" smtClean="0">
                <a:latin typeface="+mj-lt"/>
                <a:cs typeface="Times New Roman" pitchFamily="18" charset="0"/>
              </a:rPr>
              <a:t>NLP FINAL PROJECT</a:t>
            </a:r>
            <a:endParaRPr lang="en-IN" sz="4000" b="1" dirty="0">
              <a:latin typeface="+mj-lt"/>
              <a:cs typeface="Times New Roman" pitchFamily="18" charset="0"/>
            </a:endParaRPr>
          </a:p>
        </p:txBody>
      </p:sp>
      <p:pic>
        <p:nvPicPr>
          <p:cNvPr id="6" name="Picture 5" descr="University of New Haven - Wikipedia">
            <a:extLst>
              <a:ext uri="{FF2B5EF4-FFF2-40B4-BE49-F238E27FC236}">
                <a16:creationId xmlns:lc="http://schemas.openxmlformats.org/drawingml/2006/lockedCanvas" xmlns:a16="http://schemas.microsoft.com/office/drawing/2014/main" xmlns="" id="{25A0E1ED-EC8E-C08E-0DC7-74105F9FF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923" y="24685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17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260648"/>
            <a:ext cx="8759362" cy="6408712"/>
          </a:xfrm>
        </p:spPr>
      </p:pic>
    </p:spTree>
    <p:extLst>
      <p:ext uri="{BB962C8B-B14F-4D97-AF65-F5344CB8AC3E}">
        <p14:creationId xmlns:p14="http://schemas.microsoft.com/office/powerpoint/2010/main" val="209654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2800" dirty="0"/>
              <a:t>Sentiment analysis is a text analysis technique that detects </a:t>
            </a:r>
            <a:r>
              <a:rPr lang="en-US" sz="2800" dirty="0" smtClean="0"/>
              <a:t>polarity.</a:t>
            </a:r>
          </a:p>
          <a:p>
            <a:r>
              <a:rPr lang="en-US" sz="2800" dirty="0"/>
              <a:t>Objective of this project is to perform sentiment analysis on the tweets of six US Airlines. The scrapped tweets contain positive, negative, or neutral sentiments about the airline from their respective customers. </a:t>
            </a:r>
            <a:endParaRPr lang="en-US" sz="2800" dirty="0" smtClean="0"/>
          </a:p>
          <a:p>
            <a:r>
              <a:rPr lang="en-US" sz="2800" dirty="0"/>
              <a:t>Few of the algorithms used for sentiment analysis are Naive Bayes, SVM, Logistic </a:t>
            </a:r>
            <a:r>
              <a:rPr lang="en-US" sz="2800" dirty="0" smtClean="0"/>
              <a:t>Regression, Bert</a:t>
            </a:r>
            <a:r>
              <a:rPr lang="en-US" sz="2800" smtClean="0"/>
              <a:t>, Distilled Bert </a:t>
            </a:r>
            <a:r>
              <a:rPr lang="en-US" sz="2800"/>
              <a:t>and </a:t>
            </a:r>
            <a:r>
              <a:rPr lang="en-US" sz="2800" smtClean="0"/>
              <a:t>LSTM.</a:t>
            </a:r>
            <a:endParaRPr lang="en-IN" sz="2800" dirty="0"/>
          </a:p>
        </p:txBody>
      </p:sp>
    </p:spTree>
    <p:extLst>
      <p:ext uri="{BB962C8B-B14F-4D97-AF65-F5344CB8AC3E}">
        <p14:creationId xmlns:p14="http://schemas.microsoft.com/office/powerpoint/2010/main" val="231966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rgbClr val="FF0000"/>
                </a:solidFill>
              </a:rPr>
              <a:t>DATASET Details</a:t>
            </a:r>
            <a:endParaRPr lang="en-IN" sz="3600" dirty="0">
              <a:solidFill>
                <a:srgbClr val="FF0000"/>
              </a:solidFill>
            </a:endParaRPr>
          </a:p>
        </p:txBody>
      </p:sp>
      <p:sp>
        <p:nvSpPr>
          <p:cNvPr id="3" name="Content Placeholder 2"/>
          <p:cNvSpPr>
            <a:spLocks noGrp="1"/>
          </p:cNvSpPr>
          <p:nvPr>
            <p:ph idx="1"/>
          </p:nvPr>
        </p:nvSpPr>
        <p:spPr>
          <a:xfrm>
            <a:off x="467544" y="1196752"/>
            <a:ext cx="8229600" cy="4525963"/>
          </a:xfrm>
        </p:spPr>
        <p:txBody>
          <a:bodyPr>
            <a:normAutofit fontScale="85000" lnSpcReduction="20000"/>
          </a:bodyPr>
          <a:lstStyle/>
          <a:p>
            <a:r>
              <a:rPr lang="en-US" sz="2800" dirty="0"/>
              <a:t>The dataset is borrowed from </a:t>
            </a:r>
            <a:r>
              <a:rPr lang="en-US" sz="2800" dirty="0" err="1"/>
              <a:t>Kaggle</a:t>
            </a:r>
            <a:r>
              <a:rPr lang="en-US" sz="2800" dirty="0"/>
              <a:t>, </a:t>
            </a:r>
            <a:r>
              <a:rPr lang="en-US" sz="2800" u="sng" dirty="0">
                <a:hlinkClick r:id="rId2"/>
              </a:rPr>
              <a:t>Twitter US Airline Sentiment</a:t>
            </a:r>
            <a:r>
              <a:rPr lang="en-US" sz="2800" dirty="0"/>
              <a:t>. This data originally came from </a:t>
            </a:r>
            <a:r>
              <a:rPr lang="en-US" sz="2800" dirty="0" err="1"/>
              <a:t>Crowdflower's</a:t>
            </a:r>
            <a:r>
              <a:rPr lang="en-US" sz="2800" dirty="0"/>
              <a:t> Data for Everyone library. </a:t>
            </a:r>
            <a:r>
              <a:rPr lang="en-US" sz="2800" b="1" dirty="0"/>
              <a:t>Number of Instances: </a:t>
            </a:r>
            <a:r>
              <a:rPr lang="en-US" sz="2800" dirty="0" smtClean="0"/>
              <a:t>14640</a:t>
            </a:r>
            <a:endParaRPr lang="en-IN" sz="2800" dirty="0"/>
          </a:p>
          <a:p>
            <a:r>
              <a:rPr lang="en-US" sz="2800" b="1" dirty="0"/>
              <a:t>Number of Class: </a:t>
            </a:r>
            <a:r>
              <a:rPr lang="en-US" sz="2800" dirty="0"/>
              <a:t>3 (positive, negative, neutral) </a:t>
            </a:r>
            <a:r>
              <a:rPr lang="en-US" sz="2800" b="1" dirty="0"/>
              <a:t>Number of Attributes: </a:t>
            </a:r>
            <a:r>
              <a:rPr lang="en-US" sz="2800" dirty="0" smtClean="0"/>
              <a:t>15</a:t>
            </a:r>
          </a:p>
          <a:p>
            <a:pPr lvl="1">
              <a:buFont typeface="Wingdings" pitchFamily="2" charset="2"/>
              <a:buChar char="§"/>
            </a:pPr>
            <a:r>
              <a:rPr lang="en-US" dirty="0" err="1"/>
              <a:t>tweet_id</a:t>
            </a:r>
            <a:endParaRPr lang="en-IN" dirty="0"/>
          </a:p>
          <a:p>
            <a:pPr lvl="1">
              <a:buFont typeface="Wingdings" pitchFamily="2" charset="2"/>
              <a:buChar char="§"/>
            </a:pPr>
            <a:r>
              <a:rPr lang="en-US" dirty="0" err="1"/>
              <a:t>airline_sentiment</a:t>
            </a:r>
            <a:endParaRPr lang="en-IN" dirty="0"/>
          </a:p>
          <a:p>
            <a:pPr lvl="1">
              <a:buFont typeface="Wingdings" pitchFamily="2" charset="2"/>
              <a:buChar char="§"/>
            </a:pPr>
            <a:r>
              <a:rPr lang="en-US" dirty="0" err="1"/>
              <a:t>airline_sentiment_confidence</a:t>
            </a:r>
            <a:endParaRPr lang="en-IN" dirty="0"/>
          </a:p>
          <a:p>
            <a:pPr lvl="1">
              <a:buFont typeface="Wingdings" pitchFamily="2" charset="2"/>
              <a:buChar char="§"/>
            </a:pPr>
            <a:r>
              <a:rPr lang="en-US" dirty="0" err="1"/>
              <a:t>negativereason</a:t>
            </a:r>
            <a:endParaRPr lang="en-IN" dirty="0"/>
          </a:p>
          <a:p>
            <a:pPr lvl="1">
              <a:buFont typeface="Wingdings" pitchFamily="2" charset="2"/>
              <a:buChar char="§"/>
            </a:pPr>
            <a:r>
              <a:rPr lang="en-US" dirty="0" err="1"/>
              <a:t>negativereason_confidence</a:t>
            </a:r>
            <a:endParaRPr lang="en-IN" dirty="0"/>
          </a:p>
          <a:p>
            <a:pPr lvl="1">
              <a:buFont typeface="Wingdings" pitchFamily="2" charset="2"/>
              <a:buChar char="§"/>
            </a:pPr>
            <a:r>
              <a:rPr lang="en-US" dirty="0"/>
              <a:t>airline</a:t>
            </a:r>
            <a:endParaRPr lang="en-IN" dirty="0"/>
          </a:p>
          <a:p>
            <a:pPr lvl="1">
              <a:buFont typeface="Wingdings" pitchFamily="2" charset="2"/>
              <a:buChar char="§"/>
            </a:pPr>
            <a:r>
              <a:rPr lang="en-US" dirty="0" err="1"/>
              <a:t>airline_sentiment_gold</a:t>
            </a:r>
            <a:endParaRPr lang="en-IN" dirty="0"/>
          </a:p>
          <a:p>
            <a:endParaRPr lang="en-IN" sz="2800" dirty="0"/>
          </a:p>
          <a:p>
            <a:endParaRPr lang="en-IN" dirty="0"/>
          </a:p>
        </p:txBody>
      </p:sp>
      <p:sp>
        <p:nvSpPr>
          <p:cNvPr id="5" name="TextBox 4"/>
          <p:cNvSpPr txBox="1"/>
          <p:nvPr/>
        </p:nvSpPr>
        <p:spPr>
          <a:xfrm>
            <a:off x="5220072" y="2564904"/>
            <a:ext cx="3816424" cy="3323987"/>
          </a:xfrm>
          <a:prstGeom prst="rect">
            <a:avLst/>
          </a:prstGeom>
          <a:noFill/>
        </p:spPr>
        <p:txBody>
          <a:bodyPr wrap="square" rtlCol="0">
            <a:spAutoFit/>
          </a:bodyPr>
          <a:lstStyle/>
          <a:p>
            <a:pPr marL="800100" lvl="1" indent="-342900">
              <a:buFont typeface="Wingdings" pitchFamily="2" charset="2"/>
              <a:buChar char="§"/>
            </a:pPr>
            <a:r>
              <a:rPr lang="en-US" sz="2400" dirty="0" smtClean="0"/>
              <a:t>name</a:t>
            </a:r>
            <a:endParaRPr lang="en-IN" sz="2400" dirty="0" smtClean="0"/>
          </a:p>
          <a:p>
            <a:pPr marL="800100" lvl="1" indent="-342900">
              <a:buFont typeface="Wingdings" pitchFamily="2" charset="2"/>
              <a:buChar char="§"/>
            </a:pPr>
            <a:r>
              <a:rPr lang="en-US" sz="2400" dirty="0" err="1" smtClean="0"/>
              <a:t>negativereason_gold</a:t>
            </a:r>
            <a:endParaRPr lang="en-IN" sz="2400" dirty="0" smtClean="0"/>
          </a:p>
          <a:p>
            <a:pPr marL="800100" lvl="1" indent="-342900">
              <a:buFont typeface="Wingdings" pitchFamily="2" charset="2"/>
              <a:buChar char="§"/>
            </a:pPr>
            <a:r>
              <a:rPr lang="en-US" sz="2400" dirty="0" err="1" smtClean="0"/>
              <a:t>retweet_count</a:t>
            </a:r>
            <a:endParaRPr lang="en-IN" sz="2400" dirty="0" smtClean="0"/>
          </a:p>
          <a:p>
            <a:pPr marL="800100" lvl="1" indent="-342900">
              <a:buFont typeface="Wingdings" pitchFamily="2" charset="2"/>
              <a:buChar char="§"/>
            </a:pPr>
            <a:r>
              <a:rPr lang="en-US" sz="2400" dirty="0" smtClean="0"/>
              <a:t>text</a:t>
            </a:r>
            <a:endParaRPr lang="en-IN" sz="2400" dirty="0" smtClean="0"/>
          </a:p>
          <a:p>
            <a:pPr marL="800100" lvl="1" indent="-342900">
              <a:buFont typeface="Wingdings" pitchFamily="2" charset="2"/>
              <a:buChar char="§"/>
            </a:pPr>
            <a:r>
              <a:rPr lang="en-US" sz="2400" dirty="0" err="1" smtClean="0"/>
              <a:t>tweet_coord</a:t>
            </a:r>
            <a:endParaRPr lang="en-IN" sz="2400" dirty="0" smtClean="0"/>
          </a:p>
          <a:p>
            <a:pPr marL="800100" lvl="1" indent="-342900">
              <a:buFont typeface="Wingdings" pitchFamily="2" charset="2"/>
              <a:buChar char="§"/>
            </a:pPr>
            <a:r>
              <a:rPr lang="en-US" sz="2400" dirty="0" err="1" smtClean="0"/>
              <a:t>tweet_created</a:t>
            </a:r>
            <a:endParaRPr lang="en-IN" sz="2400" dirty="0" smtClean="0"/>
          </a:p>
          <a:p>
            <a:pPr marL="800100" lvl="1" indent="-342900">
              <a:buFont typeface="Wingdings" pitchFamily="2" charset="2"/>
              <a:buChar char="§"/>
            </a:pPr>
            <a:r>
              <a:rPr lang="en-US" sz="2400" dirty="0" err="1" smtClean="0"/>
              <a:t>tweet_location</a:t>
            </a:r>
            <a:endParaRPr lang="en-IN" sz="2400" dirty="0" smtClean="0"/>
          </a:p>
          <a:p>
            <a:pPr marL="800100" lvl="1" indent="-342900">
              <a:buFont typeface="Wingdings" pitchFamily="2" charset="2"/>
              <a:buChar char="§"/>
            </a:pPr>
            <a:r>
              <a:rPr lang="en-US" sz="2400" dirty="0" err="1" smtClean="0"/>
              <a:t>user_timezone</a:t>
            </a:r>
            <a:endParaRPr lang="en-IN" sz="2400" dirty="0" smtClean="0"/>
          </a:p>
          <a:p>
            <a:endParaRPr lang="en-IN" dirty="0"/>
          </a:p>
        </p:txBody>
      </p:sp>
    </p:spTree>
    <p:extLst>
      <p:ext uri="{BB962C8B-B14F-4D97-AF65-F5344CB8AC3E}">
        <p14:creationId xmlns:p14="http://schemas.microsoft.com/office/powerpoint/2010/main" val="749898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rgbClr val="FF0000"/>
                </a:solidFill>
              </a:rPr>
              <a:t/>
            </a:r>
            <a:br>
              <a:rPr lang="en-US" b="1" dirty="0" smtClean="0">
                <a:solidFill>
                  <a:srgbClr val="FF0000"/>
                </a:solidFill>
              </a:rPr>
            </a:br>
            <a:r>
              <a:rPr lang="en-US" b="1" dirty="0" smtClean="0">
                <a:solidFill>
                  <a:srgbClr val="FF0000"/>
                </a:solidFill>
              </a:rPr>
              <a:t>Approach</a:t>
            </a:r>
            <a:r>
              <a:rPr lang="en-IN" b="1" dirty="0">
                <a:solidFill>
                  <a:srgbClr val="FF0000"/>
                </a:solidFill>
              </a:rPr>
              <a:t/>
            </a:r>
            <a:br>
              <a:rPr lang="en-IN" b="1" dirty="0">
                <a:solidFill>
                  <a:srgbClr val="FF0000"/>
                </a:solidFill>
              </a:rPr>
            </a:br>
            <a:endParaRPr lang="en-IN" dirty="0">
              <a:solidFill>
                <a:srgbClr val="FF0000"/>
              </a:solidFill>
            </a:endParaRPr>
          </a:p>
        </p:txBody>
      </p:sp>
      <p:pic>
        <p:nvPicPr>
          <p:cNvPr id="4" name="image4.jpeg"/>
          <p:cNvPicPr>
            <a:picLocks noGrp="1"/>
          </p:cNvPicPr>
          <p:nvPr>
            <p:ph idx="1"/>
          </p:nvPr>
        </p:nvPicPr>
        <p:blipFill>
          <a:blip r:embed="rId2" cstate="print"/>
          <a:stretch>
            <a:fillRect/>
          </a:stretch>
        </p:blipFill>
        <p:spPr>
          <a:xfrm>
            <a:off x="517491" y="1600200"/>
            <a:ext cx="8109017" cy="4525963"/>
          </a:xfrm>
          <a:prstGeom prst="rect">
            <a:avLst/>
          </a:prstGeom>
        </p:spPr>
      </p:pic>
    </p:spTree>
    <p:extLst>
      <p:ext uri="{BB962C8B-B14F-4D97-AF65-F5344CB8AC3E}">
        <p14:creationId xmlns:p14="http://schemas.microsoft.com/office/powerpoint/2010/main" val="108447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5865515"/>
          </a:xfrm>
        </p:spPr>
        <p:txBody>
          <a:bodyPr>
            <a:normAutofit lnSpcReduction="10000"/>
          </a:bodyPr>
          <a:lstStyle/>
          <a:p>
            <a:r>
              <a:rPr lang="en-US" sz="2800" dirty="0"/>
              <a:t>In this project, the </a:t>
            </a:r>
            <a:r>
              <a:rPr lang="en-US" sz="2800" dirty="0">
                <a:solidFill>
                  <a:srgbClr val="FF0000"/>
                </a:solidFill>
              </a:rPr>
              <a:t>following steps</a:t>
            </a:r>
            <a:r>
              <a:rPr lang="en-US" sz="2800" dirty="0"/>
              <a:t> are implemented to build a </a:t>
            </a:r>
            <a:r>
              <a:rPr lang="en-US" sz="2800" dirty="0">
                <a:solidFill>
                  <a:srgbClr val="FF0000"/>
                </a:solidFill>
              </a:rPr>
              <a:t>Naïve </a:t>
            </a:r>
            <a:r>
              <a:rPr lang="en-US" sz="2800" dirty="0" smtClean="0">
                <a:solidFill>
                  <a:srgbClr val="FF0000"/>
                </a:solidFill>
              </a:rPr>
              <a:t>Bayes </a:t>
            </a:r>
            <a:r>
              <a:rPr lang="en-US" sz="2800" dirty="0">
                <a:solidFill>
                  <a:srgbClr val="FF0000"/>
                </a:solidFill>
              </a:rPr>
              <a:t>Tweet Classifier</a:t>
            </a:r>
            <a:r>
              <a:rPr lang="en-US" sz="2800" dirty="0"/>
              <a:t> model to predict the sentiment of the tweets</a:t>
            </a:r>
            <a:r>
              <a:rPr lang="en-US" sz="2800" dirty="0" smtClean="0"/>
              <a:t>:</a:t>
            </a:r>
          </a:p>
          <a:p>
            <a:pPr marL="0" indent="0">
              <a:buNone/>
            </a:pPr>
            <a:endParaRPr lang="en-IN" sz="2800" dirty="0"/>
          </a:p>
          <a:p>
            <a:pPr lvl="1"/>
            <a:r>
              <a:rPr lang="en-US" dirty="0"/>
              <a:t>Importing Libraries &amp; Loading Data</a:t>
            </a:r>
            <a:endParaRPr lang="en-IN" dirty="0"/>
          </a:p>
          <a:p>
            <a:pPr lvl="1"/>
            <a:r>
              <a:rPr lang="en-US" dirty="0"/>
              <a:t>Data Preprocessing</a:t>
            </a:r>
            <a:endParaRPr lang="en-IN" dirty="0"/>
          </a:p>
          <a:p>
            <a:pPr lvl="1"/>
            <a:r>
              <a:rPr lang="en-US" dirty="0"/>
              <a:t>Splitting the Data for Classification</a:t>
            </a:r>
            <a:endParaRPr lang="en-IN" dirty="0"/>
          </a:p>
          <a:p>
            <a:pPr lvl="1"/>
            <a:r>
              <a:rPr lang="en-US" dirty="0"/>
              <a:t>Text Preprocessing</a:t>
            </a:r>
            <a:endParaRPr lang="en-IN" dirty="0"/>
          </a:p>
          <a:p>
            <a:pPr lvl="1"/>
            <a:r>
              <a:rPr lang="en-US" dirty="0"/>
              <a:t>Building Dictionary / Vocabulary</a:t>
            </a:r>
            <a:endParaRPr lang="en-IN" dirty="0"/>
          </a:p>
          <a:p>
            <a:pPr lvl="1"/>
            <a:r>
              <a:rPr lang="en-US" dirty="0"/>
              <a:t>Building the Naïve Bayes Tweet Classifier Model</a:t>
            </a:r>
            <a:endParaRPr lang="en-IN" dirty="0"/>
          </a:p>
          <a:p>
            <a:pPr lvl="1"/>
            <a:r>
              <a:rPr lang="en-US" dirty="0"/>
              <a:t>Model Training &amp; Evaluation</a:t>
            </a:r>
            <a:endParaRPr lang="en-IN" dirty="0"/>
          </a:p>
          <a:p>
            <a:pPr lvl="1"/>
            <a:r>
              <a:rPr lang="en-US" dirty="0"/>
              <a:t>Trying to Improve the Model Performance</a:t>
            </a:r>
            <a:endParaRPr lang="en-IN" dirty="0"/>
          </a:p>
          <a:p>
            <a:endParaRPr lang="en-IN" dirty="0"/>
          </a:p>
        </p:txBody>
      </p:sp>
    </p:spTree>
    <p:extLst>
      <p:ext uri="{BB962C8B-B14F-4D97-AF65-F5344CB8AC3E}">
        <p14:creationId xmlns:p14="http://schemas.microsoft.com/office/powerpoint/2010/main" val="22889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784"/>
            <a:ext cx="8229600" cy="1143000"/>
          </a:xfrm>
        </p:spPr>
        <p:txBody>
          <a:bodyPr>
            <a:normAutofit fontScale="90000"/>
          </a:bodyPr>
          <a:lstStyle/>
          <a:p>
            <a:pPr lvl="0"/>
            <a:r>
              <a:rPr lang="en-US" b="1" dirty="0" smtClean="0"/>
              <a:t/>
            </a:r>
            <a:br>
              <a:rPr lang="en-US" b="1" dirty="0" smtClean="0"/>
            </a:br>
            <a:r>
              <a:rPr lang="en-US" b="1" dirty="0" smtClean="0"/>
              <a:t/>
            </a:r>
            <a:br>
              <a:rPr lang="en-US" b="1" dirty="0" smtClean="0"/>
            </a:br>
            <a:r>
              <a:rPr lang="en-US" b="1" dirty="0"/>
              <a:t/>
            </a:r>
            <a:br>
              <a:rPr lang="en-US" b="1" dirty="0"/>
            </a:br>
            <a:r>
              <a:rPr lang="en-US" sz="3600" b="1" dirty="0" smtClean="0">
                <a:solidFill>
                  <a:srgbClr val="FF0000"/>
                </a:solidFill>
              </a:rPr>
              <a:t>Implementations along with this project </a:t>
            </a:r>
            <a:br>
              <a:rPr lang="en-US" sz="3600" b="1" dirty="0" smtClean="0">
                <a:solidFill>
                  <a:srgbClr val="FF0000"/>
                </a:solidFill>
              </a:rPr>
            </a:br>
            <a:r>
              <a:rPr lang="en-US" b="1" dirty="0">
                <a:solidFill>
                  <a:srgbClr val="FF0000"/>
                </a:solidFill>
              </a:rPr>
              <a:t/>
            </a:r>
            <a:br>
              <a:rPr lang="en-US" b="1" dirty="0">
                <a:solidFill>
                  <a:srgbClr val="FF0000"/>
                </a:solidFill>
              </a:rPr>
            </a:br>
            <a:r>
              <a:rPr lang="en-US" b="1" dirty="0">
                <a:solidFill>
                  <a:srgbClr val="FF0000"/>
                </a:solidFill>
              </a:rPr>
              <a:t/>
            </a:r>
            <a:br>
              <a:rPr lang="en-US" b="1" dirty="0">
                <a:solidFill>
                  <a:srgbClr val="FF0000"/>
                </a:solidFill>
              </a:rPr>
            </a:br>
            <a:r>
              <a:rPr lang="en-US" b="1" dirty="0" smtClean="0">
                <a:solidFill>
                  <a:srgbClr val="FF0000"/>
                </a:solidFill>
              </a:rPr>
              <a:t>Model </a:t>
            </a:r>
            <a:r>
              <a:rPr lang="en-US" b="1" dirty="0">
                <a:solidFill>
                  <a:srgbClr val="FF0000"/>
                </a:solidFill>
              </a:rPr>
              <a:t>Performance </a:t>
            </a:r>
            <a:r>
              <a:rPr lang="en-US" b="1" dirty="0" smtClean="0">
                <a:solidFill>
                  <a:srgbClr val="FF0000"/>
                </a:solidFill>
              </a:rPr>
              <a:t>Analysis</a:t>
            </a:r>
            <a:endParaRPr lang="en-IN" dirty="0">
              <a:solidFill>
                <a:srgbClr val="FF0000"/>
              </a:solidFill>
            </a:endParaRPr>
          </a:p>
        </p:txBody>
      </p:sp>
      <p:sp>
        <p:nvSpPr>
          <p:cNvPr id="3" name="Content Placeholder 2"/>
          <p:cNvSpPr>
            <a:spLocks noGrp="1"/>
          </p:cNvSpPr>
          <p:nvPr>
            <p:ph idx="1"/>
          </p:nvPr>
        </p:nvSpPr>
        <p:spPr/>
        <p:txBody>
          <a:bodyPr>
            <a:normAutofit fontScale="92500"/>
          </a:bodyPr>
          <a:lstStyle/>
          <a:p>
            <a:endParaRPr lang="en-US" dirty="0" smtClean="0"/>
          </a:p>
          <a:p>
            <a:pPr marL="0" indent="0">
              <a:buNone/>
            </a:pPr>
            <a:endParaRPr lang="en-US" dirty="0" smtClean="0"/>
          </a:p>
          <a:p>
            <a:pPr marL="0" indent="0">
              <a:buNone/>
            </a:pPr>
            <a:endParaRPr lang="en-US" dirty="0" smtClean="0"/>
          </a:p>
          <a:p>
            <a:r>
              <a:rPr lang="en-US" sz="3000" dirty="0" smtClean="0"/>
              <a:t>Model </a:t>
            </a:r>
            <a:r>
              <a:rPr lang="en-US" sz="3000" dirty="0"/>
              <a:t>execution with complete training </a:t>
            </a:r>
            <a:r>
              <a:rPr lang="en-US" sz="3000" dirty="0" smtClean="0"/>
              <a:t>vocabulary</a:t>
            </a:r>
          </a:p>
          <a:p>
            <a:pPr marL="342900" lvl="1" indent="-342900">
              <a:buFont typeface="Arial" pitchFamily="34" charset="0"/>
              <a:buChar char="•"/>
            </a:pPr>
            <a:r>
              <a:rPr lang="en-US" sz="3000" dirty="0"/>
              <a:t>Model execution with 5k training vocabulary tokens:</a:t>
            </a:r>
            <a:endParaRPr lang="en-IN" sz="3000" dirty="0"/>
          </a:p>
          <a:p>
            <a:pPr marL="342900" lvl="1" indent="-342900">
              <a:buFont typeface="Arial" pitchFamily="34" charset="0"/>
              <a:buChar char="•"/>
            </a:pPr>
            <a:r>
              <a:rPr lang="en-US" sz="3000" dirty="0"/>
              <a:t>Removing punctuation </a:t>
            </a:r>
            <a:r>
              <a:rPr lang="en-US" sz="3000" dirty="0" smtClean="0"/>
              <a:t>and specific stop words from </a:t>
            </a:r>
            <a:r>
              <a:rPr lang="en-US" sz="3000" dirty="0"/>
              <a:t>the data tokens effects the model performance. This is observed in models with different size of training vocabulary.</a:t>
            </a:r>
            <a:endParaRPr lang="en-IN" sz="3000" dirty="0"/>
          </a:p>
          <a:p>
            <a:endParaRPr lang="en-IN" dirty="0"/>
          </a:p>
        </p:txBody>
      </p:sp>
      <p:sp>
        <p:nvSpPr>
          <p:cNvPr id="4" name="TextBox 3"/>
          <p:cNvSpPr txBox="1"/>
          <p:nvPr/>
        </p:nvSpPr>
        <p:spPr>
          <a:xfrm>
            <a:off x="1058353" y="1248863"/>
            <a:ext cx="3888432" cy="1231106"/>
          </a:xfrm>
          <a:prstGeom prst="rect">
            <a:avLst/>
          </a:prstGeom>
          <a:noFill/>
        </p:spPr>
        <p:txBody>
          <a:bodyPr wrap="square" rtlCol="0">
            <a:spAutoFit/>
          </a:bodyPr>
          <a:lstStyle/>
          <a:p>
            <a:pPr marL="342900" indent="-342900">
              <a:buFont typeface="Arial" pitchFamily="34" charset="0"/>
              <a:buChar char="•"/>
            </a:pPr>
            <a:r>
              <a:rPr lang="en-GB" sz="2800" dirty="0" smtClean="0"/>
              <a:t>Bert</a:t>
            </a:r>
          </a:p>
          <a:p>
            <a:pPr marL="342900" indent="-342900">
              <a:buFont typeface="Arial" pitchFamily="34" charset="0"/>
              <a:buChar char="•"/>
            </a:pPr>
            <a:r>
              <a:rPr lang="en-GB" sz="2800" dirty="0" err="1" smtClean="0"/>
              <a:t>DistillBert</a:t>
            </a:r>
            <a:endParaRPr lang="en-IN" sz="2800" dirty="0" smtClean="0"/>
          </a:p>
          <a:p>
            <a:endParaRPr lang="en-IN" dirty="0"/>
          </a:p>
        </p:txBody>
      </p:sp>
    </p:spTree>
    <p:extLst>
      <p:ext uri="{BB962C8B-B14F-4D97-AF65-F5344CB8AC3E}">
        <p14:creationId xmlns:p14="http://schemas.microsoft.com/office/powerpoint/2010/main" val="22587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600" dirty="0" smtClean="0"/>
              <a:t/>
            </a:r>
            <a:br>
              <a:rPr lang="en-GB" sz="2600" dirty="0" smtClean="0"/>
            </a:br>
            <a:r>
              <a:rPr lang="en-GB" sz="2600" dirty="0" smtClean="0"/>
              <a:t>Correct Predictions, Model </a:t>
            </a:r>
            <a:r>
              <a:rPr lang="en-GB" sz="2600" dirty="0" err="1" smtClean="0"/>
              <a:t>Acuracy</a:t>
            </a:r>
            <a:endParaRPr lang="en-IN" sz="2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530695"/>
            <a:ext cx="8280920" cy="4877018"/>
          </a:xfrm>
        </p:spPr>
      </p:pic>
      <p:sp>
        <p:nvSpPr>
          <p:cNvPr id="7" name="TextBox 6"/>
          <p:cNvSpPr txBox="1"/>
          <p:nvPr/>
        </p:nvSpPr>
        <p:spPr>
          <a:xfrm>
            <a:off x="683568" y="548680"/>
            <a:ext cx="1519968" cy="584775"/>
          </a:xfrm>
          <a:prstGeom prst="rect">
            <a:avLst/>
          </a:prstGeom>
          <a:noFill/>
        </p:spPr>
        <p:txBody>
          <a:bodyPr wrap="none" rtlCol="0">
            <a:spAutoFit/>
          </a:bodyPr>
          <a:lstStyle/>
          <a:p>
            <a:r>
              <a:rPr lang="en-GB" sz="3200" b="1" dirty="0" smtClean="0">
                <a:solidFill>
                  <a:srgbClr val="FF0000"/>
                </a:solidFill>
              </a:rPr>
              <a:t>Output:</a:t>
            </a:r>
            <a:endParaRPr lang="en-IN" sz="3200" b="1" dirty="0">
              <a:solidFill>
                <a:srgbClr val="FF0000"/>
              </a:solidFill>
            </a:endParaRPr>
          </a:p>
        </p:txBody>
      </p:sp>
    </p:spTree>
    <p:extLst>
      <p:ext uri="{BB962C8B-B14F-4D97-AF65-F5344CB8AC3E}">
        <p14:creationId xmlns:p14="http://schemas.microsoft.com/office/powerpoint/2010/main" val="442333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3" y="2191118"/>
            <a:ext cx="4687534" cy="4046194"/>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537" y="2191118"/>
            <a:ext cx="4767386" cy="3974186"/>
          </a:xfrm>
          <a:prstGeom prst="rect">
            <a:avLst/>
          </a:prstGeom>
        </p:spPr>
      </p:pic>
      <p:sp>
        <p:nvSpPr>
          <p:cNvPr id="12" name="TextBox 11"/>
          <p:cNvSpPr txBox="1"/>
          <p:nvPr/>
        </p:nvSpPr>
        <p:spPr>
          <a:xfrm>
            <a:off x="382928" y="533121"/>
            <a:ext cx="1794081" cy="646331"/>
          </a:xfrm>
          <a:prstGeom prst="rect">
            <a:avLst/>
          </a:prstGeom>
          <a:noFill/>
        </p:spPr>
        <p:txBody>
          <a:bodyPr wrap="none" rtlCol="0">
            <a:spAutoFit/>
          </a:bodyPr>
          <a:lstStyle/>
          <a:p>
            <a:r>
              <a:rPr lang="en-GB" sz="3600" b="1" dirty="0" smtClean="0">
                <a:solidFill>
                  <a:srgbClr val="FF0000"/>
                </a:solidFill>
              </a:rPr>
              <a:t>Output :</a:t>
            </a:r>
            <a:endParaRPr lang="en-IN" sz="3600" b="1" dirty="0">
              <a:solidFill>
                <a:srgbClr val="FF0000"/>
              </a:solidFill>
            </a:endParaRPr>
          </a:p>
        </p:txBody>
      </p:sp>
      <p:sp>
        <p:nvSpPr>
          <p:cNvPr id="13" name="TextBox 12"/>
          <p:cNvSpPr txBox="1"/>
          <p:nvPr/>
        </p:nvSpPr>
        <p:spPr>
          <a:xfrm>
            <a:off x="1547664" y="1484784"/>
            <a:ext cx="5067581" cy="492443"/>
          </a:xfrm>
          <a:prstGeom prst="rect">
            <a:avLst/>
          </a:prstGeom>
          <a:noFill/>
        </p:spPr>
        <p:txBody>
          <a:bodyPr wrap="square" rtlCol="0">
            <a:spAutoFit/>
          </a:bodyPr>
          <a:lstStyle/>
          <a:p>
            <a:r>
              <a:rPr lang="en-IN" sz="2600" dirty="0" smtClean="0"/>
              <a:t>Precision, recall, f1-score,support</a:t>
            </a:r>
            <a:endParaRPr lang="en-IN" sz="2600" dirty="0"/>
          </a:p>
        </p:txBody>
      </p:sp>
    </p:spTree>
    <p:extLst>
      <p:ext uri="{BB962C8B-B14F-4D97-AF65-F5344CB8AC3E}">
        <p14:creationId xmlns:p14="http://schemas.microsoft.com/office/powerpoint/2010/main" val="406053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GB" dirty="0" smtClean="0">
                <a:solidFill>
                  <a:srgbClr val="FF0000"/>
                </a:solidFill>
              </a:rPr>
              <a:t>Conclusion</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sz="2800" dirty="0"/>
              <a:t>The final take away from this project is to understand the computations in the Naïve Bayes Classifier. Code the text processing methods and the model in Python without using any libraries. Analyze the effect of text processing methods on the model performance. Understand the effect of reduced vocabulary size on the model performance</a:t>
            </a:r>
            <a:endParaRPr lang="en-IN" sz="2800" dirty="0"/>
          </a:p>
        </p:txBody>
      </p:sp>
    </p:spTree>
    <p:extLst>
      <p:ext uri="{BB962C8B-B14F-4D97-AF65-F5344CB8AC3E}">
        <p14:creationId xmlns:p14="http://schemas.microsoft.com/office/powerpoint/2010/main" val="3661166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321</Words>
  <Application>Microsoft Office PowerPoint</Application>
  <PresentationFormat>On-screen Show (4:3)</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US Airlines Sentiment Classification</vt:lpstr>
      <vt:lpstr>Introduction</vt:lpstr>
      <vt:lpstr>DATASET Details</vt:lpstr>
      <vt:lpstr> Approach </vt:lpstr>
      <vt:lpstr>PowerPoint Presentation</vt:lpstr>
      <vt:lpstr>   Implementations along with this project    Model Performance Analysis</vt:lpstr>
      <vt:lpstr> Correct Predictions, Model Acuracy</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Airlines Sentiment Classification</dc:title>
  <dc:creator>hp</dc:creator>
  <cp:lastModifiedBy>hp</cp:lastModifiedBy>
  <cp:revision>7</cp:revision>
  <dcterms:created xsi:type="dcterms:W3CDTF">2022-05-04T19:30:18Z</dcterms:created>
  <dcterms:modified xsi:type="dcterms:W3CDTF">2022-05-04T23:10:11Z</dcterms:modified>
</cp:coreProperties>
</file>