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3020102020204" pitchFamily="34" charset="0"/>
      <p:regular r:id="rId11"/>
      <p:bold r:id="rId12"/>
      <p:italic r:id="rId13"/>
      <p:boldItalic r:id="rId14"/>
    </p:embeddedFont>
    <p:embeddedFont>
      <p:font typeface="Libre Franklin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57"/>
  </p:normalViewPr>
  <p:slideViewPr>
    <p:cSldViewPr snapToGrid="0">
      <p:cViewPr varScale="1">
        <p:scale>
          <a:sx n="97" d="100"/>
          <a:sy n="97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601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5" y="2116184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45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5"/>
            <a:ext cx="5491571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7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5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9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342900" lvl="0" indent="-24765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2pPr>
            <a:lvl3pPr marL="1028700" lvl="2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3pPr>
            <a:lvl4pPr marL="1371600" lvl="3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4pPr>
            <a:lvl5pPr marL="1714500" lvl="4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1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342900" lvl="0" indent="-24765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2pPr>
            <a:lvl3pPr marL="1028700" lvl="2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3pPr>
            <a:lvl4pPr marL="1371600" lvl="3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4pPr>
            <a:lvl5pPr marL="1714500" lvl="4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1" y="6332222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89" y="6332222"/>
            <a:ext cx="1497331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1" y="633222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5736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4008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440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364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7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5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342900" lvl="0" indent="-24765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2pPr>
            <a:lvl3pPr marL="1028700" lvl="2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3pPr>
            <a:lvl4pPr marL="1371600" lvl="3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4pPr>
            <a:lvl5pPr marL="1714500" lvl="4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3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342900" lvl="0" indent="-24765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2pPr>
            <a:lvl3pPr marL="1028700" lvl="2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3pPr>
            <a:lvl4pPr marL="1371600" lvl="3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4pPr>
            <a:lvl5pPr marL="1714500" lvl="4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8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8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342900" lvl="0" indent="-24765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2pPr>
            <a:lvl3pPr marL="1028700" lvl="2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3pPr>
            <a:lvl4pPr marL="1371600" lvl="3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4pPr>
            <a:lvl5pPr marL="1714500" lvl="4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1" y="6332222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89" y="6332222"/>
            <a:ext cx="1497331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1" y="633222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orient="horz" pos="1224" userDrawn="1">
          <p15:clr>
            <a:srgbClr val="FBAE40"/>
          </p15:clr>
        </p15:guide>
        <p15:guide id="6" orient="horz" pos="1440" userDrawn="1">
          <p15:clr>
            <a:srgbClr val="FBAE40"/>
          </p15:clr>
        </p15:guide>
        <p15:guide id="7" orient="horz" pos="552" userDrawn="1">
          <p15:clr>
            <a:srgbClr val="FBAE40"/>
          </p15:clr>
        </p15:guide>
        <p15:guide id="8" pos="4800" userDrawn="1">
          <p15:clr>
            <a:srgbClr val="FBAE40"/>
          </p15:clr>
        </p15:guide>
        <p15:guide id="9" pos="2880" userDrawn="1">
          <p15:clr>
            <a:srgbClr val="FBAE40"/>
          </p15:clr>
        </p15:guide>
        <p15:guide id="10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1" y="5102065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2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5" y="3591100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5" y="2173660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5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1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1" y="228600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3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1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1" y="4646999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3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1" y="6332222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89" y="6332222"/>
            <a:ext cx="1497331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1" y="633222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5736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4008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440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3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9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5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2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3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3" y="2209802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3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3" y="452280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5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5" y="452280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1" y="6332222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89" y="6332222"/>
            <a:ext cx="1497331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1" y="633222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4" y="3045439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3075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1" y="-3"/>
            <a:ext cx="2682239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 userDrawn="1">
          <p15:clr>
            <a:srgbClr val="FBAE40"/>
          </p15:clr>
        </p15:guide>
        <p15:guide id="2" pos="4344" userDrawn="1">
          <p15:clr>
            <a:srgbClr val="FBAE40"/>
          </p15:clr>
        </p15:guide>
        <p15:guide id="3" pos="4560" userDrawn="1">
          <p15:clr>
            <a:srgbClr val="FBAE40"/>
          </p15:clr>
        </p15:guide>
        <p15:guide id="4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1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5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33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1" y="6332222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89" y="6332222"/>
            <a:ext cx="1497331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1" y="633222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5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33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1" y="6332222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89" y="6332222"/>
            <a:ext cx="1497331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1" y="633222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1" y="2476502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9" y="548291"/>
            <a:ext cx="1589372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05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9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7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 userDrawn="1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7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3" y="879065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33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7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3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3" y="4986747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5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5" y="4986747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5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5" y="4986747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9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4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1" y="6332222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89" y="6332222"/>
            <a:ext cx="1497331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1" y="633222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4" y="2213783"/>
            <a:ext cx="11103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5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33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1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1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4" y="388324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1" y="3892014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8" y="388324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6" y="3892014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1" y="6332222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89" y="6332222"/>
            <a:ext cx="1497331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1" y="633222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49" y="1825625"/>
            <a:ext cx="1038225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1" y="365126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1" y="6332222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89" y="6332222"/>
            <a:ext cx="1497331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1" y="633222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182029" y="274200"/>
            <a:ext cx="4846319" cy="86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0000"/>
              </a:lnSpc>
              <a:buSzPts val="3600"/>
            </a:pPr>
            <a:r>
              <a:rPr lang="en-US" sz="2700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268488" y="1486458"/>
            <a:ext cx="7490658" cy="50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1800" b="1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sz="18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Government of Kerala</a:t>
            </a:r>
          </a:p>
          <a:p>
            <a:pPr marL="0" indent="0">
              <a:spcBef>
                <a:spcPts val="0"/>
              </a:spcBef>
            </a:pPr>
            <a:endParaRPr sz="18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sz="1800" b="1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sz="18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SIH1324</a:t>
            </a:r>
          </a:p>
          <a:p>
            <a:pPr marL="0" indent="0"/>
            <a:br>
              <a:rPr lang="en-US" sz="1800" b="1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800" b="1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r>
              <a:rPr lang="en-US" sz="1800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Air and Water Quality Index and Environment Monitoring </a:t>
            </a:r>
          </a:p>
          <a:p>
            <a:pPr marL="0" indent="0"/>
            <a:br>
              <a:rPr lang="en-US" sz="18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800" b="1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sz="18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DSDynamos </a:t>
            </a:r>
          </a:p>
          <a:p>
            <a:pPr marL="0" indent="0"/>
            <a:br>
              <a:rPr lang="en-US" sz="18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800" b="1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sz="18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 Thrishank </a:t>
            </a:r>
          </a:p>
          <a:p>
            <a:pPr marL="0" indent="0"/>
            <a:br>
              <a:rPr lang="en-US" sz="18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800" b="1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sz="18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 - 26902 </a:t>
            </a:r>
            <a:endParaRPr sz="1800" b="1" dirty="0">
              <a:solidFill>
                <a:schemeClr val="tx1"/>
              </a:solidFill>
            </a:endParaRPr>
          </a:p>
          <a:p>
            <a:pPr marL="0" indent="0"/>
            <a:br>
              <a:rPr lang="en-US" sz="18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800" b="1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sz="18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Madanapalle Institute of Technology &amp; Science</a:t>
            </a:r>
            <a:endParaRPr sz="1800" b="1" dirty="0">
              <a:solidFill>
                <a:schemeClr val="tx1"/>
              </a:solidFill>
            </a:endParaRPr>
          </a:p>
          <a:p>
            <a:pPr marL="0" indent="0"/>
            <a:endParaRPr sz="1800" b="1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sz="1800" b="1" dirty="0">
                <a:latin typeface="Franklin Gothic"/>
                <a:ea typeface="Franklin Gothic"/>
                <a:cs typeface="Franklin Gothic"/>
                <a:sym typeface="Franklin Gothic"/>
              </a:rPr>
              <a:t>Theme Name</a:t>
            </a:r>
            <a:r>
              <a:rPr lang="en-US" sz="18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Environment Monitoring </a:t>
            </a:r>
            <a:br>
              <a:rPr lang="en-US" sz="18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sz="1800"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853117" y="233312"/>
            <a:ext cx="2497684" cy="12531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30;p3">
            <a:extLst>
              <a:ext uri="{FF2B5EF4-FFF2-40B4-BE49-F238E27FC236}">
                <a16:creationId xmlns:a16="http://schemas.microsoft.com/office/drawing/2014/main" id="{FAB7BB6F-089F-5BC6-3EEA-22CB7001F8AC}"/>
              </a:ext>
            </a:extLst>
          </p:cNvPr>
          <p:cNvSpPr txBox="1">
            <a:spLocks/>
          </p:cNvSpPr>
          <p:nvPr/>
        </p:nvSpPr>
        <p:spPr>
          <a:xfrm>
            <a:off x="534868" y="6270024"/>
            <a:ext cx="636498" cy="24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7;p2">
            <a:extLst>
              <a:ext uri="{FF2B5EF4-FFF2-40B4-BE49-F238E27FC236}">
                <a16:creationId xmlns:a16="http://schemas.microsoft.com/office/drawing/2014/main" id="{5EC03BC2-C522-99E2-8211-36652AABDD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2213" y="1197354"/>
            <a:ext cx="4928723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SzPct val="100000"/>
            </a:pPr>
            <a:r>
              <a:rPr lang="en-US" sz="3600" dirty="0"/>
              <a:t>Environment Monitoring </a:t>
            </a:r>
            <a:endParaRPr sz="3600" dirty="0"/>
          </a:p>
        </p:txBody>
      </p:sp>
      <p:sp>
        <p:nvSpPr>
          <p:cNvPr id="9" name="Google Shape;218;p2">
            <a:extLst>
              <a:ext uri="{FF2B5EF4-FFF2-40B4-BE49-F238E27FC236}">
                <a16:creationId xmlns:a16="http://schemas.microsoft.com/office/drawing/2014/main" id="{3FB33B0C-9D92-299D-74D7-D92536A162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2213" y="2137250"/>
            <a:ext cx="6088450" cy="4464272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dk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2100" b="1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Idea:</a:t>
            </a:r>
            <a:endParaRPr sz="2100" b="1" dirty="0"/>
          </a:p>
          <a:p>
            <a:pPr marL="53975" indent="0" algn="just">
              <a:lnSpc>
                <a:spcPct val="100000"/>
              </a:lnSpc>
            </a:pPr>
            <a:r>
              <a:rPr lang="en-US" dirty="0"/>
              <a:t>	</a:t>
            </a:r>
            <a:r>
              <a:rPr lang="en-US" sz="1400" dirty="0"/>
              <a:t>Developing an environmental monitoring system using external daily AQI and monthly WQI data, incorporating real-time scraping and CSV integration, to generate a Sustainability Index for assessing and visualizing location-specific environmental conditions.</a:t>
            </a:r>
          </a:p>
          <a:p>
            <a:pPr marL="53975" indent="0" algn="just">
              <a:lnSpc>
                <a:spcPct val="100000"/>
              </a:lnSpc>
            </a:pPr>
            <a:r>
              <a:rPr lang="en-IN" sz="1900" b="1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Approach:</a:t>
            </a:r>
            <a:endParaRPr lang="en-IN" sz="1900" b="1" dirty="0">
              <a:solidFill>
                <a:schemeClr val="lt2"/>
              </a:solidFill>
              <a:ea typeface="Franklin Gothic"/>
              <a:cs typeface="Franklin Gothic"/>
              <a:sym typeface="Franklin Gothic"/>
            </a:endParaRPr>
          </a:p>
          <a:p>
            <a:pPr marL="290513" indent="-214313" algn="just"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Libre Franklin" pitchFamily="2" charset="77"/>
              </a:rPr>
              <a:t>We fetch daily Air Quality Index (AQI) data from aqi.in using APIs </a:t>
            </a:r>
            <a:r>
              <a:rPr lang="en-IN" sz="1400" dirty="0">
                <a:latin typeface="Libre Franklin" pitchFamily="2" charset="77"/>
              </a:rPr>
              <a:t>and</a:t>
            </a:r>
            <a:r>
              <a:rPr lang="en-IN" sz="1400" dirty="0">
                <a:effectLst/>
                <a:latin typeface="Libre Franklin" pitchFamily="2" charset="77"/>
              </a:rPr>
              <a:t> gather monthly Water Quality Index (WQI) data from the State Pollution Control Board (SPCB).</a:t>
            </a:r>
          </a:p>
          <a:p>
            <a:pPr marL="290513" indent="-214313" algn="just">
              <a:buFont typeface="Arial" panose="020B0604020202020204" pitchFamily="34" charset="0"/>
              <a:buChar char="•"/>
            </a:pPr>
            <a:r>
              <a:rPr lang="en-IN" sz="1400" dirty="0">
                <a:latin typeface="Libre Franklin" pitchFamily="2" charset="77"/>
              </a:rPr>
              <a:t>Later </a:t>
            </a:r>
            <a:r>
              <a:rPr lang="en-IN" sz="1400" dirty="0">
                <a:effectLst/>
                <a:latin typeface="Libre Franklin" pitchFamily="2" charset="77"/>
              </a:rPr>
              <a:t>processing the real-time AQI data and maintain daily updates.</a:t>
            </a:r>
          </a:p>
          <a:p>
            <a:pPr marL="290513" indent="-214313" algn="just"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Libre Franklin" pitchFamily="2" charset="77"/>
              </a:rPr>
              <a:t>By storing and updating monthly WQI data in CSV format makes WQI indexing easy. </a:t>
            </a:r>
          </a:p>
          <a:p>
            <a:pPr marL="290513" indent="-214313" algn="just"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Libre Franklin" pitchFamily="2" charset="77"/>
              </a:rPr>
              <a:t>We display AQI, WQI values, and calculate a Sustainability Index for environmental assessment</a:t>
            </a:r>
            <a:r>
              <a:rPr lang="en-IN" sz="1400" dirty="0">
                <a:latin typeface="Libre Franklin" pitchFamily="2" charset="77"/>
              </a:rPr>
              <a:t> </a:t>
            </a:r>
            <a:r>
              <a:rPr lang="en-IN" sz="1400" dirty="0">
                <a:effectLst/>
                <a:latin typeface="Libre Franklin" pitchFamily="2" charset="77"/>
              </a:rPr>
              <a:t>and providing a user-friendly visualizations for easy understanding.</a:t>
            </a:r>
          </a:p>
          <a:p>
            <a:pPr marL="290513" indent="-214313" algn="just"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Libre Franklin" pitchFamily="2" charset="77"/>
              </a:rPr>
              <a:t>We employ a K-Means Algorithm technique for predictive reports in case of data source uncertainties.</a:t>
            </a:r>
          </a:p>
        </p:txBody>
      </p:sp>
      <p:sp>
        <p:nvSpPr>
          <p:cNvPr id="10" name="Google Shape;219;p2">
            <a:extLst>
              <a:ext uri="{FF2B5EF4-FFF2-40B4-BE49-F238E27FC236}">
                <a16:creationId xmlns:a16="http://schemas.microsoft.com/office/drawing/2014/main" id="{731AFCC7-7AA6-BEEC-B143-39E65B6CFF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056447" y="6114096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 dirty="0"/>
          </a:p>
        </p:txBody>
      </p:sp>
      <p:sp>
        <p:nvSpPr>
          <p:cNvPr id="12" name="Google Shape;222;p2">
            <a:extLst>
              <a:ext uri="{FF2B5EF4-FFF2-40B4-BE49-F238E27FC236}">
                <a16:creationId xmlns:a16="http://schemas.microsoft.com/office/drawing/2014/main" id="{28FC9633-A6E0-AE2B-44E9-EC90119B4B08}"/>
              </a:ext>
            </a:extLst>
          </p:cNvPr>
          <p:cNvSpPr txBox="1"/>
          <p:nvPr/>
        </p:nvSpPr>
        <p:spPr>
          <a:xfrm>
            <a:off x="7515717" y="5118410"/>
            <a:ext cx="3429001" cy="1260088"/>
          </a:xfrm>
          <a:prstGeom prst="rect">
            <a:avLst/>
          </a:prstGeom>
          <a:noFill/>
          <a:ln w="9525" cap="flat" cmpd="sng">
            <a:solidFill>
              <a:schemeClr val="dk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reflection endPos="0" dir="5400000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98425" indent="-44450">
              <a:buClr>
                <a:schemeClr val="lt2"/>
              </a:buClr>
              <a:buSzPts val="1800"/>
            </a:pPr>
            <a:r>
              <a:rPr lang="en-US" sz="1900" b="1" dirty="0">
                <a:solidFill>
                  <a:schemeClr val="lt2"/>
                </a:solidFill>
                <a:latin typeface="Franklin Gothic"/>
                <a:ea typeface="Libre Franklin"/>
                <a:cs typeface="Libre Franklin"/>
                <a:sym typeface="Franklin Gothic"/>
              </a:rPr>
              <a:t>Technologies</a:t>
            </a:r>
            <a:endParaRPr lang="en-US" sz="1900" dirty="0">
              <a:solidFill>
                <a:schemeClr val="tx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584200" indent="-165100"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ibre Franklin"/>
                <a:sym typeface="Libre Franklin"/>
              </a:rPr>
              <a:t>Data Analytics &amp; Techniques </a:t>
            </a:r>
          </a:p>
          <a:p>
            <a:pPr marL="584200" lvl="5" indent="-165100"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ibre Franklin"/>
                <a:sym typeface="Libre Franklin"/>
              </a:rPr>
              <a:t>ReactJS </a:t>
            </a:r>
          </a:p>
          <a:p>
            <a:pPr marL="584200" lvl="5" indent="-165100"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ibre Franklin"/>
                <a:sym typeface="Libre Franklin"/>
              </a:rPr>
              <a:t>Machine Learning </a:t>
            </a:r>
            <a:endParaRPr lang="en-US" sz="1050" dirty="0">
              <a:solidFill>
                <a:schemeClr val="tx1"/>
              </a:solidFill>
              <a:latin typeface="Libre Franklin"/>
              <a:sym typeface="Libre Franklin"/>
            </a:endParaRPr>
          </a:p>
          <a:p>
            <a:pPr marL="584200" lvl="5" indent="-165100"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ibre Franklin"/>
                <a:sym typeface="Libre Franklin"/>
              </a:rPr>
              <a:t>Beautiful Soap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844374-E7AC-84B3-CBCB-051A8F4598A4}"/>
              </a:ext>
            </a:extLst>
          </p:cNvPr>
          <p:cNvSpPr txBox="1"/>
          <p:nvPr/>
        </p:nvSpPr>
        <p:spPr>
          <a:xfrm>
            <a:off x="7402567" y="1424669"/>
            <a:ext cx="297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Workflow:</a:t>
            </a:r>
            <a:endParaRPr lang="en-US" sz="2200" b="1" dirty="0">
              <a:latin typeface=".SF NS"/>
            </a:endParaRPr>
          </a:p>
        </p:txBody>
      </p:sp>
      <p:pic>
        <p:nvPicPr>
          <p:cNvPr id="3" name="Picture 2" descr="A diagram of data processing&#10;&#10;Description automatically generated">
            <a:extLst>
              <a:ext uri="{FF2B5EF4-FFF2-40B4-BE49-F238E27FC236}">
                <a16:creationId xmlns:a16="http://schemas.microsoft.com/office/drawing/2014/main" id="{6E2F8D52-AF33-EDC0-6C5A-FC6DCBDE7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717" y="1886334"/>
            <a:ext cx="3223143" cy="2981160"/>
          </a:xfrm>
          <a:prstGeom prst="rect">
            <a:avLst/>
          </a:prstGeom>
          <a:effectLst>
            <a:reflection stA="0" endPos="0" dir="5400000" sy="-100000" algn="bl" rotWithShape="0"/>
            <a:softEdge rad="0"/>
          </a:effectLst>
        </p:spPr>
      </p:pic>
      <p:sp>
        <p:nvSpPr>
          <p:cNvPr id="5" name="Google Shape;230;p3">
            <a:extLst>
              <a:ext uri="{FF2B5EF4-FFF2-40B4-BE49-F238E27FC236}">
                <a16:creationId xmlns:a16="http://schemas.microsoft.com/office/drawing/2014/main" id="{C3F4E914-223A-94DB-5B96-0CB07EF59060}"/>
              </a:ext>
            </a:extLst>
          </p:cNvPr>
          <p:cNvSpPr txBox="1">
            <a:spLocks/>
          </p:cNvSpPr>
          <p:nvPr/>
        </p:nvSpPr>
        <p:spPr>
          <a:xfrm>
            <a:off x="534868" y="6270024"/>
            <a:ext cx="636498" cy="24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fld id="{00000000-1234-1234-1234-123412341234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197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1663" y="1196863"/>
            <a:ext cx="2048014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SzPct val="100000"/>
            </a:pPr>
            <a:r>
              <a:rPr lang="en-US" sz="3600" dirty="0"/>
              <a:t>Details</a:t>
            </a:r>
            <a:endParaRPr sz="3600"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08962" y="2104407"/>
            <a:ext cx="3731849" cy="458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71450">
              <a:spcBef>
                <a:spcPts val="0"/>
              </a:spcBef>
            </a:pPr>
            <a:r>
              <a:rPr lang="en-US" sz="2200" b="1" dirty="0"/>
              <a:t>Use Cases:</a:t>
            </a:r>
            <a:endParaRPr sz="2200" b="1"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1663" y="2562553"/>
            <a:ext cx="4835821" cy="26404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600" dirty="0">
                <a:effectLst/>
                <a:latin typeface=""/>
              </a:rPr>
              <a:t>1 – Public Awareness &amp; Education</a:t>
            </a:r>
          </a:p>
          <a:p>
            <a:r>
              <a:rPr lang="en-IN" sz="1600" dirty="0">
                <a:effectLst/>
                <a:latin typeface=""/>
              </a:rPr>
              <a:t>2 – Health Alerts &amp; Protection </a:t>
            </a:r>
            <a:endParaRPr lang="en-IN" sz="1600" dirty="0">
              <a:latin typeface=""/>
            </a:endParaRPr>
          </a:p>
          <a:p>
            <a:r>
              <a:rPr lang="en-IN" sz="1600" dirty="0">
                <a:effectLst/>
                <a:latin typeface=""/>
              </a:rPr>
              <a:t>3 – Agriculture &amp; Irrigation</a:t>
            </a:r>
          </a:p>
          <a:p>
            <a:r>
              <a:rPr lang="en-IN" sz="1600" dirty="0">
                <a:effectLst/>
                <a:latin typeface=""/>
              </a:rPr>
              <a:t>4 – Drinking Water Safety </a:t>
            </a:r>
          </a:p>
          <a:p>
            <a:r>
              <a:rPr lang="en-IN" sz="1600" dirty="0">
                <a:effectLst/>
                <a:latin typeface=""/>
              </a:rPr>
              <a:t>5 –</a:t>
            </a:r>
            <a:r>
              <a:rPr lang="en-IN" sz="1600" dirty="0">
                <a:latin typeface=""/>
              </a:rPr>
              <a:t> Environmental Protection Agency(EPA)</a:t>
            </a:r>
          </a:p>
          <a:p>
            <a:r>
              <a:rPr lang="en-IN" sz="1600" dirty="0">
                <a:effectLst/>
                <a:latin typeface=""/>
              </a:rPr>
              <a:t>6 – Emergency Response </a:t>
            </a:r>
          </a:p>
          <a:p>
            <a:endParaRPr sz="1600" dirty="0">
              <a:latin typeface="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5953820" y="2104407"/>
            <a:ext cx="3857625" cy="38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71450" indent="-17145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sz="2200" b="1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Dependencies:</a:t>
            </a:r>
            <a:endParaRPr sz="2200" b="1" dirty="0"/>
          </a:p>
        </p:txBody>
      </p:sp>
      <p:sp>
        <p:nvSpPr>
          <p:cNvPr id="2" name="Google Shape;229;p3">
            <a:extLst>
              <a:ext uri="{FF2B5EF4-FFF2-40B4-BE49-F238E27FC236}">
                <a16:creationId xmlns:a16="http://schemas.microsoft.com/office/drawing/2014/main" id="{D61D667C-6407-9267-1C18-92260E59A59B}"/>
              </a:ext>
            </a:extLst>
          </p:cNvPr>
          <p:cNvSpPr txBox="1">
            <a:spLocks/>
          </p:cNvSpPr>
          <p:nvPr/>
        </p:nvSpPr>
        <p:spPr>
          <a:xfrm>
            <a:off x="5953820" y="2562553"/>
            <a:ext cx="4918617" cy="26404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IN" dirty="0">
                <a:latin typeface=""/>
              </a:rPr>
              <a:t>1 - Air &amp; Water Quality Parameters </a:t>
            </a:r>
          </a:p>
          <a:p>
            <a:r>
              <a:rPr lang="en-IN" dirty="0">
                <a:latin typeface=""/>
              </a:rPr>
              <a:t>2 - Index Calculation Methodology </a:t>
            </a:r>
          </a:p>
          <a:p>
            <a:r>
              <a:rPr lang="en-IN" dirty="0">
                <a:latin typeface=""/>
              </a:rPr>
              <a:t>3 - Air &amp; Water Quality Index Categories</a:t>
            </a:r>
          </a:p>
          <a:p>
            <a:r>
              <a:rPr lang="en-IN" dirty="0">
                <a:latin typeface=""/>
              </a:rPr>
              <a:t>4 - Data conversion </a:t>
            </a:r>
          </a:p>
          <a:p>
            <a:r>
              <a:rPr lang="en-IN" dirty="0">
                <a:latin typeface=""/>
              </a:rPr>
              <a:t>5 - Quality Assurance/Quality Control </a:t>
            </a:r>
          </a:p>
          <a:p>
            <a:r>
              <a:rPr lang="en-IN" dirty="0">
                <a:latin typeface=""/>
              </a:rPr>
              <a:t>6 - Continuous Control Monitoring</a:t>
            </a:r>
          </a:p>
        </p:txBody>
      </p:sp>
      <p:sp>
        <p:nvSpPr>
          <p:cNvPr id="3" name="Google Shape;230;p3">
            <a:extLst>
              <a:ext uri="{FF2B5EF4-FFF2-40B4-BE49-F238E27FC236}">
                <a16:creationId xmlns:a16="http://schemas.microsoft.com/office/drawing/2014/main" id="{386E7EE3-A99B-FAF5-137D-66CE0E376E88}"/>
              </a:ext>
            </a:extLst>
          </p:cNvPr>
          <p:cNvSpPr txBox="1">
            <a:spLocks/>
          </p:cNvSpPr>
          <p:nvPr/>
        </p:nvSpPr>
        <p:spPr>
          <a:xfrm>
            <a:off x="534868" y="6270024"/>
            <a:ext cx="636498" cy="24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fld id="{00000000-1234-1234-1234-123412341234}" type="slidenum">
              <a:rPr lang="en-US" sz="1400" smtClean="0"/>
              <a:pPr/>
              <a:t>3</a:t>
            </a:fld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898210" y="1215466"/>
            <a:ext cx="4963130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3600" dirty="0"/>
              <a:t>Team Member Details </a:t>
            </a:r>
            <a:endParaRPr sz="3600"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853117" y="2282681"/>
            <a:ext cx="11468981" cy="422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b="1" dirty="0">
                <a:solidFill>
                  <a:srgbClr val="5D7C3F"/>
                </a:solidFill>
              </a:rPr>
              <a:t>Team Leader Name: K Thrishank</a:t>
            </a:r>
            <a:endParaRPr dirty="0"/>
          </a:p>
          <a:p>
            <a:pPr marL="0" indent="0">
              <a:buSzPts val="1200"/>
            </a:pPr>
            <a:r>
              <a:rPr lang="en-US" dirty="0"/>
              <a:t>Branch : B.Tech			            	Stream : CSE – Data Science		Year (I,II,III,IV): III</a:t>
            </a:r>
            <a:endParaRPr dirty="0"/>
          </a:p>
          <a:p>
            <a:pPr marL="0" indent="0">
              <a:buClr>
                <a:srgbClr val="5D7C3F"/>
              </a:buClr>
              <a:buSzPts val="1200"/>
            </a:pPr>
            <a:r>
              <a:rPr lang="en-US" b="1" dirty="0">
                <a:solidFill>
                  <a:srgbClr val="5D7C3F"/>
                </a:solidFill>
              </a:rPr>
              <a:t>Team Member 1 Name: P Yasin Khan</a:t>
            </a:r>
            <a:endParaRPr dirty="0"/>
          </a:p>
          <a:p>
            <a:pPr marL="0" indent="0">
              <a:buSzPts val="1200"/>
            </a:pPr>
            <a:r>
              <a:rPr lang="en-US" dirty="0"/>
              <a:t>Branch : B.Tech			            	Stream : CSE – Data Science		Year (I,II,III,IV): III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b="1" dirty="0">
                <a:solidFill>
                  <a:srgbClr val="5D7C3F"/>
                </a:solidFill>
              </a:rPr>
              <a:t>Team Member 2 Name: I Sree Manogna </a:t>
            </a:r>
            <a:endParaRPr dirty="0"/>
          </a:p>
          <a:p>
            <a:pPr marL="0" indent="0">
              <a:buSzPts val="1200"/>
            </a:pPr>
            <a:r>
              <a:rPr lang="en-US" dirty="0"/>
              <a:t>Branch : B.Tech			            	Stream : CSE – Data Science		Year (I,II,III,IV): III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b="1" dirty="0">
                <a:solidFill>
                  <a:srgbClr val="5D7C3F"/>
                </a:solidFill>
              </a:rPr>
              <a:t>Team Member 3 Name: P Thejaswini</a:t>
            </a:r>
            <a:endParaRPr dirty="0"/>
          </a:p>
          <a:p>
            <a:pPr marL="0" indent="0">
              <a:buSzPts val="1200"/>
            </a:pPr>
            <a:r>
              <a:rPr lang="en-US" dirty="0"/>
              <a:t>Branch : B.Tech			            	Stream : CSE – Data Science		Year (I,II,III,IV): III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b="1" dirty="0">
                <a:solidFill>
                  <a:srgbClr val="5D7C3F"/>
                </a:solidFill>
              </a:rPr>
              <a:t>Team Member 4 Name: P Shiva Kumar Goud</a:t>
            </a:r>
            <a:endParaRPr dirty="0"/>
          </a:p>
          <a:p>
            <a:pPr marL="0" indent="0">
              <a:buSzPts val="1200"/>
            </a:pPr>
            <a:r>
              <a:rPr lang="en-US" dirty="0"/>
              <a:t>Branch : B.Tech			            	Stream : CSE – Data Science		Year (I,II,III,IV): III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b="1" dirty="0">
                <a:solidFill>
                  <a:srgbClr val="5D7C3F"/>
                </a:solidFill>
              </a:rPr>
              <a:t>Team Member 5 Name: M Sandeep</a:t>
            </a:r>
            <a:endParaRPr dirty="0"/>
          </a:p>
          <a:p>
            <a:pPr marL="0" indent="0">
              <a:buSzPts val="1200"/>
            </a:pPr>
            <a:r>
              <a:rPr lang="en-US" dirty="0"/>
              <a:t>Branch : B.Tech			            	Stream : CSE – Data Science		Year (I,II,III,IV): III</a:t>
            </a:r>
          </a:p>
          <a:p>
            <a:pPr marL="0" indent="0">
              <a:buClr>
                <a:srgbClr val="804160"/>
              </a:buClr>
              <a:buSzPts val="1200"/>
            </a:pPr>
            <a:r>
              <a:rPr lang="en-US" b="1" dirty="0">
                <a:solidFill>
                  <a:srgbClr val="804160"/>
                </a:solidFill>
              </a:rPr>
              <a:t>Team Mentor 1 Name:  Mr. K.Durga Charan </a:t>
            </a:r>
            <a:endParaRPr dirty="0"/>
          </a:p>
          <a:p>
            <a:pPr marL="0" indent="0">
              <a:buSzPts val="1200"/>
            </a:pPr>
            <a:r>
              <a:rPr lang="en-US" dirty="0"/>
              <a:t>Category (Academic/Industry): Academic 		Expertise :  IoT &amp; Cloud Computing.          Domain Experience (in years):    8 </a:t>
            </a:r>
            <a:endParaRPr dirty="0"/>
          </a:p>
        </p:txBody>
      </p:sp>
      <p:sp>
        <p:nvSpPr>
          <p:cNvPr id="2" name="Google Shape;230;p3">
            <a:extLst>
              <a:ext uri="{FF2B5EF4-FFF2-40B4-BE49-F238E27FC236}">
                <a16:creationId xmlns:a16="http://schemas.microsoft.com/office/drawing/2014/main" id="{F88C9DE1-F846-1357-1923-ECF7A3BB0EB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4868" y="6270024"/>
            <a:ext cx="636498" cy="24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fld id="{00000000-1234-1234-1234-123412341234}" type="slidenum">
              <a:rPr lang="en-US" sz="1400"/>
              <a:pPr/>
              <a:t>4</a:t>
            </a:fld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565</Words>
  <Application>Microsoft Macintosh PowerPoint</Application>
  <PresentationFormat>Widescreen</PresentationFormat>
  <Paragraphs>61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Libre Franklin</vt:lpstr>
      <vt:lpstr>Noto Sans Symbols</vt:lpstr>
      <vt:lpstr>Arial</vt:lpstr>
      <vt:lpstr>Calibri</vt:lpstr>
      <vt:lpstr>Franklin Gothic</vt:lpstr>
      <vt:lpstr>.SF NS</vt:lpstr>
      <vt:lpstr>Theme1</vt:lpstr>
      <vt:lpstr>Basic Details of the Team and Problem Statement</vt:lpstr>
      <vt:lpstr>Environment Monitoring </vt:lpstr>
      <vt:lpstr>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Thrishank.  K</cp:lastModifiedBy>
  <cp:revision>13</cp:revision>
  <dcterms:created xsi:type="dcterms:W3CDTF">2022-02-11T07:14:46Z</dcterms:created>
  <dcterms:modified xsi:type="dcterms:W3CDTF">2023-10-02T07:09:14Z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