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96" r:id="rId6"/>
    <p:sldId id="284" r:id="rId7"/>
    <p:sldId id="277" r:id="rId8"/>
    <p:sldId id="287" r:id="rId9"/>
    <p:sldId id="290" r:id="rId10"/>
    <p:sldId id="263" r:id="rId11"/>
    <p:sldId id="291" r:id="rId12"/>
    <p:sldId id="286" r:id="rId13"/>
    <p:sldId id="292" r:id="rId14"/>
    <p:sldId id="293" r:id="rId15"/>
    <p:sldId id="29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861\OneDrive\Documents\employee%20incentive%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FF0000"/>
                </a:solidFill>
                <a:latin typeface="+mn-lt"/>
                <a:ea typeface="+mn-ea"/>
                <a:cs typeface="+mn-cs"/>
              </a:defRPr>
            </a:pPr>
            <a:r>
              <a:rPr lang="en-IN" dirty="0">
                <a:solidFill>
                  <a:srgbClr val="FF0000"/>
                </a:solidFill>
              </a:rPr>
              <a:t> employee</a:t>
            </a:r>
            <a:r>
              <a:rPr lang="en-IN" baseline="0" dirty="0">
                <a:solidFill>
                  <a:srgbClr val="FF0000"/>
                </a:solidFill>
              </a:rPr>
              <a:t> incentive chart </a:t>
            </a:r>
            <a:endParaRPr lang="en-IN" dirty="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FF000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Calls</c:v>
                </c:pt>
              </c:strCache>
            </c:strRef>
          </c:tx>
          <c:spPr>
            <a:solidFill>
              <a:schemeClr val="accent1"/>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Sheet1!$B$2:$B$21</c:f>
              <c:numCache>
                <c:formatCode>General</c:formatCode>
                <c:ptCount val="20"/>
                <c:pt idx="0">
                  <c:v>305</c:v>
                </c:pt>
                <c:pt idx="1">
                  <c:v>384</c:v>
                </c:pt>
                <c:pt idx="2">
                  <c:v>175</c:v>
                </c:pt>
                <c:pt idx="3">
                  <c:v>113</c:v>
                </c:pt>
                <c:pt idx="4">
                  <c:v>144</c:v>
                </c:pt>
                <c:pt idx="5">
                  <c:v>313</c:v>
                </c:pt>
                <c:pt idx="6">
                  <c:v>164</c:v>
                </c:pt>
                <c:pt idx="7">
                  <c:v>60</c:v>
                </c:pt>
                <c:pt idx="8">
                  <c:v>63</c:v>
                </c:pt>
                <c:pt idx="9">
                  <c:v>207</c:v>
                </c:pt>
                <c:pt idx="10">
                  <c:v>383</c:v>
                </c:pt>
                <c:pt idx="11">
                  <c:v>155</c:v>
                </c:pt>
                <c:pt idx="12">
                  <c:v>248</c:v>
                </c:pt>
                <c:pt idx="13">
                  <c:v>281</c:v>
                </c:pt>
                <c:pt idx="14">
                  <c:v>273</c:v>
                </c:pt>
                <c:pt idx="15">
                  <c:v>224</c:v>
                </c:pt>
                <c:pt idx="16">
                  <c:v>168</c:v>
                </c:pt>
                <c:pt idx="17">
                  <c:v>210</c:v>
                </c:pt>
                <c:pt idx="18">
                  <c:v>326</c:v>
                </c:pt>
                <c:pt idx="19">
                  <c:v>89</c:v>
                </c:pt>
              </c:numCache>
            </c:numRef>
          </c:val>
          <c:extLst>
            <c:ext xmlns:c16="http://schemas.microsoft.com/office/drawing/2014/chart" uri="{C3380CC4-5D6E-409C-BE32-E72D297353CC}">
              <c16:uniqueId val="{00000000-39A5-4361-A38F-0FE07EBB2458}"/>
            </c:ext>
          </c:extLst>
        </c:ser>
        <c:ser>
          <c:idx val="1"/>
          <c:order val="1"/>
          <c:tx>
            <c:strRef>
              <c:f>Sheet1!$C$1</c:f>
              <c:strCache>
                <c:ptCount val="1"/>
                <c:pt idx="0">
                  <c:v>AHT</c:v>
                </c:pt>
              </c:strCache>
            </c:strRef>
          </c:tx>
          <c:spPr>
            <a:solidFill>
              <a:schemeClr val="accent2"/>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Sheet1!$C$2:$C$21</c:f>
              <c:numCache>
                <c:formatCode>General</c:formatCode>
                <c:ptCount val="20"/>
                <c:pt idx="0">
                  <c:v>109</c:v>
                </c:pt>
                <c:pt idx="1">
                  <c:v>176</c:v>
                </c:pt>
                <c:pt idx="2">
                  <c:v>297</c:v>
                </c:pt>
                <c:pt idx="3">
                  <c:v>112</c:v>
                </c:pt>
                <c:pt idx="4">
                  <c:v>165</c:v>
                </c:pt>
                <c:pt idx="5">
                  <c:v>248</c:v>
                </c:pt>
                <c:pt idx="6">
                  <c:v>295</c:v>
                </c:pt>
                <c:pt idx="7">
                  <c:v>165</c:v>
                </c:pt>
                <c:pt idx="8">
                  <c:v>315</c:v>
                </c:pt>
                <c:pt idx="9">
                  <c:v>315</c:v>
                </c:pt>
                <c:pt idx="10">
                  <c:v>110</c:v>
                </c:pt>
                <c:pt idx="11">
                  <c:v>363</c:v>
                </c:pt>
                <c:pt idx="12">
                  <c:v>387</c:v>
                </c:pt>
                <c:pt idx="13">
                  <c:v>319</c:v>
                </c:pt>
                <c:pt idx="14">
                  <c:v>198</c:v>
                </c:pt>
                <c:pt idx="15">
                  <c:v>285</c:v>
                </c:pt>
                <c:pt idx="16">
                  <c:v>238</c:v>
                </c:pt>
                <c:pt idx="17">
                  <c:v>273</c:v>
                </c:pt>
                <c:pt idx="18">
                  <c:v>319</c:v>
                </c:pt>
                <c:pt idx="19">
                  <c:v>139</c:v>
                </c:pt>
              </c:numCache>
            </c:numRef>
          </c:val>
          <c:extLst>
            <c:ext xmlns:c16="http://schemas.microsoft.com/office/drawing/2014/chart" uri="{C3380CC4-5D6E-409C-BE32-E72D297353CC}">
              <c16:uniqueId val="{00000001-39A5-4361-A38F-0FE07EBB2458}"/>
            </c:ext>
          </c:extLst>
        </c:ser>
        <c:ser>
          <c:idx val="2"/>
          <c:order val="2"/>
          <c:tx>
            <c:strRef>
              <c:f>Sheet1!$D$1</c:f>
              <c:strCache>
                <c:ptCount val="1"/>
                <c:pt idx="0">
                  <c:v>Sale</c:v>
                </c:pt>
              </c:strCache>
            </c:strRef>
          </c:tx>
          <c:spPr>
            <a:solidFill>
              <a:schemeClr val="accent3"/>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Sheet1!$D$2:$D$21</c:f>
              <c:numCache>
                <c:formatCode>General</c:formatCode>
                <c:ptCount val="20"/>
                <c:pt idx="0">
                  <c:v>132</c:v>
                </c:pt>
                <c:pt idx="1">
                  <c:v>64</c:v>
                </c:pt>
                <c:pt idx="2">
                  <c:v>40</c:v>
                </c:pt>
                <c:pt idx="3">
                  <c:v>82</c:v>
                </c:pt>
                <c:pt idx="4">
                  <c:v>141</c:v>
                </c:pt>
                <c:pt idx="5">
                  <c:v>101</c:v>
                </c:pt>
                <c:pt idx="6">
                  <c:v>145</c:v>
                </c:pt>
                <c:pt idx="7">
                  <c:v>35</c:v>
                </c:pt>
                <c:pt idx="8">
                  <c:v>81</c:v>
                </c:pt>
                <c:pt idx="9">
                  <c:v>38</c:v>
                </c:pt>
                <c:pt idx="10">
                  <c:v>38</c:v>
                </c:pt>
                <c:pt idx="11">
                  <c:v>110</c:v>
                </c:pt>
                <c:pt idx="12">
                  <c:v>52</c:v>
                </c:pt>
                <c:pt idx="13">
                  <c:v>73</c:v>
                </c:pt>
                <c:pt idx="14">
                  <c:v>146</c:v>
                </c:pt>
                <c:pt idx="15">
                  <c:v>41</c:v>
                </c:pt>
                <c:pt idx="16">
                  <c:v>138</c:v>
                </c:pt>
                <c:pt idx="17">
                  <c:v>73</c:v>
                </c:pt>
                <c:pt idx="18">
                  <c:v>52</c:v>
                </c:pt>
                <c:pt idx="19">
                  <c:v>65</c:v>
                </c:pt>
              </c:numCache>
            </c:numRef>
          </c:val>
          <c:extLst>
            <c:ext xmlns:c16="http://schemas.microsoft.com/office/drawing/2014/chart" uri="{C3380CC4-5D6E-409C-BE32-E72D297353CC}">
              <c16:uniqueId val="{00000002-39A5-4361-A38F-0FE07EBB2458}"/>
            </c:ext>
          </c:extLst>
        </c:ser>
        <c:ser>
          <c:idx val="3"/>
          <c:order val="3"/>
          <c:tx>
            <c:strRef>
              <c:f>Sheet1!$E$1</c:f>
              <c:strCache>
                <c:ptCount val="1"/>
                <c:pt idx="0">
                  <c:v>Quality</c:v>
                </c:pt>
              </c:strCache>
            </c:strRef>
          </c:tx>
          <c:spPr>
            <a:solidFill>
              <a:schemeClr val="accent4"/>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Sheet1!$E$2:$E$21</c:f>
              <c:numCache>
                <c:formatCode>General</c:formatCode>
                <c:ptCount val="20"/>
                <c:pt idx="0">
                  <c:v>92</c:v>
                </c:pt>
                <c:pt idx="1">
                  <c:v>37</c:v>
                </c:pt>
                <c:pt idx="2">
                  <c:v>86</c:v>
                </c:pt>
                <c:pt idx="3">
                  <c:v>22</c:v>
                </c:pt>
                <c:pt idx="4">
                  <c:v>87</c:v>
                </c:pt>
                <c:pt idx="5">
                  <c:v>48</c:v>
                </c:pt>
                <c:pt idx="6">
                  <c:v>33</c:v>
                </c:pt>
                <c:pt idx="7">
                  <c:v>88</c:v>
                </c:pt>
                <c:pt idx="8">
                  <c:v>30</c:v>
                </c:pt>
                <c:pt idx="9">
                  <c:v>57</c:v>
                </c:pt>
                <c:pt idx="10">
                  <c:v>50</c:v>
                </c:pt>
                <c:pt idx="11">
                  <c:v>53</c:v>
                </c:pt>
                <c:pt idx="12">
                  <c:v>60</c:v>
                </c:pt>
                <c:pt idx="13">
                  <c:v>94</c:v>
                </c:pt>
                <c:pt idx="14">
                  <c:v>73</c:v>
                </c:pt>
                <c:pt idx="15">
                  <c:v>23</c:v>
                </c:pt>
                <c:pt idx="16">
                  <c:v>96</c:v>
                </c:pt>
                <c:pt idx="17">
                  <c:v>52</c:v>
                </c:pt>
                <c:pt idx="18">
                  <c:v>25</c:v>
                </c:pt>
                <c:pt idx="19">
                  <c:v>93</c:v>
                </c:pt>
              </c:numCache>
            </c:numRef>
          </c:val>
          <c:extLst>
            <c:ext xmlns:c16="http://schemas.microsoft.com/office/drawing/2014/chart" uri="{C3380CC4-5D6E-409C-BE32-E72D297353CC}">
              <c16:uniqueId val="{00000003-39A5-4361-A38F-0FE07EBB2458}"/>
            </c:ext>
          </c:extLst>
        </c:ser>
        <c:ser>
          <c:idx val="4"/>
          <c:order val="4"/>
          <c:tx>
            <c:strRef>
              <c:f>Sheet1!$F$1</c:f>
              <c:strCache>
                <c:ptCount val="1"/>
                <c:pt idx="0">
                  <c:v>Client Escalation</c:v>
                </c:pt>
              </c:strCache>
            </c:strRef>
          </c:tx>
          <c:spPr>
            <a:solidFill>
              <a:schemeClr val="accent5"/>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Sheet1!$F$2:$F$21</c:f>
              <c:numCache>
                <c:formatCode>General</c:formatCode>
                <c:ptCount val="20"/>
                <c:pt idx="0">
                  <c:v>0</c:v>
                </c:pt>
                <c:pt idx="1">
                  <c:v>4</c:v>
                </c:pt>
                <c:pt idx="2">
                  <c:v>9</c:v>
                </c:pt>
                <c:pt idx="3">
                  <c:v>7</c:v>
                </c:pt>
                <c:pt idx="4">
                  <c:v>1</c:v>
                </c:pt>
                <c:pt idx="5">
                  <c:v>8</c:v>
                </c:pt>
                <c:pt idx="6">
                  <c:v>6</c:v>
                </c:pt>
                <c:pt idx="7">
                  <c:v>1</c:v>
                </c:pt>
                <c:pt idx="8">
                  <c:v>9</c:v>
                </c:pt>
                <c:pt idx="9">
                  <c:v>7</c:v>
                </c:pt>
                <c:pt idx="10">
                  <c:v>1</c:v>
                </c:pt>
                <c:pt idx="11">
                  <c:v>6</c:v>
                </c:pt>
                <c:pt idx="12">
                  <c:v>6</c:v>
                </c:pt>
                <c:pt idx="13">
                  <c:v>1</c:v>
                </c:pt>
                <c:pt idx="14">
                  <c:v>4</c:v>
                </c:pt>
                <c:pt idx="15">
                  <c:v>6</c:v>
                </c:pt>
                <c:pt idx="16">
                  <c:v>5</c:v>
                </c:pt>
                <c:pt idx="17">
                  <c:v>1</c:v>
                </c:pt>
                <c:pt idx="18">
                  <c:v>7</c:v>
                </c:pt>
                <c:pt idx="19">
                  <c:v>7</c:v>
                </c:pt>
              </c:numCache>
            </c:numRef>
          </c:val>
          <c:extLst>
            <c:ext xmlns:c16="http://schemas.microsoft.com/office/drawing/2014/chart" uri="{C3380CC4-5D6E-409C-BE32-E72D297353CC}">
              <c16:uniqueId val="{00000004-39A5-4361-A38F-0FE07EBB2458}"/>
            </c:ext>
          </c:extLst>
        </c:ser>
        <c:ser>
          <c:idx val="5"/>
          <c:order val="5"/>
          <c:tx>
            <c:strRef>
              <c:f>Sheet1!$G$1</c:f>
              <c:strCache>
                <c:ptCount val="1"/>
                <c:pt idx="0">
                  <c:v>Calls score</c:v>
                </c:pt>
              </c:strCache>
            </c:strRef>
          </c:tx>
          <c:spPr>
            <a:solidFill>
              <a:schemeClr val="accent6"/>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Sheet1!$G$2:$G$21</c:f>
              <c:numCache>
                <c:formatCode>0%</c:formatCode>
                <c:ptCount val="20"/>
                <c:pt idx="0">
                  <c:v>0.12</c:v>
                </c:pt>
                <c:pt idx="1">
                  <c:v>0.15</c:v>
                </c:pt>
                <c:pt idx="2">
                  <c:v>0.03</c:v>
                </c:pt>
                <c:pt idx="3">
                  <c:v>0.03</c:v>
                </c:pt>
                <c:pt idx="4">
                  <c:v>0.03</c:v>
                </c:pt>
                <c:pt idx="5">
                  <c:v>0.12</c:v>
                </c:pt>
                <c:pt idx="6">
                  <c:v>0.03</c:v>
                </c:pt>
                <c:pt idx="7">
                  <c:v>0</c:v>
                </c:pt>
                <c:pt idx="8">
                  <c:v>0</c:v>
                </c:pt>
                <c:pt idx="9">
                  <c:v>0.08</c:v>
                </c:pt>
                <c:pt idx="10">
                  <c:v>0.15</c:v>
                </c:pt>
                <c:pt idx="11">
                  <c:v>0.03</c:v>
                </c:pt>
                <c:pt idx="12">
                  <c:v>0.08</c:v>
                </c:pt>
                <c:pt idx="13">
                  <c:v>0.08</c:v>
                </c:pt>
                <c:pt idx="14">
                  <c:v>0.08</c:v>
                </c:pt>
                <c:pt idx="15">
                  <c:v>0.08</c:v>
                </c:pt>
                <c:pt idx="16">
                  <c:v>0.03</c:v>
                </c:pt>
                <c:pt idx="17">
                  <c:v>0.08</c:v>
                </c:pt>
                <c:pt idx="18">
                  <c:v>0.12</c:v>
                </c:pt>
                <c:pt idx="19">
                  <c:v>0</c:v>
                </c:pt>
              </c:numCache>
            </c:numRef>
          </c:val>
          <c:extLst>
            <c:ext xmlns:c16="http://schemas.microsoft.com/office/drawing/2014/chart" uri="{C3380CC4-5D6E-409C-BE32-E72D297353CC}">
              <c16:uniqueId val="{00000005-39A5-4361-A38F-0FE07EBB2458}"/>
            </c:ext>
          </c:extLst>
        </c:ser>
        <c:ser>
          <c:idx val="6"/>
          <c:order val="6"/>
          <c:tx>
            <c:strRef>
              <c:f>Sheet1!$H$1</c:f>
              <c:strCache>
                <c:ptCount val="1"/>
                <c:pt idx="0">
                  <c:v>AHT Score</c:v>
                </c:pt>
              </c:strCache>
            </c:strRef>
          </c:tx>
          <c:spPr>
            <a:solidFill>
              <a:schemeClr val="accent1">
                <a:lumMod val="60000"/>
              </a:schemeClr>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Sheet1!$H$2:$H$21</c:f>
              <c:numCache>
                <c:formatCode>0%</c:formatCode>
                <c:ptCount val="20"/>
                <c:pt idx="0">
                  <c:v>0.15</c:v>
                </c:pt>
                <c:pt idx="1">
                  <c:v>0.15</c:v>
                </c:pt>
                <c:pt idx="2">
                  <c:v>0.08</c:v>
                </c:pt>
                <c:pt idx="3">
                  <c:v>0.15</c:v>
                </c:pt>
                <c:pt idx="4">
                  <c:v>0.15</c:v>
                </c:pt>
                <c:pt idx="5">
                  <c:v>0.12</c:v>
                </c:pt>
                <c:pt idx="6">
                  <c:v>0.08</c:v>
                </c:pt>
                <c:pt idx="7">
                  <c:v>0.15</c:v>
                </c:pt>
                <c:pt idx="8">
                  <c:v>0.03</c:v>
                </c:pt>
                <c:pt idx="9">
                  <c:v>0.03</c:v>
                </c:pt>
                <c:pt idx="10">
                  <c:v>0.15</c:v>
                </c:pt>
                <c:pt idx="11">
                  <c:v>0</c:v>
                </c:pt>
                <c:pt idx="12">
                  <c:v>0</c:v>
                </c:pt>
                <c:pt idx="13">
                  <c:v>0.03</c:v>
                </c:pt>
                <c:pt idx="14">
                  <c:v>0.15</c:v>
                </c:pt>
                <c:pt idx="15">
                  <c:v>0.08</c:v>
                </c:pt>
                <c:pt idx="16">
                  <c:v>0.12</c:v>
                </c:pt>
                <c:pt idx="17">
                  <c:v>0.08</c:v>
                </c:pt>
                <c:pt idx="18">
                  <c:v>0.03</c:v>
                </c:pt>
                <c:pt idx="19">
                  <c:v>0.15</c:v>
                </c:pt>
              </c:numCache>
            </c:numRef>
          </c:val>
          <c:extLst>
            <c:ext xmlns:c16="http://schemas.microsoft.com/office/drawing/2014/chart" uri="{C3380CC4-5D6E-409C-BE32-E72D297353CC}">
              <c16:uniqueId val="{00000006-39A5-4361-A38F-0FE07EBB2458}"/>
            </c:ext>
          </c:extLst>
        </c:ser>
        <c:ser>
          <c:idx val="7"/>
          <c:order val="7"/>
          <c:tx>
            <c:strRef>
              <c:f>Sheet1!$I$1</c:f>
              <c:strCache>
                <c:ptCount val="1"/>
                <c:pt idx="0">
                  <c:v>Sale Score</c:v>
                </c:pt>
              </c:strCache>
            </c:strRef>
          </c:tx>
          <c:spPr>
            <a:solidFill>
              <a:schemeClr val="accent2">
                <a:lumMod val="60000"/>
              </a:schemeClr>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Sheet1!$I$2:$I$21</c:f>
              <c:numCache>
                <c:formatCode>0%</c:formatCode>
                <c:ptCount val="20"/>
                <c:pt idx="0">
                  <c:v>0.2</c:v>
                </c:pt>
                <c:pt idx="1">
                  <c:v>0.04</c:v>
                </c:pt>
                <c:pt idx="2">
                  <c:v>0</c:v>
                </c:pt>
                <c:pt idx="3">
                  <c:v>0.1</c:v>
                </c:pt>
                <c:pt idx="4">
                  <c:v>0.2</c:v>
                </c:pt>
                <c:pt idx="5">
                  <c:v>0.16</c:v>
                </c:pt>
                <c:pt idx="6">
                  <c:v>0.2</c:v>
                </c:pt>
                <c:pt idx="7">
                  <c:v>0</c:v>
                </c:pt>
                <c:pt idx="8">
                  <c:v>0.1</c:v>
                </c:pt>
                <c:pt idx="9">
                  <c:v>0</c:v>
                </c:pt>
                <c:pt idx="10">
                  <c:v>0</c:v>
                </c:pt>
                <c:pt idx="11">
                  <c:v>0.16</c:v>
                </c:pt>
                <c:pt idx="12">
                  <c:v>0.04</c:v>
                </c:pt>
                <c:pt idx="13">
                  <c:v>0.1</c:v>
                </c:pt>
                <c:pt idx="14">
                  <c:v>0.2</c:v>
                </c:pt>
                <c:pt idx="15">
                  <c:v>0</c:v>
                </c:pt>
                <c:pt idx="16">
                  <c:v>0.2</c:v>
                </c:pt>
                <c:pt idx="17">
                  <c:v>0.1</c:v>
                </c:pt>
                <c:pt idx="18">
                  <c:v>0.04</c:v>
                </c:pt>
                <c:pt idx="19">
                  <c:v>0.04</c:v>
                </c:pt>
              </c:numCache>
            </c:numRef>
          </c:val>
          <c:extLst>
            <c:ext xmlns:c16="http://schemas.microsoft.com/office/drawing/2014/chart" uri="{C3380CC4-5D6E-409C-BE32-E72D297353CC}">
              <c16:uniqueId val="{00000007-39A5-4361-A38F-0FE07EBB2458}"/>
            </c:ext>
          </c:extLst>
        </c:ser>
        <c:ser>
          <c:idx val="8"/>
          <c:order val="8"/>
          <c:tx>
            <c:strRef>
              <c:f>Sheet1!$J$1</c:f>
              <c:strCache>
                <c:ptCount val="1"/>
                <c:pt idx="0">
                  <c:v>Quality Score</c:v>
                </c:pt>
              </c:strCache>
            </c:strRef>
          </c:tx>
          <c:spPr>
            <a:solidFill>
              <a:schemeClr val="accent3">
                <a:lumMod val="60000"/>
              </a:schemeClr>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Sheet1!$J$2:$J$21</c:f>
              <c:numCache>
                <c:formatCode>0%</c:formatCode>
                <c:ptCount val="20"/>
                <c:pt idx="0">
                  <c:v>0.2</c:v>
                </c:pt>
                <c:pt idx="1">
                  <c:v>0</c:v>
                </c:pt>
                <c:pt idx="2">
                  <c:v>0.16</c:v>
                </c:pt>
                <c:pt idx="3">
                  <c:v>0</c:v>
                </c:pt>
                <c:pt idx="4">
                  <c:v>0.16</c:v>
                </c:pt>
                <c:pt idx="5">
                  <c:v>0</c:v>
                </c:pt>
                <c:pt idx="6">
                  <c:v>0</c:v>
                </c:pt>
                <c:pt idx="7">
                  <c:v>0.16</c:v>
                </c:pt>
                <c:pt idx="8">
                  <c:v>0</c:v>
                </c:pt>
                <c:pt idx="9">
                  <c:v>0</c:v>
                </c:pt>
                <c:pt idx="10">
                  <c:v>0</c:v>
                </c:pt>
                <c:pt idx="11">
                  <c:v>0</c:v>
                </c:pt>
                <c:pt idx="12">
                  <c:v>0.04</c:v>
                </c:pt>
                <c:pt idx="13">
                  <c:v>0.2</c:v>
                </c:pt>
                <c:pt idx="14">
                  <c:v>0.1</c:v>
                </c:pt>
                <c:pt idx="15">
                  <c:v>0</c:v>
                </c:pt>
                <c:pt idx="16">
                  <c:v>0.2</c:v>
                </c:pt>
                <c:pt idx="17">
                  <c:v>0</c:v>
                </c:pt>
                <c:pt idx="18">
                  <c:v>0</c:v>
                </c:pt>
                <c:pt idx="19">
                  <c:v>0.2</c:v>
                </c:pt>
              </c:numCache>
            </c:numRef>
          </c:val>
          <c:extLst>
            <c:ext xmlns:c16="http://schemas.microsoft.com/office/drawing/2014/chart" uri="{C3380CC4-5D6E-409C-BE32-E72D297353CC}">
              <c16:uniqueId val="{00000008-39A5-4361-A38F-0FE07EBB2458}"/>
            </c:ext>
          </c:extLst>
        </c:ser>
        <c:ser>
          <c:idx val="9"/>
          <c:order val="9"/>
          <c:tx>
            <c:strRef>
              <c:f>Sheet1!$K$1</c:f>
              <c:strCache>
                <c:ptCount val="1"/>
                <c:pt idx="0">
                  <c:v>Client Escalation Score</c:v>
                </c:pt>
              </c:strCache>
            </c:strRef>
          </c:tx>
          <c:spPr>
            <a:solidFill>
              <a:schemeClr val="accent4">
                <a:lumMod val="60000"/>
              </a:schemeClr>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Sheet1!$K$2:$K$21</c:f>
              <c:numCache>
                <c:formatCode>0%</c:formatCode>
                <c:ptCount val="20"/>
                <c:pt idx="0">
                  <c:v>0.3</c:v>
                </c:pt>
                <c:pt idx="1">
                  <c:v>0</c:v>
                </c:pt>
                <c:pt idx="2">
                  <c:v>0</c:v>
                </c:pt>
                <c:pt idx="3">
                  <c:v>0</c:v>
                </c:pt>
                <c:pt idx="4">
                  <c:v>0.24</c:v>
                </c:pt>
                <c:pt idx="5">
                  <c:v>0</c:v>
                </c:pt>
                <c:pt idx="6">
                  <c:v>0</c:v>
                </c:pt>
                <c:pt idx="7">
                  <c:v>0.24</c:v>
                </c:pt>
                <c:pt idx="8">
                  <c:v>0</c:v>
                </c:pt>
                <c:pt idx="9">
                  <c:v>0</c:v>
                </c:pt>
                <c:pt idx="10">
                  <c:v>0.24</c:v>
                </c:pt>
                <c:pt idx="11">
                  <c:v>0</c:v>
                </c:pt>
                <c:pt idx="12">
                  <c:v>0</c:v>
                </c:pt>
                <c:pt idx="13">
                  <c:v>0.24</c:v>
                </c:pt>
                <c:pt idx="14">
                  <c:v>0</c:v>
                </c:pt>
                <c:pt idx="15">
                  <c:v>0</c:v>
                </c:pt>
                <c:pt idx="16">
                  <c:v>0</c:v>
                </c:pt>
                <c:pt idx="17">
                  <c:v>0.24</c:v>
                </c:pt>
                <c:pt idx="18">
                  <c:v>0</c:v>
                </c:pt>
                <c:pt idx="19">
                  <c:v>0</c:v>
                </c:pt>
              </c:numCache>
            </c:numRef>
          </c:val>
          <c:extLst>
            <c:ext xmlns:c16="http://schemas.microsoft.com/office/drawing/2014/chart" uri="{C3380CC4-5D6E-409C-BE32-E72D297353CC}">
              <c16:uniqueId val="{00000009-39A5-4361-A38F-0FE07EBB2458}"/>
            </c:ext>
          </c:extLst>
        </c:ser>
        <c:ser>
          <c:idx val="10"/>
          <c:order val="10"/>
          <c:tx>
            <c:strRef>
              <c:f>Sheet1!$L$1</c:f>
              <c:strCache>
                <c:ptCount val="1"/>
                <c:pt idx="0">
                  <c:v>Total Score</c:v>
                </c:pt>
              </c:strCache>
            </c:strRef>
          </c:tx>
          <c:spPr>
            <a:solidFill>
              <a:schemeClr val="accent5">
                <a:lumMod val="60000"/>
              </a:schemeClr>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Sheet1!$L$2:$L$21</c:f>
              <c:numCache>
                <c:formatCode>0%</c:formatCode>
                <c:ptCount val="20"/>
                <c:pt idx="0">
                  <c:v>0.97</c:v>
                </c:pt>
                <c:pt idx="1">
                  <c:v>0.34</c:v>
                </c:pt>
                <c:pt idx="2">
                  <c:v>0.27</c:v>
                </c:pt>
                <c:pt idx="3">
                  <c:v>0.28000000000000003</c:v>
                </c:pt>
                <c:pt idx="4">
                  <c:v>0.78</c:v>
                </c:pt>
                <c:pt idx="5">
                  <c:v>0.4</c:v>
                </c:pt>
                <c:pt idx="6">
                  <c:v>0.31</c:v>
                </c:pt>
                <c:pt idx="7">
                  <c:v>0.55000000000000004</c:v>
                </c:pt>
                <c:pt idx="8">
                  <c:v>0.13</c:v>
                </c:pt>
                <c:pt idx="9">
                  <c:v>0.11</c:v>
                </c:pt>
                <c:pt idx="10">
                  <c:v>0.54</c:v>
                </c:pt>
                <c:pt idx="11">
                  <c:v>0.19</c:v>
                </c:pt>
                <c:pt idx="12">
                  <c:v>0.16</c:v>
                </c:pt>
                <c:pt idx="13">
                  <c:v>0.65</c:v>
                </c:pt>
                <c:pt idx="14">
                  <c:v>0.53</c:v>
                </c:pt>
                <c:pt idx="15">
                  <c:v>0.15</c:v>
                </c:pt>
                <c:pt idx="16">
                  <c:v>0.55000000000000004</c:v>
                </c:pt>
                <c:pt idx="17">
                  <c:v>0.49</c:v>
                </c:pt>
                <c:pt idx="18">
                  <c:v>0.19</c:v>
                </c:pt>
                <c:pt idx="19">
                  <c:v>0.39</c:v>
                </c:pt>
              </c:numCache>
            </c:numRef>
          </c:val>
          <c:extLst>
            <c:ext xmlns:c16="http://schemas.microsoft.com/office/drawing/2014/chart" uri="{C3380CC4-5D6E-409C-BE32-E72D297353CC}">
              <c16:uniqueId val="{0000000A-39A5-4361-A38F-0FE07EBB2458}"/>
            </c:ext>
          </c:extLst>
        </c:ser>
        <c:ser>
          <c:idx val="11"/>
          <c:order val="11"/>
          <c:tx>
            <c:strRef>
              <c:f>Sheet1!$M$1</c:f>
              <c:strCache>
                <c:ptCount val="1"/>
                <c:pt idx="0">
                  <c:v>Eligibilty</c:v>
                </c:pt>
              </c:strCache>
            </c:strRef>
          </c:tx>
          <c:spPr>
            <a:solidFill>
              <a:schemeClr val="accent6">
                <a:lumMod val="60000"/>
              </a:schemeClr>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Sheet1!$M$2:$M$21</c:f>
              <c:numCache>
                <c:formatCode>General</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B-39A5-4361-A38F-0FE07EBB2458}"/>
            </c:ext>
          </c:extLst>
        </c:ser>
        <c:ser>
          <c:idx val="12"/>
          <c:order val="12"/>
          <c:tx>
            <c:strRef>
              <c:f>Sheet1!$N$1</c:f>
              <c:strCache>
                <c:ptCount val="1"/>
                <c:pt idx="0">
                  <c:v>Payout</c:v>
                </c:pt>
              </c:strCache>
            </c:strRef>
          </c:tx>
          <c:spPr>
            <a:solidFill>
              <a:schemeClr val="accent1">
                <a:lumMod val="80000"/>
                <a:lumOff val="20000"/>
              </a:schemeClr>
            </a:solidFill>
            <a:ln>
              <a:noFill/>
            </a:ln>
            <a:effectLst/>
          </c:spPr>
          <c:invertIfNegative val="0"/>
          <c:cat>
            <c:strRef>
              <c:f>Sheet1!$A$2:$A$21</c:f>
              <c:strCache>
                <c:ptCount val="20"/>
                <c:pt idx="0">
                  <c:v>EMP -1</c:v>
                </c:pt>
                <c:pt idx="1">
                  <c:v>EMP-2</c:v>
                </c:pt>
                <c:pt idx="2">
                  <c:v>EMP-3</c:v>
                </c:pt>
                <c:pt idx="3">
                  <c:v>EMP-4</c:v>
                </c:pt>
                <c:pt idx="4">
                  <c:v>EMP-5</c:v>
                </c:pt>
                <c:pt idx="5">
                  <c:v>EMP-6</c:v>
                </c:pt>
                <c:pt idx="6">
                  <c:v>EMP-7</c:v>
                </c:pt>
                <c:pt idx="7">
                  <c:v>EMP-8</c:v>
                </c:pt>
                <c:pt idx="8">
                  <c:v>EMP-9</c:v>
                </c:pt>
                <c:pt idx="9">
                  <c:v>EMP-10</c:v>
                </c:pt>
                <c:pt idx="10">
                  <c:v>EMP-11</c:v>
                </c:pt>
                <c:pt idx="11">
                  <c:v>EMP-12</c:v>
                </c:pt>
                <c:pt idx="12">
                  <c:v>EMP-13</c:v>
                </c:pt>
                <c:pt idx="13">
                  <c:v>EMP-14</c:v>
                </c:pt>
                <c:pt idx="14">
                  <c:v>EMP-15</c:v>
                </c:pt>
                <c:pt idx="15">
                  <c:v>EMP-16</c:v>
                </c:pt>
                <c:pt idx="16">
                  <c:v>EMP-17</c:v>
                </c:pt>
                <c:pt idx="17">
                  <c:v>EMP-18</c:v>
                </c:pt>
                <c:pt idx="18">
                  <c:v>EMP-19</c:v>
                </c:pt>
                <c:pt idx="19">
                  <c:v>EMP-20</c:v>
                </c:pt>
              </c:strCache>
            </c:strRef>
          </c:cat>
          <c:val>
            <c:numRef>
              <c:f>Sheet1!$N$2:$N$21</c:f>
              <c:numCache>
                <c:formatCode>0%</c:formatCode>
                <c:ptCount val="20"/>
                <c:pt idx="0" formatCode="General">
                  <c:v>0</c:v>
                </c:pt>
                <c:pt idx="1">
                  <c:v>0</c:v>
                </c:pt>
                <c:pt idx="2">
                  <c:v>0</c:v>
                </c:pt>
                <c:pt idx="3">
                  <c:v>0</c:v>
                </c:pt>
                <c:pt idx="4" formatCode="General">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C-39A5-4361-A38F-0FE07EBB2458}"/>
            </c:ext>
          </c:extLst>
        </c:ser>
        <c:dLbls>
          <c:showLegendKey val="0"/>
          <c:showVal val="0"/>
          <c:showCatName val="0"/>
          <c:showSerName val="0"/>
          <c:showPercent val="0"/>
          <c:showBubbleSize val="0"/>
        </c:dLbls>
        <c:gapWidth val="219"/>
        <c:overlap val="-27"/>
        <c:axId val="119992559"/>
        <c:axId val="119993039"/>
      </c:barChart>
      <c:catAx>
        <c:axId val="119992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993039"/>
        <c:crosses val="autoZero"/>
        <c:auto val="1"/>
        <c:lblAlgn val="ctr"/>
        <c:lblOffset val="100"/>
        <c:noMultiLvlLbl val="0"/>
      </c:catAx>
      <c:valAx>
        <c:axId val="119993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992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highlight>
                <a:srgbClr val="FF0000"/>
              </a:highlight>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939C-241D-4FDC-8DE8-4EE3F462EE22}"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AF473-2665-42A7-89E3-C7BA7EB58D12}" type="slidenum">
              <a:rPr lang="en-US" smtClean="0"/>
              <a:t>‹#›</a:t>
            </a:fld>
            <a:endParaRPr lang="en-US" dirty="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anchor="b">
            <a:normAutofit/>
          </a:bodyPr>
          <a:lstStyle>
            <a:lvl1pPr algn="l">
              <a:defRPr sz="54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38200" y="5159827"/>
            <a:ext cx="5739882" cy="783773"/>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 Char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4" name="Text Placeholder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8" name="Text Placeholder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9" name="Text Placeholder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0" name="Text Placeholder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5" name="Text Placeholder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6" name="Text Placeholder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7" name="Text Placeholder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8" name="Text Placeholder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9" name="Text Placeholder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cxnSp>
        <p:nvCxnSpPr>
          <p:cNvPr id="5" name="Straight Connector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Date Placeholder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42" name="Footer Placeholder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43" name="Slide Number Placeholder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cxnSp>
        <p:nvCxnSpPr>
          <p:cNvPr id="47" name="Straight Connector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right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4150042"/>
            <a:ext cx="5013960" cy="1961198"/>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a:lstStyle>
            <a:lvl1pPr>
              <a:defRPr sz="900">
                <a:solidFill>
                  <a:schemeClr val="accent3">
                    <a:lumMod val="75000"/>
                  </a:schemeClr>
                </a:solidFill>
              </a:defRPr>
            </a:lvl1pPr>
          </a:lstStyle>
          <a:p>
            <a:r>
              <a:rPr lang="en-US" dirty="0"/>
              <a:t>7/29/20XX</a:t>
            </a:r>
          </a:p>
        </p:txBody>
      </p:sp>
      <p:sp>
        <p:nvSpPr>
          <p:cNvPr id="8" name="Footer Placeholder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losing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anchor="ctr">
            <a:normAutofit/>
          </a:bodyPr>
          <a:lstStyle>
            <a:lvl1pPr algn="ctr">
              <a:defRPr sz="5400" b="1">
                <a:solidFill>
                  <a:schemeClr val="accent4"/>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7772402" y="2348318"/>
            <a:ext cx="2743200" cy="1659715"/>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a:lstStyle>
            <a:lvl1pPr>
              <a:defRPr sz="900">
                <a:solidFill>
                  <a:schemeClr val="accent5">
                    <a:lumMod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a:lstStyle>
            <a:lvl1pPr algn="r">
              <a:defRPr sz="900">
                <a:solidFill>
                  <a:schemeClr val="accent5">
                    <a:lumMod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lvl1pPr>
              <a:defRPr sz="900">
                <a:solidFill>
                  <a:schemeClr val="accent1">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anchor="ctr"/>
          <a:lstStyle>
            <a:lvl1pPr>
              <a:defRPr sz="6000" b="1">
                <a:solidFill>
                  <a:schemeClr val="bg1"/>
                </a:solidFill>
              </a:defRPr>
            </a:lvl1pPr>
          </a:lstStyle>
          <a:p>
            <a:r>
              <a:rPr lang="en-US"/>
              <a:t>Click to edit Master title style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b="1">
                <a:solidFill>
                  <a:schemeClr val="accent4"/>
                </a:solidFill>
              </a:defRPr>
            </a:lvl1pPr>
          </a:lstStyle>
          <a:p>
            <a:r>
              <a:rPr lang="en-US"/>
              <a:t>Click to edit Master title style</a:t>
            </a:r>
          </a:p>
        </p:txBody>
      </p:sp>
      <p:sp>
        <p:nvSpPr>
          <p:cNvPr id="6" name="Picture Placeholder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7" name="Picture Placeholder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8" name="Picture Placeholder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Picture Placeholder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2" name="Text Placeholder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9" name="Text Placeholder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0" name="Text Placeholder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2" name="Text Placeholder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3" name="Text Placeholder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4" name="Date Placeholder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5" name="Footer Placeholder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6" name="Slide Number Placeholder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2595562"/>
            <a:ext cx="5684520" cy="3181034"/>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ate Placeholder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a:lstStyle>
            <a:lvl1pPr>
              <a:defRPr sz="900">
                <a:solidFill>
                  <a:schemeClr val="accent2">
                    <a:lumMod val="75000"/>
                  </a:schemeClr>
                </a:solidFill>
              </a:defRPr>
            </a:lvl1pPr>
          </a:lstStyle>
          <a:p>
            <a:r>
              <a:rPr lang="en-US" dirty="0"/>
              <a:t>7/29/20XX</a:t>
            </a:r>
          </a:p>
        </p:txBody>
      </p:sp>
      <p:sp>
        <p:nvSpPr>
          <p:cNvPr id="22" name="Footer Placeholder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edit Master text styles</a:t>
            </a:r>
          </a:p>
        </p:txBody>
      </p:sp>
      <p:sp>
        <p:nvSpPr>
          <p:cNvPr id="8" name="Content Placeholder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4" name="Date Placeholder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15" name="Footer Placeholder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our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anchor="b"/>
          <a:lstStyle>
            <a:lvl1pPr>
              <a:defRPr b="1">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Content Placeholder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6" name="Content Placeholder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7" name="Content Placeholder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Content Placeholder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Date Placeholder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a:lstStyle>
            <a:lvl1pPr>
              <a:defRPr sz="900">
                <a:solidFill>
                  <a:schemeClr val="accent4">
                    <a:lumMod val="40000"/>
                    <a:lumOff val="60000"/>
                  </a:schemeClr>
                </a:solidFill>
              </a:defRPr>
            </a:lvl1pPr>
          </a:lstStyle>
          <a:p>
            <a:r>
              <a:rPr lang="en-US" dirty="0"/>
              <a:t>7/29/20XX</a:t>
            </a:r>
          </a:p>
        </p:txBody>
      </p:sp>
      <p:sp>
        <p:nvSpPr>
          <p:cNvPr id="22" name="Footer Placeholder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eft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anchor="b"/>
          <a:lstStyle>
            <a:lvl1pPr>
              <a:defRPr b="1">
                <a:solidFill>
                  <a:schemeClr val="bg1"/>
                </a:solidFill>
              </a:defRPr>
            </a:lvl1pPr>
          </a:lstStyle>
          <a:p>
            <a:r>
              <a:rPr lang="en-US"/>
              <a:t>Click to edit title</a:t>
            </a:r>
          </a:p>
        </p:txBody>
      </p:sp>
      <p:sp>
        <p:nvSpPr>
          <p:cNvPr id="8" name="Content Placeholder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9" name="Rectangle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a:lstStyle>
            <a:lvl1pPr>
              <a:defRPr sz="900">
                <a:solidFill>
                  <a:schemeClr val="accent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enter text with top border">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4F525B7F-8292-4AE6-B9B3-F6C0621F1161}"/>
              </a:ext>
            </a:extLst>
          </p:cNvPr>
          <p:cNvSpPr>
            <a:spLocks noGrp="1"/>
          </p:cNvSpPr>
          <p:nvPr>
            <p:ph type="dt" sz="half" idx="10"/>
          </p:nvPr>
        </p:nvSpPr>
        <p:spPr/>
        <p:txBody>
          <a:bodyPr/>
          <a:lstStyle>
            <a:lvl1pPr>
              <a:defRPr sz="900">
                <a:solidFill>
                  <a:schemeClr val="accent5">
                    <a:lumMod val="75000"/>
                  </a:schemeClr>
                </a:solidFill>
              </a:defRPr>
            </a:lvl1pPr>
          </a:lstStyle>
          <a:p>
            <a:r>
              <a:rPr lang="en-US" dirty="0"/>
              <a:t>7/29/20XX</a:t>
            </a:r>
          </a:p>
        </p:txBody>
      </p:sp>
      <p:sp>
        <p:nvSpPr>
          <p:cNvPr id="6" name="Footer Placeholder 5">
            <a:extLst>
              <a:ext uri="{FF2B5EF4-FFF2-40B4-BE49-F238E27FC236}">
                <a16:creationId xmlns:a16="http://schemas.microsoft.com/office/drawing/2014/main" id="{E3E86D52-9DFB-4D69-BF39-2C163B3946ED}"/>
              </a:ext>
            </a:extLst>
          </p:cNvPr>
          <p:cNvSpPr>
            <a:spLocks noGrp="1"/>
          </p:cNvSpPr>
          <p:nvPr>
            <p:ph type="ftr" sz="quarter" idx="11"/>
          </p:nvPr>
        </p:nvSpPr>
        <p:spPr/>
        <p:txBody>
          <a:bodyPr/>
          <a:lstStyle>
            <a:lvl1pPr>
              <a:defRPr sz="900">
                <a:solidFill>
                  <a:schemeClr val="accent5">
                    <a:lumMod val="75000"/>
                  </a:schemeClr>
                </a:solidFill>
              </a:defRPr>
            </a:lvl1pPr>
          </a:lstStyle>
          <a:p>
            <a:r>
              <a:rPr lang="en-US" dirty="0"/>
              <a:t>Employee orientation</a:t>
            </a:r>
          </a:p>
        </p:txBody>
      </p:sp>
      <p:sp>
        <p:nvSpPr>
          <p:cNvPr id="7" name="Slide Number Placeholder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er tex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a:lstStyle>
            <a:lvl1pPr>
              <a:defRPr sz="900">
                <a:solidFill>
                  <a:schemeClr val="accent5"/>
                </a:solidFill>
              </a:defRPr>
            </a:lvl1pPr>
          </a:lstStyle>
          <a:p>
            <a:r>
              <a:rPr lang="en-US" dirty="0"/>
              <a:t>7/29/20XX</a:t>
            </a:r>
          </a:p>
        </p:txBody>
      </p:sp>
      <p:sp>
        <p:nvSpPr>
          <p:cNvPr id="9" name="Footer Placeholder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b="1">
                <a:solidFill>
                  <a:schemeClr val="bg1"/>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a:normAutofit/>
          </a:bodyPr>
          <a:lstStyle>
            <a:lvl1pPr>
              <a:defRPr sz="1600"/>
            </a:lvl1pPr>
          </a:lstStyle>
          <a:p>
            <a:r>
              <a:rPr lang="en-US"/>
              <a:t>Click icon to add online image</a:t>
            </a:r>
            <a:endParaRPr lang="en-US" dirty="0"/>
          </a:p>
        </p:txBody>
      </p:sp>
      <p:sp>
        <p:nvSpPr>
          <p:cNvPr id="25" name="Date Placeholder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6" name="Footer Placeholder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7" name="Slide Number Placeholder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four images">
    <p:bg>
      <p:bgPr>
        <a:solidFill>
          <a:schemeClr val="accent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anchor="b"/>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a:normAutofit/>
          </a:bodyPr>
          <a:lstStyle>
            <a:lvl1pPr>
              <a:defRPr sz="1600"/>
            </a:lvl1pPr>
          </a:lstStyle>
          <a:p>
            <a:r>
              <a:rPr lang="en-US"/>
              <a:t>Click icon to add online image</a:t>
            </a:r>
            <a:endParaRPr lang="en-US" dirty="0"/>
          </a:p>
        </p:txBody>
      </p:sp>
      <p:sp>
        <p:nvSpPr>
          <p:cNvPr id="5" name="Text Placeholder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anchor="t">
            <a:normAutofit/>
          </a:bodyPr>
          <a:lstStyle>
            <a:lvl1pPr marL="0" indent="0" algn="l">
              <a:lnSpc>
                <a:spcPct val="100000"/>
              </a:lnSpc>
              <a:buNone/>
              <a:defRPr sz="1600">
                <a:solidFill>
                  <a:schemeClr val="bg1"/>
                </a:solidFill>
              </a:defRPr>
            </a:lvl1pPr>
          </a:lstStyle>
          <a:p>
            <a:pPr lvl="0"/>
            <a:r>
              <a:rPr lang="en-US"/>
              <a:t>Click to edit Master text styles</a:t>
            </a:r>
          </a:p>
        </p:txBody>
      </p:sp>
      <p:sp>
        <p:nvSpPr>
          <p:cNvPr id="16" name="Text Placeholder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1</a:t>
            </a:r>
            <a:endParaRPr lang="en-ZA"/>
          </a:p>
        </p:txBody>
      </p:sp>
      <p:sp>
        <p:nvSpPr>
          <p:cNvPr id="17" name="Text Placeholder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4</a:t>
            </a:r>
            <a:endParaRPr lang="en-ZA"/>
          </a:p>
        </p:txBody>
      </p:sp>
      <p:sp>
        <p:nvSpPr>
          <p:cNvPr id="28" name="Text Placeholder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anchor="t">
            <a:normAutofit/>
          </a:bodyPr>
          <a:lstStyle>
            <a:lvl1pPr marL="0" indent="0" algn="l">
              <a:lnSpc>
                <a:spcPct val="100000"/>
              </a:lnSpc>
              <a:buNone/>
              <a:defRPr sz="1200">
                <a:solidFill>
                  <a:schemeClr val="bg1"/>
                </a:solidFill>
              </a:defRPr>
            </a:lvl1pPr>
          </a:lstStyle>
          <a:p>
            <a:pPr lvl="0"/>
            <a:r>
              <a:rPr lang="en-US"/>
              <a:t>Click to edit Master text styles</a:t>
            </a:r>
          </a:p>
        </p:txBody>
      </p:sp>
      <p:sp>
        <p:nvSpPr>
          <p:cNvPr id="30" name="Date Placeholder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a:lstStyle>
            <a:lvl1pPr>
              <a:defRPr sz="900">
                <a:solidFill>
                  <a:schemeClr val="accent1">
                    <a:lumMod val="40000"/>
                    <a:lumOff val="60000"/>
                  </a:schemeClr>
                </a:solidFill>
              </a:defRPr>
            </a:lvl1pPr>
          </a:lstStyle>
          <a:p>
            <a:r>
              <a:rPr lang="en-US" dirty="0"/>
              <a:t>7/29/20XX</a:t>
            </a:r>
          </a:p>
        </p:txBody>
      </p:sp>
      <p:sp>
        <p:nvSpPr>
          <p:cNvPr id="31" name="Footer Placeholder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32" name="Slide Number Placeholder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38200" y="530942"/>
            <a:ext cx="5739882" cy="1661652"/>
          </a:xfrm>
        </p:spPr>
        <p:txBody>
          <a:bodyPr/>
          <a:lstStyle/>
          <a:p>
            <a:pPr algn="ctr"/>
            <a:r>
              <a:rPr lang="en-US" sz="3600" dirty="0">
                <a:latin typeface="Times New Roman" panose="02020603050405020304" pitchFamily="18" charset="0"/>
                <a:cs typeface="Times New Roman" panose="02020603050405020304" pitchFamily="18" charset="0"/>
              </a:rPr>
              <a:t>EMPLOYEE DATA ANALYSIS USING EXCEL</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38200" y="2526891"/>
            <a:ext cx="7155426" cy="3416710"/>
          </a:xfrm>
        </p:spPr>
        <p:txBody>
          <a:bodyPr>
            <a:normAutofit/>
          </a:bodyPr>
          <a:lstStyle/>
          <a:p>
            <a:r>
              <a:rPr lang="en-US" dirty="0">
                <a:latin typeface="Times New Roman" panose="02020603050405020304" pitchFamily="18" charset="0"/>
                <a:cs typeface="Times New Roman" panose="02020603050405020304" pitchFamily="18" charset="0"/>
              </a:rPr>
              <a:t>STUDENT NAME : THRISHA.S</a:t>
            </a:r>
          </a:p>
          <a:p>
            <a:r>
              <a:rPr lang="en-US" dirty="0">
                <a:latin typeface="Times New Roman" panose="02020603050405020304" pitchFamily="18" charset="0"/>
                <a:cs typeface="Times New Roman" panose="02020603050405020304" pitchFamily="18" charset="0"/>
              </a:rPr>
              <a:t>REGISTER NO: 312214283</a:t>
            </a:r>
          </a:p>
          <a:p>
            <a:r>
              <a:rPr lang="en-US">
                <a:latin typeface="Times New Roman" panose="02020603050405020304" pitchFamily="18" charset="0"/>
                <a:cs typeface="Times New Roman" panose="02020603050405020304" pitchFamily="18" charset="0"/>
              </a:rPr>
              <a:t>NM ID: 0391273F29FD6909C1142FE0E58243D2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DEPARTMENT: B.COM[COMMERCE]{A/F}</a:t>
            </a:r>
          </a:p>
          <a:p>
            <a:r>
              <a:rPr lang="en-US" dirty="0">
                <a:latin typeface="Times New Roman" panose="02020603050405020304" pitchFamily="18" charset="0"/>
                <a:cs typeface="Times New Roman" panose="02020603050405020304" pitchFamily="18" charset="0"/>
              </a:rPr>
              <a:t>COLLEGE: ST.THOMAS COLLEGE OF ARTS AND SCIENCE.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7EBB3-E44C-02EC-392B-B9B92AD0E0FE}"/>
              </a:ext>
            </a:extLst>
          </p:cNvPr>
          <p:cNvSpPr>
            <a:spLocks noGrp="1"/>
          </p:cNvSpPr>
          <p:nvPr>
            <p:ph idx="1"/>
          </p:nvPr>
        </p:nvSpPr>
        <p:spPr>
          <a:xfrm>
            <a:off x="353961" y="865238"/>
            <a:ext cx="6168759" cy="442451"/>
          </a:xfrm>
        </p:spPr>
        <p:txBody>
          <a:bodyPr>
            <a:normAutofit fontScale="77500" lnSpcReduction="20000"/>
          </a:bodyPr>
          <a:lstStyle/>
          <a:p>
            <a:r>
              <a:rPr lang="en-IN" sz="3600" u="sng" dirty="0">
                <a:latin typeface="Times New Roman" panose="02020603050405020304" pitchFamily="18" charset="0"/>
                <a:cs typeface="Times New Roman" panose="02020603050405020304" pitchFamily="18" charset="0"/>
              </a:rPr>
              <a:t>FEATURES COLLECTION:</a:t>
            </a:r>
          </a:p>
          <a:p>
            <a:endParaRPr lang="en-IN" dirty="0"/>
          </a:p>
        </p:txBody>
      </p:sp>
      <p:sp>
        <p:nvSpPr>
          <p:cNvPr id="6" name="Content Placeholder 5">
            <a:extLst>
              <a:ext uri="{FF2B5EF4-FFF2-40B4-BE49-F238E27FC236}">
                <a16:creationId xmlns:a16="http://schemas.microsoft.com/office/drawing/2014/main" id="{CF1B4DB1-62AF-CC64-76C7-08E558DB8EF7}"/>
              </a:ext>
            </a:extLst>
          </p:cNvPr>
          <p:cNvSpPr>
            <a:spLocks noGrp="1"/>
          </p:cNvSpPr>
          <p:nvPr>
            <p:ph idx="12"/>
          </p:nvPr>
        </p:nvSpPr>
        <p:spPr>
          <a:xfrm>
            <a:off x="353961" y="1897626"/>
            <a:ext cx="7649497" cy="420320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Input data has the headers’ color dark blue. In this section employee level information like – EMP Name, A (absent count for the month) , Calls, AHT, Sale, Quality and Client Escalation to be entered manually.</a:t>
            </a:r>
          </a:p>
          <a:p>
            <a:pPr marL="0" indent="0">
              <a:buNone/>
            </a:pPr>
            <a:r>
              <a:rPr lang="en-US" sz="2400" dirty="0">
                <a:latin typeface="Times New Roman" panose="02020603050405020304" pitchFamily="18" charset="0"/>
                <a:cs typeface="Times New Roman" panose="02020603050405020304" pitchFamily="18" charset="0"/>
              </a:rPr>
              <a:t>Formulas has the headers’ color sky blue. In this section employee level information like – Calls Score, AHT Score, Sale Score, Quality Score and Client Escalation score, Total Score, Eligibility(on the base of absent count) and Payout will be calculated automatically on the base of input data and weightages.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59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87398-B4AC-786C-EA7B-65DBF9102673}"/>
              </a:ext>
            </a:extLst>
          </p:cNvPr>
          <p:cNvSpPr>
            <a:spLocks noGrp="1"/>
          </p:cNvSpPr>
          <p:nvPr>
            <p:ph idx="1"/>
          </p:nvPr>
        </p:nvSpPr>
        <p:spPr>
          <a:xfrm>
            <a:off x="481781" y="294968"/>
            <a:ext cx="9507793" cy="629264"/>
          </a:xfrm>
        </p:spPr>
        <p:txBody>
          <a:bodyPr>
            <a:noAutofit/>
          </a:bodyPr>
          <a:lstStyle/>
          <a:p>
            <a:r>
              <a:rPr lang="en-IN" sz="3200" u="sng" dirty="0">
                <a:latin typeface="Times New Roman" panose="02020603050405020304" pitchFamily="18" charset="0"/>
                <a:cs typeface="Times New Roman" panose="02020603050405020304" pitchFamily="18" charset="0"/>
              </a:rPr>
              <a:t>INCENTIVE PERFORMANCE CALCULATION</a:t>
            </a:r>
          </a:p>
        </p:txBody>
      </p:sp>
      <p:sp>
        <p:nvSpPr>
          <p:cNvPr id="5" name="Content Placeholder 4">
            <a:extLst>
              <a:ext uri="{FF2B5EF4-FFF2-40B4-BE49-F238E27FC236}">
                <a16:creationId xmlns:a16="http://schemas.microsoft.com/office/drawing/2014/main" id="{0F3B0581-B8A4-CB0F-3F38-0806DB663C2A}"/>
              </a:ext>
            </a:extLst>
          </p:cNvPr>
          <p:cNvSpPr>
            <a:spLocks noGrp="1"/>
          </p:cNvSpPr>
          <p:nvPr>
            <p:ph idx="11"/>
          </p:nvPr>
        </p:nvSpPr>
        <p:spPr>
          <a:xfrm>
            <a:off x="481780" y="1179751"/>
            <a:ext cx="11543071" cy="5383281"/>
          </a:xfrm>
        </p:spPr>
        <p:txBody>
          <a:bodyPr>
            <a:noAutofit/>
          </a:bodyP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Calls : This is used to calculate the Calls Score in Data sheet tab.</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AHT[average handle time] : This is used to calculate the AHT Score in Data sheet tab.</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Sales : This is used to calculate the Sales Score in Data sheet tab.</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Quality : This is used to calculate the Quality Score in Data sheet tab.</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Client Escalation :This is used to calculate the Client Escalation Score in Data sheet.</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Eligibility : This table is used to  check the employee eligibility for incentive. If employee has more than 2 Absents count in a month then he/she is not eligible for payout irrespective of Total Score.</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Payout amount% : In this table first column is for Total Score and second is for % of Max Payout. For example if an employee achieved  Target Score between 40% and 50% then he/sheet will get 20% of Max Payout .</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Max Payout : A maximum amount which can be achieved by an employee.</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86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D39541-61B6-9E9B-9521-E04A99B6E5FF}"/>
              </a:ext>
            </a:extLst>
          </p:cNvPr>
          <p:cNvSpPr>
            <a:spLocks noGrp="1"/>
          </p:cNvSpPr>
          <p:nvPr>
            <p:ph type="subTitle" idx="1"/>
          </p:nvPr>
        </p:nvSpPr>
        <p:spPr>
          <a:xfrm>
            <a:off x="7502013" y="2348318"/>
            <a:ext cx="3013589" cy="1659715"/>
          </a:xfrm>
        </p:spPr>
        <p:txBody>
          <a:bodyPr>
            <a:normAutofit/>
          </a:bodyPr>
          <a:lstStyle/>
          <a:p>
            <a:pPr algn="ctr"/>
            <a:r>
              <a:rPr lang="en-IN" sz="4800" dirty="0">
                <a:latin typeface="Times New Roman" panose="02020603050405020304" pitchFamily="18" charset="0"/>
                <a:cs typeface="Times New Roman" panose="02020603050405020304" pitchFamily="18" charset="0"/>
              </a:rPr>
              <a:t>RESULTS</a:t>
            </a:r>
          </a:p>
        </p:txBody>
      </p:sp>
      <p:graphicFrame>
        <p:nvGraphicFramePr>
          <p:cNvPr id="8" name="Chart 7">
            <a:extLst>
              <a:ext uri="{FF2B5EF4-FFF2-40B4-BE49-F238E27FC236}">
                <a16:creationId xmlns:a16="http://schemas.microsoft.com/office/drawing/2014/main" id="{6E63D717-02D3-ABE1-F14B-65B26B630DFF}"/>
              </a:ext>
            </a:extLst>
          </p:cNvPr>
          <p:cNvGraphicFramePr>
            <a:graphicFrameLocks/>
          </p:cNvGraphicFramePr>
          <p:nvPr>
            <p:extLst>
              <p:ext uri="{D42A27DB-BD31-4B8C-83A1-F6EECF244321}">
                <p14:modId xmlns:p14="http://schemas.microsoft.com/office/powerpoint/2010/main" val="4152743992"/>
              </p:ext>
            </p:extLst>
          </p:nvPr>
        </p:nvGraphicFramePr>
        <p:xfrm>
          <a:off x="167148" y="1248697"/>
          <a:ext cx="5673213" cy="3657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539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B8D6-1DB3-5C32-7EF2-ABB003959E7A}"/>
              </a:ext>
            </a:extLst>
          </p:cNvPr>
          <p:cNvSpPr>
            <a:spLocks noGrp="1"/>
          </p:cNvSpPr>
          <p:nvPr>
            <p:ph type="ctrTitle"/>
          </p:nvPr>
        </p:nvSpPr>
        <p:spPr>
          <a:xfrm>
            <a:off x="609600" y="501446"/>
            <a:ext cx="5024284" cy="4925960"/>
          </a:xfrm>
        </p:spPr>
        <p:txBody>
          <a:bodyPr>
            <a:noAutofit/>
          </a:bodyPr>
          <a:lstStyle/>
          <a:p>
            <a:r>
              <a:rPr lang="en-IN" sz="4400" dirty="0">
                <a:latin typeface="Times New Roman" panose="02020603050405020304" pitchFamily="18" charset="0"/>
                <a:cs typeface="Times New Roman" panose="02020603050405020304" pitchFamily="18" charset="0"/>
              </a:rPr>
              <a:t>In this project we have analysed about the employees incentive percentage based on the working performance and skills.</a:t>
            </a:r>
          </a:p>
        </p:txBody>
      </p:sp>
      <p:sp>
        <p:nvSpPr>
          <p:cNvPr id="3" name="Subtitle 2">
            <a:extLst>
              <a:ext uri="{FF2B5EF4-FFF2-40B4-BE49-F238E27FC236}">
                <a16:creationId xmlns:a16="http://schemas.microsoft.com/office/drawing/2014/main" id="{2103C049-A4FA-2EFF-6054-8BC409B1C0EB}"/>
              </a:ext>
            </a:extLst>
          </p:cNvPr>
          <p:cNvSpPr>
            <a:spLocks noGrp="1"/>
          </p:cNvSpPr>
          <p:nvPr>
            <p:ph type="subTitle" idx="1"/>
          </p:nvPr>
        </p:nvSpPr>
        <p:spPr>
          <a:xfrm>
            <a:off x="7772402" y="2348318"/>
            <a:ext cx="3809998" cy="1659715"/>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5382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288B-DE9D-884E-6344-5E799E631B80}"/>
              </a:ext>
            </a:extLst>
          </p:cNvPr>
          <p:cNvSpPr>
            <a:spLocks noGrp="1"/>
          </p:cNvSpPr>
          <p:nvPr>
            <p:ph type="ctrTitle"/>
          </p:nvPr>
        </p:nvSpPr>
        <p:spPr>
          <a:xfrm>
            <a:off x="838200" y="1386347"/>
            <a:ext cx="6771968" cy="1936956"/>
          </a:xfrm>
        </p:spPr>
        <p:txBody>
          <a:bodyPr>
            <a:noAutofit/>
          </a:bodyPr>
          <a:lstStyle/>
          <a:p>
            <a:pPr algn="ctr"/>
            <a:r>
              <a:rPr lang="en-US" u="sng" dirty="0">
                <a:latin typeface="Times New Roman" panose="02020603050405020304" pitchFamily="18" charset="0"/>
                <a:cs typeface="Times New Roman" panose="02020603050405020304" pitchFamily="18" charset="0"/>
              </a:rPr>
              <a:t>PROJECT TITLE :</a:t>
            </a:r>
            <a:br>
              <a:rPr lang="en-US"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C12F779-83FD-27F8-F812-4ABF93FE1472}"/>
              </a:ext>
            </a:extLst>
          </p:cNvPr>
          <p:cNvSpPr>
            <a:spLocks noGrp="1"/>
          </p:cNvSpPr>
          <p:nvPr>
            <p:ph type="subTitle" idx="1"/>
          </p:nvPr>
        </p:nvSpPr>
        <p:spPr>
          <a:xfrm>
            <a:off x="838199" y="2635045"/>
            <a:ext cx="7125929" cy="1779639"/>
          </a:xfrm>
        </p:spPr>
        <p:txBody>
          <a:bodyPr>
            <a:noAutofit/>
          </a:bodyPr>
          <a:lstStyle/>
          <a:p>
            <a:r>
              <a:rPr lang="en-US" sz="4000" b="1" dirty="0">
                <a:latin typeface="Times New Roman" panose="02020603050405020304" pitchFamily="18" charset="0"/>
                <a:cs typeface="Times New Roman" panose="02020603050405020304" pitchFamily="18" charset="0"/>
              </a:rPr>
              <a:t>  Employee incentive analysis using Excel.</a:t>
            </a:r>
            <a:endParaRPr lang="en-IN" sz="4000" b="1" dirty="0"/>
          </a:p>
        </p:txBody>
      </p:sp>
    </p:spTree>
    <p:extLst>
      <p:ext uri="{BB962C8B-B14F-4D97-AF65-F5344CB8AC3E}">
        <p14:creationId xmlns:p14="http://schemas.microsoft.com/office/powerpoint/2010/main" val="11716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90E9-5CEE-4E4F-90F9-2CE3D9135EAA}"/>
              </a:ext>
            </a:extLst>
          </p:cNvPr>
          <p:cNvSpPr>
            <a:spLocks noGrp="1"/>
          </p:cNvSpPr>
          <p:nvPr>
            <p:ph type="title"/>
          </p:nvPr>
        </p:nvSpPr>
        <p:spPr>
          <a:xfrm>
            <a:off x="5669280" y="822325"/>
            <a:ext cx="5684520" cy="1325563"/>
          </a:xfrm>
        </p:spPr>
        <p:txBody>
          <a:bodyPr/>
          <a:lstStyle/>
          <a:p>
            <a:pPr algn="ctr"/>
            <a:r>
              <a:rPr lang="en-US" u="sng"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5DF4BB2-624B-43EE-8846-5659141CC9CE}"/>
              </a:ext>
            </a:extLst>
          </p:cNvPr>
          <p:cNvSpPr>
            <a:spLocks noGrp="1"/>
          </p:cNvSpPr>
          <p:nvPr>
            <p:ph idx="1"/>
          </p:nvPr>
        </p:nvSpPr>
        <p:spPr>
          <a:xfrm>
            <a:off x="5669280" y="2595562"/>
            <a:ext cx="5684520" cy="3760788"/>
          </a:xfrm>
        </p:spPr>
        <p:txBody>
          <a:bodyPr vert="horz" lIns="91440" tIns="45720" rIns="91440" bIns="45720" rtlCol="0" anchor="t">
            <a:normAutofit fontScale="92500" lnSpcReduction="20000"/>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Project overview.</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End users.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Our solution and proposition.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Dataset description.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Modelling approach.</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Results and discussion.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417675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1887794" y="1957701"/>
            <a:ext cx="9085006" cy="1305562"/>
          </a:xfrm>
        </p:spPr>
        <p:txBody>
          <a:bodyPr>
            <a:noAutofit/>
          </a:bodyPr>
          <a:lstStyle/>
          <a:p>
            <a:r>
              <a:rPr lang="en-US" sz="5400" dirty="0">
                <a:latin typeface="Times New Roman" panose="02020603050405020304" pitchFamily="18" charset="0"/>
                <a:cs typeface="Times New Roman" panose="02020603050405020304" pitchFamily="18" charset="0"/>
              </a:rPr>
              <a:t>PROBLEM STATEMENT</a:t>
            </a:r>
            <a:endParaRPr lang="en-ZA"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3253740" y="3429000"/>
            <a:ext cx="5684520" cy="2347596"/>
          </a:xfrm>
        </p:spPr>
        <p:txBody>
          <a:bodyPr vert="horz" lIns="91440" tIns="45720" rIns="91440" bIns="45720" rtlCol="0" anchor="t">
            <a:normAutofit/>
          </a:bodyPr>
          <a:lstStyle/>
          <a:p>
            <a:r>
              <a:rPr lang="en-US" sz="2400" dirty="0">
                <a:solidFill>
                  <a:schemeClr val="tx1"/>
                </a:solidFill>
                <a:latin typeface="Times New Roman" panose="02020603050405020304" pitchFamily="18" charset="0"/>
                <a:cs typeface="Times New Roman" panose="02020603050405020304" pitchFamily="18" charset="0"/>
              </a:rPr>
              <a:t>The aim of this thesis is to analysis the level of employee satisfaction and work motivation . It also deals with the  employee growth and company growth. To show employee incentives based on the work factor.</a:t>
            </a:r>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5669280" y="474786"/>
            <a:ext cx="5013960" cy="1441938"/>
          </a:xfrm>
        </p:spPr>
        <p:txBody>
          <a:bodyPr/>
          <a:lstStyle/>
          <a:p>
            <a:pPr algn="ctr"/>
            <a:r>
              <a:rPr lang="en-ZA" dirty="0">
                <a:latin typeface="Times New Roman" panose="02020603050405020304" pitchFamily="18" charset="0"/>
                <a:cs typeface="Times New Roman" panose="02020603050405020304" pitchFamily="18" charset="0"/>
              </a:rPr>
              <a:t>PROJECT 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4536831" y="2233246"/>
            <a:ext cx="7332784" cy="3907490"/>
          </a:xfrm>
        </p:spPr>
        <p:txBody>
          <a:bodyPr vert="horz" lIns="91440" tIns="45720" rIns="91440" bIns="45720" rtlCol="0" anchor="t">
            <a:noAutofit/>
          </a:bodyPr>
          <a:lstStyle/>
          <a:p>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Employee incentives and benefits encompass the various rewards, perks, and advantages offered to employees in addition to their regular salary or wages. Incentives can improve employee performance by providing tangible rewards or recognition for achieving specific goals or milestones. They create a sense of purpose and motivation among employees, driving them to put in extra effort to accomplish tasks and exceed expectations. This project overall view is to have analysis about employee incentives.</a:t>
            </a:r>
            <a:endParaRPr lang="en-US" sz="24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87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BDBA-1CD2-A716-83A9-487E60C5B5EC}"/>
              </a:ext>
            </a:extLst>
          </p:cNvPr>
          <p:cNvSpPr>
            <a:spLocks noGrp="1"/>
          </p:cNvSpPr>
          <p:nvPr>
            <p:ph type="title"/>
          </p:nvPr>
        </p:nvSpPr>
        <p:spPr>
          <a:xfrm>
            <a:off x="4853353" y="1266093"/>
            <a:ext cx="6543385" cy="1537730"/>
          </a:xfrm>
        </p:spPr>
        <p:txBody>
          <a:bodyPr/>
          <a:lstStyle/>
          <a:p>
            <a:pPr algn="ctr"/>
            <a:r>
              <a:rPr lang="en-IN" dirty="0">
                <a:latin typeface="Times New Roman" panose="02020603050405020304" pitchFamily="18" charset="0"/>
                <a:cs typeface="Times New Roman" panose="02020603050405020304" pitchFamily="18" charset="0"/>
              </a:rPr>
              <a:t>WHO ARE THE END USERS ?</a:t>
            </a:r>
          </a:p>
        </p:txBody>
      </p:sp>
      <p:sp>
        <p:nvSpPr>
          <p:cNvPr id="3" name="Content Placeholder 2">
            <a:extLst>
              <a:ext uri="{FF2B5EF4-FFF2-40B4-BE49-F238E27FC236}">
                <a16:creationId xmlns:a16="http://schemas.microsoft.com/office/drawing/2014/main" id="{D19B6A90-CF90-8AE8-7055-310B47F77E77}"/>
              </a:ext>
            </a:extLst>
          </p:cNvPr>
          <p:cNvSpPr>
            <a:spLocks noGrp="1"/>
          </p:cNvSpPr>
          <p:nvPr>
            <p:ph idx="1"/>
          </p:nvPr>
        </p:nvSpPr>
        <p:spPr>
          <a:xfrm>
            <a:off x="4853354" y="3429000"/>
            <a:ext cx="6805246" cy="2663383"/>
          </a:xfrm>
        </p:spPr>
        <p:txBody>
          <a:bodyPr>
            <a:normAutofit fontScale="92500" lnSpcReduction="10000"/>
          </a:bodyPr>
          <a:lstStyle/>
          <a:p>
            <a:r>
              <a:rPr lang="en-IN" sz="3200" dirty="0">
                <a:latin typeface="Times New Roman" panose="02020603050405020304" pitchFamily="18" charset="0"/>
                <a:cs typeface="Times New Roman" panose="02020603050405020304" pitchFamily="18" charset="0"/>
              </a:rPr>
              <a:t>The persons who got benefit by this employee incentive analysis project are :</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Managers in the organisation.</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Employers.</a:t>
            </a:r>
          </a:p>
          <a:p>
            <a:endParaRPr lang="en-IN" dirty="0"/>
          </a:p>
        </p:txBody>
      </p:sp>
      <p:pic>
        <p:nvPicPr>
          <p:cNvPr id="2050" name="Picture 2" descr="Premium Vector | Smart Staff logo human resources logo ...">
            <a:extLst>
              <a:ext uri="{FF2B5EF4-FFF2-40B4-BE49-F238E27FC236}">
                <a16:creationId xmlns:a16="http://schemas.microsoft.com/office/drawing/2014/main" id="{48C5E78B-1C29-CE7B-AEB8-1ACF52A86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261" y="4098242"/>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reate Your Employee Logo in Minutes ...">
            <a:extLst>
              <a:ext uri="{FF2B5EF4-FFF2-40B4-BE49-F238E27FC236}">
                <a16:creationId xmlns:a16="http://schemas.microsoft.com/office/drawing/2014/main" id="{B1FB7E43-9E3A-CF0F-994A-66DA643C2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261" y="930958"/>
            <a:ext cx="1848004" cy="187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98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2024742" y="822325"/>
            <a:ext cx="9329058" cy="1325563"/>
          </a:xfrm>
        </p:spPr>
        <p:txBody>
          <a:bodyPr/>
          <a:lstStyle/>
          <a:p>
            <a:pPr algn="ctr"/>
            <a:r>
              <a:rPr lang="en-US" dirty="0">
                <a:latin typeface="Times New Roman" panose="02020603050405020304" pitchFamily="18" charset="0"/>
                <a:cs typeface="Times New Roman" panose="02020603050405020304" pitchFamily="18" charset="0"/>
              </a:rPr>
              <a:t>OUR SOLUTION AND ITS VALUE PROPOSITION</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idx="1"/>
          </p:nvPr>
        </p:nvSpPr>
        <p:spPr>
          <a:xfrm>
            <a:off x="2024742" y="2595562"/>
            <a:ext cx="4334689" cy="474211"/>
          </a:xfrm>
        </p:spPr>
        <p:txBody>
          <a:bodyPr vert="horz" lIns="91440" tIns="45720" rIns="91440" bIns="45720" rtlCol="0" anchor="t">
            <a:normAutofit/>
          </a:bodyPr>
          <a:lstStyle/>
          <a:p>
            <a:endParaRPr lang="en-US" dirty="0"/>
          </a:p>
          <a:p>
            <a:endParaRPr lang="en-US" dirty="0"/>
          </a:p>
          <a:p>
            <a:endParaRPr lang="en-US" dirty="0"/>
          </a:p>
        </p:txBody>
      </p:sp>
      <p:sp>
        <p:nvSpPr>
          <p:cNvPr id="8" name="Content Placeholder 7">
            <a:extLst>
              <a:ext uri="{FF2B5EF4-FFF2-40B4-BE49-F238E27FC236}">
                <a16:creationId xmlns:a16="http://schemas.microsoft.com/office/drawing/2014/main" id="{12CCD16A-B1A1-4FC6-94F4-823076E7E72F}"/>
              </a:ext>
            </a:extLst>
          </p:cNvPr>
          <p:cNvSpPr>
            <a:spLocks noGrp="1"/>
          </p:cNvSpPr>
          <p:nvPr>
            <p:ph idx="13"/>
          </p:nvPr>
        </p:nvSpPr>
        <p:spPr>
          <a:xfrm>
            <a:off x="2024740" y="2364694"/>
            <a:ext cx="9695312" cy="3315137"/>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The tools which are used to make this employee incentive analysis project are :</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Conditional formatting- to find out missing value.</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Filter – remove.</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Formula – to find out the incentive calculation.</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Pivot – to summary.</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Graph – to data visualization.</a:t>
            </a:r>
          </a:p>
        </p:txBody>
      </p:sp>
    </p:spTree>
    <p:extLst>
      <p:ext uri="{BB962C8B-B14F-4D97-AF65-F5344CB8AC3E}">
        <p14:creationId xmlns:p14="http://schemas.microsoft.com/office/powerpoint/2010/main" val="62791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44A-C434-E732-444E-FAB9D84BA1BD}"/>
              </a:ext>
            </a:extLst>
          </p:cNvPr>
          <p:cNvSpPr>
            <a:spLocks noGrp="1"/>
          </p:cNvSpPr>
          <p:nvPr>
            <p:ph type="title"/>
          </p:nvPr>
        </p:nvSpPr>
        <p:spPr>
          <a:xfrm>
            <a:off x="2024742" y="136525"/>
            <a:ext cx="9329058" cy="1059229"/>
          </a:xfrm>
        </p:spPr>
        <p:txBody>
          <a:bodyPr/>
          <a:lstStyle/>
          <a:p>
            <a:pPr algn="ctr"/>
            <a:r>
              <a:rPr lang="en-IN"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55F79D3F-7EDA-5BF3-6DB8-1D7627698ECF}"/>
              </a:ext>
            </a:extLst>
          </p:cNvPr>
          <p:cNvSpPr>
            <a:spLocks noGrp="1"/>
          </p:cNvSpPr>
          <p:nvPr>
            <p:ph idx="1"/>
          </p:nvPr>
        </p:nvSpPr>
        <p:spPr>
          <a:xfrm>
            <a:off x="2024742" y="1441938"/>
            <a:ext cx="8967723" cy="5416062"/>
          </a:xfrm>
        </p:spPr>
        <p:txBody>
          <a:bodyPr>
            <a:normAutofit fontScale="32500" lnSpcReduction="20000"/>
          </a:bodyPr>
          <a:lstStyle/>
          <a:p>
            <a:r>
              <a:rPr lang="en-IN" sz="7400" dirty="0">
                <a:latin typeface="Times New Roman" panose="02020603050405020304" pitchFamily="18" charset="0"/>
                <a:cs typeface="Times New Roman" panose="02020603050405020304" pitchFamily="18" charset="0"/>
              </a:rPr>
              <a:t>EMPLOYEE INCENTIVE DATABASE – KAGGLE</a:t>
            </a:r>
          </a:p>
          <a:p>
            <a:r>
              <a:rPr lang="en-IN" sz="7400" dirty="0">
                <a:latin typeface="Times New Roman" panose="02020603050405020304" pitchFamily="18" charset="0"/>
                <a:cs typeface="Times New Roman" panose="02020603050405020304" pitchFamily="18" charset="0"/>
              </a:rPr>
              <a:t>14-FEATURES </a:t>
            </a:r>
          </a:p>
          <a:p>
            <a:r>
              <a:rPr lang="en-IN" sz="7400" dirty="0">
                <a:latin typeface="Times New Roman" panose="02020603050405020304" pitchFamily="18" charset="0"/>
                <a:cs typeface="Times New Roman" panose="02020603050405020304" pitchFamily="18" charset="0"/>
              </a:rPr>
              <a:t>9 – FEATURES</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Employee id – text format.</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Calls attended.</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AHT score.</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Sales.</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Quality.</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Client escalation.</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Eligibility. </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Payout amount %.</a:t>
            </a:r>
          </a:p>
          <a:p>
            <a:pPr marL="285750" indent="-285750">
              <a:buFont typeface="Arial" panose="020B0604020202020204" pitchFamily="34" charset="0"/>
              <a:buChar char="•"/>
            </a:pPr>
            <a:r>
              <a:rPr lang="en-IN" sz="7400" dirty="0">
                <a:latin typeface="Times New Roman" panose="02020603050405020304" pitchFamily="18" charset="0"/>
                <a:cs typeface="Times New Roman" panose="02020603050405020304" pitchFamily="18" charset="0"/>
              </a:rPr>
              <a:t>Max payout.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7308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6552-D211-4D34-862F-65A44D0DEDDF}"/>
              </a:ext>
            </a:extLst>
          </p:cNvPr>
          <p:cNvSpPr>
            <a:spLocks noGrp="1"/>
          </p:cNvSpPr>
          <p:nvPr>
            <p:ph type="title"/>
          </p:nvPr>
        </p:nvSpPr>
        <p:spPr>
          <a:xfrm>
            <a:off x="2712228" y="576518"/>
            <a:ext cx="5684520" cy="1325563"/>
          </a:xfrm>
        </p:spPr>
        <p:txBody>
          <a:bodyPr/>
          <a:lstStyle/>
          <a:p>
            <a:r>
              <a:rPr lang="en-US" dirty="0">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435D206B-B172-4CB9-906E-864531763C4A}"/>
              </a:ext>
            </a:extLst>
          </p:cNvPr>
          <p:cNvSpPr>
            <a:spLocks noGrp="1"/>
          </p:cNvSpPr>
          <p:nvPr>
            <p:ph idx="1"/>
          </p:nvPr>
        </p:nvSpPr>
        <p:spPr>
          <a:xfrm>
            <a:off x="838200" y="2598962"/>
            <a:ext cx="5684520" cy="441552"/>
          </a:xfrm>
        </p:spPr>
        <p:txBody>
          <a:bodyPr vert="horz" lIns="91440" tIns="45720" rIns="91440" bIns="45720" rtlCol="0" anchor="t">
            <a:normAutofit fontScale="92500" lnSpcReduction="20000"/>
          </a:bodyPr>
          <a:lstStyle/>
          <a:p>
            <a:r>
              <a:rPr lang="en-US" sz="2800" u="sng" dirty="0">
                <a:latin typeface="Times New Roman" panose="02020603050405020304" pitchFamily="18" charset="0"/>
                <a:cs typeface="Times New Roman" panose="02020603050405020304" pitchFamily="18" charset="0"/>
              </a:rPr>
              <a:t>DATA COLLECTION:</a:t>
            </a:r>
          </a:p>
          <a:p>
            <a:endParaRPr lang="en-US" sz="2800" u="sng" dirty="0">
              <a:latin typeface="Times New Roman" panose="02020603050405020304" pitchFamily="18" charset="0"/>
              <a:cs typeface="Times New Roman" panose="02020603050405020304" pitchFamily="18" charset="0"/>
            </a:endParaRPr>
          </a:p>
          <a:p>
            <a:endParaRPr lang="en-US" dirty="0"/>
          </a:p>
        </p:txBody>
      </p:sp>
      <p:sp>
        <p:nvSpPr>
          <p:cNvPr id="5" name="Content Placeholder 4">
            <a:extLst>
              <a:ext uri="{FF2B5EF4-FFF2-40B4-BE49-F238E27FC236}">
                <a16:creationId xmlns:a16="http://schemas.microsoft.com/office/drawing/2014/main" id="{9C3BF054-FDBC-4318-8DA7-42C337A16B11}"/>
              </a:ext>
            </a:extLst>
          </p:cNvPr>
          <p:cNvSpPr>
            <a:spLocks noGrp="1"/>
          </p:cNvSpPr>
          <p:nvPr>
            <p:ph idx="11"/>
          </p:nvPr>
        </p:nvSpPr>
        <p:spPr>
          <a:xfrm>
            <a:off x="838200" y="3040514"/>
            <a:ext cx="7558548" cy="2790015"/>
          </a:xfrm>
        </p:spPr>
        <p:txBody>
          <a:bodyPr>
            <a:normAutofit fontScale="25000" lnSpcReduction="20000"/>
          </a:bodyPr>
          <a:lstStyle/>
          <a:p>
            <a:pPr marL="0" indent="0">
              <a:buNone/>
            </a:pPr>
            <a:r>
              <a:rPr lang="en-US" dirty="0"/>
              <a:t>[</a:t>
            </a:r>
            <a:r>
              <a:rPr lang="en-US" sz="11200" dirty="0"/>
              <a:t> </a:t>
            </a:r>
            <a:r>
              <a:rPr lang="en-US" sz="12800" dirty="0">
                <a:latin typeface="Times New Roman" panose="02020603050405020304" pitchFamily="18" charset="0"/>
                <a:cs typeface="Times New Roman" panose="02020603050405020304" pitchFamily="18" charset="0"/>
              </a:rPr>
              <a:t>Data sheet tab is the main sheet tab in Incentive analysis because all the important calculations to calculate the final payout of employee are available in this sheet tab. In this sheet tab there 2 sections – Input data and Formulas.</a:t>
            </a:r>
          </a:p>
          <a:p>
            <a:endParaRPr lang="en-US" dirty="0"/>
          </a:p>
        </p:txBody>
      </p:sp>
      <p:sp>
        <p:nvSpPr>
          <p:cNvPr id="33" name="Footer Placeholder 32">
            <a:extLst>
              <a:ext uri="{FF2B5EF4-FFF2-40B4-BE49-F238E27FC236}">
                <a16:creationId xmlns:a16="http://schemas.microsoft.com/office/drawing/2014/main" id="{3B22FC8B-BB98-4F77-B312-6234F9CB335E}"/>
              </a:ext>
            </a:extLst>
          </p:cNvPr>
          <p:cNvSpPr>
            <a:spLocks noGrp="1"/>
          </p:cNvSpPr>
          <p:nvPr>
            <p:ph type="ftr" sz="quarter" idx="14"/>
          </p:nvPr>
        </p:nvSpPr>
        <p:spPr>
          <a:xfrm flipH="1">
            <a:off x="8153400" y="6356350"/>
            <a:ext cx="243348" cy="365125"/>
          </a:xfrm>
        </p:spPr>
        <p:txBody>
          <a:bodyPr/>
          <a:lstStyle/>
          <a:p>
            <a:endParaRPr lang="en-US" dirty="0"/>
          </a:p>
        </p:txBody>
      </p:sp>
    </p:spTree>
    <p:extLst>
      <p:ext uri="{BB962C8B-B14F-4D97-AF65-F5344CB8AC3E}">
        <p14:creationId xmlns:p14="http://schemas.microsoft.com/office/powerpoint/2010/main" val="532911983"/>
      </p:ext>
    </p:extLst>
  </p:cSld>
  <p:clrMapOvr>
    <a:masterClrMapping/>
  </p:clrMapOvr>
</p:sld>
</file>

<file path=ppt/theme/theme1.xml><?xml version="1.0" encoding="utf-8"?>
<a:theme xmlns:a="http://schemas.openxmlformats.org/drawingml/2006/main" name="Custom">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 Block Orientation_tm03460514_LW_v2" id="{9A2976D9-D6A2-4C72-AA54-D6D4585DC826}" vid="{E979CFFE-0E1D-4C6F-8738-47AC19B53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E62A4A0A-D2F4-4D0A-B8F3-A5181C4DEB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Employee orientation presentation</Template>
  <TotalTime>407</TotalTime>
  <Words>687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Skeena</vt:lpstr>
      <vt:lpstr>Times New Roman</vt:lpstr>
      <vt:lpstr>Wingdings</vt:lpstr>
      <vt:lpstr>Custom</vt:lpstr>
      <vt:lpstr>EMPLOYEE DATA ANALYSIS USING EXCEL</vt:lpstr>
      <vt:lpstr>PROJECT TITLE : </vt:lpstr>
      <vt:lpstr>Agenda</vt:lpstr>
      <vt:lpstr>PROBLEM STATEMENT</vt:lpstr>
      <vt:lpstr>PROJECT OVERVIEW</vt:lpstr>
      <vt:lpstr>WHO ARE THE END USERS ?</vt:lpstr>
      <vt:lpstr>OUR SOLUTION AND ITS VALUE PROPOSITION</vt:lpstr>
      <vt:lpstr>DATASET DESCRIPTION</vt:lpstr>
      <vt:lpstr>MODELLING</vt:lpstr>
      <vt:lpstr>PowerPoint Presentation</vt:lpstr>
      <vt:lpstr>PowerPoint Presentation</vt:lpstr>
      <vt:lpstr>PowerPoint Presentation</vt:lpstr>
      <vt:lpstr>In this project we have analysed about the employees incentive percentage based on the working performance and skills.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S</dc:creator>
  <cp:lastModifiedBy>Akash S</cp:lastModifiedBy>
  <cp:revision>3</cp:revision>
  <dcterms:created xsi:type="dcterms:W3CDTF">2024-08-25T13:34:43Z</dcterms:created>
  <dcterms:modified xsi:type="dcterms:W3CDTF">2024-08-27T05:21:46Z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