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
      <p:font typeface="Figtree Medium"/>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6" roundtripDataSignature="AMtx7mjfz5U/LpVe/MP5pFiA2cwf0emg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Figtree-boldItalic.fntdata"/><Relationship Id="rId10" Type="http://schemas.openxmlformats.org/officeDocument/2006/relationships/font" Target="fonts/Figtree-italic.fntdata"/><Relationship Id="rId13" Type="http://schemas.openxmlformats.org/officeDocument/2006/relationships/font" Target="fonts/FigtreeMedium-bold.fntdata"/><Relationship Id="rId12" Type="http://schemas.openxmlformats.org/officeDocument/2006/relationships/font" Target="fonts/Figtree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igtree-bold.fntdata"/><Relationship Id="rId15" Type="http://schemas.openxmlformats.org/officeDocument/2006/relationships/font" Target="fonts/FigtreeMedium-boldItalic.fntdata"/><Relationship Id="rId14" Type="http://schemas.openxmlformats.org/officeDocument/2006/relationships/font" Target="fonts/FigtreeMedium-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502841" y="48263"/>
            <a:ext cx="23829900" cy="144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8800">
                <a:latin typeface="Figtree"/>
                <a:ea typeface="Figtree"/>
                <a:cs typeface="Figtree"/>
                <a:sym typeface="Figtree"/>
              </a:rPr>
              <a:t>Employer investments into housing</a:t>
            </a:r>
            <a:endParaRPr b="1" i="1" sz="60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5287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Collaborate and incentivize employers to invest in housing:  </a:t>
            </a:r>
            <a:r>
              <a:rPr lang="en-US" sz="2700">
                <a:solidFill>
                  <a:schemeClr val="dk1"/>
                </a:solidFill>
                <a:latin typeface="Figtree"/>
                <a:ea typeface="Figtree"/>
                <a:cs typeface="Figtree"/>
                <a:sym typeface="Figtree"/>
              </a:rPr>
              <a:t>Incentivizing major employers to develop affordable employee housing programs will encourage employers to invest in their employees and increase housing opportunities near large employment centers.</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Partner with local governments to implement zoning requirements for employer-supported housing to ensure it is prioritized to provide affordable housing:  </a:t>
            </a:r>
            <a:r>
              <a:rPr lang="en-US" sz="2700">
                <a:solidFill>
                  <a:schemeClr val="dk1"/>
                </a:solidFill>
                <a:latin typeface="Figtree"/>
                <a:ea typeface="Figtree"/>
                <a:cs typeface="Figtree"/>
                <a:sym typeface="Figtree"/>
              </a:rPr>
              <a:t>Collaborating with the local government to coordinate employer-supported housing will help companies abide by and prioritize affordable housing  zoning laws.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15000"/>
              </a:lnSpc>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Leverage public private partnerships for housing development: </a:t>
            </a:r>
            <a:r>
              <a:rPr lang="en-US" sz="2700">
                <a:solidFill>
                  <a:schemeClr val="dk1"/>
                </a:solidFill>
                <a:latin typeface="Figtree"/>
                <a:ea typeface="Figtree"/>
                <a:cs typeface="Figtree"/>
                <a:sym typeface="Figtree"/>
              </a:rPr>
              <a:t>Leveraging public private partnerships for employee-supported housing would secure better funding and coordination between local companies and local government. </a:t>
            </a:r>
            <a:endParaRPr b="1" sz="2600">
              <a:highlight>
                <a:srgbClr val="FFFF00"/>
              </a:highlight>
              <a:latin typeface="Figtree"/>
              <a:ea typeface="Figtree"/>
              <a:cs typeface="Figtree"/>
              <a:sym typeface="Figtree"/>
            </a:endParaRPr>
          </a:p>
        </p:txBody>
      </p:sp>
      <p:sp>
        <p:nvSpPr>
          <p:cNvPr id="94" name="Google Shape;94;p1"/>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5" name="Google Shape;95;p1"/>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7" name="Google Shape;97;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8" name="Google Shape;98;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9" name="Google Shape;99;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00" name="Google Shape;100;p1"/>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1" name="Google Shape;101;p1"/>
          <p:cNvSpPr txBox="1"/>
          <p:nvPr/>
        </p:nvSpPr>
        <p:spPr>
          <a:xfrm>
            <a:off x="1741671" y="11423200"/>
            <a:ext cx="9498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i="0" lang="en-US" sz="3600" u="none" cap="none" strike="noStrike">
                <a:solidFill>
                  <a:srgbClr val="000000"/>
                </a:solidFill>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3" name="Google Shape;103;p1"/>
          <p:cNvSpPr txBox="1"/>
          <p:nvPr/>
        </p:nvSpPr>
        <p:spPr>
          <a:xfrm>
            <a:off x="13879355" y="11395396"/>
            <a:ext cx="6300945"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5" name="Google Shape;105;p1"/>
          <p:cNvSpPr txBox="1"/>
          <p:nvPr/>
        </p:nvSpPr>
        <p:spPr>
          <a:xfrm>
            <a:off x="1086882" y="12725350"/>
            <a:ext cx="10641300" cy="66150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Amy, who has a background in early childhood education, mentioned that a lot of </a:t>
            </a:r>
            <a:r>
              <a:rPr b="1" lang="en-US" sz="2700">
                <a:solidFill>
                  <a:schemeClr val="dk1"/>
                </a:solidFill>
                <a:latin typeface="Figtree"/>
                <a:ea typeface="Figtree"/>
                <a:cs typeface="Figtree"/>
                <a:sym typeface="Figtree"/>
              </a:rPr>
              <a:t>the housing that’s being built in the region is out of financial reach for residents </a:t>
            </a:r>
            <a:r>
              <a:rPr lang="en-US" sz="2700">
                <a:solidFill>
                  <a:schemeClr val="dk1"/>
                </a:solidFill>
                <a:latin typeface="Figtree"/>
                <a:ea typeface="Figtree"/>
                <a:cs typeface="Figtree"/>
                <a:sym typeface="Figtree"/>
              </a:rPr>
              <a:t>and that they end up being AirBnBs or sitting empty. Amy said that even as part of a dual-income household, purchasing was still impossible. </a:t>
            </a:r>
            <a:endParaRPr sz="2700">
              <a:solidFill>
                <a:schemeClr val="dk1"/>
              </a:solidFill>
              <a:latin typeface="Figtree"/>
              <a:ea typeface="Figtree"/>
              <a:cs typeface="Figtree"/>
              <a:sym typeface="Figtree"/>
            </a:endParaRPr>
          </a:p>
          <a:p>
            <a:pPr indent="0" lvl="0" marL="0" rtl="0" algn="l">
              <a:spcBef>
                <a:spcPts val="200"/>
              </a:spcBef>
              <a:spcAft>
                <a:spcPts val="0"/>
              </a:spcAft>
              <a:buClr>
                <a:schemeClr val="dk1"/>
              </a:buClr>
              <a:buSzPts val="1100"/>
              <a:buFont typeface="Arial"/>
              <a:buNone/>
            </a:pPr>
            <a:r>
              <a:t/>
            </a:r>
            <a:endParaRPr sz="2700">
              <a:solidFill>
                <a:schemeClr val="dk1"/>
              </a:solidFill>
              <a:latin typeface="Figtree"/>
              <a:ea typeface="Figtree"/>
              <a:cs typeface="Figtree"/>
              <a:sym typeface="Figtree"/>
            </a:endParaRPr>
          </a:p>
          <a:p>
            <a:pPr indent="0" lvl="0" marL="0" rtl="0" algn="l">
              <a:lnSpc>
                <a:spcPct val="107916"/>
              </a:lnSpc>
              <a:spcBef>
                <a:spcPts val="0"/>
              </a:spcBef>
              <a:spcAft>
                <a:spcPts val="800"/>
              </a:spcAft>
              <a:buNone/>
            </a:pPr>
            <a:r>
              <a:rPr i="1" lang="en-US" sz="2700">
                <a:solidFill>
                  <a:schemeClr val="dk1"/>
                </a:solidFill>
                <a:latin typeface="Figtree"/>
                <a:ea typeface="Figtree"/>
                <a:cs typeface="Figtree"/>
                <a:sym typeface="Figtree"/>
              </a:rPr>
              <a:t>Nowadays when you even try to go for an apartment, they say you need to make three times rent just to get a down payment or anything like that. And that's honestly ridiculous, especially as a federal worker, I still don't qualify, which makes no sense because I try to do the best I can. I work overtime. Sometimes when we're at a specific fires, we're gone for 14 days and we're home for six days. And even though we get a big payout for those specific jobs and the time and travel and everything, my family still struggles with trying to find an apartment. - Greater San Bernardino</a:t>
            </a:r>
            <a:endParaRPr sz="2700">
              <a:solidFill>
                <a:schemeClr val="dk1"/>
              </a:solidFill>
              <a:latin typeface="Figtree"/>
              <a:ea typeface="Figtree"/>
              <a:cs typeface="Figtree"/>
              <a:sym typeface="Figtree"/>
            </a:endParaRPr>
          </a:p>
        </p:txBody>
      </p:sp>
      <p:sp>
        <p:nvSpPr>
          <p:cNvPr id="106" name="Google Shape;106;p1"/>
          <p:cNvSpPr txBox="1"/>
          <p:nvPr/>
        </p:nvSpPr>
        <p:spPr>
          <a:xfrm>
            <a:off x="13245721" y="12678950"/>
            <a:ext cx="10009200" cy="3832800"/>
          </a:xfrm>
          <a:prstGeom prst="rect">
            <a:avLst/>
          </a:prstGeom>
          <a:noFill/>
          <a:ln>
            <a:noFill/>
          </a:ln>
        </p:spPr>
        <p:txBody>
          <a:bodyPr anchorCtr="0" anchor="t" bIns="45700" lIns="91425" spcFirstLastPara="1" rIns="91425" wrap="square" tIns="45700">
            <a:spAutoFit/>
          </a:bodyPr>
          <a:lstStyle/>
          <a:p>
            <a:pPr indent="0" lvl="0" marL="0" rtl="0" algn="l">
              <a:spcBef>
                <a:spcPts val="2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According to 2022 ACS data, </a:t>
            </a:r>
            <a:r>
              <a:rPr b="1" lang="en-US" sz="2700">
                <a:solidFill>
                  <a:schemeClr val="dk1"/>
                </a:solidFill>
                <a:latin typeface="Figtree"/>
                <a:ea typeface="Figtree"/>
                <a:cs typeface="Figtree"/>
                <a:sym typeface="Figtree"/>
              </a:rPr>
              <a:t>almost 60% of Riverside County renters and almost 61% of San Bernardino County renters spend 30% or more of their household income on rent. </a:t>
            </a:r>
            <a:r>
              <a:rPr lang="en-US" sz="2700">
                <a:solidFill>
                  <a:schemeClr val="dk1"/>
                </a:solidFill>
                <a:latin typeface="Figtree"/>
                <a:ea typeface="Figtree"/>
                <a:cs typeface="Figtree"/>
                <a:sym typeface="Figtree"/>
              </a:rPr>
              <a:t>Similarly, the National Low Income Housing Coalition identified the hourly wage needed to rent a two-bedroom apartment at fair market rent in the region at $33.67. </a:t>
            </a:r>
            <a:r>
              <a:rPr b="1" lang="en-US" sz="2700">
                <a:solidFill>
                  <a:schemeClr val="dk1"/>
                </a:solidFill>
                <a:latin typeface="Figtree"/>
                <a:ea typeface="Figtree"/>
                <a:cs typeface="Figtree"/>
                <a:sym typeface="Figtree"/>
              </a:rPr>
              <a:t>Considering that California minimum wage is $15.50, that equates to 1.8 (Riverside County) and 1.7 (San Bernardino County) full-time jobs.</a:t>
            </a:r>
            <a:endParaRPr b="1" sz="2700">
              <a:latin typeface="Figtree"/>
              <a:ea typeface="Figtree"/>
              <a:cs typeface="Figtree"/>
              <a:sym typeface="Figtree"/>
            </a:endParaRPr>
          </a:p>
        </p:txBody>
      </p:sp>
      <p:pic>
        <p:nvPicPr>
          <p:cNvPr descr="Lightbulb and gear with solid fill" id="107" name="Google Shape;107;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08" name="Google Shape;108;p1"/>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09" name="Google Shape;109;p1"/>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10" name="Google Shape;110;p1"/>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11" name="Google Shape;111;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2" name="Google Shape;112;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Gears with solid fill" id="113" name="Google Shape;113;p1"/>
          <p:cNvPicPr preferRelativeResize="0"/>
          <p:nvPr/>
        </p:nvPicPr>
        <p:blipFill rotWithShape="1">
          <a:blip r:embed="rId8">
            <a:alphaModFix/>
          </a:blip>
          <a:srcRect b="0" l="0" r="0" t="0"/>
          <a:stretch/>
        </p:blipFill>
        <p:spPr>
          <a:xfrm>
            <a:off x="21945604" y="-90556"/>
            <a:ext cx="1516436" cy="1516436"/>
          </a:xfrm>
          <a:prstGeom prst="rect">
            <a:avLst/>
          </a:prstGeom>
          <a:noFill/>
          <a:ln>
            <a:noFill/>
          </a:ln>
        </p:spPr>
      </p:pic>
      <p:sp>
        <p:nvSpPr>
          <p:cNvPr id="114" name="Google Shape;114;p1"/>
          <p:cNvSpPr txBox="1"/>
          <p:nvPr/>
        </p:nvSpPr>
        <p:spPr>
          <a:xfrm>
            <a:off x="854500" y="3262925"/>
            <a:ext cx="22400400" cy="5133300"/>
          </a:xfrm>
          <a:prstGeom prst="rect">
            <a:avLst/>
          </a:prstGeom>
          <a:noFill/>
          <a:ln>
            <a:noFill/>
          </a:ln>
        </p:spPr>
        <p:txBody>
          <a:bodyPr anchorCtr="0" anchor="t" bIns="91425" lIns="91425" spcFirstLastPara="1" rIns="91425" wrap="square" tIns="91425">
            <a:noAutofit/>
          </a:bodyPr>
          <a:lstStyle/>
          <a:p>
            <a:pPr indent="0" lvl="0" marL="228600" rtl="0" algn="l">
              <a:lnSpc>
                <a:spcPct val="115000"/>
              </a:lnSpc>
              <a:spcBef>
                <a:spcPts val="0"/>
              </a:spcBef>
              <a:spcAft>
                <a:spcPts val="0"/>
              </a:spcAft>
              <a:buNone/>
            </a:pPr>
            <a:r>
              <a:rPr lang="en-US" sz="2700">
                <a:solidFill>
                  <a:schemeClr val="dk1"/>
                </a:solidFill>
                <a:latin typeface="Figtree Medium"/>
                <a:ea typeface="Figtree Medium"/>
                <a:cs typeface="Figtree Medium"/>
                <a:sym typeface="Figtree Medium"/>
              </a:rPr>
              <a:t>Employer investments into housing is important for communities to have access to a variety of housing types as well as affordable options.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rPr lang="en-US" sz="2700">
                <a:solidFill>
                  <a:schemeClr val="dk1"/>
                </a:solidFill>
                <a:latin typeface="Figtree"/>
                <a:ea typeface="Figtree"/>
                <a:cs typeface="Figtree"/>
                <a:sym typeface="Figtree"/>
              </a:rPr>
              <a:t>Investments by employers into ensuring that there is an adequate supply of housing is crucial for inclusive regional economic development as it directly addresses the housing affordability crisis.</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t/>
            </a:r>
            <a:endParaRPr sz="2700">
              <a:solidFill>
                <a:schemeClr val="dk1"/>
              </a:solidFill>
              <a:latin typeface="Figtree Medium"/>
              <a:ea typeface="Figtree Medium"/>
              <a:cs typeface="Figtree Medium"/>
              <a:sym typeface="Figtree Medium"/>
            </a:endParaRPr>
          </a:p>
          <a:p>
            <a:pPr indent="0" lvl="0" marL="228600" rtl="0" algn="l">
              <a:lnSpc>
                <a:spcPct val="115000"/>
              </a:lnSpc>
              <a:spcBef>
                <a:spcPts val="0"/>
              </a:spcBef>
              <a:spcAft>
                <a:spcPts val="0"/>
              </a:spcAft>
              <a:buNone/>
            </a:pPr>
            <a:r>
              <a:rPr lang="en-US" sz="2700">
                <a:solidFill>
                  <a:schemeClr val="dk1"/>
                </a:solidFill>
                <a:latin typeface="Figtree Medium"/>
                <a:ea typeface="Figtree Medium"/>
                <a:cs typeface="Figtree Medium"/>
                <a:sym typeface="Figtree Medium"/>
              </a:rPr>
              <a:t>A </a:t>
            </a:r>
            <a:r>
              <a:rPr lang="en-US" sz="2700">
                <a:solidFill>
                  <a:schemeClr val="dk1"/>
                </a:solidFill>
                <a:latin typeface="Figtree Medium"/>
                <a:ea typeface="Figtree Medium"/>
                <a:cs typeface="Figtree Medium"/>
                <a:sym typeface="Figtree Medium"/>
              </a:rPr>
              <a:t>workforce</a:t>
            </a:r>
            <a:r>
              <a:rPr lang="en-US" sz="2700">
                <a:solidFill>
                  <a:schemeClr val="dk1"/>
                </a:solidFill>
                <a:latin typeface="Figtree Medium"/>
                <a:ea typeface="Figtree Medium"/>
                <a:cs typeface="Figtree Medium"/>
                <a:sym typeface="Figtree Medium"/>
              </a:rPr>
              <a:t> that has equitable access to housing can result in shorter commute times, stronger community bonds, and more opportunities to increase disposable income. </a:t>
            </a:r>
            <a:r>
              <a:rPr lang="en-US" sz="2700">
                <a:solidFill>
                  <a:schemeClr val="dk1"/>
                </a:solidFill>
                <a:latin typeface="Figtree"/>
                <a:ea typeface="Figtree"/>
                <a:cs typeface="Figtree"/>
                <a:sym typeface="Figtree"/>
              </a:rPr>
              <a:t>This strategy helps address the housing affordability crisis by increasing the available stock of housing types and entry price points, reducing the displacement of residents due to rising housing costs and short-term rental markets.</a:t>
            </a:r>
            <a:endParaRPr sz="2700">
              <a:solidFill>
                <a:schemeClr val="dk1"/>
              </a:solidFill>
              <a:latin typeface="Figtree Medium"/>
              <a:ea typeface="Figtree Medium"/>
              <a:cs typeface="Figtree Medium"/>
              <a:sym typeface="Figtree Medium"/>
            </a:endParaRPr>
          </a:p>
          <a:p>
            <a:pPr indent="0" lvl="0" marL="0" rtl="0" algn="l">
              <a:lnSpc>
                <a:spcPct val="115000"/>
              </a:lnSpc>
              <a:spcBef>
                <a:spcPts val="0"/>
              </a:spcBef>
              <a:spcAft>
                <a:spcPts val="0"/>
              </a:spcAft>
              <a:buNone/>
            </a:pPr>
            <a:r>
              <a:t/>
            </a:r>
            <a:endParaRPr sz="2700">
              <a:solidFill>
                <a:schemeClr val="dk1"/>
              </a:solidFill>
              <a:latin typeface="Figtree"/>
              <a:ea typeface="Figtree"/>
              <a:cs typeface="Figtree"/>
              <a:sym typeface="Figt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 name="Shape 119"/>
        <p:cNvGrpSpPr/>
        <p:nvPr/>
      </p:nvGrpSpPr>
      <p:grpSpPr>
        <a:xfrm>
          <a:off x="0" y="0"/>
          <a:ext cx="0" cy="0"/>
          <a:chOff x="0" y="0"/>
          <a:chExt cx="0" cy="0"/>
        </a:xfrm>
      </p:grpSpPr>
      <p:sp>
        <p:nvSpPr>
          <p:cNvPr id="120" name="Google Shape;120;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1" name="Google Shape;121;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2" name="Google Shape;122;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3" name="Google Shape;123;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4" name="Google Shape;124;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5" name="Google Shape;125;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6" name="Google Shape;126;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7" name="Google Shape;127;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8" name="Google Shape;128;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9" name="Google Shape;129;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30" name="Google Shape;130;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1" name="Google Shape;131;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4" name="Google Shape;134;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5" name="Google Shape;135;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6" name="Google Shape;136;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37" name="Google Shape;137;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38" name="Google Shape;138;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39" name="Google Shape;139;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40" name="Google Shape;140;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1" name="Google Shape;141;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2" name="Google Shape;142;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3" name="Google Shape;143;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4" name="Google Shape;144;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5" name="Google Shape;145;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