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22402800" cx="43891200"/>
  <p:notesSz cx="6858000" cy="9144000"/>
  <p:embeddedFontLst>
    <p:embeddedFont>
      <p:font typeface="Figtree"/>
      <p:regular r:id="rId8"/>
      <p:bold r:id="rId9"/>
      <p:italic r:id="rId10"/>
      <p:boldItalic r:id="rId11"/>
    </p:embeddedFont>
    <p:embeddedFont>
      <p:font typeface="Figtree Medium"/>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16" roundtripDataSignature="AMtx7mjil0zhfPVes18DpkqRMvFNmY4h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Figtree-boldItalic.fntdata"/><Relationship Id="rId10" Type="http://schemas.openxmlformats.org/officeDocument/2006/relationships/font" Target="fonts/Figtree-italic.fntdata"/><Relationship Id="rId13" Type="http://schemas.openxmlformats.org/officeDocument/2006/relationships/font" Target="fonts/FigtreeMedium-bold.fntdata"/><Relationship Id="rId12" Type="http://schemas.openxmlformats.org/officeDocument/2006/relationships/font" Target="fonts/Figtree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Figtree-bold.fntdata"/><Relationship Id="rId15" Type="http://schemas.openxmlformats.org/officeDocument/2006/relationships/font" Target="fonts/FigtreeMedium-boldItalic.fntdata"/><Relationship Id="rId14" Type="http://schemas.openxmlformats.org/officeDocument/2006/relationships/font" Target="fonts/FigtreeMedium-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Figtre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p1"/>
          <p:cNvSpPr/>
          <p:nvPr/>
        </p:nvSpPr>
        <p:spPr>
          <a:xfrm>
            <a:off x="623000" y="9221125"/>
            <a:ext cx="11568900" cy="12347400"/>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p1"/>
          <p:cNvSpPr txBox="1"/>
          <p:nvPr/>
        </p:nvSpPr>
        <p:spPr>
          <a:xfrm>
            <a:off x="5028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Building Social and Cultural Capital</a:t>
            </a:r>
            <a:endParaRPr b="1" i="1" sz="6000" u="none" cap="none" strike="noStrike">
              <a:solidFill>
                <a:srgbClr val="000000"/>
              </a:solidFill>
              <a:latin typeface="Figtree"/>
              <a:ea typeface="Figtree"/>
              <a:cs typeface="Figtree"/>
              <a:sym typeface="Figtree"/>
            </a:endParaRPr>
          </a:p>
        </p:txBody>
      </p:sp>
      <p:sp>
        <p:nvSpPr>
          <p:cNvPr id="93" name="Google Shape;93;p1"/>
          <p:cNvSpPr txBox="1"/>
          <p:nvPr/>
        </p:nvSpPr>
        <p:spPr>
          <a:xfrm>
            <a:off x="25152812" y="1401356"/>
            <a:ext cx="17853600" cy="1069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700">
                <a:solidFill>
                  <a:schemeClr val="dk1"/>
                </a:solidFill>
                <a:latin typeface="Figtree"/>
                <a:ea typeface="Figtree"/>
                <a:cs typeface="Figtree"/>
                <a:sym typeface="Figtree"/>
              </a:rPr>
              <a:t>This strategy boosts the region’s competitive advantage by increasing workforce readiness, building stronger community networks, and expanding local engagement. By fostering entrepreneurship and small business development, long-term economic stability is promoted and investment into local communities encouraged-strengthening their overall economic resilience and diversifying the region’s economic base.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Building social and cultural capital can help reduce disparities by providing underrepresented groups with the tools and knowledge needed for economic success. It can also promote social mobility and wealth building for marginalized populations, since this strategy aims to enhance social inclusion and cohesion within the community.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u="sng">
                <a:solidFill>
                  <a:schemeClr val="dk1"/>
                </a:solidFill>
                <a:latin typeface="Figtree Medium"/>
                <a:ea typeface="Figtree Medium"/>
                <a:cs typeface="Figtree Medium"/>
                <a:sym typeface="Figtree Medium"/>
              </a:rPr>
              <a:t>Proposed Actions</a:t>
            </a: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Medium"/>
                <a:ea typeface="Figtree Medium"/>
                <a:cs typeface="Figtree Medium"/>
                <a:sym typeface="Figtree Medium"/>
              </a:rPr>
              <a:t>Foster Community Mentorship Programs</a:t>
            </a:r>
            <a:r>
              <a:rPr lang="en-US" sz="2700">
                <a:solidFill>
                  <a:schemeClr val="dk1"/>
                </a:solidFill>
                <a:latin typeface="Figtree"/>
                <a:ea typeface="Figtree"/>
                <a:cs typeface="Figtree"/>
                <a:sym typeface="Figtree"/>
              </a:rPr>
              <a:t>: Develop mentorship programs and networks facilitating professional development and support systems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lang="en-US" sz="2700">
                <a:solidFill>
                  <a:schemeClr val="dk1"/>
                </a:solidFill>
                <a:latin typeface="Figtree Medium"/>
                <a:ea typeface="Figtree Medium"/>
                <a:cs typeface="Figtree Medium"/>
                <a:sym typeface="Figtree Medium"/>
              </a:rPr>
              <a:t>Offer Workshops &amp; Seminars</a:t>
            </a:r>
            <a:r>
              <a:rPr lang="en-US" sz="2700">
                <a:solidFill>
                  <a:schemeClr val="dk1"/>
                </a:solidFill>
                <a:latin typeface="Figtree"/>
                <a:ea typeface="Figtree"/>
                <a:cs typeface="Figtree"/>
                <a:sym typeface="Figtree"/>
              </a:rPr>
              <a:t> : Prepare individuals by offering guidance on how to secure jobs, navigate professional environments successfully, and financial literacy skills.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lang="en-US" sz="2700">
                <a:solidFill>
                  <a:schemeClr val="dk1"/>
                </a:solidFill>
                <a:latin typeface="Figtree Medium"/>
                <a:ea typeface="Figtree Medium"/>
                <a:cs typeface="Figtree Medium"/>
                <a:sym typeface="Figtree Medium"/>
              </a:rPr>
              <a:t>Enhance Career Counseling</a:t>
            </a:r>
            <a:r>
              <a:rPr lang="en-US" sz="2700">
                <a:solidFill>
                  <a:schemeClr val="dk1"/>
                </a:solidFill>
                <a:latin typeface="Figtree"/>
                <a:ea typeface="Figtree"/>
                <a:cs typeface="Figtree"/>
                <a:sym typeface="Figtree"/>
              </a:rPr>
              <a:t>: Strengthen partnerships between educational institutions and their career counseling programs to include more comprehensive coaching and social equity training programs.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lang="en-US" sz="2700">
                <a:solidFill>
                  <a:schemeClr val="dk1"/>
                </a:solidFill>
                <a:latin typeface="Figtree Medium"/>
                <a:ea typeface="Figtree Medium"/>
                <a:cs typeface="Figtree Medium"/>
                <a:sym typeface="Figtree Medium"/>
              </a:rPr>
              <a:t>Expand Grants and Programing</a:t>
            </a:r>
            <a:r>
              <a:rPr lang="en-US" sz="2700">
                <a:solidFill>
                  <a:schemeClr val="dk1"/>
                </a:solidFill>
                <a:latin typeface="Figtree"/>
                <a:ea typeface="Figtree"/>
                <a:cs typeface="Figtree"/>
                <a:sym typeface="Figtree"/>
              </a:rPr>
              <a:t>: Increase support of current organizations and initiatives already increasing social and cultural capital in local communities. </a:t>
            </a:r>
            <a:endParaRPr sz="2700">
              <a:solidFill>
                <a:schemeClr val="dk1"/>
              </a:solidFill>
              <a:latin typeface="Figtree"/>
              <a:ea typeface="Figtree"/>
              <a:cs typeface="Figtree"/>
              <a:sym typeface="Figtree"/>
            </a:endParaRPr>
          </a:p>
          <a:p>
            <a:pPr indent="0" lvl="0" marL="0" marR="0" rtl="0" algn="l">
              <a:lnSpc>
                <a:spcPct val="100000"/>
              </a:lnSpc>
              <a:spcBef>
                <a:spcPts val="1200"/>
              </a:spcBef>
              <a:spcAft>
                <a:spcPts val="0"/>
              </a:spcAft>
              <a:buClr>
                <a:srgbClr val="000000"/>
              </a:buClr>
              <a:buSzPts val="2600"/>
              <a:buFont typeface="Arial"/>
              <a:buNone/>
            </a:pPr>
            <a:r>
              <a:t/>
            </a:r>
            <a:endParaRPr b="1" sz="2700">
              <a:highlight>
                <a:srgbClr val="FFFF00"/>
              </a:highlight>
              <a:latin typeface="Figtree"/>
              <a:ea typeface="Figtree"/>
              <a:cs typeface="Figtree"/>
              <a:sym typeface="Figtree"/>
            </a:endParaRPr>
          </a:p>
        </p:txBody>
      </p:sp>
      <p:sp>
        <p:nvSpPr>
          <p:cNvPr id="94" name="Google Shape;94;p1"/>
          <p:cNvSpPr/>
          <p:nvPr/>
        </p:nvSpPr>
        <p:spPr>
          <a:xfrm>
            <a:off x="502850" y="2236750"/>
            <a:ext cx="23829900" cy="62907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5" name="Google Shape;95;p1"/>
          <p:cNvSpPr/>
          <p:nvPr/>
        </p:nvSpPr>
        <p:spPr>
          <a:xfrm>
            <a:off x="12872425" y="9221300"/>
            <a:ext cx="11460300" cy="123474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6" name="Google Shape;96;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7" name="Google Shape;97;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8" name="Google Shape;98;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99" name="Google Shape;99;p1"/>
          <p:cNvSpPr/>
          <p:nvPr/>
        </p:nvSpPr>
        <p:spPr>
          <a:xfrm>
            <a:off x="456176" y="8734546"/>
            <a:ext cx="2481900" cy="1200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0" name="Google Shape;100;p1"/>
          <p:cNvSpPr txBox="1"/>
          <p:nvPr/>
        </p:nvSpPr>
        <p:spPr>
          <a:xfrm>
            <a:off x="2257196" y="8960038"/>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2" name="Google Shape;102;p1"/>
          <p:cNvSpPr txBox="1"/>
          <p:nvPr/>
        </p:nvSpPr>
        <p:spPr>
          <a:xfrm>
            <a:off x="14002605" y="8999021"/>
            <a:ext cx="63009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4" name="Google Shape;104;p1"/>
          <p:cNvSpPr txBox="1"/>
          <p:nvPr/>
        </p:nvSpPr>
        <p:spPr>
          <a:xfrm>
            <a:off x="934475" y="2912100"/>
            <a:ext cx="22753200" cy="3570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700">
                <a:solidFill>
                  <a:schemeClr val="dk1"/>
                </a:solidFill>
                <a:latin typeface="Figtree"/>
                <a:ea typeface="Figtree"/>
                <a:cs typeface="Figtree"/>
                <a:sym typeface="Figtree"/>
              </a:rPr>
              <a:t>This strategy aims to break down barriers historically underrepresented communities face in their pursuit of economic opportunity, career advancement, and wealth-building through implementing social and cultural capital enhancing programs and initiatives emphasizing financial literacy, networking, and exposure to different career paths.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spcBef>
                <a:spcPts val="600"/>
              </a:spcBef>
              <a:spcAft>
                <a:spcPts val="600"/>
              </a:spcAft>
              <a:buClr>
                <a:schemeClr val="dk1"/>
              </a:buClr>
              <a:buSzPts val="1100"/>
              <a:buFont typeface="Arial"/>
              <a:buNone/>
            </a:pPr>
            <a:r>
              <a:rPr lang="en-US" sz="2700">
                <a:solidFill>
                  <a:schemeClr val="dk1"/>
                </a:solidFill>
                <a:latin typeface="Figtree"/>
                <a:ea typeface="Figtree"/>
                <a:cs typeface="Figtree"/>
                <a:sym typeface="Figtree"/>
              </a:rPr>
              <a:t>Social and cultural capital- which includes social connections, exposure to different paths, access to training and education, familiarity with workplace norms, and more- play a major role in determining an individual's economic situation. Helping historically underrepresented groups increase their social and cultural capital can help break down barriers to economic mobility, and thus create a stronger and more inclusive regional economy.  </a:t>
            </a:r>
            <a:endParaRPr sz="2700">
              <a:solidFill>
                <a:schemeClr val="dk1"/>
              </a:solidFill>
              <a:latin typeface="Figtree"/>
              <a:ea typeface="Figtree"/>
              <a:cs typeface="Figtree"/>
              <a:sym typeface="Figtree"/>
            </a:endParaRPr>
          </a:p>
        </p:txBody>
      </p:sp>
      <p:sp>
        <p:nvSpPr>
          <p:cNvPr id="105" name="Google Shape;105;p1"/>
          <p:cNvSpPr txBox="1"/>
          <p:nvPr/>
        </p:nvSpPr>
        <p:spPr>
          <a:xfrm>
            <a:off x="1086875" y="9989575"/>
            <a:ext cx="10641300" cy="109695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500">
                <a:solidFill>
                  <a:schemeClr val="dk1"/>
                </a:solidFill>
                <a:latin typeface="Figtree"/>
                <a:ea typeface="Figtree"/>
                <a:cs typeface="Figtree"/>
                <a:sym typeface="Figtree"/>
              </a:rPr>
              <a:t>Monét Warren of the IE Black Worker Center acknowledged “</a:t>
            </a:r>
            <a:r>
              <a:rPr i="1" lang="en-US" sz="2500">
                <a:solidFill>
                  <a:schemeClr val="dk1"/>
                </a:solidFill>
                <a:latin typeface="Figtree"/>
                <a:ea typeface="Figtree"/>
                <a:cs typeface="Figtree"/>
                <a:sym typeface="Figtree"/>
              </a:rPr>
              <a:t>a general knowledge gap in communities of color. My worker experience is my experience, and my knowledge with working with workers is limited to Black and Latinx [workers]. </a:t>
            </a:r>
            <a:r>
              <a:rPr b="1" i="1" lang="en-US" sz="2500">
                <a:solidFill>
                  <a:schemeClr val="dk1"/>
                </a:solidFill>
                <a:latin typeface="Figtree"/>
                <a:ea typeface="Figtree"/>
                <a:cs typeface="Figtree"/>
                <a:sym typeface="Figtree"/>
              </a:rPr>
              <a:t>There seems to be a knowledge gap in hard and soft skills</a:t>
            </a:r>
            <a:r>
              <a:rPr i="1" lang="en-US" sz="2500">
                <a:solidFill>
                  <a:schemeClr val="dk1"/>
                </a:solidFill>
                <a:latin typeface="Figtree"/>
                <a:ea typeface="Figtree"/>
                <a:cs typeface="Figtree"/>
                <a:sym typeface="Figtree"/>
              </a:rPr>
              <a:t>. I'm blown away by how many people don't know how to write a resume and cover letter…</a:t>
            </a:r>
            <a:r>
              <a:rPr lang="en-US" sz="2500">
                <a:solidFill>
                  <a:schemeClr val="dk1"/>
                </a:solidFill>
                <a:latin typeface="Figtree"/>
                <a:ea typeface="Figtree"/>
                <a:cs typeface="Figtree"/>
                <a:sym typeface="Figtree"/>
              </a:rPr>
              <a:t>”</a:t>
            </a:r>
            <a:endParaRPr sz="25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5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500">
                <a:solidFill>
                  <a:schemeClr val="dk1"/>
                </a:solidFill>
                <a:latin typeface="Figtree"/>
                <a:ea typeface="Figtree"/>
                <a:cs typeface="Figtree"/>
                <a:sym typeface="Figtree"/>
              </a:rPr>
              <a:t>Target Facility Attendant Marco Perez explained how his upward trajectory was the result of knowing the right people: “</a:t>
            </a:r>
            <a:r>
              <a:rPr i="1" lang="en-US" sz="2500">
                <a:solidFill>
                  <a:schemeClr val="dk1"/>
                </a:solidFill>
                <a:latin typeface="Figtree"/>
                <a:ea typeface="Figtree"/>
                <a:cs typeface="Figtree"/>
                <a:sym typeface="Figtree"/>
              </a:rPr>
              <a:t>After a few years there, you know, just networking, talking to management and all that, they recommended, ‘Hey man, we know you have experience doing this and that. We think you'd be perfect for engineering facilities department. You can start up as a [apprentice] and work your way up to a mechanic.’ </a:t>
            </a:r>
            <a:r>
              <a:rPr b="1" i="1" lang="en-US" sz="2500">
                <a:solidFill>
                  <a:schemeClr val="dk1"/>
                </a:solidFill>
                <a:latin typeface="Figtree"/>
                <a:ea typeface="Figtree"/>
                <a:cs typeface="Figtree"/>
                <a:sym typeface="Figtree"/>
              </a:rPr>
              <a:t>He kind of helped me get my foot in the door, helped me cross train and, in a couple months, I ended up switching over within a couple months of me talking to them</a:t>
            </a:r>
            <a:r>
              <a:rPr i="1" lang="en-US" sz="2500">
                <a:solidFill>
                  <a:schemeClr val="dk1"/>
                </a:solidFill>
                <a:latin typeface="Figtree"/>
                <a:ea typeface="Figtree"/>
                <a:cs typeface="Figtree"/>
                <a:sym typeface="Figtree"/>
              </a:rPr>
              <a:t>.</a:t>
            </a:r>
            <a:r>
              <a:rPr lang="en-US" sz="2500">
                <a:solidFill>
                  <a:schemeClr val="dk1"/>
                </a:solidFill>
                <a:latin typeface="Figtree"/>
                <a:ea typeface="Figtree"/>
                <a:cs typeface="Figtree"/>
                <a:sym typeface="Figtree"/>
              </a:rPr>
              <a:t>”</a:t>
            </a:r>
            <a:endParaRPr sz="25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5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rPr lang="en-US" sz="2500">
                <a:solidFill>
                  <a:schemeClr val="dk1"/>
                </a:solidFill>
                <a:latin typeface="Figtree"/>
                <a:ea typeface="Figtree"/>
                <a:cs typeface="Figtree"/>
                <a:sym typeface="Figtree"/>
              </a:rPr>
              <a:t>Ryan, who grew up on a tribal reservation, recalled that “</a:t>
            </a:r>
            <a:r>
              <a:rPr i="1" lang="en-US" sz="2500">
                <a:solidFill>
                  <a:schemeClr val="dk1"/>
                </a:solidFill>
                <a:latin typeface="Figtree"/>
                <a:ea typeface="Figtree"/>
                <a:cs typeface="Figtree"/>
                <a:sym typeface="Figtree"/>
              </a:rPr>
              <a:t>they put us through these classes, explaining like . . . how to fill out all of your application, and . . . </a:t>
            </a:r>
            <a:r>
              <a:rPr b="1" i="1" lang="en-US" sz="2500">
                <a:solidFill>
                  <a:schemeClr val="dk1"/>
                </a:solidFill>
                <a:latin typeface="Figtree"/>
                <a:ea typeface="Figtree"/>
                <a:cs typeface="Figtree"/>
                <a:sym typeface="Figtree"/>
              </a:rPr>
              <a:t>like, how to talk to people now, because a lot of us here, like I said, we don't know how to speak to people. We don't know what I need to get to those classes. It helped me understand how to speak and how to socialize with a boss or coworker</a:t>
            </a:r>
            <a:r>
              <a:rPr i="1" lang="en-US" sz="2500">
                <a:solidFill>
                  <a:schemeClr val="dk1"/>
                </a:solidFill>
                <a:latin typeface="Figtree"/>
                <a:ea typeface="Figtree"/>
                <a:cs typeface="Figtree"/>
                <a:sym typeface="Figtree"/>
              </a:rPr>
              <a:t>. And I went to a class that teaches how to have these . . . soft skills. I was able to take a class, and they hooked me up before I went and got this job. I learned how to speak to these people. I mean, it wasn't that big of a class . . . I paid attention. And it helped me immensely, like, you know, how to write a resume stuff like that.</a:t>
            </a:r>
            <a:r>
              <a:rPr lang="en-US" sz="2500">
                <a:solidFill>
                  <a:schemeClr val="dk1"/>
                </a:solidFill>
                <a:latin typeface="Figtree"/>
                <a:ea typeface="Figtree"/>
                <a:cs typeface="Figtree"/>
                <a:sym typeface="Figtree"/>
              </a:rPr>
              <a:t>”</a:t>
            </a:r>
            <a:endParaRPr b="1" sz="2500">
              <a:highlight>
                <a:srgbClr val="FFFF00"/>
              </a:highlight>
              <a:latin typeface="Figtree"/>
              <a:ea typeface="Figtree"/>
              <a:cs typeface="Figtree"/>
              <a:sym typeface="Figtree"/>
            </a:endParaRPr>
          </a:p>
        </p:txBody>
      </p:sp>
      <p:pic>
        <p:nvPicPr>
          <p:cNvPr descr="Lightbulb and gear with solid fill" id="106" name="Google Shape;106;p1"/>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pic>
        <p:nvPicPr>
          <p:cNvPr descr="Group with solid fill" id="107" name="Google Shape;107;p1"/>
          <p:cNvPicPr preferRelativeResize="0"/>
          <p:nvPr/>
        </p:nvPicPr>
        <p:blipFill rotWithShape="1">
          <a:blip r:embed="rId4">
            <a:alphaModFix/>
          </a:blip>
          <a:srcRect b="0" l="0" r="0" t="0"/>
          <a:stretch/>
        </p:blipFill>
        <p:spPr>
          <a:xfrm flipH="1">
            <a:off x="924209" y="8598968"/>
            <a:ext cx="1319100" cy="1319100"/>
          </a:xfrm>
          <a:prstGeom prst="rect">
            <a:avLst/>
          </a:prstGeom>
          <a:noFill/>
          <a:ln>
            <a:noFill/>
          </a:ln>
        </p:spPr>
      </p:pic>
      <p:pic>
        <p:nvPicPr>
          <p:cNvPr descr="Priorities with solid fill" id="108" name="Google Shape;108;p1"/>
          <p:cNvPicPr preferRelativeResize="0"/>
          <p:nvPr/>
        </p:nvPicPr>
        <p:blipFill rotWithShape="1">
          <a:blip r:embed="rId5">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09" name="Google Shape;109;p1"/>
          <p:cNvPicPr preferRelativeResize="0"/>
          <p:nvPr/>
        </p:nvPicPr>
        <p:blipFill rotWithShape="1">
          <a:blip r:embed="rId6">
            <a:alphaModFix/>
          </a:blip>
          <a:srcRect b="0" l="0" r="0" t="0"/>
          <a:stretch/>
        </p:blipFill>
        <p:spPr>
          <a:xfrm>
            <a:off x="39057657" y="20537276"/>
            <a:ext cx="4330700" cy="1727200"/>
          </a:xfrm>
          <a:prstGeom prst="rect">
            <a:avLst/>
          </a:prstGeom>
          <a:noFill/>
          <a:ln>
            <a:noFill/>
          </a:ln>
        </p:spPr>
      </p:pic>
      <p:pic>
        <p:nvPicPr>
          <p:cNvPr descr="Gears with solid fill" id="110" name="Google Shape;110;p1"/>
          <p:cNvPicPr preferRelativeResize="0"/>
          <p:nvPr/>
        </p:nvPicPr>
        <p:blipFill rotWithShape="1">
          <a:blip r:embed="rId7">
            <a:alphaModFix/>
          </a:blip>
          <a:srcRect b="0" l="0" r="0" t="0"/>
          <a:stretch/>
        </p:blipFill>
        <p:spPr>
          <a:xfrm>
            <a:off x="19524879" y="248744"/>
            <a:ext cx="1516436" cy="1516436"/>
          </a:xfrm>
          <a:prstGeom prst="rect">
            <a:avLst/>
          </a:prstGeom>
          <a:noFill/>
          <a:ln>
            <a:noFill/>
          </a:ln>
        </p:spPr>
      </p:pic>
      <p:sp>
        <p:nvSpPr>
          <p:cNvPr id="111" name="Google Shape;111;p1"/>
          <p:cNvSpPr txBox="1"/>
          <p:nvPr/>
        </p:nvSpPr>
        <p:spPr>
          <a:xfrm>
            <a:off x="13403813" y="10599050"/>
            <a:ext cx="10210200" cy="4636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It just gets hard when you don't have resources as far as like finances or just like even knowing what to do building credit, stuff like that, just like figuring out life and not really having anyone to show you if your like, parents aren't showing you. - Greater San Bernardino</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Many people need assistance in understanding what jobs are available to them, how to apply for those jobs, and how to make themselves stand out from other applicants. Career counseling can provide this type of support.</a:t>
            </a:r>
            <a:endParaRPr i="1" sz="2700">
              <a:solidFill>
                <a:schemeClr val="dk1"/>
              </a:solidFill>
              <a:latin typeface="Figtree"/>
              <a:ea typeface="Figtree"/>
              <a:cs typeface="Figtree"/>
              <a:sym typeface="Figtree"/>
            </a:endParaRPr>
          </a:p>
        </p:txBody>
      </p:sp>
      <p:grpSp>
        <p:nvGrpSpPr>
          <p:cNvPr id="112" name="Google Shape;112;p1"/>
          <p:cNvGrpSpPr/>
          <p:nvPr/>
        </p:nvGrpSpPr>
        <p:grpSpPr>
          <a:xfrm>
            <a:off x="12683505" y="8574506"/>
            <a:ext cx="1319100" cy="1520400"/>
            <a:chOff x="44855255" y="13397081"/>
            <a:chExt cx="1319100" cy="1520400"/>
          </a:xfrm>
        </p:grpSpPr>
        <p:sp>
          <p:nvSpPr>
            <p:cNvPr id="113" name="Google Shape;113;p1"/>
            <p:cNvSpPr/>
            <p:nvPr/>
          </p:nvSpPr>
          <p:spPr>
            <a:xfrm>
              <a:off x="44855255" y="13397081"/>
              <a:ext cx="1319100" cy="1520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14" name="Google Shape;114;p1"/>
            <p:cNvPicPr preferRelativeResize="0"/>
            <p:nvPr/>
          </p:nvPicPr>
          <p:blipFill rotWithShape="1">
            <a:blip r:embed="rId8">
              <a:alphaModFix/>
            </a:blip>
            <a:srcRect b="0" l="0" r="0" t="0"/>
            <a:stretch/>
          </p:blipFill>
          <p:spPr>
            <a:xfrm flipH="1">
              <a:off x="44943863" y="13586343"/>
              <a:ext cx="1141860" cy="114186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1" name="Google Shape;121;p2"/>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2" name="Google Shape;122;p2"/>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23" name="Google Shape;123;p2"/>
          <p:cNvSpPr txBox="1"/>
          <p:nvPr/>
        </p:nvSpPr>
        <p:spPr>
          <a:xfrm>
            <a:off x="352144" y="99993"/>
            <a:ext cx="23830027" cy="144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000000"/>
                </a:solidFill>
                <a:latin typeface="Figtree"/>
                <a:ea typeface="Figtree"/>
                <a:cs typeface="Figtree"/>
                <a:sym typeface="Figtree"/>
              </a:rPr>
              <a:t>TOPIC </a:t>
            </a:r>
            <a:r>
              <a:rPr b="1" i="1" lang="en-US" sz="6000" u="none" cap="none" strike="noStrike">
                <a:solidFill>
                  <a:srgbClr val="000000"/>
                </a:solidFill>
                <a:latin typeface="Figtree"/>
                <a:ea typeface="Figtree"/>
                <a:cs typeface="Figtree"/>
                <a:sym typeface="Figtree"/>
              </a:rPr>
              <a:t>(Economic Mobility and Wealth-Building) </a:t>
            </a:r>
            <a:endParaRPr b="1" i="1" sz="6000" u="none" cap="none" strike="noStrike">
              <a:solidFill>
                <a:srgbClr val="000000"/>
              </a:solidFill>
              <a:latin typeface="Figtree"/>
              <a:ea typeface="Figtree"/>
              <a:cs typeface="Figtree"/>
              <a:sym typeface="Figtree"/>
            </a:endParaRPr>
          </a:p>
        </p:txBody>
      </p:sp>
      <p:sp>
        <p:nvSpPr>
          <p:cNvPr id="124" name="Google Shape;124;p2"/>
          <p:cNvSpPr txBox="1"/>
          <p:nvPr/>
        </p:nvSpPr>
        <p:spPr>
          <a:xfrm>
            <a:off x="25152812" y="140135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25" name="Google Shape;125;p2"/>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6" name="Google Shape;126;p2"/>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7" name="Google Shape;127;p2"/>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8" name="Google Shape;128;p2"/>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9" name="Google Shape;129;p2"/>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30" name="Google Shape;130;p2"/>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31" name="Google Shape;131;p2"/>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2" name="Google Shape;132;p2"/>
          <p:cNvSpPr txBox="1"/>
          <p:nvPr/>
        </p:nvSpPr>
        <p:spPr>
          <a:xfrm>
            <a:off x="1741682" y="11118397"/>
            <a:ext cx="6117607" cy="120032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community?</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4" name="Google Shape;134;p2"/>
          <p:cNvSpPr txBox="1"/>
          <p:nvPr/>
        </p:nvSpPr>
        <p:spPr>
          <a:xfrm>
            <a:off x="13879356" y="11414139"/>
            <a:ext cx="4219688" cy="66507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35" name="Google Shape;135;p2"/>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36" name="Google Shape;136;p2"/>
          <p:cNvSpPr txBox="1"/>
          <p:nvPr/>
        </p:nvSpPr>
        <p:spPr>
          <a:xfrm>
            <a:off x="934466" y="291210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37" name="Google Shape;137;p2"/>
          <p:cNvSpPr txBox="1"/>
          <p:nvPr/>
        </p:nvSpPr>
        <p:spPr>
          <a:xfrm>
            <a:off x="1086866" y="12725341"/>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 / QUOTES</a:t>
            </a:r>
            <a:endParaRPr b="1" i="0" sz="2600" u="none" cap="none" strike="noStrike">
              <a:solidFill>
                <a:srgbClr val="000000"/>
              </a:solidFill>
              <a:highlight>
                <a:srgbClr val="FFFF00"/>
              </a:highlight>
              <a:latin typeface="Figtree"/>
              <a:ea typeface="Figtree"/>
              <a:cs typeface="Figtree"/>
              <a:sym typeface="Figtree"/>
            </a:endParaRPr>
          </a:p>
        </p:txBody>
      </p:sp>
      <p:sp>
        <p:nvSpPr>
          <p:cNvPr id="138" name="Google Shape;138;p2"/>
          <p:cNvSpPr txBox="1"/>
          <p:nvPr/>
        </p:nvSpPr>
        <p:spPr>
          <a:xfrm>
            <a:off x="13245731" y="12678956"/>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GRAPH(S) / TEXT</a:t>
            </a:r>
            <a:endParaRPr b="1" i="0" sz="26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139" name="Google Shape;139;p2"/>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40" name="Google Shape;140;p2"/>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41" name="Google Shape;141;p2"/>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42" name="Google Shape;142;p2"/>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43" name="Google Shape;143;p2"/>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44" name="Google Shape;144;p2"/>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Family with girl with solid fill" id="145" name="Google Shape;145;p2"/>
          <p:cNvPicPr preferRelativeResize="0"/>
          <p:nvPr/>
        </p:nvPicPr>
        <p:blipFill rotWithShape="1">
          <a:blip r:embed="rId8">
            <a:alphaModFix/>
          </a:blip>
          <a:srcRect b="0" l="0" r="0" t="0"/>
          <a:stretch/>
        </p:blipFill>
        <p:spPr>
          <a:xfrm>
            <a:off x="19113500" y="154905"/>
            <a:ext cx="1423865" cy="1423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