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2402800" cx="43891200"/>
  <p:notesSz cx="6858000" cy="9144000"/>
  <p:embeddedFontLst>
    <p:embeddedFont>
      <p:font typeface="Figtre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56">
          <p15:clr>
            <a:srgbClr val="A4A3A4"/>
          </p15:clr>
        </p15:guide>
        <p15:guide id="2" pos="13824">
          <p15:clr>
            <a:srgbClr val="A4A3A4"/>
          </p15:clr>
        </p15:guide>
      </p15:sldGuideLst>
    </p:ext>
    <p:ext uri="GoogleSlidesCustomDataVersion2">
      <go:slidesCustomData xmlns:go="http://customooxmlschemas.google.com/" r:id="rId11" roundtripDataSignature="AMtx7mgsJIIYiRmohrx+jkFFQEAbNXCr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5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Figtree-boldItalic.fntdata"/><Relationship Id="rId9" Type="http://schemas.openxmlformats.org/officeDocument/2006/relationships/font" Target="fonts/Figtre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Figtree-regular.fntdata"/><Relationship Id="rId8" Type="http://schemas.openxmlformats.org/officeDocument/2006/relationships/font" Target="fonts/Figtre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14838415" y="-5857186"/>
            <a:ext cx="14214371"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5" name="Google Shape;75;p1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26648992" y="5953390"/>
            <a:ext cx="18985337"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7446592" y="-3236329"/>
            <a:ext cx="18985337"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81" name="Google Shape;81;p1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486400" y="3666386"/>
            <a:ext cx="3291840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5486400" y="11766657"/>
            <a:ext cx="329184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22" name="Google Shape;22;p5"/>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8" name="Google Shape;28;p6"/>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2994660" y="5585146"/>
            <a:ext cx="37856160"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2994660" y="14992247"/>
            <a:ext cx="37856160"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rgbClr val="888888"/>
              </a:buClr>
              <a:buSzPts val="7840"/>
              <a:buNone/>
              <a:defRPr sz="7840">
                <a:solidFill>
                  <a:srgbClr val="888888"/>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34" name="Google Shape;34;p7"/>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30175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8"/>
          <p:cNvSpPr txBox="1"/>
          <p:nvPr>
            <p:ph idx="2" type="body"/>
          </p:nvPr>
        </p:nvSpPr>
        <p:spPr>
          <a:xfrm>
            <a:off x="222199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1" name="Google Shape;41;p8"/>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3023237"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3023239" y="5491799"/>
            <a:ext cx="18568033"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7" name="Google Shape;47;p9"/>
          <p:cNvSpPr txBox="1"/>
          <p:nvPr>
            <p:ph idx="2" type="body"/>
          </p:nvPr>
        </p:nvSpPr>
        <p:spPr>
          <a:xfrm>
            <a:off x="3023239" y="8183245"/>
            <a:ext cx="18568033"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8" name="Google Shape;48;p9"/>
          <p:cNvSpPr txBox="1"/>
          <p:nvPr>
            <p:ph idx="3" type="body"/>
          </p:nvPr>
        </p:nvSpPr>
        <p:spPr>
          <a:xfrm>
            <a:off x="22219920" y="5491799"/>
            <a:ext cx="186594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9" name="Google Shape;49;p9"/>
          <p:cNvSpPr txBox="1"/>
          <p:nvPr>
            <p:ph idx="4" type="body"/>
          </p:nvPr>
        </p:nvSpPr>
        <p:spPr>
          <a:xfrm>
            <a:off x="22219920" y="8183245"/>
            <a:ext cx="186594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50" name="Google Shape;50;p9"/>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18659477" y="3225590"/>
            <a:ext cx="22219920"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61" name="Google Shape;61;p11"/>
          <p:cNvSpPr txBox="1"/>
          <p:nvPr>
            <p:ph idx="2"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2" name="Google Shape;62;p11"/>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18659477" y="3225590"/>
            <a:ext cx="22219920" cy="15920508"/>
          </a:xfrm>
          <a:prstGeom prst="rect">
            <a:avLst/>
          </a:prstGeom>
          <a:noFill/>
          <a:ln>
            <a:noFill/>
          </a:ln>
        </p:spPr>
      </p:sp>
      <p:sp>
        <p:nvSpPr>
          <p:cNvPr id="68" name="Google Shape;68;p12"/>
          <p:cNvSpPr txBox="1"/>
          <p:nvPr>
            <p:ph idx="1"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9" name="Google Shape;69;p12"/>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0" name="Google Shape;90;p1"/>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1" name="Google Shape;91;p1"/>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92" name="Google Shape;92;p1"/>
          <p:cNvSpPr txBox="1"/>
          <p:nvPr/>
        </p:nvSpPr>
        <p:spPr>
          <a:xfrm>
            <a:off x="1845949" y="48275"/>
            <a:ext cx="224868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Clean Economy Innovation</a:t>
            </a:r>
            <a:r>
              <a:rPr b="1" i="0" lang="en-US" sz="8800" u="none" cap="none" strike="noStrike">
                <a:solidFill>
                  <a:srgbClr val="000000"/>
                </a:solidFill>
                <a:latin typeface="Figtree"/>
                <a:ea typeface="Figtree"/>
                <a:cs typeface="Figtree"/>
                <a:sym typeface="Figtree"/>
              </a:rPr>
              <a:t> </a:t>
            </a:r>
            <a:r>
              <a:rPr i="1" lang="en-US" sz="6000" u="none" cap="none" strike="noStrike">
                <a:solidFill>
                  <a:srgbClr val="000000"/>
                </a:solidFill>
                <a:latin typeface="Figtree"/>
                <a:ea typeface="Figtree"/>
                <a:cs typeface="Figtree"/>
                <a:sym typeface="Figtree"/>
              </a:rPr>
              <a:t>(Quality Job Creation) </a:t>
            </a:r>
            <a:endParaRPr i="1" sz="6000" u="none" cap="none" strike="noStrike">
              <a:solidFill>
                <a:srgbClr val="000000"/>
              </a:solidFill>
              <a:latin typeface="Figtree"/>
              <a:ea typeface="Figtree"/>
              <a:cs typeface="Figtree"/>
              <a:sym typeface="Figtree"/>
            </a:endParaRPr>
          </a:p>
        </p:txBody>
      </p:sp>
      <p:sp>
        <p:nvSpPr>
          <p:cNvPr id="93" name="Google Shape;93;p1"/>
          <p:cNvSpPr txBox="1"/>
          <p:nvPr/>
        </p:nvSpPr>
        <p:spPr>
          <a:xfrm>
            <a:off x="25152812" y="1401356"/>
            <a:ext cx="17853600" cy="655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lang="en-US" sz="3800">
                <a:latin typeface="Figtree"/>
                <a:ea typeface="Figtree"/>
                <a:cs typeface="Figtree"/>
                <a:sym typeface="Figtree"/>
              </a:rPr>
              <a:t>Clean Economy Innovation Cluster Development: </a:t>
            </a:r>
            <a:r>
              <a:rPr lang="en-US" sz="3800">
                <a:latin typeface="Figtree"/>
                <a:ea typeface="Figtree"/>
                <a:cs typeface="Figtree"/>
                <a:sym typeface="Figtree"/>
              </a:rPr>
              <a:t>Establish a formal collaboration across industry, the public sector, and universities to tackle issues that call for regional cross-sector solutions, including cluster growth initiatives, tech commercialization, business growth acceleration, </a:t>
            </a:r>
            <a:r>
              <a:rPr lang="en-US" sz="3800">
                <a:solidFill>
                  <a:schemeClr val="dk1"/>
                </a:solidFill>
                <a:latin typeface="Figtree"/>
                <a:ea typeface="Figtree"/>
                <a:cs typeface="Figtree"/>
                <a:sym typeface="Figtree"/>
              </a:rPr>
              <a:t>global branding and business attraction, </a:t>
            </a:r>
            <a:r>
              <a:rPr lang="en-US" sz="3800">
                <a:latin typeface="Figtree"/>
                <a:ea typeface="Figtree"/>
                <a:cs typeface="Figtree"/>
                <a:sym typeface="Figtree"/>
              </a:rPr>
              <a:t>and workforce development.</a:t>
            </a:r>
            <a:endParaRPr sz="3800">
              <a:latin typeface="Figtree"/>
              <a:ea typeface="Figtree"/>
              <a:cs typeface="Figtree"/>
              <a:sym typeface="Figtree"/>
            </a:endParaRPr>
          </a:p>
          <a:p>
            <a:pPr indent="0" lvl="0" marL="0" marR="0" rtl="0" algn="l">
              <a:lnSpc>
                <a:spcPct val="100000"/>
              </a:lnSpc>
              <a:spcBef>
                <a:spcPts val="2400"/>
              </a:spcBef>
              <a:spcAft>
                <a:spcPts val="0"/>
              </a:spcAft>
              <a:buClr>
                <a:srgbClr val="000000"/>
              </a:buClr>
              <a:buSzPts val="2600"/>
              <a:buFont typeface="Arial"/>
              <a:buNone/>
            </a:pPr>
            <a:r>
              <a:t/>
            </a:r>
            <a:endParaRPr sz="3800">
              <a:latin typeface="Figtree"/>
              <a:ea typeface="Figtree"/>
              <a:cs typeface="Figtree"/>
              <a:sym typeface="Figtree"/>
            </a:endParaRPr>
          </a:p>
          <a:p>
            <a:pPr indent="0" lvl="0" marL="0" rtl="0" algn="l">
              <a:spcBef>
                <a:spcPts val="2400"/>
              </a:spcBef>
              <a:spcAft>
                <a:spcPts val="2400"/>
              </a:spcAft>
              <a:buClr>
                <a:schemeClr val="dk1"/>
              </a:buClr>
              <a:buSzPts val="1100"/>
              <a:buFont typeface="Arial"/>
              <a:buNone/>
            </a:pPr>
            <a:r>
              <a:rPr b="1" lang="en-US" sz="3800">
                <a:latin typeface="Figtree"/>
                <a:ea typeface="Figtree"/>
                <a:cs typeface="Figtree"/>
                <a:sym typeface="Figtree"/>
              </a:rPr>
              <a:t>OASIS Clean Tech Park: </a:t>
            </a:r>
            <a:r>
              <a:rPr lang="en-US" sz="3800">
                <a:latin typeface="Figtree"/>
                <a:ea typeface="Figtree"/>
                <a:cs typeface="Figtree"/>
                <a:sym typeface="Figtree"/>
              </a:rPr>
              <a:t>Follow through on the development of this dedicated space for applied research, proof-of-concept testing, and startup incubation. Once complete, the Park will provide a physical hub for clean economy innovation in the region. </a:t>
            </a:r>
            <a:endParaRPr sz="3800">
              <a:latin typeface="Figtree"/>
              <a:ea typeface="Figtree"/>
              <a:cs typeface="Figtree"/>
              <a:sym typeface="Figtree"/>
            </a:endParaRPr>
          </a:p>
        </p:txBody>
      </p:sp>
      <p:sp>
        <p:nvSpPr>
          <p:cNvPr id="94" name="Google Shape;94;p1"/>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5" name="Google Shape;95;p1"/>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6" name="Google Shape;96;p1"/>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7" name="Google Shape;97;p1"/>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8" name="Google Shape;98;p1"/>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99" name="Google Shape;99;p1"/>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00" name="Google Shape;100;p1"/>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1" name="Google Shape;101;p1"/>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0"/>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3" name="Google Shape;103;p1"/>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04" name="Google Shape;104;p1"/>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05" name="Google Shape;105;p1"/>
          <p:cNvSpPr txBox="1"/>
          <p:nvPr/>
        </p:nvSpPr>
        <p:spPr>
          <a:xfrm>
            <a:off x="934477" y="2912100"/>
            <a:ext cx="22486800" cy="8976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sz="3200">
                <a:latin typeface="Figtree"/>
                <a:ea typeface="Figtree"/>
                <a:cs typeface="Figtree"/>
                <a:sym typeface="Figtree"/>
              </a:rPr>
              <a:t>Clean economy innovation shows significant potential for quality job creation and new climate solutions that leverage the region's industry strengths, research institutions, and strategic location. The cluster has connections to advanced manufacturing, cybersecurity, and other key sectors as well as major assets such as UCR's research facilities, entrepreneurial programming, and expertise and CARB's world-class air quality labs. The region’s geographic location represents another competitive advantage. California’s leadership on climate action is creating new markets for clean economy innovations while Inland SoCal’s extensive logistics infrastructure and proximity to the Ports of Los Angeles and Long Beach make it easier to get goods to market.</a:t>
            </a:r>
            <a:endParaRPr sz="3200">
              <a:latin typeface="Figtree"/>
              <a:ea typeface="Figtree"/>
              <a:cs typeface="Figtree"/>
              <a:sym typeface="Figtree"/>
            </a:endParaRPr>
          </a:p>
          <a:p>
            <a:pPr indent="0" lvl="0" marL="0" rtl="0" algn="l">
              <a:lnSpc>
                <a:spcPct val="115000"/>
              </a:lnSpc>
              <a:spcBef>
                <a:spcPts val="1800"/>
              </a:spcBef>
              <a:spcAft>
                <a:spcPts val="0"/>
              </a:spcAft>
              <a:buClr>
                <a:schemeClr val="dk1"/>
              </a:buClr>
              <a:buSzPts val="1100"/>
              <a:buFont typeface="Arial"/>
              <a:buNone/>
            </a:pPr>
            <a:r>
              <a:rPr lang="en-US" sz="3200">
                <a:latin typeface="Figtree"/>
                <a:ea typeface="Figtree"/>
                <a:cs typeface="Figtree"/>
                <a:sym typeface="Figtree"/>
              </a:rPr>
              <a:t>This sector has sizable potential for equitable economic impact, provided that career pathways are accessible and support student and worker success. UCR’s Opportunity to Advance Sustainability, Innovation, and Social Inclusion (OASIS) initiative has an important role to play in this regard. The initiative’s emphasis on social inclusion pushes researchers and companies to take the needs of historically disadvantaged communities into account when developing clean economy innovations. Its involvement in regional workforce development reinforces this inclusive approach by establishing accessible pathways into quality jobs in the clean economy.</a:t>
            </a:r>
            <a:endParaRPr sz="3200">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lang="en-US" sz="3200">
                <a:latin typeface="Figtree"/>
                <a:ea typeface="Figtree"/>
                <a:cs typeface="Figtree"/>
                <a:sym typeface="Figtree"/>
              </a:rPr>
              <a:t> </a:t>
            </a:r>
            <a:endParaRPr sz="3200">
              <a:latin typeface="Figtree"/>
              <a:ea typeface="Figtree"/>
              <a:cs typeface="Figtree"/>
              <a:sym typeface="Figtree"/>
            </a:endParaRPr>
          </a:p>
          <a:p>
            <a:pPr indent="0" lvl="0" marL="0" marR="0" rtl="0" algn="l">
              <a:lnSpc>
                <a:spcPct val="100000"/>
              </a:lnSpc>
              <a:spcBef>
                <a:spcPts val="600"/>
              </a:spcBef>
              <a:spcAft>
                <a:spcPts val="0"/>
              </a:spcAft>
              <a:buClr>
                <a:srgbClr val="000000"/>
              </a:buClr>
              <a:buSzPts val="2600"/>
              <a:buFont typeface="Arial"/>
              <a:buNone/>
            </a:pPr>
            <a:r>
              <a:t/>
            </a:r>
            <a:endParaRPr b="1" sz="3200">
              <a:latin typeface="Figtree"/>
              <a:ea typeface="Figtree"/>
              <a:cs typeface="Figtree"/>
              <a:sym typeface="Figtree"/>
            </a:endParaRPr>
          </a:p>
        </p:txBody>
      </p:sp>
      <p:pic>
        <p:nvPicPr>
          <p:cNvPr descr="Lightbulb and gear with solid fill" id="106" name="Google Shape;106;p1"/>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07" name="Google Shape;107;p1"/>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08" name="Google Shape;108;p1"/>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09" name="Google Shape;109;p1"/>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10" name="Google Shape;110;p1"/>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11" name="Google Shape;111;p1"/>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Gears with solid fill" id="112" name="Google Shape;112;p1"/>
          <p:cNvPicPr preferRelativeResize="0"/>
          <p:nvPr/>
        </p:nvPicPr>
        <p:blipFill rotWithShape="1">
          <a:blip r:embed="rId8">
            <a:alphaModFix/>
          </a:blip>
          <a:srcRect b="0" l="0" r="0" t="0"/>
          <a:stretch/>
        </p:blipFill>
        <p:spPr>
          <a:xfrm>
            <a:off x="309879" y="-40456"/>
            <a:ext cx="1516436" cy="1516436"/>
          </a:xfrm>
          <a:prstGeom prst="rect">
            <a:avLst/>
          </a:prstGeom>
          <a:noFill/>
          <a:ln>
            <a:noFill/>
          </a:ln>
        </p:spPr>
      </p:pic>
      <p:sp>
        <p:nvSpPr>
          <p:cNvPr id="113" name="Google Shape;113;p1"/>
          <p:cNvSpPr txBox="1"/>
          <p:nvPr/>
        </p:nvSpPr>
        <p:spPr>
          <a:xfrm>
            <a:off x="12966425" y="12678950"/>
            <a:ext cx="10641300" cy="6695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2600"/>
              <a:buFont typeface="Arial"/>
              <a:buNone/>
            </a:pPr>
            <a:r>
              <a:rPr lang="en-US" sz="3200">
                <a:latin typeface="Figtree"/>
                <a:ea typeface="Figtree"/>
                <a:cs typeface="Figtree"/>
                <a:sym typeface="Figtree"/>
              </a:rPr>
              <a:t>Although the Inland SoCal clean economy innovation cluster is still in its early stages, it presents an opportunity for the region to establish itself as an ideal place for cleantech companies to launch and grow.</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Lack of early-stage capital is a core concern for the Inland SoCal clean economy innovation cluster. The region has a the limited pool of investors interested in funding young cleantech startups.</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The availability of skilled workers in Inland SoCal that meet the needs of clean economy innovation companies remains a</a:t>
            </a:r>
            <a:r>
              <a:rPr lang="en-US" sz="3200">
                <a:solidFill>
                  <a:schemeClr val="dk1"/>
                </a:solidFill>
                <a:latin typeface="Figtree"/>
                <a:ea typeface="Figtree"/>
                <a:cs typeface="Figtree"/>
                <a:sym typeface="Figtree"/>
              </a:rPr>
              <a:t> limiting factor for cluster growth.</a:t>
            </a:r>
            <a:r>
              <a:rPr lang="en-US" sz="3200">
                <a:latin typeface="Figtree"/>
                <a:ea typeface="Figtree"/>
                <a:cs typeface="Figtree"/>
                <a:sym typeface="Figtree"/>
              </a:rPr>
              <a:t> </a:t>
            </a:r>
            <a:endParaRPr sz="3200">
              <a:latin typeface="Figtree"/>
              <a:ea typeface="Figtree"/>
              <a:cs typeface="Figtree"/>
              <a:sym typeface="Figtree"/>
            </a:endParaRPr>
          </a:p>
          <a:p>
            <a:pPr indent="0" lvl="0" marL="0" rtl="0" algn="l">
              <a:spcBef>
                <a:spcPts val="1800"/>
              </a:spcBef>
              <a:spcAft>
                <a:spcPts val="1800"/>
              </a:spcAft>
              <a:buClr>
                <a:srgbClr val="000000"/>
              </a:buClr>
              <a:buSzPts val="2600"/>
              <a:buFont typeface="Arial"/>
              <a:buNone/>
            </a:pPr>
            <a:r>
              <a:t/>
            </a:r>
            <a:endParaRPr sz="3200">
              <a:latin typeface="Figtree"/>
              <a:ea typeface="Figtree"/>
              <a:cs typeface="Figtree"/>
              <a:sym typeface="Figtree"/>
            </a:endParaRPr>
          </a:p>
        </p:txBody>
      </p:sp>
      <p:sp>
        <p:nvSpPr>
          <p:cNvPr id="114" name="Google Shape;114;p1"/>
          <p:cNvSpPr txBox="1"/>
          <p:nvPr/>
        </p:nvSpPr>
        <p:spPr>
          <a:xfrm>
            <a:off x="1086882" y="12725350"/>
            <a:ext cx="10641300" cy="994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 . . highlight the air quality issue affecting our region as we have consistently ranked among the worst in the nation according to the American Lung Association.”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Inland SoCal “. . . struggles with extreme heat, and we will need a local workforce to meet our cooling needs with upgraded air conditioners. These are important jobs as part of the clean economy and are usually small business owners.”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“Small businesses that do energy-efficiency work should also be included, such as . . . electricians and plumbers. There's a lot of funding from the state and feds to decarbonize and electrify. We will need more energy efficiency professionals who can install the equipment needed to reduce GHG emissions and/or energy demand on the grid.”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rtl="0" algn="l">
              <a:spcBef>
                <a:spcPts val="0"/>
              </a:spcBef>
              <a:spcAft>
                <a:spcPts val="0"/>
              </a:spcAft>
              <a:buClr>
                <a:srgbClr val="000000"/>
              </a:buClr>
              <a:buSzPts val="11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2024-04-03T15:38:44Z</dcterms:created>
  <dc:creator>Blanthorn, Maddy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