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22402800" cx="43891200"/>
  <p:notesSz cx="6858000" cy="9144000"/>
  <p:embeddedFontLst>
    <p:embeddedFont>
      <p:font typeface="Figtree"/>
      <p:regular r:id="rId20"/>
      <p:bold r:id="rId21"/>
      <p:italic r:id="rId22"/>
      <p:boldItalic r:id="rId23"/>
    </p:embeddedFont>
    <p:embeddedFont>
      <p:font typeface="Figtree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28" roundtripDataSignature="AMtx7mgq2AyRTojP9VXFRlfvLsG+TmOv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gtree-regular.fntdata"/><Relationship Id="rId22" Type="http://schemas.openxmlformats.org/officeDocument/2006/relationships/font" Target="fonts/Figtree-italic.fntdata"/><Relationship Id="rId21" Type="http://schemas.openxmlformats.org/officeDocument/2006/relationships/font" Target="fonts/Figtree-bold.fntdata"/><Relationship Id="rId24" Type="http://schemas.openxmlformats.org/officeDocument/2006/relationships/font" Target="fonts/FigtreeMedium-regular.fntdata"/><Relationship Id="rId23" Type="http://schemas.openxmlformats.org/officeDocument/2006/relationships/font" Target="fonts/Figtre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gtreeMedium-italic.fntdata"/><Relationship Id="rId25" Type="http://schemas.openxmlformats.org/officeDocument/2006/relationships/font" Target="fonts/FigtreeMedium-bold.fntdata"/><Relationship Id="rId28" Type="http://customschemas.google.com/relationships/presentationmetadata" Target="metadata"/><Relationship Id="rId27" Type="http://schemas.openxmlformats.org/officeDocument/2006/relationships/font" Target="fonts/Figtree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9d0428911_2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79d0428911_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279d0428911_2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9d0428911_16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279d0428911_16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279d0428911_16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9d0428911_18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g279d0428911_18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279d0428911_18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9d0428911_22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279d0428911_2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279d0428911_22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79d0428911_20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279d0428911_20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279d0428911_20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79d0428911_4_37:notes"/>
          <p:cNvSpPr/>
          <p:nvPr>
            <p:ph idx="2" type="sldImg"/>
          </p:nvPr>
        </p:nvSpPr>
        <p:spPr>
          <a:xfrm>
            <a:off x="406400" y="1143000"/>
            <a:ext cx="60453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79d0428911_4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279d0428911_4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9d0428911_8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79d0428911_8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79d0428911_8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9d0428911_4_0:notes"/>
          <p:cNvSpPr/>
          <p:nvPr>
            <p:ph idx="2" type="sldImg"/>
          </p:nvPr>
        </p:nvSpPr>
        <p:spPr>
          <a:xfrm>
            <a:off x="406400" y="1143000"/>
            <a:ext cx="60453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79d0428911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79d0428911_4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0ae17b955_10_0:notes"/>
          <p:cNvSpPr/>
          <p:nvPr>
            <p:ph idx="2" type="sldImg"/>
          </p:nvPr>
        </p:nvSpPr>
        <p:spPr>
          <a:xfrm>
            <a:off x="406400" y="1143000"/>
            <a:ext cx="60453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0ae17b955_1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f0ae17b955_1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9d0428911_6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279d0428911_6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279d0428911_6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9d0428911_10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279d0428911_10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279d0428911_10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9d0428911_14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79d0428911_14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79d0428911_14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9d0428911_12_0: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79d0428911_12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79d0428911_12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4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rrnetwork.org/research/child-care-data-tool#!0" TargetMode="External"/><Relationship Id="rId4" Type="http://schemas.openxmlformats.org/officeDocument/2006/relationships/image" Target="../media/image11.png"/><Relationship Id="rId9" Type="http://schemas.openxmlformats.org/officeDocument/2006/relationships/image" Target="../media/image43.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7.png"/><Relationship Id="rId8"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4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10" Type="http://schemas.openxmlformats.org/officeDocument/2006/relationships/image" Target="../media/image51.png"/><Relationship Id="rId9" Type="http://schemas.openxmlformats.org/officeDocument/2006/relationships/image" Target="../media/image43.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hyperlink" Target="https://www.census.gov/econ/bfs/data/county.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g279d0428911_2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g279d0428911_2_0"/>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g279d0428911_2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g279d0428911_2_0"/>
          <p:cNvSpPr txBox="1"/>
          <p:nvPr/>
        </p:nvSpPr>
        <p:spPr>
          <a:xfrm>
            <a:off x="1845949" y="48275"/>
            <a:ext cx="224868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Clean Economy Innovation</a:t>
            </a:r>
            <a:r>
              <a:rPr b="1" i="0" lang="en-US" sz="8800" u="none" cap="none" strike="noStrike">
                <a:solidFill>
                  <a:srgbClr val="000000"/>
                </a:solidFill>
                <a:latin typeface="Figtree"/>
                <a:ea typeface="Figtree"/>
                <a:cs typeface="Figtree"/>
                <a:sym typeface="Figtree"/>
              </a:rPr>
              <a:t> </a:t>
            </a:r>
            <a:r>
              <a:rPr i="1" lang="en-US" sz="6000" u="none" cap="none" strike="noStrike">
                <a:solidFill>
                  <a:srgbClr val="000000"/>
                </a:solidFill>
                <a:latin typeface="Figtree"/>
                <a:ea typeface="Figtree"/>
                <a:cs typeface="Figtree"/>
                <a:sym typeface="Figtree"/>
              </a:rPr>
              <a:t> </a:t>
            </a:r>
            <a:endParaRPr i="1" sz="6000" u="none" cap="none" strike="noStrike">
              <a:solidFill>
                <a:srgbClr val="000000"/>
              </a:solidFill>
              <a:latin typeface="Figtree"/>
              <a:ea typeface="Figtree"/>
              <a:cs typeface="Figtree"/>
              <a:sym typeface="Figtree"/>
            </a:endParaRPr>
          </a:p>
        </p:txBody>
      </p:sp>
      <p:sp>
        <p:nvSpPr>
          <p:cNvPr id="93" name="Google Shape;93;g279d0428911_2_0"/>
          <p:cNvSpPr txBox="1"/>
          <p:nvPr/>
        </p:nvSpPr>
        <p:spPr>
          <a:xfrm>
            <a:off x="25152812" y="1401356"/>
            <a:ext cx="17853600" cy="655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lang="en-US" sz="3800">
                <a:latin typeface="Figtree"/>
                <a:ea typeface="Figtree"/>
                <a:cs typeface="Figtree"/>
                <a:sym typeface="Figtree"/>
              </a:rPr>
              <a:t>Clean Economy Innovation Cluster Development: </a:t>
            </a:r>
            <a:r>
              <a:rPr lang="en-US" sz="3800">
                <a:latin typeface="Figtree"/>
                <a:ea typeface="Figtree"/>
                <a:cs typeface="Figtree"/>
                <a:sym typeface="Figtree"/>
              </a:rPr>
              <a:t>Establish a formal collaboration across industry, the public sector, and universities to tackle issues that call for regional cross-sector solutions, including cluster growth initiatives, tech commercialization, business growth acceleration, </a:t>
            </a:r>
            <a:r>
              <a:rPr lang="en-US" sz="3800">
                <a:solidFill>
                  <a:schemeClr val="dk1"/>
                </a:solidFill>
                <a:latin typeface="Figtree"/>
                <a:ea typeface="Figtree"/>
                <a:cs typeface="Figtree"/>
                <a:sym typeface="Figtree"/>
              </a:rPr>
              <a:t>global branding and business attraction, </a:t>
            </a:r>
            <a:r>
              <a:rPr lang="en-US" sz="3800">
                <a:latin typeface="Figtree"/>
                <a:ea typeface="Figtree"/>
                <a:cs typeface="Figtree"/>
                <a:sym typeface="Figtree"/>
              </a:rPr>
              <a:t>and workforce development.</a:t>
            </a:r>
            <a:endParaRPr sz="3800">
              <a:latin typeface="Figtree"/>
              <a:ea typeface="Figtree"/>
              <a:cs typeface="Figtree"/>
              <a:sym typeface="Figtree"/>
            </a:endParaRPr>
          </a:p>
          <a:p>
            <a:pPr indent="0" lvl="0" marL="0" marR="0" rtl="0" algn="l">
              <a:lnSpc>
                <a:spcPct val="100000"/>
              </a:lnSpc>
              <a:spcBef>
                <a:spcPts val="2400"/>
              </a:spcBef>
              <a:spcAft>
                <a:spcPts val="0"/>
              </a:spcAft>
              <a:buClr>
                <a:srgbClr val="000000"/>
              </a:buClr>
              <a:buSzPts val="2600"/>
              <a:buFont typeface="Arial"/>
              <a:buNone/>
            </a:pPr>
            <a:r>
              <a:t/>
            </a:r>
            <a:endParaRPr sz="3800">
              <a:latin typeface="Figtree"/>
              <a:ea typeface="Figtree"/>
              <a:cs typeface="Figtree"/>
              <a:sym typeface="Figtree"/>
            </a:endParaRPr>
          </a:p>
          <a:p>
            <a:pPr indent="0" lvl="0" marL="0" rtl="0" algn="l">
              <a:spcBef>
                <a:spcPts val="2400"/>
              </a:spcBef>
              <a:spcAft>
                <a:spcPts val="2400"/>
              </a:spcAft>
              <a:buClr>
                <a:schemeClr val="dk1"/>
              </a:buClr>
              <a:buSzPts val="1100"/>
              <a:buFont typeface="Arial"/>
              <a:buNone/>
            </a:pPr>
            <a:r>
              <a:rPr b="1" lang="en-US" sz="3800">
                <a:latin typeface="Figtree"/>
                <a:ea typeface="Figtree"/>
                <a:cs typeface="Figtree"/>
                <a:sym typeface="Figtree"/>
              </a:rPr>
              <a:t>OASIS Clean Tech Park: </a:t>
            </a:r>
            <a:r>
              <a:rPr lang="en-US" sz="3800">
                <a:latin typeface="Figtree"/>
                <a:ea typeface="Figtree"/>
                <a:cs typeface="Figtree"/>
                <a:sym typeface="Figtree"/>
              </a:rPr>
              <a:t>Follow through on the development of this dedicated space for applied research, proof-of-concept testing, and startup incubation. Once complete, the Park will provide a physical hub for clean economy innovation in the region. </a:t>
            </a:r>
            <a:endParaRPr sz="3800">
              <a:latin typeface="Figtree"/>
              <a:ea typeface="Figtree"/>
              <a:cs typeface="Figtree"/>
              <a:sym typeface="Figtree"/>
            </a:endParaRPr>
          </a:p>
        </p:txBody>
      </p:sp>
      <p:sp>
        <p:nvSpPr>
          <p:cNvPr id="94" name="Google Shape;94;g279d0428911_2_0"/>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5" name="Google Shape;95;g279d0428911_2_0"/>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g279d0428911_2_0"/>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7" name="Google Shape;97;g279d0428911_2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8" name="Google Shape;98;g279d0428911_2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9" name="Google Shape;99;g279d0428911_2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00" name="Google Shape;100;g279d0428911_2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1" name="Google Shape;101;g279d0428911_2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2" name="Google Shape;102;g279d0428911_2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3" name="Google Shape;103;g279d0428911_2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4" name="Google Shape;104;g279d0428911_2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5" name="Google Shape;105;g279d0428911_2_0"/>
          <p:cNvSpPr txBox="1"/>
          <p:nvPr/>
        </p:nvSpPr>
        <p:spPr>
          <a:xfrm>
            <a:off x="934477" y="2912100"/>
            <a:ext cx="22486800" cy="8976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US" sz="3200">
                <a:latin typeface="Figtree"/>
                <a:ea typeface="Figtree"/>
                <a:cs typeface="Figtree"/>
                <a:sym typeface="Figtree"/>
              </a:rPr>
              <a:t>Clean economy innovation shows significant potential for quality job creation and new climate solutions that leverage the region's industry strengths, research institutions, and strategic location. The cluster has connections to advanced manufacturing, cybersecurity, and other key sectors as well as major assets such as UCR's research facilities, entrepreneurial programming, and expertise and CARB's world-class air quality labs. The region’s geographic location represents another competitive advantage. California’s leadership on climate action is creating new markets for clean economy innovations while Inland SoCal’s extensive logistics infrastructure and proximity to the Ports of Los Angeles and Long Beach make it easier to get goods to market.</a:t>
            </a:r>
            <a:endParaRPr sz="3200">
              <a:latin typeface="Figtree"/>
              <a:ea typeface="Figtree"/>
              <a:cs typeface="Figtree"/>
              <a:sym typeface="Figtree"/>
            </a:endParaRPr>
          </a:p>
          <a:p>
            <a:pPr indent="0" lvl="0" marL="0" rtl="0" algn="l">
              <a:lnSpc>
                <a:spcPct val="115000"/>
              </a:lnSpc>
              <a:spcBef>
                <a:spcPts val="1800"/>
              </a:spcBef>
              <a:spcAft>
                <a:spcPts val="0"/>
              </a:spcAft>
              <a:buClr>
                <a:schemeClr val="dk1"/>
              </a:buClr>
              <a:buSzPts val="1100"/>
              <a:buFont typeface="Arial"/>
              <a:buNone/>
            </a:pPr>
            <a:r>
              <a:rPr lang="en-US" sz="3200">
                <a:latin typeface="Figtree"/>
                <a:ea typeface="Figtree"/>
                <a:cs typeface="Figtree"/>
                <a:sym typeface="Figtree"/>
              </a:rPr>
              <a:t>This sector has sizable potential for equitable economic impact, provided that career pathways are accessible and support student and worker success. UCR’s Opportunity to Advance Sustainability, Innovation, and Social Inclusion (OASIS) initiative has an important role to play in this regard. The initiative’s emphasis on social inclusion pushes researchers and companies to take the needs of historically disadvantaged communities into account when developing clean economy innovations. Its involvement in regional workforce development reinforces this inclusive approach by establishing accessible pathways into quality jobs in the clean economy.</a:t>
            </a:r>
            <a:endParaRPr sz="3200">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lang="en-US" sz="3200">
                <a:latin typeface="Figtree"/>
                <a:ea typeface="Figtree"/>
                <a:cs typeface="Figtree"/>
                <a:sym typeface="Figtree"/>
              </a:rPr>
              <a:t> </a:t>
            </a:r>
            <a:endParaRPr sz="3200">
              <a:latin typeface="Figtree"/>
              <a:ea typeface="Figtree"/>
              <a:cs typeface="Figtree"/>
              <a:sym typeface="Figtree"/>
            </a:endParaRPr>
          </a:p>
          <a:p>
            <a:pPr indent="0" lvl="0" marL="0" marR="0" rtl="0" algn="l">
              <a:lnSpc>
                <a:spcPct val="100000"/>
              </a:lnSpc>
              <a:spcBef>
                <a:spcPts val="600"/>
              </a:spcBef>
              <a:spcAft>
                <a:spcPts val="0"/>
              </a:spcAft>
              <a:buClr>
                <a:srgbClr val="000000"/>
              </a:buClr>
              <a:buSzPts val="2600"/>
              <a:buFont typeface="Arial"/>
              <a:buNone/>
            </a:pPr>
            <a:r>
              <a:t/>
            </a:r>
            <a:endParaRPr b="1" sz="3200">
              <a:latin typeface="Figtree"/>
              <a:ea typeface="Figtree"/>
              <a:cs typeface="Figtree"/>
              <a:sym typeface="Figtree"/>
            </a:endParaRPr>
          </a:p>
        </p:txBody>
      </p:sp>
      <p:pic>
        <p:nvPicPr>
          <p:cNvPr descr="Lightbulb and gear with solid fill" id="106" name="Google Shape;106;g279d0428911_2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07" name="Google Shape;107;g279d0428911_2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08" name="Google Shape;108;g279d0428911_2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09" name="Google Shape;109;g279d0428911_2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10" name="Google Shape;110;g279d0428911_2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1" name="Google Shape;111;g279d0428911_2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112" name="Google Shape;112;g279d0428911_2_0"/>
          <p:cNvPicPr preferRelativeResize="0"/>
          <p:nvPr/>
        </p:nvPicPr>
        <p:blipFill rotWithShape="1">
          <a:blip r:embed="rId8">
            <a:alphaModFix/>
          </a:blip>
          <a:srcRect b="0" l="0" r="0" t="0"/>
          <a:stretch/>
        </p:blipFill>
        <p:spPr>
          <a:xfrm>
            <a:off x="309879" y="-40456"/>
            <a:ext cx="1516436" cy="1516436"/>
          </a:xfrm>
          <a:prstGeom prst="rect">
            <a:avLst/>
          </a:prstGeom>
          <a:noFill/>
          <a:ln>
            <a:noFill/>
          </a:ln>
        </p:spPr>
      </p:pic>
      <p:sp>
        <p:nvSpPr>
          <p:cNvPr id="113" name="Google Shape;113;g279d0428911_2_0"/>
          <p:cNvSpPr txBox="1"/>
          <p:nvPr/>
        </p:nvSpPr>
        <p:spPr>
          <a:xfrm>
            <a:off x="12966425" y="12678950"/>
            <a:ext cx="10641300" cy="6695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2600"/>
              <a:buFont typeface="Arial"/>
              <a:buNone/>
            </a:pPr>
            <a:r>
              <a:rPr lang="en-US" sz="3200">
                <a:latin typeface="Figtree"/>
                <a:ea typeface="Figtree"/>
                <a:cs typeface="Figtree"/>
                <a:sym typeface="Figtree"/>
              </a:rPr>
              <a:t>Although the Inland SoCal clean economy innovation cluster is still in its early stages, it presents an opportunity for the region to establish itself as an ideal place for cleantech companies to launch and grow.</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Lack of early-stage capital is a core concern for the Inland SoCal clean economy innovation cluster. The region has a the limited pool of investors interested in funding young cleantech startups.</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The availability of skilled workers in Inland SoCal that meet the needs of clean economy innovation companies remains a</a:t>
            </a:r>
            <a:r>
              <a:rPr lang="en-US" sz="3200">
                <a:solidFill>
                  <a:schemeClr val="dk1"/>
                </a:solidFill>
                <a:latin typeface="Figtree"/>
                <a:ea typeface="Figtree"/>
                <a:cs typeface="Figtree"/>
                <a:sym typeface="Figtree"/>
              </a:rPr>
              <a:t> limiting factor for cluster growth.</a:t>
            </a:r>
            <a:r>
              <a:rPr lang="en-US" sz="3200">
                <a:latin typeface="Figtree"/>
                <a:ea typeface="Figtree"/>
                <a:cs typeface="Figtree"/>
                <a:sym typeface="Figtree"/>
              </a:rPr>
              <a:t> </a:t>
            </a:r>
            <a:endParaRPr sz="3200">
              <a:latin typeface="Figtree"/>
              <a:ea typeface="Figtree"/>
              <a:cs typeface="Figtree"/>
              <a:sym typeface="Figtree"/>
            </a:endParaRPr>
          </a:p>
          <a:p>
            <a:pPr indent="0" lvl="0" marL="0" rtl="0" algn="l">
              <a:spcBef>
                <a:spcPts val="1800"/>
              </a:spcBef>
              <a:spcAft>
                <a:spcPts val="1800"/>
              </a:spcAft>
              <a:buClr>
                <a:srgbClr val="000000"/>
              </a:buClr>
              <a:buSzPts val="2600"/>
              <a:buFont typeface="Arial"/>
              <a:buNone/>
            </a:pPr>
            <a:r>
              <a:t/>
            </a:r>
            <a:endParaRPr sz="3200">
              <a:latin typeface="Figtree"/>
              <a:ea typeface="Figtree"/>
              <a:cs typeface="Figtree"/>
              <a:sym typeface="Figtree"/>
            </a:endParaRPr>
          </a:p>
        </p:txBody>
      </p:sp>
      <p:sp>
        <p:nvSpPr>
          <p:cNvPr id="114" name="Google Shape;114;g279d0428911_2_0"/>
          <p:cNvSpPr txBox="1"/>
          <p:nvPr/>
        </p:nvSpPr>
        <p:spPr>
          <a:xfrm>
            <a:off x="1086882" y="12725350"/>
            <a:ext cx="10641300" cy="994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 . . highlight the air quality issue affecting our region as we have consistently ranked among the worst in the nation according to the American Lung Association.”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Inland SoCal “. . . struggles with extreme heat, and we will need a local workforce to meet our cooling needs with upgraded air conditioners. These are important jobs as part of the clean economy and are usually small business owners.”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“Small businesses that do energy-efficiency work should also be included, such as . . . electricians and plumbers. There's a lot of funding from the state and feds to decarbonize and electrify. We will need more energy efficiency professionals who can install the equipment needed to reduce GHG emissions and/or energy demand on the grid.”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rtl="0" algn="l">
              <a:spcBef>
                <a:spcPts val="0"/>
              </a:spcBef>
              <a:spcAft>
                <a:spcPts val="0"/>
              </a:spcAft>
              <a:buClr>
                <a:srgbClr val="000000"/>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1" name="Shape 341"/>
        <p:cNvGrpSpPr/>
        <p:nvPr/>
      </p:nvGrpSpPr>
      <p:grpSpPr>
        <a:xfrm>
          <a:off x="0" y="0"/>
          <a:ext cx="0" cy="0"/>
          <a:chOff x="0" y="0"/>
          <a:chExt cx="0" cy="0"/>
        </a:xfrm>
      </p:grpSpPr>
      <p:sp>
        <p:nvSpPr>
          <p:cNvPr id="342" name="Google Shape;342;g279d0428911_16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43" name="Google Shape;343;g279d0428911_16_0"/>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44" name="Google Shape;344;g279d0428911_16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345" name="Google Shape;345;g279d0428911_16_0"/>
          <p:cNvSpPr txBox="1"/>
          <p:nvPr/>
        </p:nvSpPr>
        <p:spPr>
          <a:xfrm>
            <a:off x="2026841" y="1244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Pathways Into Quality Jobs</a:t>
            </a:r>
            <a:endParaRPr b="1" i="1" sz="6000" u="none" cap="none" strike="noStrike">
              <a:solidFill>
                <a:srgbClr val="000000"/>
              </a:solidFill>
              <a:latin typeface="Figtree"/>
              <a:ea typeface="Figtree"/>
              <a:cs typeface="Figtree"/>
              <a:sym typeface="Figtree"/>
            </a:endParaRPr>
          </a:p>
        </p:txBody>
      </p:sp>
      <p:sp>
        <p:nvSpPr>
          <p:cNvPr id="346" name="Google Shape;346;g279d0428911_16_0"/>
          <p:cNvSpPr txBox="1"/>
          <p:nvPr/>
        </p:nvSpPr>
        <p:spPr>
          <a:xfrm>
            <a:off x="25152812" y="1401356"/>
            <a:ext cx="17853600" cy="10631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Increase investment in higher education (e.g., university satellite campuses, online distance learning, continuing education programming)</a:t>
            </a:r>
            <a:r>
              <a:rPr lang="en-US" sz="2700">
                <a:solidFill>
                  <a:schemeClr val="dk1"/>
                </a:solidFill>
                <a:latin typeface="Figtree"/>
                <a:ea typeface="Figtree"/>
                <a:cs typeface="Figtree"/>
                <a:sym typeface="Figtree"/>
              </a:rPr>
              <a:t>: Increasing investment will provide more accessible and flexible education opportunities for residents, address low education attainment rates, and meet the growing demand for skilled professionals in various sectors.</a:t>
            </a:r>
            <a:endParaRPr sz="2700">
              <a:solidFill>
                <a:schemeClr val="dk1"/>
              </a:solidFill>
              <a:latin typeface="Figtree"/>
              <a:ea typeface="Figtree"/>
              <a:cs typeface="Figtree"/>
              <a:sym typeface="Figtree"/>
            </a:endParaRPr>
          </a:p>
          <a:p>
            <a:pPr indent="0" lvl="0" marL="0" rtl="0" algn="l">
              <a:spcBef>
                <a:spcPts val="10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Launch outreach and recruitment efforts targeting individuals from equity-seeking groups</a:t>
            </a:r>
            <a:r>
              <a:rPr lang="en-US" sz="2700">
                <a:solidFill>
                  <a:schemeClr val="dk1"/>
                </a:solidFill>
                <a:latin typeface="Figtree"/>
                <a:ea typeface="Figtree"/>
                <a:cs typeface="Figtree"/>
                <a:sym typeface="Figtree"/>
              </a:rPr>
              <a:t>: Outreach and recruitment efforts can attract individuals from historically underrepresented and equity-seeking groups and help these communities effectively navigate professional environments.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Expand access to pre-apprenticeship programs</a:t>
            </a:r>
            <a:r>
              <a:rPr lang="en-US" sz="2700">
                <a:solidFill>
                  <a:schemeClr val="dk1"/>
                </a:solidFill>
                <a:latin typeface="Figtree"/>
                <a:ea typeface="Figtree"/>
                <a:cs typeface="Figtree"/>
                <a:sym typeface="Figtree"/>
              </a:rPr>
              <a:t>: By using established models and partnering with local unions, schools, and community colleges, these programs seek to create clear pathways to quality jobs and meet the future workforce needs of the region.</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Offer financial support &amp; wraparound services such as childcare, mental health support, transportation, technology access, &amp; legal assistance to lower barriers to participation in training and education programs</a:t>
            </a:r>
            <a:r>
              <a:rPr lang="en-US" sz="2700">
                <a:solidFill>
                  <a:schemeClr val="dk1"/>
                </a:solidFill>
                <a:latin typeface="Figtree"/>
                <a:ea typeface="Figtree"/>
                <a:cs typeface="Figtree"/>
                <a:sym typeface="Figtree"/>
              </a:rPr>
              <a:t>: Offering support and services can increase access to education and training opportunities for individuals from historically underrepresented and low-income communities, supporting their successful participation and completion of these programs.</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Enforce anti-discrimination policies and combat implicit bias and establish mentorship programs with ongoing support services that incorporate continuous improvement and regular opportunities to gather feedback</a:t>
            </a:r>
            <a:r>
              <a:rPr lang="en-US" sz="2700">
                <a:solidFill>
                  <a:schemeClr val="dk1"/>
                </a:solidFill>
                <a:latin typeface="Figtree"/>
                <a:ea typeface="Figtree"/>
                <a:cs typeface="Figtree"/>
                <a:sym typeface="Figtree"/>
              </a:rPr>
              <a:t>: Incorporating continuous improvement and regular feedback opportunities can create an inclusive and supportive environment for all individuals, particularly those from historically underrepresented communities.</a:t>
            </a:r>
            <a:endParaRPr sz="2700">
              <a:solidFill>
                <a:schemeClr val="dk1"/>
              </a:solidFill>
              <a:latin typeface="Figtree"/>
              <a:ea typeface="Figtree"/>
              <a:cs typeface="Figtree"/>
              <a:sym typeface="Figtree"/>
            </a:endParaRPr>
          </a:p>
          <a:p>
            <a:pPr indent="0" lvl="0" marL="0" rtl="0" algn="l">
              <a:spcBef>
                <a:spcPts val="10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Redirect workforce training towards quality jobs that complement workplace automation, and consider the potential for High-Road Training Partnerships to help meet these goals</a:t>
            </a:r>
            <a:r>
              <a:rPr lang="en-US" sz="2700">
                <a:solidFill>
                  <a:schemeClr val="dk1"/>
                </a:solidFill>
                <a:latin typeface="Figtree"/>
                <a:ea typeface="Figtree"/>
                <a:cs typeface="Figtree"/>
                <a:sym typeface="Figtree"/>
              </a:rPr>
              <a:t>: Focusing on emerging markets, aligning training programs with industry demands, and leveraging successful models, can prepare the workforce for the future economy and ensure sustainable, high-quality employment opportunities.</a:t>
            </a:r>
            <a:endParaRPr sz="2700">
              <a:solidFill>
                <a:schemeClr val="dk1"/>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t/>
            </a:r>
            <a:endParaRPr sz="2700">
              <a:solidFill>
                <a:schemeClr val="dk1"/>
              </a:solidFill>
              <a:latin typeface="Figtree"/>
              <a:ea typeface="Figtree"/>
              <a:cs typeface="Figtree"/>
              <a:sym typeface="Figtree"/>
            </a:endParaRPr>
          </a:p>
        </p:txBody>
      </p:sp>
      <p:sp>
        <p:nvSpPr>
          <p:cNvPr id="347" name="Google Shape;347;g279d0428911_16_0"/>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48" name="Google Shape;348;g279d0428911_16_0"/>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49" name="Google Shape;349;g279d0428911_16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50" name="Google Shape;350;g279d0428911_16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351" name="Google Shape;351;g279d0428911_16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352" name="Google Shape;352;g279d0428911_16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53" name="Google Shape;353;g279d0428911_16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8"/>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354" name="Google Shape;354;g279d0428911_16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55" name="Google Shape;355;g279d0428911_16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356" name="Google Shape;356;g279d0428911_16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357" name="Google Shape;357;g279d0428911_16_0"/>
          <p:cNvSpPr txBox="1"/>
          <p:nvPr/>
        </p:nvSpPr>
        <p:spPr>
          <a:xfrm>
            <a:off x="934477" y="2912100"/>
            <a:ext cx="22673400" cy="6746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By partnering with educational institutions and integrating career awareness initiatives into K-16 schooling, we can expose students to a broad range of job possibilities early, helping them make informed decisions about their futures.</a:t>
            </a:r>
            <a:endParaRPr i="1"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t/>
            </a:r>
            <a:endParaRPr i="1"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access to pathways into quality jobs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Increasing access to education, apprenticeships, and other skills training opportunities will contribute to inclusive regional economic development by lowering barriers to quality jobs. Partnering with educational institutions and integrating career awareness initiatives into K-16 schooling can expose students to the broad range of job possibilities early, which will help them make more informed decisions in the future. Efforts to challenge stereotypes and increase awareness of high-road job opportunities—particularly in the trades and healthcare—can also help individuals pursue fulfilling careers and contribute to a more resilient regional economy. </a:t>
            </a:r>
            <a:endParaRPr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access to pathways into quality jobs contribute to a more equitable Inland SoCal?</a:t>
            </a:r>
            <a:endParaRPr i="1" sz="2700">
              <a:solidFill>
                <a:srgbClr val="0000FF"/>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rPr lang="en-US" sz="2700">
                <a:solidFill>
                  <a:schemeClr val="dk1"/>
                </a:solidFill>
                <a:latin typeface="Figtree"/>
                <a:ea typeface="Figtree"/>
                <a:cs typeface="Figtree"/>
                <a:sym typeface="Figtree"/>
              </a:rPr>
              <a:t>Expanding access to education and training programs promotes equity by providing opportunities for underrepresented and low-income communities to pursue quality jobs. Offering training in accessible locations such as libraries can make these programs more approachable and inclusive. Financial incentives such as scholarships and tuition reimbursement can also help overcome barriers to entry.</a:t>
            </a:r>
            <a:endParaRPr i="1" sz="2700">
              <a:solidFill>
                <a:schemeClr val="dk1"/>
              </a:solidFill>
              <a:latin typeface="Figtree"/>
              <a:ea typeface="Figtree"/>
              <a:cs typeface="Figtree"/>
              <a:sym typeface="Figtree"/>
            </a:endParaRPr>
          </a:p>
        </p:txBody>
      </p:sp>
      <p:sp>
        <p:nvSpPr>
          <p:cNvPr id="358" name="Google Shape;358;g279d0428911_16_0"/>
          <p:cNvSpPr txBox="1"/>
          <p:nvPr/>
        </p:nvSpPr>
        <p:spPr>
          <a:xfrm>
            <a:off x="1086882" y="12725350"/>
            <a:ext cx="10641300" cy="87333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dk1"/>
              </a:buClr>
              <a:buSzPts val="1100"/>
              <a:buFont typeface="Arial"/>
              <a:buNone/>
            </a:pPr>
            <a:r>
              <a:rPr lang="en-US" sz="2700">
                <a:solidFill>
                  <a:schemeClr val="dk1"/>
                </a:solidFill>
                <a:latin typeface="Figtree"/>
                <a:ea typeface="Figtree"/>
                <a:cs typeface="Figtree"/>
                <a:sym typeface="Figtree"/>
              </a:rPr>
              <a:t>Justin Shing, who is currently an industrial mechanic, is in the final stages of an electrical apprenticeship. This will allow him to “</a:t>
            </a:r>
            <a:r>
              <a:rPr i="1" lang="en-US" sz="2700">
                <a:solidFill>
                  <a:schemeClr val="dk1"/>
                </a:solidFill>
                <a:latin typeface="Figtree"/>
                <a:ea typeface="Figtree"/>
                <a:cs typeface="Figtree"/>
                <a:sym typeface="Figtree"/>
              </a:rPr>
              <a:t>be able to become a journeyman electrician.[...] and then from there. I honestly feel like I could go anywhere with that</a:t>
            </a:r>
            <a:r>
              <a:rPr lang="en-US" sz="2700">
                <a:solidFill>
                  <a:schemeClr val="dk1"/>
                </a:solidFill>
                <a:latin typeface="Figtree"/>
                <a:ea typeface="Figtree"/>
                <a:cs typeface="Figtree"/>
                <a:sym typeface="Figtree"/>
              </a:rPr>
              <a:t>.” Justin recounted that they started out with a business degree and had gone through several sales jobs before embarking on this new path, stating that “</a:t>
            </a:r>
            <a:r>
              <a:rPr b="1" i="1" lang="en-US" sz="2700">
                <a:solidFill>
                  <a:schemeClr val="dk1"/>
                </a:solidFill>
                <a:latin typeface="Figtree"/>
                <a:ea typeface="Figtree"/>
                <a:cs typeface="Figtree"/>
                <a:sym typeface="Figtree"/>
              </a:rPr>
              <a:t>I've recommended this program to a lot of people because it's just changed. It changed my life</a:t>
            </a:r>
            <a:r>
              <a:rPr lang="en-US" sz="2700">
                <a:solidFill>
                  <a:schemeClr val="dk1"/>
                </a:solidFill>
                <a:latin typeface="Figtree"/>
                <a:ea typeface="Figtree"/>
                <a:cs typeface="Figtree"/>
                <a:sym typeface="Figtree"/>
              </a:rPr>
              <a:t>.”</a:t>
            </a:r>
            <a:endParaRPr sz="2700">
              <a:solidFill>
                <a:schemeClr val="dk1"/>
              </a:solidFill>
              <a:latin typeface="Figtree"/>
              <a:ea typeface="Figtree"/>
              <a:cs typeface="Figtree"/>
              <a:sym typeface="Figtree"/>
            </a:endParaRPr>
          </a:p>
          <a:p>
            <a:pPr indent="0" lvl="0" marL="0" rtl="0" algn="l">
              <a:lnSpc>
                <a:spcPct val="100000"/>
              </a:lnSpc>
              <a:spcBef>
                <a:spcPts val="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Collaborations with local employers are essential for ensuring that training programs align with industry needs. When employers are actively involved in the design and implementation of training initiatives, they are more likely to hire program graduates, leading to better job placement rates.</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Work with educational institutions to provide working residents with flexible continuing education opportunities, such as evening classes, online courses, or part-time graduate programs, giving them the opportunity to earn higher academic or professional qualifications.</a:t>
            </a:r>
            <a:endParaRPr sz="2700">
              <a:solidFill>
                <a:schemeClr val="dk1"/>
              </a:solidFill>
              <a:latin typeface="Figtree"/>
              <a:ea typeface="Figtree"/>
              <a:cs typeface="Figtree"/>
              <a:sym typeface="Figtree"/>
            </a:endParaRPr>
          </a:p>
        </p:txBody>
      </p:sp>
      <p:pic>
        <p:nvPicPr>
          <p:cNvPr descr="Lightbulb and gear with solid fill" id="359" name="Google Shape;359;g279d0428911_16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360" name="Google Shape;360;g279d0428911_16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361" name="Google Shape;361;g279d0428911_16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362" name="Google Shape;362;g279d0428911_16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363" name="Google Shape;363;g279d0428911_16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364" name="Google Shape;364;g279d0428911_16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sp>
        <p:nvSpPr>
          <p:cNvPr id="365" name="Google Shape;365;g279d0428911_16_0"/>
          <p:cNvSpPr txBox="1"/>
          <p:nvPr/>
        </p:nvSpPr>
        <p:spPr>
          <a:xfrm>
            <a:off x="12985925" y="12450350"/>
            <a:ext cx="10641300" cy="72354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“In my community, efforts to provide entry-level job training and placement have had mixed results. On the positive side, there are programs that offer valuable skills training and connect participants with job opportunities. These programs often collaborate with local businesses to ensure that the training aligns with industry needs, which increases the likelihood of participants finding employment. However, there are also challenges and areas where these efforts could improve. One issue is the accessibility of these programs, as not everyone in the community may be aware of them or have the resources to participate. Additionally, there may be gaps in the types of skills training offered, with some programs focusing more on traditional industries while overlooking emerging sectors. Overall, while there have been effective initiatives to provide entry-level job training and placement, there is room for improvement in terms of accessibility, diversity of offerings, and alignment with evolving job market demands.”</a:t>
            </a:r>
            <a:endParaRPr sz="2700">
              <a:latin typeface="Figtree"/>
              <a:ea typeface="Figtree"/>
              <a:cs typeface="Figtree"/>
              <a:sym typeface="Figtree"/>
            </a:endParaRPr>
          </a:p>
        </p:txBody>
      </p:sp>
      <p:pic>
        <p:nvPicPr>
          <p:cNvPr descr="Family with girl with solid fill" id="366" name="Google Shape;366;g279d0428911_16_0"/>
          <p:cNvPicPr preferRelativeResize="0"/>
          <p:nvPr/>
        </p:nvPicPr>
        <p:blipFill rotWithShape="1">
          <a:blip r:embed="rId8">
            <a:alphaModFix/>
          </a:blip>
          <a:srcRect b="0" l="0" r="0" t="0"/>
          <a:stretch/>
        </p:blipFill>
        <p:spPr>
          <a:xfrm>
            <a:off x="520700" y="78705"/>
            <a:ext cx="1423865" cy="14238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g279d0428911_18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73" name="Google Shape;373;g279d0428911_18_0"/>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74" name="Google Shape;374;g279d0428911_18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375" name="Google Shape;375;g279d0428911_18_0"/>
          <p:cNvSpPr txBox="1"/>
          <p:nvPr/>
        </p:nvSpPr>
        <p:spPr>
          <a:xfrm>
            <a:off x="17982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Childcare</a:t>
            </a:r>
            <a:endParaRPr b="1" i="1" sz="6000" u="none" cap="none" strike="noStrike">
              <a:solidFill>
                <a:srgbClr val="000000"/>
              </a:solidFill>
              <a:latin typeface="Figtree"/>
              <a:ea typeface="Figtree"/>
              <a:cs typeface="Figtree"/>
              <a:sym typeface="Figtree"/>
            </a:endParaRPr>
          </a:p>
        </p:txBody>
      </p:sp>
      <p:sp>
        <p:nvSpPr>
          <p:cNvPr id="376" name="Google Shape;376;g279d0428911_18_0"/>
          <p:cNvSpPr txBox="1"/>
          <p:nvPr/>
        </p:nvSpPr>
        <p:spPr>
          <a:xfrm>
            <a:off x="25152800" y="1401350"/>
            <a:ext cx="17853600" cy="13191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Collaborate with local childcare providers to expand capacity to offer reliable and affordable childcare options</a:t>
            </a:r>
            <a:r>
              <a:rPr lang="en-US" sz="2700">
                <a:solidFill>
                  <a:schemeClr val="dk1"/>
                </a:solidFill>
                <a:latin typeface="Figtree"/>
                <a:ea typeface="Figtree"/>
                <a:cs typeface="Figtree"/>
                <a:sym typeface="Figtree"/>
              </a:rPr>
              <a:t>: Collaborating with and supporting local entrepreneurs in childcare businesses to expand reliable and affordable childcare by providing financial and wraparound services, such as transportation and legal assistance to meet local demand.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Provide incentives for businesses that offer on-site childcare facilities and/or subsidies for employees</a:t>
            </a:r>
            <a:r>
              <a:rPr lang="en-US" sz="2700">
                <a:solidFill>
                  <a:schemeClr val="dk1"/>
                </a:solidFill>
                <a:latin typeface="Figtree"/>
                <a:ea typeface="Figtree"/>
                <a:cs typeface="Figtree"/>
                <a:sym typeface="Figtree"/>
              </a:rPr>
              <a:t>: Tax incentives or grants to businesses that establish on-site childcare facilities and/or develop subsidy programs, would enhance workforce development while integrating with broader industrial policies and wealth building efforts.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Advocate for policy changes to increase funding for childcare subsidies and infrastructure</a:t>
            </a:r>
            <a:r>
              <a:rPr lang="en-US" sz="2700">
                <a:solidFill>
                  <a:schemeClr val="dk1"/>
                </a:solidFill>
                <a:latin typeface="Figtree"/>
                <a:ea typeface="Figtree"/>
                <a:cs typeface="Figtree"/>
                <a:sym typeface="Figtree"/>
              </a:rPr>
              <a:t>: Advocacy for increased state and federal funding for childcare subsidies and infrastructure to integrate funding and training resources while also securing grants to expand existing facilities and improve the quality of existing childcare.</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Establish government-funded childcare assistance programs for low-income families</a:t>
            </a:r>
            <a:r>
              <a:rPr lang="en-US" sz="2700">
                <a:solidFill>
                  <a:schemeClr val="dk1"/>
                </a:solidFill>
                <a:latin typeface="Figtree"/>
                <a:ea typeface="Figtree"/>
                <a:cs typeface="Figtree"/>
                <a:sym typeface="Figtree"/>
              </a:rPr>
              <a:t>: Increased government funding towards childcare would establish eligibility criteria and streamline the application process for families, foster partnerships with local childcare providers to ensure high-quality care and follow through on state and federal initiatives to support early childhood education.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Invest in training and certifying more childcare professionals to meet demand</a:t>
            </a:r>
            <a:r>
              <a:rPr lang="en-US" sz="2700">
                <a:solidFill>
                  <a:schemeClr val="dk1"/>
                </a:solidFill>
                <a:latin typeface="Figtree"/>
                <a:ea typeface="Figtree"/>
                <a:cs typeface="Figtree"/>
                <a:sym typeface="Figtree"/>
              </a:rPr>
              <a:t>: Efforts to invest and train and certify more childcare professionals through comprehensive programs, financial incentives and collaboration with local institutions or agencies to address the shortage of childcare providers and improve service quality.</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Partner with community organizations to provide childcare vouchers or scholarships</a:t>
            </a:r>
            <a:r>
              <a:rPr lang="en-US" sz="2700">
                <a:solidFill>
                  <a:schemeClr val="dk1"/>
                </a:solidFill>
                <a:latin typeface="Figtree"/>
                <a:ea typeface="Figtree"/>
                <a:cs typeface="Figtree"/>
                <a:sym typeface="Figtree"/>
              </a:rPr>
              <a:t>: Partnering with community organizations to provide childcare vouchers or scholarships and incentivizing employer collaboration would address the challenges faced by childcare providers and support them in providing affordable local childcare access for low income families. </a:t>
            </a:r>
            <a:endParaRPr sz="2700">
              <a:solidFill>
                <a:schemeClr val="dk1"/>
              </a:solidFill>
              <a:latin typeface="Figtree"/>
              <a:ea typeface="Figtree"/>
              <a:cs typeface="Figtree"/>
              <a:sym typeface="Figtree"/>
            </a:endParaRPr>
          </a:p>
          <a:p>
            <a:pPr indent="0" lvl="0" marL="0" marR="0" rtl="0" algn="l">
              <a:lnSpc>
                <a:spcPct val="100000"/>
              </a:lnSpc>
              <a:spcBef>
                <a:spcPts val="600"/>
              </a:spcBef>
              <a:spcAft>
                <a:spcPts val="0"/>
              </a:spcAft>
              <a:buClr>
                <a:srgbClr val="000000"/>
              </a:buClr>
              <a:buSzPts val="2600"/>
              <a:buFont typeface="Arial"/>
              <a:buNone/>
            </a:pPr>
            <a:r>
              <a:t/>
            </a:r>
            <a:endParaRPr b="1" sz="2700">
              <a:highlight>
                <a:srgbClr val="FFFF00"/>
              </a:highlight>
              <a:latin typeface="Figtree"/>
              <a:ea typeface="Figtree"/>
              <a:cs typeface="Figtree"/>
              <a:sym typeface="Figtree"/>
            </a:endParaRPr>
          </a:p>
        </p:txBody>
      </p:sp>
      <p:sp>
        <p:nvSpPr>
          <p:cNvPr id="377" name="Google Shape;377;g279d0428911_18_0"/>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78" name="Google Shape;378;g279d0428911_18_0"/>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79" name="Google Shape;379;g279d0428911_18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80" name="Google Shape;380;g279d0428911_18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381" name="Google Shape;381;g279d0428911_18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382" name="Google Shape;382;g279d0428911_18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83" name="Google Shape;383;g279d0428911_18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9"/>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384" name="Google Shape;384;g279d0428911_18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85" name="Google Shape;385;g279d0428911_18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386" name="Google Shape;386;g279d0428911_18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387" name="Google Shape;387;g279d0428911_18_0"/>
          <p:cNvSpPr txBox="1"/>
          <p:nvPr/>
        </p:nvSpPr>
        <p:spPr>
          <a:xfrm>
            <a:off x="934475" y="2912075"/>
            <a:ext cx="22001700" cy="5956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Improving affordable childcare in Inland SoCal supports job retention and fosters career advancement, particularly for women and single parents, ultimately strengthening the overall regional economy. </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Access to Childcare important for a strong and inclusive regional economy?</a:t>
            </a:r>
            <a:endParaRPr b="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Accessible child care enables more people to pursue education and training, boosts productivity and entrepreneurship by alleviating caregiving burdens faced by many workers in low income families.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Reliable childcare boosts the labor pool and competitiveness while supporting educational or career advancement pursuits, leading to greater economic mobility and a more resilient economy.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rPr lang="en-US" sz="2700">
                <a:solidFill>
                  <a:schemeClr val="dk1"/>
                </a:solidFill>
                <a:latin typeface="Figtree"/>
                <a:ea typeface="Figtree"/>
                <a:cs typeface="Figtree"/>
                <a:sym typeface="Figtree"/>
              </a:rPr>
              <a:t>Expanding accessible, affordable and reliable childcare can significantly reduce economic disparities and support equity-seeking groups in Inland Southern California including women, single parents, and minority entrepreneurs. Affordable childcare accessibility would increase and foster job retention and productivity, entrepreneurship and career advancement efforts by reducing major financial burdens, especially within low-income families. </a:t>
            </a:r>
            <a:endParaRPr sz="2700">
              <a:solidFill>
                <a:schemeClr val="dk1"/>
              </a:solidFill>
              <a:latin typeface="Figtree"/>
              <a:ea typeface="Figtree"/>
              <a:cs typeface="Figtree"/>
              <a:sym typeface="Figtree"/>
            </a:endParaRPr>
          </a:p>
        </p:txBody>
      </p:sp>
      <p:sp>
        <p:nvSpPr>
          <p:cNvPr id="388" name="Google Shape;388;g279d0428911_18_0"/>
          <p:cNvSpPr txBox="1"/>
          <p:nvPr/>
        </p:nvSpPr>
        <p:spPr>
          <a:xfrm>
            <a:off x="854500" y="12191950"/>
            <a:ext cx="10873800" cy="72087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For example, Len noted that childcare can hinder access to education for young parents, that “</a:t>
            </a:r>
            <a:r>
              <a:rPr lang="en-US" sz="2700">
                <a:solidFill>
                  <a:schemeClr val="dk1"/>
                </a:solidFill>
                <a:latin typeface="Figtree"/>
                <a:ea typeface="Figtree"/>
                <a:cs typeface="Figtree"/>
                <a:sym typeface="Figtree"/>
              </a:rPr>
              <a:t>sometimes it's just like, Oh, we don't get enough money. I don't qualify for this. I don't qualify for that. So financing is a main obstacle. </a:t>
            </a:r>
            <a:r>
              <a:rPr b="1" i="1" lang="en-US" sz="2700">
                <a:solidFill>
                  <a:schemeClr val="dk1"/>
                </a:solidFill>
                <a:latin typeface="Figtree"/>
                <a:ea typeface="Figtree"/>
                <a:cs typeface="Figtree"/>
                <a:sym typeface="Figtree"/>
              </a:rPr>
              <a:t>And especially if it's a young girl who's had a child early, then there's that. … How is she going to make it to the school and still look after her kid even though they have the online stuff now? …Sometimes it's like, what if what they want is not offered online?</a:t>
            </a:r>
            <a:r>
              <a:rPr lang="en-US" sz="2700">
                <a:solidFill>
                  <a:srgbClr val="0F0F0F"/>
                </a:solidFill>
                <a:latin typeface="Figtree"/>
                <a:ea typeface="Figtree"/>
                <a:cs typeface="Figtree"/>
                <a:sym typeface="Figtree"/>
              </a:rPr>
              <a:t>”</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Connie Stopher, Executive Director of the Economic Development Coalition in Temecula, noted that affordable access to quality childcare impacts all parties - both in terms of youth outcomes but also in terms of helping parents in terms of time and finances. Stopher even went so far as to suggest that “</a:t>
            </a:r>
            <a:r>
              <a:rPr b="1" i="1" lang="en-US" sz="2700">
                <a:solidFill>
                  <a:srgbClr val="0F0F0F"/>
                </a:solidFill>
                <a:latin typeface="Figtree"/>
                <a:ea typeface="Figtree"/>
                <a:cs typeface="Figtree"/>
                <a:sym typeface="Figtree"/>
              </a:rPr>
              <a:t>if we could somehow tackle this childcare system societally in a systemic sort of way, that it would have transformational impacts upon our workforce</a:t>
            </a:r>
            <a:r>
              <a:rPr lang="en-US" sz="2700">
                <a:solidFill>
                  <a:srgbClr val="0F0F0F"/>
                </a:solidFill>
                <a:latin typeface="Figtree"/>
                <a:ea typeface="Figtree"/>
                <a:cs typeface="Figtree"/>
                <a:sym typeface="Figtree"/>
              </a:rPr>
              <a:t>, and on you know, in the future, our future workforce.”</a:t>
            </a:r>
            <a:endParaRPr sz="2700">
              <a:solidFill>
                <a:srgbClr val="0F0F0F"/>
              </a:solidFill>
              <a:latin typeface="Figtree"/>
              <a:ea typeface="Figtree"/>
              <a:cs typeface="Figtree"/>
              <a:sym typeface="Figtree"/>
            </a:endParaRPr>
          </a:p>
        </p:txBody>
      </p:sp>
      <p:sp>
        <p:nvSpPr>
          <p:cNvPr id="389" name="Google Shape;389;g279d0428911_18_0"/>
          <p:cNvSpPr txBox="1"/>
          <p:nvPr/>
        </p:nvSpPr>
        <p:spPr>
          <a:xfrm>
            <a:off x="13275825" y="16282875"/>
            <a:ext cx="10002600" cy="5336100"/>
          </a:xfrm>
          <a:prstGeom prst="rect">
            <a:avLst/>
          </a:prstGeom>
          <a:noFill/>
          <a:ln>
            <a:noFill/>
          </a:ln>
        </p:spPr>
        <p:txBody>
          <a:bodyPr anchorCtr="0" anchor="t" bIns="45700" lIns="91425" spcFirstLastPara="1" rIns="91425" wrap="square" tIns="45700">
            <a:spAutoFit/>
          </a:bodyPr>
          <a:lstStyle/>
          <a:p>
            <a:pPr indent="12700" lvl="0" marL="0" rtl="0" algn="just">
              <a:lnSpc>
                <a:spcPct val="100000"/>
              </a:lnSpc>
              <a:spcBef>
                <a:spcPts val="0"/>
              </a:spcBef>
              <a:spcAft>
                <a:spcPts val="0"/>
              </a:spcAft>
              <a:buClr>
                <a:schemeClr val="dk1"/>
              </a:buClr>
              <a:buSzPts val="1100"/>
              <a:buFont typeface="Arial"/>
              <a:buNone/>
            </a:pPr>
            <a:r>
              <a:rPr lang="en-US" sz="2700">
                <a:solidFill>
                  <a:srgbClr val="0F0F0F"/>
                </a:solidFill>
                <a:latin typeface="Figtree"/>
                <a:ea typeface="Figtree"/>
                <a:cs typeface="Figtree"/>
                <a:sym typeface="Figtree"/>
              </a:rPr>
              <a:t>In the two-county region, the financial impact of childcare is particularly evident when considering </a:t>
            </a:r>
            <a:r>
              <a:rPr b="1" lang="en-US" sz="2700">
                <a:solidFill>
                  <a:srgbClr val="0F0F0F"/>
                </a:solidFill>
                <a:latin typeface="Figtree"/>
                <a:ea typeface="Figtree"/>
                <a:cs typeface="Figtree"/>
                <a:sym typeface="Figtree"/>
              </a:rPr>
              <a:t>the substantial costs of full-time care for infants</a:t>
            </a:r>
            <a:r>
              <a:rPr lang="en-US" sz="2700">
                <a:solidFill>
                  <a:srgbClr val="0F0F0F"/>
                </a:solidFill>
                <a:latin typeface="Figtree"/>
                <a:ea typeface="Figtree"/>
                <a:cs typeface="Figtree"/>
                <a:sym typeface="Figtree"/>
              </a:rPr>
              <a:t>. In Riverside County, the annual cost for full-time infant care in a child care center is approximately $15,504, while in San Bernardino County, it's slightly lower at about $15,240. In family child care homes, these costs are $11,472 in Riverside and $11,292 in San Bernardino, as reported by the Regional Market Rate Survey of California child care providers in 2021.</a:t>
            </a:r>
            <a:r>
              <a:rPr baseline="30000" lang="en-US" sz="2700">
                <a:solidFill>
                  <a:srgbClr val="0F0F0F"/>
                </a:solidFill>
                <a:latin typeface="Figtree"/>
                <a:ea typeface="Figtree"/>
                <a:cs typeface="Figtree"/>
                <a:sym typeface="Figtree"/>
              </a:rPr>
              <a:t>[1]</a:t>
            </a:r>
            <a:r>
              <a:rPr lang="en-US" sz="2700">
                <a:solidFill>
                  <a:srgbClr val="0F0F0F"/>
                </a:solidFill>
                <a:latin typeface="Figtree"/>
                <a:ea typeface="Figtree"/>
                <a:cs typeface="Figtree"/>
                <a:sym typeface="Figtree"/>
              </a:rPr>
              <a:t> These figures highlight the substantial financial burden placed on families, especially those with younger children.</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just">
              <a:lnSpc>
                <a:spcPct val="115000"/>
              </a:lnSpc>
              <a:spcBef>
                <a:spcPts val="0"/>
              </a:spcBef>
              <a:spcAft>
                <a:spcPts val="0"/>
              </a:spcAft>
              <a:buClr>
                <a:schemeClr val="dk1"/>
              </a:buClr>
              <a:buSzPts val="1100"/>
              <a:buFont typeface="Arial"/>
              <a:buNone/>
            </a:pPr>
            <a:r>
              <a:rPr lang="en-US" sz="1500">
                <a:solidFill>
                  <a:srgbClr val="0F0F0F"/>
                </a:solidFill>
                <a:latin typeface="Figtree"/>
                <a:ea typeface="Figtree"/>
                <a:cs typeface="Figtree"/>
                <a:sym typeface="Figtree"/>
              </a:rPr>
              <a:t>Source: </a:t>
            </a:r>
            <a:r>
              <a:rPr lang="en-US" sz="1500">
                <a:solidFill>
                  <a:srgbClr val="1155CC"/>
                </a:solidFill>
                <a:uFill>
                  <a:noFill/>
                </a:uFill>
                <a:latin typeface="Figtree"/>
                <a:ea typeface="Figtree"/>
                <a:cs typeface="Figtree"/>
                <a:sym typeface="Figtree"/>
                <a:hlinkClick r:id="rId3">
                  <a:extLst>
                    <a:ext uri="{A12FA001-AC4F-418D-AE19-62706E023703}">
                      <ahyp:hlinkClr val="tx"/>
                    </a:ext>
                  </a:extLst>
                </a:hlinkClick>
              </a:rPr>
              <a:t>https://rrnetwork.org/research/child-care-data-tool#!0</a:t>
            </a:r>
            <a:endParaRPr b="1" sz="1500">
              <a:latin typeface="Figtree"/>
              <a:ea typeface="Figtree"/>
              <a:cs typeface="Figtree"/>
              <a:sym typeface="Figtree"/>
            </a:endParaRPr>
          </a:p>
        </p:txBody>
      </p:sp>
      <p:pic>
        <p:nvPicPr>
          <p:cNvPr descr="Lightbulb and gear with solid fill" id="390" name="Google Shape;390;g279d0428911_18_0"/>
          <p:cNvPicPr preferRelativeResize="0"/>
          <p:nvPr/>
        </p:nvPicPr>
        <p:blipFill rotWithShape="1">
          <a:blip r:embed="rId4">
            <a:alphaModFix/>
          </a:blip>
          <a:srcRect b="0" l="0" r="0" t="0"/>
          <a:stretch/>
        </p:blipFill>
        <p:spPr>
          <a:xfrm>
            <a:off x="24659720" y="30648"/>
            <a:ext cx="1270636" cy="1270636"/>
          </a:xfrm>
          <a:prstGeom prst="rect">
            <a:avLst/>
          </a:prstGeom>
          <a:noFill/>
          <a:ln>
            <a:noFill/>
          </a:ln>
        </p:spPr>
      </p:pic>
      <p:sp>
        <p:nvSpPr>
          <p:cNvPr id="391" name="Google Shape;391;g279d0428911_18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392" name="Google Shape;392;g279d0428911_18_0"/>
          <p:cNvPicPr preferRelativeResize="0"/>
          <p:nvPr/>
        </p:nvPicPr>
        <p:blipFill rotWithShape="1">
          <a:blip r:embed="rId5">
            <a:alphaModFix/>
          </a:blip>
          <a:srcRect b="0" l="0" r="0" t="0"/>
          <a:stretch/>
        </p:blipFill>
        <p:spPr>
          <a:xfrm flipH="1">
            <a:off x="12668588" y="11164243"/>
            <a:ext cx="1141860" cy="1141860"/>
          </a:xfrm>
          <a:prstGeom prst="rect">
            <a:avLst/>
          </a:prstGeom>
          <a:noFill/>
          <a:ln>
            <a:noFill/>
          </a:ln>
        </p:spPr>
      </p:pic>
      <p:pic>
        <p:nvPicPr>
          <p:cNvPr descr="Group with solid fill" id="393" name="Google Shape;393;g279d0428911_18_0"/>
          <p:cNvPicPr preferRelativeResize="0"/>
          <p:nvPr/>
        </p:nvPicPr>
        <p:blipFill rotWithShape="1">
          <a:blip r:embed="rId6">
            <a:alphaModFix/>
          </a:blip>
          <a:srcRect b="0" l="0" r="0" t="0"/>
          <a:stretch/>
        </p:blipFill>
        <p:spPr>
          <a:xfrm flipH="1">
            <a:off x="408546" y="11095230"/>
            <a:ext cx="1319100" cy="1319100"/>
          </a:xfrm>
          <a:prstGeom prst="rect">
            <a:avLst/>
          </a:prstGeom>
          <a:noFill/>
          <a:ln>
            <a:noFill/>
          </a:ln>
        </p:spPr>
      </p:pic>
      <p:pic>
        <p:nvPicPr>
          <p:cNvPr descr="Priorities with solid fill" id="394" name="Google Shape;394;g279d0428911_18_0"/>
          <p:cNvPicPr preferRelativeResize="0"/>
          <p:nvPr/>
        </p:nvPicPr>
        <p:blipFill rotWithShape="1">
          <a:blip r:embed="rId7">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395" name="Google Shape;395;g279d0428911_18_0"/>
          <p:cNvPicPr preferRelativeResize="0"/>
          <p:nvPr/>
        </p:nvPicPr>
        <p:blipFill rotWithShape="1">
          <a:blip r:embed="rId8">
            <a:alphaModFix/>
          </a:blip>
          <a:srcRect b="0" l="0" r="0" t="0"/>
          <a:stretch/>
        </p:blipFill>
        <p:spPr>
          <a:xfrm>
            <a:off x="39057657" y="20537276"/>
            <a:ext cx="4330700" cy="1727200"/>
          </a:xfrm>
          <a:prstGeom prst="rect">
            <a:avLst/>
          </a:prstGeom>
          <a:noFill/>
          <a:ln>
            <a:noFill/>
          </a:ln>
        </p:spPr>
      </p:pic>
      <p:sp>
        <p:nvSpPr>
          <p:cNvPr id="396" name="Google Shape;396;g279d0428911_18_0"/>
          <p:cNvSpPr txBox="1"/>
          <p:nvPr/>
        </p:nvSpPr>
        <p:spPr>
          <a:xfrm>
            <a:off x="13275750" y="12788200"/>
            <a:ext cx="10002600" cy="2842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a:t>
            </a:r>
            <a:r>
              <a:rPr i="1" lang="en-US" sz="2700">
                <a:solidFill>
                  <a:schemeClr val="dk1"/>
                </a:solidFill>
                <a:latin typeface="Figtree"/>
                <a:ea typeface="Figtree"/>
                <a:cs typeface="Figtree"/>
                <a:sym typeface="Figtree"/>
              </a:rPr>
              <a:t>People don’t always have money to afford additional training and childcare that could be needed to attend school outside of their already long work hours.”</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“We need more community-based day care facilities to allow workers to work.”</a:t>
            </a:r>
            <a:endParaRPr sz="2700">
              <a:solidFill>
                <a:srgbClr val="0F0F0F"/>
              </a:solidFill>
              <a:latin typeface="Figtree"/>
              <a:ea typeface="Figtree"/>
              <a:cs typeface="Figtree"/>
              <a:sym typeface="Figtree"/>
            </a:endParaRPr>
          </a:p>
        </p:txBody>
      </p:sp>
      <p:pic>
        <p:nvPicPr>
          <p:cNvPr descr="Family with girl with solid fill" id="397" name="Google Shape;397;g279d0428911_18_0"/>
          <p:cNvPicPr preferRelativeResize="0"/>
          <p:nvPr/>
        </p:nvPicPr>
        <p:blipFill rotWithShape="1">
          <a:blip r:embed="rId9">
            <a:alphaModFix/>
          </a:blip>
          <a:srcRect b="0" l="0" r="0" t="0"/>
          <a:stretch/>
        </p:blipFill>
        <p:spPr>
          <a:xfrm>
            <a:off x="292100" y="2505"/>
            <a:ext cx="1423865" cy="14238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sp>
        <p:nvSpPr>
          <p:cNvPr id="403" name="Google Shape;403;g279d0428911_22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04" name="Google Shape;404;g279d0428911_22_0"/>
          <p:cNvSpPr/>
          <p:nvPr/>
        </p:nvSpPr>
        <p:spPr>
          <a:xfrm>
            <a:off x="623000" y="9221125"/>
            <a:ext cx="11568900" cy="12347400"/>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05" name="Google Shape;405;g279d0428911_22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406" name="Google Shape;406;g279d0428911_22_0"/>
          <p:cNvSpPr txBox="1"/>
          <p:nvPr/>
        </p:nvSpPr>
        <p:spPr>
          <a:xfrm>
            <a:off x="18744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Building Social and Cultural Capital</a:t>
            </a:r>
            <a:endParaRPr b="1" i="1" sz="6000" u="none" cap="none" strike="noStrike">
              <a:solidFill>
                <a:srgbClr val="000000"/>
              </a:solidFill>
              <a:latin typeface="Figtree"/>
              <a:ea typeface="Figtree"/>
              <a:cs typeface="Figtree"/>
              <a:sym typeface="Figtree"/>
            </a:endParaRPr>
          </a:p>
        </p:txBody>
      </p:sp>
      <p:sp>
        <p:nvSpPr>
          <p:cNvPr id="407" name="Google Shape;407;g279d0428911_22_0"/>
          <p:cNvSpPr txBox="1"/>
          <p:nvPr/>
        </p:nvSpPr>
        <p:spPr>
          <a:xfrm>
            <a:off x="25152812" y="1401356"/>
            <a:ext cx="17853600" cy="1069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700">
                <a:solidFill>
                  <a:schemeClr val="dk1"/>
                </a:solidFill>
                <a:latin typeface="Figtree"/>
                <a:ea typeface="Figtree"/>
                <a:cs typeface="Figtree"/>
                <a:sym typeface="Figtree"/>
              </a:rPr>
              <a:t>This strategy boosts the region’s competitive advantage by increasing workforce readiness, building stronger community networks, and expanding local engagement. By fostering entrepreneurship and small business development, long-term economic stability is promoted and investment into local communities encouraged-strengthening their overall economic resilience and diversifying the region’s economic base.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Building social and cultural capital can help reduce disparities by providing underrepresented groups with the tools and knowledge needed for economic success. It can also promote social mobility and wealth building for marginalized populations, since this strategy aims to enhance social inclusion and cohesion within the community.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u="sng">
                <a:solidFill>
                  <a:schemeClr val="dk1"/>
                </a:solidFill>
                <a:latin typeface="Figtree Medium"/>
                <a:ea typeface="Figtree Medium"/>
                <a:cs typeface="Figtree Medium"/>
                <a:sym typeface="Figtree Medium"/>
              </a:rPr>
              <a:t>Proposed Actions</a:t>
            </a: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Foster Community Mentorship Programs</a:t>
            </a:r>
            <a:r>
              <a:rPr lang="en-US" sz="2700">
                <a:solidFill>
                  <a:schemeClr val="dk1"/>
                </a:solidFill>
                <a:latin typeface="Figtree"/>
                <a:ea typeface="Figtree"/>
                <a:cs typeface="Figtree"/>
                <a:sym typeface="Figtree"/>
              </a:rPr>
              <a:t>: Develop mentorship programs and networks facilitating professional development and support systems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Offer Workshops &amp; Seminars</a:t>
            </a:r>
            <a:r>
              <a:rPr lang="en-US" sz="2700">
                <a:solidFill>
                  <a:schemeClr val="dk1"/>
                </a:solidFill>
                <a:latin typeface="Figtree"/>
                <a:ea typeface="Figtree"/>
                <a:cs typeface="Figtree"/>
                <a:sym typeface="Figtree"/>
              </a:rPr>
              <a:t> : Prepare individuals by offering guidance on how to secure jobs, navigate professional environments successfully, and financial literacy skills.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Enhance Career Counseling</a:t>
            </a:r>
            <a:r>
              <a:rPr lang="en-US" sz="2700">
                <a:solidFill>
                  <a:schemeClr val="dk1"/>
                </a:solidFill>
                <a:latin typeface="Figtree"/>
                <a:ea typeface="Figtree"/>
                <a:cs typeface="Figtree"/>
                <a:sym typeface="Figtree"/>
              </a:rPr>
              <a:t>: Strengthen partnerships between educational institutions and their career counseling programs to include more comprehensive coaching and social equity training programs.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Expand Grants and Programing</a:t>
            </a:r>
            <a:r>
              <a:rPr lang="en-US" sz="2700">
                <a:solidFill>
                  <a:schemeClr val="dk1"/>
                </a:solidFill>
                <a:latin typeface="Figtree"/>
                <a:ea typeface="Figtree"/>
                <a:cs typeface="Figtree"/>
                <a:sym typeface="Figtree"/>
              </a:rPr>
              <a:t>: Increase support of current organizations and initiatives already increasing social and cultural capital in local communities. </a:t>
            </a:r>
            <a:endParaRPr sz="2700">
              <a:solidFill>
                <a:schemeClr val="dk1"/>
              </a:solidFill>
              <a:latin typeface="Figtree"/>
              <a:ea typeface="Figtree"/>
              <a:cs typeface="Figtree"/>
              <a:sym typeface="Figtree"/>
            </a:endParaRPr>
          </a:p>
          <a:p>
            <a:pPr indent="0" lvl="0" marL="0" marR="0" rtl="0" algn="l">
              <a:lnSpc>
                <a:spcPct val="100000"/>
              </a:lnSpc>
              <a:spcBef>
                <a:spcPts val="1200"/>
              </a:spcBef>
              <a:spcAft>
                <a:spcPts val="0"/>
              </a:spcAft>
              <a:buClr>
                <a:srgbClr val="000000"/>
              </a:buClr>
              <a:buSzPts val="2600"/>
              <a:buFont typeface="Arial"/>
              <a:buNone/>
            </a:pPr>
            <a:r>
              <a:t/>
            </a:r>
            <a:endParaRPr b="1" sz="2700">
              <a:highlight>
                <a:srgbClr val="FFFF00"/>
              </a:highlight>
              <a:latin typeface="Figtree"/>
              <a:ea typeface="Figtree"/>
              <a:cs typeface="Figtree"/>
              <a:sym typeface="Figtree"/>
            </a:endParaRPr>
          </a:p>
        </p:txBody>
      </p:sp>
      <p:sp>
        <p:nvSpPr>
          <p:cNvPr id="408" name="Google Shape;408;g279d0428911_22_0"/>
          <p:cNvSpPr/>
          <p:nvPr/>
        </p:nvSpPr>
        <p:spPr>
          <a:xfrm>
            <a:off x="502850" y="2236750"/>
            <a:ext cx="23829900" cy="62907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09" name="Google Shape;409;g279d0428911_22_0"/>
          <p:cNvSpPr/>
          <p:nvPr/>
        </p:nvSpPr>
        <p:spPr>
          <a:xfrm>
            <a:off x="12872425" y="9221300"/>
            <a:ext cx="11460300" cy="123474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10" name="Google Shape;410;g279d0428911_22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411" name="Google Shape;411;g279d0428911_22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412" name="Google Shape;412;g279d0428911_22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413" name="Google Shape;413;g279d0428911_22_0"/>
          <p:cNvSpPr/>
          <p:nvPr/>
        </p:nvSpPr>
        <p:spPr>
          <a:xfrm>
            <a:off x="456176" y="8734546"/>
            <a:ext cx="2481900" cy="120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414" name="Google Shape;414;g279d0428911_22_0"/>
          <p:cNvSpPr txBox="1"/>
          <p:nvPr/>
        </p:nvSpPr>
        <p:spPr>
          <a:xfrm>
            <a:off x="2257196" y="8960038"/>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1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415" name="Google Shape;415;g279d0428911_22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416" name="Google Shape;416;g279d0428911_22_0"/>
          <p:cNvSpPr txBox="1"/>
          <p:nvPr/>
        </p:nvSpPr>
        <p:spPr>
          <a:xfrm>
            <a:off x="14002605" y="8999021"/>
            <a:ext cx="63009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417" name="Google Shape;417;g279d0428911_22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418" name="Google Shape;418;g279d0428911_22_0"/>
          <p:cNvSpPr txBox="1"/>
          <p:nvPr/>
        </p:nvSpPr>
        <p:spPr>
          <a:xfrm>
            <a:off x="934475" y="2912100"/>
            <a:ext cx="22753200" cy="3570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700">
                <a:solidFill>
                  <a:schemeClr val="dk1"/>
                </a:solidFill>
                <a:latin typeface="Figtree"/>
                <a:ea typeface="Figtree"/>
                <a:cs typeface="Figtree"/>
                <a:sym typeface="Figtree"/>
              </a:rPr>
              <a:t>This strategy aims to break down barriers historically underrepresented communities face in their pursuit of economic opportunity, career advancement, and wealth-building through implementing social and cultural capital enhancing programs and initiatives emphasizing financial literacy, networking, and exposure to different career paths.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rPr lang="en-US" sz="2700">
                <a:solidFill>
                  <a:schemeClr val="dk1"/>
                </a:solidFill>
                <a:latin typeface="Figtree"/>
                <a:ea typeface="Figtree"/>
                <a:cs typeface="Figtree"/>
                <a:sym typeface="Figtree"/>
              </a:rPr>
              <a:t>Social and cultural capital- which includes social connections, exposure to different paths, access to training and education, familiarity with workplace norms, and more- play a major role in determining an individual's economic situation. Helping historically underrepresented groups increase their social and cultural capital can help break down barriers to economic mobility, and thus create a stronger and more inclusive regional economy.  </a:t>
            </a:r>
            <a:endParaRPr sz="2700">
              <a:solidFill>
                <a:schemeClr val="dk1"/>
              </a:solidFill>
              <a:latin typeface="Figtree"/>
              <a:ea typeface="Figtree"/>
              <a:cs typeface="Figtree"/>
              <a:sym typeface="Figtree"/>
            </a:endParaRPr>
          </a:p>
        </p:txBody>
      </p:sp>
      <p:sp>
        <p:nvSpPr>
          <p:cNvPr id="419" name="Google Shape;419;g279d0428911_22_0"/>
          <p:cNvSpPr txBox="1"/>
          <p:nvPr/>
        </p:nvSpPr>
        <p:spPr>
          <a:xfrm>
            <a:off x="1086875" y="9989575"/>
            <a:ext cx="10641300" cy="109695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500">
                <a:solidFill>
                  <a:schemeClr val="dk1"/>
                </a:solidFill>
                <a:latin typeface="Figtree"/>
                <a:ea typeface="Figtree"/>
                <a:cs typeface="Figtree"/>
                <a:sym typeface="Figtree"/>
              </a:rPr>
              <a:t>Monét Warren of the IE Black Worker Center acknowledged “</a:t>
            </a:r>
            <a:r>
              <a:rPr i="1" lang="en-US" sz="2500">
                <a:solidFill>
                  <a:schemeClr val="dk1"/>
                </a:solidFill>
                <a:latin typeface="Figtree"/>
                <a:ea typeface="Figtree"/>
                <a:cs typeface="Figtree"/>
                <a:sym typeface="Figtree"/>
              </a:rPr>
              <a:t>a general knowledge gap in communities of color. My worker experience is my experience, and my knowledge with working with workers is limited to Black and Latinx [workers]. </a:t>
            </a:r>
            <a:r>
              <a:rPr b="1" i="1" lang="en-US" sz="2500">
                <a:solidFill>
                  <a:schemeClr val="dk1"/>
                </a:solidFill>
                <a:latin typeface="Figtree"/>
                <a:ea typeface="Figtree"/>
                <a:cs typeface="Figtree"/>
                <a:sym typeface="Figtree"/>
              </a:rPr>
              <a:t>There seems to be a knowledge gap in hard and soft skills</a:t>
            </a:r>
            <a:r>
              <a:rPr i="1" lang="en-US" sz="2500">
                <a:solidFill>
                  <a:schemeClr val="dk1"/>
                </a:solidFill>
                <a:latin typeface="Figtree"/>
                <a:ea typeface="Figtree"/>
                <a:cs typeface="Figtree"/>
                <a:sym typeface="Figtree"/>
              </a:rPr>
              <a:t>. I'm blown away by how many people don't know how to write a resume and cover letter…</a:t>
            </a:r>
            <a:r>
              <a:rPr lang="en-US" sz="2500">
                <a:solidFill>
                  <a:schemeClr val="dk1"/>
                </a:solidFill>
                <a:latin typeface="Figtree"/>
                <a:ea typeface="Figtree"/>
                <a:cs typeface="Figtree"/>
                <a:sym typeface="Figtree"/>
              </a:rPr>
              <a:t>”</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500">
                <a:solidFill>
                  <a:schemeClr val="dk1"/>
                </a:solidFill>
                <a:latin typeface="Figtree"/>
                <a:ea typeface="Figtree"/>
                <a:cs typeface="Figtree"/>
                <a:sym typeface="Figtree"/>
              </a:rPr>
              <a:t>Target Facility Attendant Marco Perez explained how his upward trajectory was the result of knowing the right people: “</a:t>
            </a:r>
            <a:r>
              <a:rPr i="1" lang="en-US" sz="2500">
                <a:solidFill>
                  <a:schemeClr val="dk1"/>
                </a:solidFill>
                <a:latin typeface="Figtree"/>
                <a:ea typeface="Figtree"/>
                <a:cs typeface="Figtree"/>
                <a:sym typeface="Figtree"/>
              </a:rPr>
              <a:t>After a few years there, you know, just networking, talking to management and all that, they recommended, ‘Hey man, we know you have experience doing this and that. We think you'd be perfect for engineering facilities department. You can start up as a [apprentice] and work your way up to a mechanic.’ </a:t>
            </a:r>
            <a:r>
              <a:rPr b="1" i="1" lang="en-US" sz="2500">
                <a:solidFill>
                  <a:schemeClr val="dk1"/>
                </a:solidFill>
                <a:latin typeface="Figtree"/>
                <a:ea typeface="Figtree"/>
                <a:cs typeface="Figtree"/>
                <a:sym typeface="Figtree"/>
              </a:rPr>
              <a:t>He kind of helped me get my foot in the door, helped me cross train and, in a couple months, I ended up switching over within a couple months of me talking to them</a:t>
            </a:r>
            <a:r>
              <a:rPr i="1" lang="en-US" sz="2500">
                <a:solidFill>
                  <a:schemeClr val="dk1"/>
                </a:solidFill>
                <a:latin typeface="Figtree"/>
                <a:ea typeface="Figtree"/>
                <a:cs typeface="Figtree"/>
                <a:sym typeface="Figtree"/>
              </a:rPr>
              <a:t>.</a:t>
            </a:r>
            <a:r>
              <a:rPr lang="en-US" sz="2500">
                <a:solidFill>
                  <a:schemeClr val="dk1"/>
                </a:solidFill>
                <a:latin typeface="Figtree"/>
                <a:ea typeface="Figtree"/>
                <a:cs typeface="Figtree"/>
                <a:sym typeface="Figtree"/>
              </a:rPr>
              <a:t>”</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500">
                <a:solidFill>
                  <a:schemeClr val="dk1"/>
                </a:solidFill>
                <a:latin typeface="Figtree"/>
                <a:ea typeface="Figtree"/>
                <a:cs typeface="Figtree"/>
                <a:sym typeface="Figtree"/>
              </a:rPr>
              <a:t>Ryan, who grew up on a tribal reservation, recalled that “</a:t>
            </a:r>
            <a:r>
              <a:rPr i="1" lang="en-US" sz="2500">
                <a:solidFill>
                  <a:schemeClr val="dk1"/>
                </a:solidFill>
                <a:latin typeface="Figtree"/>
                <a:ea typeface="Figtree"/>
                <a:cs typeface="Figtree"/>
                <a:sym typeface="Figtree"/>
              </a:rPr>
              <a:t>they put us through these classes, explaining like . . . how to fill out all of your application, and . . . </a:t>
            </a:r>
            <a:r>
              <a:rPr b="1" i="1" lang="en-US" sz="2500">
                <a:solidFill>
                  <a:schemeClr val="dk1"/>
                </a:solidFill>
                <a:latin typeface="Figtree"/>
                <a:ea typeface="Figtree"/>
                <a:cs typeface="Figtree"/>
                <a:sym typeface="Figtree"/>
              </a:rPr>
              <a:t>like, how to talk to people now, because a lot of us here, like I said, we don't know how to speak to people. We don't know what I need to get to those classes. It helped me understand how to speak and how to socialize with a boss or coworker</a:t>
            </a:r>
            <a:r>
              <a:rPr i="1" lang="en-US" sz="2500">
                <a:solidFill>
                  <a:schemeClr val="dk1"/>
                </a:solidFill>
                <a:latin typeface="Figtree"/>
                <a:ea typeface="Figtree"/>
                <a:cs typeface="Figtree"/>
                <a:sym typeface="Figtree"/>
              </a:rPr>
              <a:t>. And I went to a class that teaches how to have these . . . soft skills. I was able to take a class, and they hooked me up before I went and got this job. I learned how to speak to these people. I mean, it wasn't that big of a class . . . I paid attention. And it helped me immensely, like, you know, how to write a resume stuff like that.</a:t>
            </a:r>
            <a:r>
              <a:rPr lang="en-US" sz="2500">
                <a:solidFill>
                  <a:schemeClr val="dk1"/>
                </a:solidFill>
                <a:latin typeface="Figtree"/>
                <a:ea typeface="Figtree"/>
                <a:cs typeface="Figtree"/>
                <a:sym typeface="Figtree"/>
              </a:rPr>
              <a:t>”</a:t>
            </a:r>
            <a:endParaRPr b="1" sz="2500">
              <a:highlight>
                <a:srgbClr val="FFFF00"/>
              </a:highlight>
              <a:latin typeface="Figtree"/>
              <a:ea typeface="Figtree"/>
              <a:cs typeface="Figtree"/>
              <a:sym typeface="Figtree"/>
            </a:endParaRPr>
          </a:p>
        </p:txBody>
      </p:sp>
      <p:pic>
        <p:nvPicPr>
          <p:cNvPr descr="Lightbulb and gear with solid fill" id="420" name="Google Shape;420;g279d0428911_22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pic>
        <p:nvPicPr>
          <p:cNvPr descr="Group with solid fill" id="421" name="Google Shape;421;g279d0428911_22_0"/>
          <p:cNvPicPr preferRelativeResize="0"/>
          <p:nvPr/>
        </p:nvPicPr>
        <p:blipFill rotWithShape="1">
          <a:blip r:embed="rId4">
            <a:alphaModFix/>
          </a:blip>
          <a:srcRect b="0" l="0" r="0" t="0"/>
          <a:stretch/>
        </p:blipFill>
        <p:spPr>
          <a:xfrm flipH="1">
            <a:off x="924209" y="8598968"/>
            <a:ext cx="1319100" cy="1319100"/>
          </a:xfrm>
          <a:prstGeom prst="rect">
            <a:avLst/>
          </a:prstGeom>
          <a:noFill/>
          <a:ln>
            <a:noFill/>
          </a:ln>
        </p:spPr>
      </p:pic>
      <p:pic>
        <p:nvPicPr>
          <p:cNvPr descr="Priorities with solid fill" id="422" name="Google Shape;422;g279d0428911_22_0"/>
          <p:cNvPicPr preferRelativeResize="0"/>
          <p:nvPr/>
        </p:nvPicPr>
        <p:blipFill rotWithShape="1">
          <a:blip r:embed="rId5">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423" name="Google Shape;423;g279d0428911_22_0"/>
          <p:cNvPicPr preferRelativeResize="0"/>
          <p:nvPr/>
        </p:nvPicPr>
        <p:blipFill rotWithShape="1">
          <a:blip r:embed="rId6">
            <a:alphaModFix/>
          </a:blip>
          <a:srcRect b="0" l="0" r="0" t="0"/>
          <a:stretch/>
        </p:blipFill>
        <p:spPr>
          <a:xfrm>
            <a:off x="39057657" y="20537276"/>
            <a:ext cx="4330700" cy="1727200"/>
          </a:xfrm>
          <a:prstGeom prst="rect">
            <a:avLst/>
          </a:prstGeom>
          <a:noFill/>
          <a:ln>
            <a:noFill/>
          </a:ln>
        </p:spPr>
      </p:pic>
      <p:sp>
        <p:nvSpPr>
          <p:cNvPr id="424" name="Google Shape;424;g279d0428911_22_0"/>
          <p:cNvSpPr txBox="1"/>
          <p:nvPr/>
        </p:nvSpPr>
        <p:spPr>
          <a:xfrm>
            <a:off x="13403813" y="10599050"/>
            <a:ext cx="10210200" cy="4636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“It just gets hard when you don't have resources as far as like finances or just like even knowing what to do building credit, stuff like that, just like figuring out life and not really having anyone to show you if your like, parents aren't showing you.” - Greater San Bernardino participant</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Many people need assistance in understanding what jobs are available to them, how to apply for those jobs, and how to make themselves stand out from other applicants. Career counseling can provide this type of support.</a:t>
            </a:r>
            <a:endParaRPr i="1" sz="2700">
              <a:solidFill>
                <a:schemeClr val="dk1"/>
              </a:solidFill>
              <a:latin typeface="Figtree"/>
              <a:ea typeface="Figtree"/>
              <a:cs typeface="Figtree"/>
              <a:sym typeface="Figtree"/>
            </a:endParaRPr>
          </a:p>
        </p:txBody>
      </p:sp>
      <p:grpSp>
        <p:nvGrpSpPr>
          <p:cNvPr id="425" name="Google Shape;425;g279d0428911_22_0"/>
          <p:cNvGrpSpPr/>
          <p:nvPr/>
        </p:nvGrpSpPr>
        <p:grpSpPr>
          <a:xfrm>
            <a:off x="12683505" y="8574506"/>
            <a:ext cx="1319100" cy="1520400"/>
            <a:chOff x="44855255" y="13397081"/>
            <a:chExt cx="1319100" cy="1520400"/>
          </a:xfrm>
        </p:grpSpPr>
        <p:sp>
          <p:nvSpPr>
            <p:cNvPr id="426" name="Google Shape;426;g279d0428911_22_0"/>
            <p:cNvSpPr/>
            <p:nvPr/>
          </p:nvSpPr>
          <p:spPr>
            <a:xfrm>
              <a:off x="44855255" y="13397081"/>
              <a:ext cx="1319100" cy="1520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427" name="Google Shape;427;g279d0428911_22_0"/>
            <p:cNvPicPr preferRelativeResize="0"/>
            <p:nvPr/>
          </p:nvPicPr>
          <p:blipFill rotWithShape="1">
            <a:blip r:embed="rId7">
              <a:alphaModFix/>
            </a:blip>
            <a:srcRect b="0" l="0" r="0" t="0"/>
            <a:stretch/>
          </p:blipFill>
          <p:spPr>
            <a:xfrm flipH="1">
              <a:off x="44943863" y="13586343"/>
              <a:ext cx="1141860" cy="1141860"/>
            </a:xfrm>
            <a:prstGeom prst="rect">
              <a:avLst/>
            </a:prstGeom>
            <a:noFill/>
            <a:ln>
              <a:noFill/>
            </a:ln>
          </p:spPr>
        </p:pic>
      </p:grpSp>
      <p:pic>
        <p:nvPicPr>
          <p:cNvPr descr="Family with girl with solid fill" id="428" name="Google Shape;428;g279d0428911_22_0"/>
          <p:cNvPicPr preferRelativeResize="0"/>
          <p:nvPr/>
        </p:nvPicPr>
        <p:blipFill rotWithShape="1">
          <a:blip r:embed="rId8">
            <a:alphaModFix/>
          </a:blip>
          <a:srcRect b="0" l="0" r="0" t="0"/>
          <a:stretch/>
        </p:blipFill>
        <p:spPr>
          <a:xfrm>
            <a:off x="368300" y="2505"/>
            <a:ext cx="1423865" cy="14238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3" name="Shape 433"/>
        <p:cNvGrpSpPr/>
        <p:nvPr/>
      </p:nvGrpSpPr>
      <p:grpSpPr>
        <a:xfrm>
          <a:off x="0" y="0"/>
          <a:ext cx="0" cy="0"/>
          <a:chOff x="0" y="0"/>
          <a:chExt cx="0" cy="0"/>
        </a:xfrm>
      </p:grpSpPr>
      <p:sp>
        <p:nvSpPr>
          <p:cNvPr id="434" name="Google Shape;434;g279d0428911_20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35" name="Google Shape;435;g279d0428911_20_0"/>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36" name="Google Shape;436;g279d0428911_20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437" name="Google Shape;437;g279d0428911_20_0"/>
          <p:cNvSpPr txBox="1"/>
          <p:nvPr/>
        </p:nvSpPr>
        <p:spPr>
          <a:xfrm>
            <a:off x="15696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Employer Investments into Housing</a:t>
            </a:r>
            <a:endParaRPr b="1" i="1" sz="6000" u="none" cap="none" strike="noStrike">
              <a:solidFill>
                <a:srgbClr val="000000"/>
              </a:solidFill>
              <a:latin typeface="Figtree"/>
              <a:ea typeface="Figtree"/>
              <a:cs typeface="Figtree"/>
              <a:sym typeface="Figtree"/>
            </a:endParaRPr>
          </a:p>
        </p:txBody>
      </p:sp>
      <p:sp>
        <p:nvSpPr>
          <p:cNvPr id="438" name="Google Shape;438;g279d0428911_20_0"/>
          <p:cNvSpPr txBox="1"/>
          <p:nvPr/>
        </p:nvSpPr>
        <p:spPr>
          <a:xfrm>
            <a:off x="25152812" y="1401356"/>
            <a:ext cx="17853600" cy="5287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Collaborate and incentivize employers to invest in housing:  </a:t>
            </a:r>
            <a:r>
              <a:rPr lang="en-US" sz="2700">
                <a:solidFill>
                  <a:schemeClr val="dk1"/>
                </a:solidFill>
                <a:latin typeface="Figtree"/>
                <a:ea typeface="Figtree"/>
                <a:cs typeface="Figtree"/>
                <a:sym typeface="Figtree"/>
              </a:rPr>
              <a:t>Incentivizing major employers to develop affordable employee housing programs will encourage employers to invest in their employees and increase housing opportunities near large employment centers.</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Partner with local governments to implement zoning requirements for employer-supported housing to ensure it is prioritized to provide affordable housing:  </a:t>
            </a:r>
            <a:r>
              <a:rPr lang="en-US" sz="2700">
                <a:solidFill>
                  <a:schemeClr val="dk1"/>
                </a:solidFill>
                <a:latin typeface="Figtree"/>
                <a:ea typeface="Figtree"/>
                <a:cs typeface="Figtree"/>
                <a:sym typeface="Figtree"/>
              </a:rPr>
              <a:t>Collaborating with the local government to coordinate employer-supported housing will help companies abide by and prioritize affordable housing  zoning laws. </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Leverage public private partnerships for housing development: </a:t>
            </a:r>
            <a:r>
              <a:rPr lang="en-US" sz="2700">
                <a:solidFill>
                  <a:schemeClr val="dk1"/>
                </a:solidFill>
                <a:latin typeface="Figtree"/>
                <a:ea typeface="Figtree"/>
                <a:cs typeface="Figtree"/>
                <a:sym typeface="Figtree"/>
              </a:rPr>
              <a:t>Leveraging public private partnerships for employee-supported housing would secure better funding and coordination between local companies and local government. </a:t>
            </a:r>
            <a:endParaRPr b="1" sz="2600">
              <a:highlight>
                <a:srgbClr val="FFFF00"/>
              </a:highlight>
              <a:latin typeface="Figtree"/>
              <a:ea typeface="Figtree"/>
              <a:cs typeface="Figtree"/>
              <a:sym typeface="Figtree"/>
            </a:endParaRPr>
          </a:p>
        </p:txBody>
      </p:sp>
      <p:sp>
        <p:nvSpPr>
          <p:cNvPr id="439" name="Google Shape;439;g279d0428911_20_0"/>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440" name="Google Shape;440;g279d0428911_20_0"/>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41" name="Google Shape;441;g279d0428911_20_0"/>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442" name="Google Shape;442;g279d0428911_20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443" name="Google Shape;443;g279d0428911_20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444" name="Google Shape;444;g279d0428911_20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445" name="Google Shape;445;g279d0428911_20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446" name="Google Shape;446;g279d0428911_20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11"/>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447" name="Google Shape;447;g279d0428911_20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448" name="Google Shape;448;g279d0428911_20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449" name="Google Shape;449;g279d0428911_20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450" name="Google Shape;450;g279d0428911_20_0"/>
          <p:cNvSpPr txBox="1"/>
          <p:nvPr/>
        </p:nvSpPr>
        <p:spPr>
          <a:xfrm>
            <a:off x="1086882" y="12725350"/>
            <a:ext cx="10641300" cy="66150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Amy, who has a background in early childhood education, mentioned that a lot of </a:t>
            </a:r>
            <a:r>
              <a:rPr b="1" lang="en-US" sz="2700">
                <a:solidFill>
                  <a:schemeClr val="dk1"/>
                </a:solidFill>
                <a:latin typeface="Figtree"/>
                <a:ea typeface="Figtree"/>
                <a:cs typeface="Figtree"/>
                <a:sym typeface="Figtree"/>
              </a:rPr>
              <a:t>the housing that’s being built in the region is out of financial reach for residents </a:t>
            </a:r>
            <a:r>
              <a:rPr lang="en-US" sz="2700">
                <a:solidFill>
                  <a:schemeClr val="dk1"/>
                </a:solidFill>
                <a:latin typeface="Figtree"/>
                <a:ea typeface="Figtree"/>
                <a:cs typeface="Figtree"/>
                <a:sym typeface="Figtree"/>
              </a:rPr>
              <a:t>and that they end up being AirBnBs or sitting empty. Amy said that even as part of a dual-income household, purchasing was still impossible. </a:t>
            </a:r>
            <a:endParaRPr sz="27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07916"/>
              </a:lnSpc>
              <a:spcBef>
                <a:spcPts val="0"/>
              </a:spcBef>
              <a:spcAft>
                <a:spcPts val="800"/>
              </a:spcAft>
              <a:buNone/>
            </a:pPr>
            <a:r>
              <a:rPr i="1" lang="en-US" sz="2700">
                <a:solidFill>
                  <a:schemeClr val="dk1"/>
                </a:solidFill>
                <a:latin typeface="Figtree"/>
                <a:ea typeface="Figtree"/>
                <a:cs typeface="Figtree"/>
                <a:sym typeface="Figtree"/>
              </a:rPr>
              <a:t>Nowadays when you even try to go for an apartment, they say you need to make three times rent just to get a down payment or anything like that. And that's honestly ridiculous, especially as a federal worker, I still don't qualify, which makes no sense because I try to do the best I can. I work overtime. Sometimes when we're at a specific fires, we're gone for 14 days and we're home for six days. And even though we get a big payout for those specific jobs and the time and travel and everything, my family still struggles with trying to find an apartment. - Greater San Bernardino</a:t>
            </a:r>
            <a:endParaRPr sz="2700">
              <a:solidFill>
                <a:schemeClr val="dk1"/>
              </a:solidFill>
              <a:latin typeface="Figtree"/>
              <a:ea typeface="Figtree"/>
              <a:cs typeface="Figtree"/>
              <a:sym typeface="Figtree"/>
            </a:endParaRPr>
          </a:p>
        </p:txBody>
      </p:sp>
      <p:sp>
        <p:nvSpPr>
          <p:cNvPr id="451" name="Google Shape;451;g279d0428911_20_0"/>
          <p:cNvSpPr txBox="1"/>
          <p:nvPr/>
        </p:nvSpPr>
        <p:spPr>
          <a:xfrm>
            <a:off x="13245721" y="12678950"/>
            <a:ext cx="10009200" cy="38328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According to 2022 ACS data, </a:t>
            </a:r>
            <a:r>
              <a:rPr b="1" lang="en-US" sz="2700">
                <a:solidFill>
                  <a:schemeClr val="dk1"/>
                </a:solidFill>
                <a:latin typeface="Figtree"/>
                <a:ea typeface="Figtree"/>
                <a:cs typeface="Figtree"/>
                <a:sym typeface="Figtree"/>
              </a:rPr>
              <a:t>almost 60% of Riverside County renters and almost 61% of San Bernardino County renters spend 30% or more of their household income on rent. </a:t>
            </a:r>
            <a:r>
              <a:rPr lang="en-US" sz="2700">
                <a:solidFill>
                  <a:schemeClr val="dk1"/>
                </a:solidFill>
                <a:latin typeface="Figtree"/>
                <a:ea typeface="Figtree"/>
                <a:cs typeface="Figtree"/>
                <a:sym typeface="Figtree"/>
              </a:rPr>
              <a:t>Similarly, the National Low Income Housing Coalition identified the hourly wage needed to rent a two-bedroom apartment at fair market rent in the region at $33.67. </a:t>
            </a:r>
            <a:r>
              <a:rPr b="1" lang="en-US" sz="2700">
                <a:solidFill>
                  <a:schemeClr val="dk1"/>
                </a:solidFill>
                <a:latin typeface="Figtree"/>
                <a:ea typeface="Figtree"/>
                <a:cs typeface="Figtree"/>
                <a:sym typeface="Figtree"/>
              </a:rPr>
              <a:t>Considering that California minimum wage is $15.50, that equates to 1.8 (Riverside County) and 1.7 (San Bernardino County) full-time jobs.</a:t>
            </a:r>
            <a:endParaRPr b="1" sz="2700">
              <a:latin typeface="Figtree"/>
              <a:ea typeface="Figtree"/>
              <a:cs typeface="Figtree"/>
              <a:sym typeface="Figtree"/>
            </a:endParaRPr>
          </a:p>
        </p:txBody>
      </p:sp>
      <p:pic>
        <p:nvPicPr>
          <p:cNvPr descr="Lightbulb and gear with solid fill" id="452" name="Google Shape;452;g279d0428911_20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453" name="Google Shape;453;g279d0428911_20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454" name="Google Shape;454;g279d0428911_20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455" name="Google Shape;455;g279d0428911_20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456" name="Google Shape;456;g279d0428911_20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457" name="Google Shape;457;g279d0428911_20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sp>
        <p:nvSpPr>
          <p:cNvPr id="458" name="Google Shape;458;g279d0428911_20_0"/>
          <p:cNvSpPr txBox="1"/>
          <p:nvPr/>
        </p:nvSpPr>
        <p:spPr>
          <a:xfrm>
            <a:off x="854500" y="3262925"/>
            <a:ext cx="22400400" cy="51333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US" sz="2700">
                <a:solidFill>
                  <a:schemeClr val="dk1"/>
                </a:solidFill>
                <a:latin typeface="Figtree Medium"/>
                <a:ea typeface="Figtree Medium"/>
                <a:cs typeface="Figtree Medium"/>
                <a:sym typeface="Figtree Medium"/>
              </a:rPr>
              <a:t>Employer investments into housing is important for communities to have access to a variety of housing types as well as affordable options. </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rPr lang="en-US" sz="2700">
                <a:solidFill>
                  <a:schemeClr val="dk1"/>
                </a:solidFill>
                <a:latin typeface="Figtree"/>
                <a:ea typeface="Figtree"/>
                <a:cs typeface="Figtree"/>
                <a:sym typeface="Figtree"/>
              </a:rPr>
              <a:t>Investments by employers into ensuring that there is an adequate supply of housing is crucial for inclusive regional economic development as it directly addresses the housing affordability crisis.</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rPr lang="en-US" sz="2700">
                <a:solidFill>
                  <a:schemeClr val="dk1"/>
                </a:solidFill>
                <a:latin typeface="Figtree Medium"/>
                <a:ea typeface="Figtree Medium"/>
                <a:cs typeface="Figtree Medium"/>
                <a:sym typeface="Figtree Medium"/>
              </a:rPr>
              <a:t>A </a:t>
            </a:r>
            <a:r>
              <a:rPr lang="en-US" sz="2700">
                <a:solidFill>
                  <a:schemeClr val="dk1"/>
                </a:solidFill>
                <a:latin typeface="Figtree Medium"/>
                <a:ea typeface="Figtree Medium"/>
                <a:cs typeface="Figtree Medium"/>
                <a:sym typeface="Figtree Medium"/>
              </a:rPr>
              <a:t>workforce</a:t>
            </a:r>
            <a:r>
              <a:rPr lang="en-US" sz="2700">
                <a:solidFill>
                  <a:schemeClr val="dk1"/>
                </a:solidFill>
                <a:latin typeface="Figtree Medium"/>
                <a:ea typeface="Figtree Medium"/>
                <a:cs typeface="Figtree Medium"/>
                <a:sym typeface="Figtree Medium"/>
              </a:rPr>
              <a:t> that has equitable access to housing can result in shorter commute times, stronger community bonds, and more opportunities to increase disposable income. </a:t>
            </a:r>
            <a:r>
              <a:rPr lang="en-US" sz="2700">
                <a:solidFill>
                  <a:schemeClr val="dk1"/>
                </a:solidFill>
                <a:latin typeface="Figtree"/>
                <a:ea typeface="Figtree"/>
                <a:cs typeface="Figtree"/>
                <a:sym typeface="Figtree"/>
              </a:rPr>
              <a:t>This strategy helps address the housing affordability crisis by increasing the available stock of housing types and entry price points, reducing the displacement of residents due to rising housing costs and short-term rental markets.</a:t>
            </a:r>
            <a:endParaRPr sz="2700">
              <a:solidFill>
                <a:schemeClr val="dk1"/>
              </a:solidFill>
              <a:latin typeface="Figtree Medium"/>
              <a:ea typeface="Figtree Medium"/>
              <a:cs typeface="Figtree Medium"/>
              <a:sym typeface="Figtree Medium"/>
            </a:endParaRPr>
          </a:p>
          <a:p>
            <a:pPr indent="0" lvl="0" marL="0" rtl="0" algn="l">
              <a:lnSpc>
                <a:spcPct val="115000"/>
              </a:lnSpc>
              <a:spcBef>
                <a:spcPts val="0"/>
              </a:spcBef>
              <a:spcAft>
                <a:spcPts val="0"/>
              </a:spcAft>
              <a:buNone/>
            </a:pPr>
            <a:r>
              <a:t/>
            </a:r>
            <a:endParaRPr sz="2700">
              <a:solidFill>
                <a:schemeClr val="dk1"/>
              </a:solidFill>
              <a:latin typeface="Figtree"/>
              <a:ea typeface="Figtree"/>
              <a:cs typeface="Figtree"/>
              <a:sym typeface="Figtree"/>
            </a:endParaRPr>
          </a:p>
        </p:txBody>
      </p:sp>
      <p:pic>
        <p:nvPicPr>
          <p:cNvPr descr="Family with girl with solid fill" id="459" name="Google Shape;459;g279d0428911_20_0"/>
          <p:cNvPicPr preferRelativeResize="0"/>
          <p:nvPr/>
        </p:nvPicPr>
        <p:blipFill rotWithShape="1">
          <a:blip r:embed="rId8">
            <a:alphaModFix/>
          </a:blip>
          <a:srcRect b="0" l="0" r="0" t="0"/>
          <a:stretch/>
        </p:blipFill>
        <p:spPr>
          <a:xfrm>
            <a:off x="215900" y="2505"/>
            <a:ext cx="1423865" cy="14238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g279d0428911_4_37"/>
          <p:cNvPicPr preferRelativeResize="0"/>
          <p:nvPr/>
        </p:nvPicPr>
        <p:blipFill>
          <a:blip r:embed="rId3">
            <a:alphaModFix/>
          </a:blip>
          <a:stretch>
            <a:fillRect/>
          </a:stretch>
        </p:blipFill>
        <p:spPr>
          <a:xfrm>
            <a:off x="2275400" y="528238"/>
            <a:ext cx="38619474" cy="2134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g279d0428911_8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1" name="Google Shape;121;g279d0428911_8_0"/>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2" name="Google Shape;122;g279d0428911_8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3" name="Google Shape;123;g279d0428911_8_0"/>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4" name="Google Shape;124;g279d0428911_8_0"/>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5" name="Google Shape;125;g279d0428911_8_0"/>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6" name="Google Shape;126;g279d0428911_8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7" name="Google Shape;127;g279d0428911_8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28" name="Google Shape;128;g279d0428911_8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29" name="Google Shape;129;g279d0428911_8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0" name="Google Shape;130;g279d0428911_8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1"/>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31" name="Google Shape;131;g279d0428911_8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2" name="Google Shape;132;g279d0428911_8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3" name="Google Shape;133;g279d0428911_8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4" name="Google Shape;134;g279d0428911_8_0"/>
          <p:cNvSpPr txBox="1"/>
          <p:nvPr/>
        </p:nvSpPr>
        <p:spPr>
          <a:xfrm>
            <a:off x="1086882" y="12725350"/>
            <a:ext cx="10641300" cy="994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 . . highlight the air quality issue affecting our region as we have consistently ranked among the worst in the nation according to the American Lung Association.”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Inland SoCal “. . . struggles with extreme heat, and we will need a local workforce to meet our cooling needs with upgraded air conditioners. These are important jobs as part of the clean economy and are usually small business owners.”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“Small businesses that do energy-efficiency work should also be included, such as . . . electricians and plumbers. There's a lot of funding from the state and feds to decarbonize and electrify. We will need more energy efficiency professionals who can install the equipment needed to reduce GHG emissions and/or energy demand on the grid.”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
        <p:nvSpPr>
          <p:cNvPr id="135" name="Google Shape;135;g279d0428911_8_0"/>
          <p:cNvSpPr txBox="1"/>
          <p:nvPr/>
        </p:nvSpPr>
        <p:spPr>
          <a:xfrm>
            <a:off x="12966425" y="12678950"/>
            <a:ext cx="10641300" cy="9158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3200">
                <a:latin typeface="Figtree"/>
                <a:ea typeface="Figtree"/>
                <a:cs typeface="Figtree"/>
                <a:sym typeface="Figtree"/>
              </a:rPr>
              <a:t>Over the next 30 years, Inland SoCal is expected to have hotter weather and longer heatwaves. Climate-related heat events intensify poor air quality in the region and increase risk of overheating and heat stroke, with serious implications for people’s health.</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California has one of the most ambitious climate mandates in the nation. Achieving carbon neutrality by 2045 will require growing the clean economy fast enough and large enough to meet rising demand.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Many clean economy occupations—including solar installers, EV technicians, HVAC professionals, and energy auditors—require less than one year of training and offer opportunities for career advancement.  </a:t>
            </a:r>
            <a:endParaRPr sz="3200">
              <a:latin typeface="Figtree"/>
              <a:ea typeface="Figtree"/>
              <a:cs typeface="Figtree"/>
              <a:sym typeface="Figtree"/>
            </a:endParaRPr>
          </a:p>
          <a:p>
            <a:pPr indent="0" lvl="0" marL="0" rtl="0" algn="l">
              <a:spcBef>
                <a:spcPts val="1800"/>
              </a:spcBef>
              <a:spcAft>
                <a:spcPts val="1800"/>
              </a:spcAft>
              <a:buClr>
                <a:schemeClr val="dk1"/>
              </a:buClr>
              <a:buSzPts val="2600"/>
              <a:buFont typeface="Arial"/>
              <a:buNone/>
            </a:pPr>
            <a:r>
              <a:rPr lang="en-US" sz="3200">
                <a:solidFill>
                  <a:schemeClr val="dk1"/>
                </a:solidFill>
                <a:latin typeface="Figtree"/>
                <a:ea typeface="Figtree"/>
                <a:cs typeface="Figtree"/>
                <a:sym typeface="Figtree"/>
              </a:rPr>
              <a:t>Rooftop community solar puts unused square footage to work by installing solar panels on the roofs of houses, apartment buildings, commercial spaces, warehouses, and factories.</a:t>
            </a:r>
            <a:endParaRPr sz="3200">
              <a:latin typeface="Figtree"/>
              <a:ea typeface="Figtree"/>
              <a:cs typeface="Figtree"/>
              <a:sym typeface="Figtree"/>
            </a:endParaRPr>
          </a:p>
        </p:txBody>
      </p:sp>
      <p:pic>
        <p:nvPicPr>
          <p:cNvPr descr="Lightbulb and gear with solid fill" id="136" name="Google Shape;136;g279d0428911_8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37" name="Google Shape;137;g279d0428911_8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38" name="Google Shape;138;g279d0428911_8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39" name="Google Shape;139;g279d0428911_8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0" name="Google Shape;140;g279d0428911_8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1" name="Google Shape;141;g279d0428911_8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sp>
        <p:nvSpPr>
          <p:cNvPr id="142" name="Google Shape;142;g279d0428911_8_0"/>
          <p:cNvSpPr txBox="1"/>
          <p:nvPr/>
        </p:nvSpPr>
        <p:spPr>
          <a:xfrm>
            <a:off x="1845949" y="48275"/>
            <a:ext cx="224868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Clean Economy Adoption</a:t>
            </a:r>
            <a:r>
              <a:rPr b="1" i="0" lang="en-US" sz="8800" u="none" cap="none" strike="noStrike">
                <a:solidFill>
                  <a:srgbClr val="000000"/>
                </a:solidFill>
                <a:latin typeface="Figtree"/>
                <a:ea typeface="Figtree"/>
                <a:cs typeface="Figtree"/>
                <a:sym typeface="Figtree"/>
              </a:rPr>
              <a:t> </a:t>
            </a:r>
            <a:r>
              <a:rPr i="1" lang="en-US" sz="6000" u="none" cap="none" strike="noStrike">
                <a:solidFill>
                  <a:srgbClr val="000000"/>
                </a:solidFill>
                <a:latin typeface="Figtree"/>
                <a:ea typeface="Figtree"/>
                <a:cs typeface="Figtree"/>
                <a:sym typeface="Figtree"/>
              </a:rPr>
              <a:t> </a:t>
            </a:r>
            <a:endParaRPr i="1" sz="6000" u="none" cap="none" strike="noStrike">
              <a:solidFill>
                <a:srgbClr val="000000"/>
              </a:solidFill>
              <a:latin typeface="Figtree"/>
              <a:ea typeface="Figtree"/>
              <a:cs typeface="Figtree"/>
              <a:sym typeface="Figtree"/>
            </a:endParaRPr>
          </a:p>
        </p:txBody>
      </p:sp>
      <p:pic>
        <p:nvPicPr>
          <p:cNvPr descr="Gears with solid fill" id="143" name="Google Shape;143;g279d0428911_8_0"/>
          <p:cNvPicPr preferRelativeResize="0"/>
          <p:nvPr/>
        </p:nvPicPr>
        <p:blipFill rotWithShape="1">
          <a:blip r:embed="rId8">
            <a:alphaModFix/>
          </a:blip>
          <a:srcRect b="0" l="0" r="0" t="0"/>
          <a:stretch/>
        </p:blipFill>
        <p:spPr>
          <a:xfrm>
            <a:off x="309879" y="-40456"/>
            <a:ext cx="1516436" cy="1516436"/>
          </a:xfrm>
          <a:prstGeom prst="rect">
            <a:avLst/>
          </a:prstGeom>
          <a:noFill/>
          <a:ln>
            <a:noFill/>
          </a:ln>
        </p:spPr>
      </p:pic>
      <p:sp>
        <p:nvSpPr>
          <p:cNvPr id="144" name="Google Shape;144;g279d0428911_8_0"/>
          <p:cNvSpPr txBox="1"/>
          <p:nvPr/>
        </p:nvSpPr>
        <p:spPr>
          <a:xfrm>
            <a:off x="934477" y="2912100"/>
            <a:ext cx="22486800" cy="863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3200">
                <a:latin typeface="Figtree"/>
                <a:ea typeface="Figtree"/>
                <a:cs typeface="Figtree"/>
                <a:sym typeface="Figtree"/>
              </a:rPr>
              <a:t>The clean economy aims to address the effects of climate change, boost climate resilience, and accelerate the transition to clean energy. It includes a wide range of industries, products, and services that touch almost every aspect of daily life.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Supercharging </a:t>
            </a:r>
            <a:r>
              <a:rPr lang="en-US" sz="3200">
                <a:solidFill>
                  <a:schemeClr val="dk1"/>
                </a:solidFill>
                <a:latin typeface="Figtree"/>
                <a:ea typeface="Figtree"/>
                <a:cs typeface="Figtree"/>
                <a:sym typeface="Figtree"/>
              </a:rPr>
              <a:t>regional </a:t>
            </a:r>
            <a:r>
              <a:rPr lang="en-US" sz="3200">
                <a:latin typeface="Figtree"/>
                <a:ea typeface="Figtree"/>
                <a:cs typeface="Figtree"/>
                <a:sym typeface="Figtree"/>
              </a:rPr>
              <a:t>adoption of clean economy solutions will accelerate the energy transition, strengthen local businesses, and improve quality of life for Inland SoCal residents, with emphasis on communities hardest hit by climate impacts and industrial pollution. </a:t>
            </a:r>
            <a:r>
              <a:rPr lang="en-US" sz="3200">
                <a:solidFill>
                  <a:schemeClr val="dk1"/>
                </a:solidFill>
                <a:latin typeface="Figtree"/>
                <a:ea typeface="Figtree"/>
                <a:cs typeface="Figtree"/>
                <a:sym typeface="Figtree"/>
              </a:rPr>
              <a:t>It </a:t>
            </a:r>
            <a:r>
              <a:rPr lang="en-US" sz="3200">
                <a:solidFill>
                  <a:schemeClr val="dk1"/>
                </a:solidFill>
                <a:latin typeface="Figtree"/>
                <a:ea typeface="Figtree"/>
                <a:cs typeface="Figtree"/>
                <a:sym typeface="Figtree"/>
              </a:rPr>
              <a:t>will also give Inland SoCal an advantage over other regions that underinvest in this sector, particularly as the pace of the energy transition increases. </a:t>
            </a:r>
            <a:endParaRPr sz="3200">
              <a:solidFill>
                <a:schemeClr val="dk1"/>
              </a:solidFill>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lang="en-US" sz="3200">
                <a:latin typeface="Figtree"/>
                <a:ea typeface="Figtree"/>
                <a:cs typeface="Figtree"/>
                <a:sym typeface="Figtree"/>
              </a:rPr>
              <a:t>Adoption of clean economy solutions can have an outsized impact on struggling families’ financial self-sufficiency, health outcomes, and overall quality of life, but only if they are involved in this transition. Community-based organizations will play a role in ensuring that community members’ priorities and the distinctive histories and cultural knowledge within these communities are take into account.</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
        <p:nvSpPr>
          <p:cNvPr id="145" name="Google Shape;145;g279d0428911_8_0"/>
          <p:cNvSpPr txBox="1"/>
          <p:nvPr/>
        </p:nvSpPr>
        <p:spPr>
          <a:xfrm>
            <a:off x="25152812" y="1401356"/>
            <a:ext cx="17853600" cy="1135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3200">
                <a:latin typeface="Figtree"/>
                <a:ea typeface="Figtree"/>
                <a:cs typeface="Figtree"/>
                <a:sym typeface="Figtree"/>
              </a:rPr>
              <a:t>Warehouse rooftop community solar: </a:t>
            </a:r>
            <a:r>
              <a:rPr lang="en-US" sz="3200">
                <a:latin typeface="Figtree"/>
                <a:ea typeface="Figtree"/>
                <a:cs typeface="Figtree"/>
                <a:sym typeface="Figtree"/>
              </a:rPr>
              <a:t>Community solar installations on warehouse roofs can begin to compensate for environmental harms caused by these facilities by expanding lower-income households’ access to low-cost clean energy, reducing GHG emissions, and creating new quality jobs that are accessible to struggling workers in the community—all at no cost to residents and without need for public-sector funding. This effort will require collaboration among community solar developers, community-based organizations, community members, building owners, and workforce development providers.</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b="1" lang="en-US" sz="3200">
                <a:latin typeface="Figtree"/>
                <a:ea typeface="Figtree"/>
                <a:cs typeface="Figtree"/>
                <a:sym typeface="Figtree"/>
              </a:rPr>
              <a:t>Clean Economy Business Initiative: </a:t>
            </a:r>
            <a:r>
              <a:rPr lang="en-US" sz="3200">
                <a:latin typeface="Figtree"/>
                <a:ea typeface="Figtree"/>
                <a:cs typeface="Figtree"/>
                <a:sym typeface="Figtree"/>
              </a:rPr>
              <a:t>Help local small businesses benefit from the energy transition by identifying how they can contribute to the clean economy and connecting them with new customers and the support services they need to succeed.</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b="1" lang="en-US" sz="3200">
                <a:latin typeface="Figtree"/>
                <a:ea typeface="Figtree"/>
                <a:cs typeface="Figtree"/>
                <a:sym typeface="Figtree"/>
              </a:rPr>
              <a:t>Small Business Climate Transition Network: </a:t>
            </a:r>
            <a:r>
              <a:rPr lang="en-US" sz="3200">
                <a:latin typeface="Figtree"/>
                <a:ea typeface="Figtree"/>
                <a:cs typeface="Figtree"/>
                <a:sym typeface="Figtree"/>
              </a:rPr>
              <a:t>Establish an easy-to-navigate climate transition support network to help local small businesses access the assistance they need. By leveraging existing programs and expanding regional outreach, climate transition planning, technical assistance delivery, and other critical functions, Inland SoCal can ease the path for smaller companies during this disruptive period.</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rPr b="1" lang="en-US" sz="3200">
                <a:latin typeface="Figtree"/>
                <a:ea typeface="Figtree"/>
                <a:cs typeface="Figtree"/>
                <a:sym typeface="Figtree"/>
              </a:rPr>
              <a:t>Clean Logistics Consortium: </a:t>
            </a:r>
            <a:r>
              <a:rPr lang="en-US" sz="3200">
                <a:latin typeface="Figtree"/>
                <a:ea typeface="Figtree"/>
                <a:cs typeface="Figtree"/>
                <a:sym typeface="Figtree"/>
              </a:rPr>
              <a:t>Convene a consortium of companies, ports, railroads, utilities, regulators, and public-sector actors to co-design a path to wholesale logistics decarbonization in the region and implement the investments and actions needed to accomplish this unparalleled task.</a:t>
            </a:r>
            <a:endParaRPr sz="3200">
              <a:latin typeface="Figtree"/>
              <a:ea typeface="Figtree"/>
              <a:cs typeface="Figtree"/>
              <a:sym typeface="Figtree"/>
            </a:endParaRPr>
          </a:p>
          <a:p>
            <a:pPr indent="0" lvl="0" marL="0" rtl="0" algn="l">
              <a:spcBef>
                <a:spcPts val="1800"/>
              </a:spcBef>
              <a:spcAft>
                <a:spcPts val="0"/>
              </a:spcAft>
              <a:buClr>
                <a:schemeClr val="dk1"/>
              </a:buClr>
              <a:buSzPts val="1100"/>
              <a:buFont typeface="Arial"/>
              <a:buNone/>
            </a:pPr>
            <a:r>
              <a:t/>
            </a:r>
            <a:endParaRPr sz="3200">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sz="3200">
              <a:latin typeface="Figtree"/>
              <a:ea typeface="Figtree"/>
              <a:cs typeface="Figtree"/>
              <a:sym typeface="Figtre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52" name="Google Shape;152;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53" name="Google Shape;153;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54" name="Google Shape;154;p1"/>
          <p:cNvSpPr txBox="1"/>
          <p:nvPr/>
        </p:nvSpPr>
        <p:spPr>
          <a:xfrm>
            <a:off x="14172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Advanced Manufacturing</a:t>
            </a:r>
            <a:r>
              <a:rPr b="1" i="0" lang="en-US" sz="8800" u="none" cap="none" strike="noStrike">
                <a:solidFill>
                  <a:srgbClr val="000000"/>
                </a:solidFill>
                <a:latin typeface="Figtree"/>
                <a:ea typeface="Figtree"/>
                <a:cs typeface="Figtree"/>
                <a:sym typeface="Figtree"/>
              </a:rPr>
              <a:t> </a:t>
            </a:r>
            <a:r>
              <a:rPr i="1" lang="en-US" sz="6000" u="none" cap="none" strike="noStrike">
                <a:solidFill>
                  <a:srgbClr val="000000"/>
                </a:solidFill>
                <a:latin typeface="Figtree"/>
                <a:ea typeface="Figtree"/>
                <a:cs typeface="Figtree"/>
                <a:sym typeface="Figtree"/>
              </a:rPr>
              <a:t> </a:t>
            </a:r>
            <a:endParaRPr i="1" sz="6000" u="none" cap="none" strike="noStrike">
              <a:solidFill>
                <a:srgbClr val="000000"/>
              </a:solidFill>
              <a:latin typeface="Figtree"/>
              <a:ea typeface="Figtree"/>
              <a:cs typeface="Figtree"/>
              <a:sym typeface="Figtree"/>
            </a:endParaRPr>
          </a:p>
        </p:txBody>
      </p:sp>
      <p:sp>
        <p:nvSpPr>
          <p:cNvPr id="155" name="Google Shape;155;p1"/>
          <p:cNvSpPr txBox="1"/>
          <p:nvPr/>
        </p:nvSpPr>
        <p:spPr>
          <a:xfrm>
            <a:off x="25152800" y="1401325"/>
            <a:ext cx="17920800" cy="20841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Figtree"/>
                <a:ea typeface="Figtree"/>
                <a:cs typeface="Figtree"/>
                <a:sym typeface="Figtree"/>
              </a:rPr>
              <a:t>Strengthen the capacity of small and mid-sized manufacturers for ongoing growth in the region: </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Expand technical assistance for adoption of product and process innovations to improve overall productivity, competitiveness, and energy efficiency, building on existing supports offered by California Manufacturing Technology Consulting (CMTC) and through the Manufacturers’ Council of the Inland Empire (MCIE).</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Institute an “innovation voucher” program to subsidize employer collaboration with regional or national university experts on problem-solving or application of new technologies and methods.</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Expand and target export promotion efforts to provide access to new markets and opportunities for expansion. </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Better showcase and connect firms to available supports offered by the economic and workforce development systems (e.g. Employment Training Panel funding for incumbent worker training).</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Evaluate the current landscape of maker spaces, prototyping, contract, and pre-commercial scale production facilities, and other supports for manufacturing-focused startups to ensure sufficient scale.</a:t>
            </a:r>
            <a:endParaRPr sz="3000">
              <a:solidFill>
                <a:schemeClr val="dk1"/>
              </a:solidFill>
              <a:latin typeface="Figtree"/>
              <a:ea typeface="Figtree"/>
              <a:cs typeface="Figtree"/>
              <a:sym typeface="Figtree"/>
            </a:endParaRPr>
          </a:p>
          <a:p>
            <a:pPr indent="0" lvl="0" marL="0" rtl="0" algn="l">
              <a:spcBef>
                <a:spcPts val="0"/>
              </a:spcBef>
              <a:spcAft>
                <a:spcPts val="0"/>
              </a:spcAft>
              <a:buNone/>
            </a:pPr>
            <a:r>
              <a:t/>
            </a:r>
            <a:endParaRPr sz="3000">
              <a:solidFill>
                <a:schemeClr val="dk1"/>
              </a:solidFill>
              <a:latin typeface="Figtree"/>
              <a:ea typeface="Figtree"/>
              <a:cs typeface="Figtree"/>
              <a:sym typeface="Figtree"/>
            </a:endParaRPr>
          </a:p>
          <a:p>
            <a:pPr indent="0" lvl="0" marL="0" rtl="0" algn="l">
              <a:spcBef>
                <a:spcPts val="0"/>
              </a:spcBef>
              <a:spcAft>
                <a:spcPts val="0"/>
              </a:spcAft>
              <a:buNone/>
            </a:pPr>
            <a:r>
              <a:rPr b="1" lang="en-US" sz="3000">
                <a:solidFill>
                  <a:schemeClr val="dk1"/>
                </a:solidFill>
                <a:latin typeface="Figtree"/>
                <a:ea typeface="Figtree"/>
                <a:cs typeface="Figtree"/>
                <a:sym typeface="Figtree"/>
              </a:rPr>
              <a:t>Bolster the regional manufacturing talent pipeline and improve access for underserved populations: </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Expand the scale of existing demand-driven interventions (e.g. short-term training programs, apprenticeships) positioning residents for mid-skill opportunity jobs not requiring a bachelor’s degree. </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Deepen partnerships between the workforce/educational system and community-based organizations to recruit priority groups (e.g. justice-involved individuals) and provide culturally-responsive supports spanning program start, completion, and job placement. </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Launch a coordinated longer-term campaign to improve awareness of manufacturing and other STEM careers among regional youth, particularly in disinvested communities and among people of color, expanding on efforts currently underway through County Offices of Education.</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Advance adoption of employer best practices around skills-based hiring, incumbent worker training, and creation of internal pathways for workers to achieve career mobility. </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Promote employer-sponsored childcare and/or multi-employer childcare collaboratives to reduce worker barriers to employment. </a:t>
            </a:r>
            <a:endParaRPr sz="3000">
              <a:solidFill>
                <a:schemeClr val="dk1"/>
              </a:solidFill>
              <a:latin typeface="Figtree"/>
              <a:ea typeface="Figtree"/>
              <a:cs typeface="Figtree"/>
              <a:sym typeface="Figtree"/>
            </a:endParaRPr>
          </a:p>
          <a:p>
            <a:pPr indent="-419100" lvl="0" marL="457200" rtl="0" algn="l">
              <a:spcBef>
                <a:spcPts val="0"/>
              </a:spcBef>
              <a:spcAft>
                <a:spcPts val="0"/>
              </a:spcAft>
              <a:buClr>
                <a:schemeClr val="dk1"/>
              </a:buClr>
              <a:buSzPts val="3000"/>
              <a:buFont typeface="Figtree"/>
              <a:buChar char="●"/>
            </a:pPr>
            <a:r>
              <a:rPr lang="en-US" sz="3000">
                <a:solidFill>
                  <a:schemeClr val="dk1"/>
                </a:solidFill>
                <a:latin typeface="Figtree"/>
                <a:ea typeface="Figtree"/>
                <a:cs typeface="Figtree"/>
                <a:sym typeface="Figtree"/>
              </a:rPr>
              <a:t>Pursue community benefit agreements for new manufacturing enterprises guaranteeing opportunity job employment outcomes and requiring worker support services.</a:t>
            </a:r>
            <a:endParaRPr sz="3000">
              <a:solidFill>
                <a:schemeClr val="dk1"/>
              </a:solidFill>
              <a:latin typeface="Figtree"/>
              <a:ea typeface="Figtree"/>
              <a:cs typeface="Figtree"/>
              <a:sym typeface="Figtree"/>
            </a:endParaRPr>
          </a:p>
          <a:p>
            <a:pPr indent="0" lvl="0" marL="0" rtl="0" algn="l">
              <a:spcBef>
                <a:spcPts val="0"/>
              </a:spcBef>
              <a:spcAft>
                <a:spcPts val="0"/>
              </a:spcAft>
              <a:buNone/>
            </a:pPr>
            <a:r>
              <a:t/>
            </a:r>
            <a:endParaRPr sz="3200">
              <a:solidFill>
                <a:schemeClr val="dk1"/>
              </a:solidFill>
              <a:latin typeface="Figtree"/>
              <a:ea typeface="Figtree"/>
              <a:cs typeface="Figtree"/>
              <a:sym typeface="Figtree"/>
            </a:endParaRPr>
          </a:p>
          <a:p>
            <a:pPr indent="0" lvl="0" marL="0" rtl="0" algn="l">
              <a:spcBef>
                <a:spcPts val="0"/>
              </a:spcBef>
              <a:spcAft>
                <a:spcPts val="0"/>
              </a:spcAft>
              <a:buNone/>
            </a:pPr>
            <a:r>
              <a:rPr b="1" lang="en-US" sz="3200">
                <a:solidFill>
                  <a:schemeClr val="dk1"/>
                </a:solidFill>
                <a:latin typeface="Figtree"/>
                <a:ea typeface="Figtree"/>
                <a:cs typeface="Figtree"/>
                <a:sym typeface="Figtree"/>
              </a:rPr>
              <a:t>Improve coordination of regional economic and workforce supports to serve the industry:</a:t>
            </a:r>
            <a:endParaRPr b="1"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Bolster organizing of regional manufacturers to collectively inform regional strategy, building on the MCIE.</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Convene county, local, and other economic and workforce development interests to set shared objectives and align programs and services (e.g. business attraction, retention, and expansion) in support of advanced manufacturing growth.</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Establish a regular table for undertaking special initiatives to boost sector growth (e.g. conversion of warehouses to manufacturing facilities).</a:t>
            </a:r>
            <a:endParaRPr sz="3200">
              <a:solidFill>
                <a:schemeClr val="dk1"/>
              </a:solidFill>
              <a:latin typeface="Figtree"/>
              <a:ea typeface="Figtree"/>
              <a:cs typeface="Figtree"/>
              <a:sym typeface="Figtree"/>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Clr>
                <a:schemeClr val="dk1"/>
              </a:buClr>
              <a:buSzPts val="1100"/>
              <a:buFont typeface="Arial"/>
              <a:buNone/>
            </a:pPr>
            <a:r>
              <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0" lvl="0" marL="0" rtl="0" algn="l">
              <a:spcBef>
                <a:spcPts val="0"/>
              </a:spcBef>
              <a:spcAft>
                <a:spcPts val="0"/>
              </a:spcAft>
              <a:buClr>
                <a:schemeClr val="dk1"/>
              </a:buClr>
              <a:buSzPts val="1100"/>
              <a:buFont typeface="Arial"/>
              <a:buNone/>
            </a:pPr>
            <a:r>
              <a:t/>
            </a:r>
            <a:endParaRPr sz="3200">
              <a:solidFill>
                <a:schemeClr val="dk1"/>
              </a:solidFill>
            </a:endParaRPr>
          </a:p>
          <a:p>
            <a:pPr indent="0" lvl="0" marL="0" rtl="0" algn="l">
              <a:spcBef>
                <a:spcPts val="0"/>
              </a:spcBef>
              <a:spcAft>
                <a:spcPts val="0"/>
              </a:spcAft>
              <a:buClr>
                <a:schemeClr val="dk1"/>
              </a:buClr>
              <a:buSzPts val="1100"/>
              <a:buFont typeface="Arial"/>
              <a:buNone/>
            </a:pPr>
            <a:r>
              <a:t/>
            </a:r>
            <a:endParaRPr sz="3200">
              <a:solidFill>
                <a:schemeClr val="dk1"/>
              </a:solidFill>
            </a:endParaRPr>
          </a:p>
        </p:txBody>
      </p:sp>
      <p:sp>
        <p:nvSpPr>
          <p:cNvPr id="156" name="Google Shape;156;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57" name="Google Shape;157;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58" name="Google Shape;158;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59" name="Google Shape;159;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60" name="Google Shape;160;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61" name="Google Shape;161;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62" name="Google Shape;162;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2"/>
                  </a:ext>
                </a:extLst>
              </a:rPr>
              <a:t>community</a:t>
            </a:r>
            <a:r>
              <a:rPr b="1" lang="en-US" sz="3600">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64" name="Google Shape;164;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65" name="Google Shape;165;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66" name="Google Shape;166;p1"/>
          <p:cNvSpPr txBox="1"/>
          <p:nvPr/>
        </p:nvSpPr>
        <p:spPr>
          <a:xfrm>
            <a:off x="934475" y="2912100"/>
            <a:ext cx="22753200" cy="892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Figtree"/>
                <a:ea typeface="Figtree"/>
                <a:cs typeface="Figtree"/>
                <a:sym typeface="Figtree"/>
              </a:rPr>
              <a:t>Inland SoCal shows strength—and recent moderate growth—in subsectors of manufacturing and related services, providing opportunities to both grow more quality and promising jobs accessible to residents, and advance the diversification of the region’s economy beyond its current overreliance on logistics and local-serving industries. </a:t>
            </a:r>
            <a:endParaRPr sz="32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32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3200">
                <a:solidFill>
                  <a:schemeClr val="dk1"/>
                </a:solidFill>
                <a:latin typeface="Figtree"/>
                <a:ea typeface="Figtree"/>
                <a:cs typeface="Figtree"/>
                <a:sym typeface="Figtree"/>
              </a:rPr>
              <a:t>Regional manufacturing specializations encompass a range of activities. These include high-value materials relatively competitive to make in California, such as industrial and commercial equipment, machine components, microelectronics, instrumentation, and fabricated metals, reflecting the legacy aerospace and defense supply chain. Activity also includes some areas overlapping with the clean economy (e.g. battery and electric vehicle production). The sector also encompasses heavier manufacturing activity, such as chemical and building components production, with more significant environmental impacts.</a:t>
            </a:r>
            <a:endParaRPr sz="32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32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3200">
                <a:solidFill>
                  <a:schemeClr val="dk1"/>
                </a:solidFill>
                <a:latin typeface="Figtree"/>
                <a:ea typeface="Figtree"/>
                <a:cs typeface="Figtree"/>
                <a:sym typeface="Figtree"/>
              </a:rPr>
              <a:t>In total, manufacturing accounts for about 99,000 jobs in the region, with roughly 28,000 positions (or 28.3%) counting as quality jobs and roughly 16,000 (or 16.1%) counting as promising jobs. This is slightly higher than the share of quality and promising jobs in the regional economy and traded sector overall, while significantly exceeding the performance of local-serving industries, among which only 37.5% of jobs count as quality or promising. </a:t>
            </a:r>
            <a:endParaRPr sz="32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3200">
              <a:solidFill>
                <a:schemeClr val="dk1"/>
              </a:solidFill>
            </a:endParaRPr>
          </a:p>
          <a:p>
            <a:pPr indent="0" lvl="0" marL="0" rtl="0" algn="l">
              <a:lnSpc>
                <a:spcPct val="115833"/>
              </a:lnSpc>
              <a:spcBef>
                <a:spcPts val="600"/>
              </a:spcBef>
              <a:spcAft>
                <a:spcPts val="600"/>
              </a:spcAft>
              <a:buClr>
                <a:schemeClr val="dk1"/>
              </a:buClr>
              <a:buSzPts val="1100"/>
              <a:buFont typeface="Arial"/>
              <a:buNone/>
            </a:pPr>
            <a:r>
              <a:t/>
            </a:r>
            <a:endParaRPr sz="3200">
              <a:solidFill>
                <a:schemeClr val="dk1"/>
              </a:solidFill>
            </a:endParaRPr>
          </a:p>
        </p:txBody>
      </p:sp>
      <p:sp>
        <p:nvSpPr>
          <p:cNvPr id="167" name="Google Shape;167;p1"/>
          <p:cNvSpPr txBox="1"/>
          <p:nvPr/>
        </p:nvSpPr>
        <p:spPr>
          <a:xfrm>
            <a:off x="1086875" y="12344350"/>
            <a:ext cx="10152900" cy="7585200"/>
          </a:xfrm>
          <a:prstGeom prst="rect">
            <a:avLst/>
          </a:prstGeom>
          <a:noFill/>
          <a:ln>
            <a:noFill/>
          </a:ln>
        </p:spPr>
        <p:txBody>
          <a:bodyPr anchorCtr="0" anchor="t" bIns="45700" lIns="91425" spcFirstLastPara="1" rIns="91425" wrap="square" tIns="45700">
            <a:spAutoFit/>
          </a:bodyPr>
          <a:lstStyle/>
          <a:p>
            <a:pPr indent="0" lvl="0" marL="0" rtl="0" algn="l">
              <a:lnSpc>
                <a:spcPct val="115833"/>
              </a:lnSpc>
              <a:spcBef>
                <a:spcPts val="0"/>
              </a:spcBef>
              <a:spcAft>
                <a:spcPts val="0"/>
              </a:spcAft>
              <a:buClr>
                <a:schemeClr val="dk1"/>
              </a:buClr>
              <a:buSzPts val="1100"/>
              <a:buFont typeface="Arial"/>
              <a:buNone/>
            </a:pPr>
            <a:r>
              <a:rPr lang="en-US" sz="3200">
                <a:solidFill>
                  <a:schemeClr val="dk1"/>
                </a:solidFill>
                <a:latin typeface="Figtree"/>
                <a:ea typeface="Figtree"/>
                <a:cs typeface="Figtree"/>
                <a:sym typeface="Figtree"/>
              </a:rPr>
              <a:t>Community members emphasized the importance of targeting workforce efforts with culturally-responsive approaches and support services to maximize equity outcomes. </a:t>
            </a:r>
            <a:endParaRPr sz="3200">
              <a:solidFill>
                <a:schemeClr val="dk1"/>
              </a:solidFill>
              <a:latin typeface="Figtree"/>
              <a:ea typeface="Figtree"/>
              <a:cs typeface="Figtree"/>
              <a:sym typeface="Figtree"/>
            </a:endParaRPr>
          </a:p>
          <a:p>
            <a:pPr indent="0" lvl="0" marL="0" rtl="0" algn="l">
              <a:lnSpc>
                <a:spcPct val="115833"/>
              </a:lnSpc>
              <a:spcBef>
                <a:spcPts val="600"/>
              </a:spcBef>
              <a:spcAft>
                <a:spcPts val="0"/>
              </a:spcAft>
              <a:buClr>
                <a:schemeClr val="dk1"/>
              </a:buClr>
              <a:buSzPts val="1100"/>
              <a:buFont typeface="Arial"/>
              <a:buNone/>
            </a:pPr>
            <a:r>
              <a:t/>
            </a:r>
            <a:endParaRPr sz="3200">
              <a:solidFill>
                <a:schemeClr val="dk1"/>
              </a:solidFill>
              <a:latin typeface="Figtree"/>
              <a:ea typeface="Figtree"/>
              <a:cs typeface="Figtree"/>
              <a:sym typeface="Figtree"/>
            </a:endParaRPr>
          </a:p>
          <a:p>
            <a:pPr indent="0" lvl="0" marL="0" rtl="0" algn="l">
              <a:lnSpc>
                <a:spcPct val="115833"/>
              </a:lnSpc>
              <a:spcBef>
                <a:spcPts val="600"/>
              </a:spcBef>
              <a:spcAft>
                <a:spcPts val="600"/>
              </a:spcAft>
              <a:buClr>
                <a:schemeClr val="dk1"/>
              </a:buClr>
              <a:buSzPts val="1100"/>
              <a:buFont typeface="Arial"/>
              <a:buNone/>
            </a:pPr>
            <a:r>
              <a:rPr lang="en-US" sz="3200">
                <a:solidFill>
                  <a:schemeClr val="dk1"/>
                </a:solidFill>
                <a:latin typeface="Figtree"/>
                <a:ea typeface="Figtree"/>
                <a:cs typeface="Figtree"/>
                <a:sym typeface="Figtree"/>
              </a:rPr>
              <a:t>These include adapting outreach and hiring processes to engage workers who may not be familiar with traditional recruitment mechanisms (e.g. resume development); specifically targeting priority groups such veterans, the disabled, and justice-involved individuals; considering non-traditional credentials (i.e. skills-based hiring); and offering employer-subsidized support services (e.g. childcare). </a:t>
            </a:r>
            <a:endParaRPr b="1" i="0" sz="2600" u="none" cap="none" strike="noStrike">
              <a:solidFill>
                <a:srgbClr val="000000"/>
              </a:solidFill>
              <a:highlight>
                <a:srgbClr val="FFFF00"/>
              </a:highlight>
              <a:latin typeface="Figtree"/>
              <a:ea typeface="Figtree"/>
              <a:cs typeface="Figtree"/>
              <a:sym typeface="Figtree"/>
            </a:endParaRPr>
          </a:p>
        </p:txBody>
      </p:sp>
      <p:sp>
        <p:nvSpPr>
          <p:cNvPr id="168" name="Google Shape;168;p1"/>
          <p:cNvSpPr txBox="1"/>
          <p:nvPr/>
        </p:nvSpPr>
        <p:spPr>
          <a:xfrm>
            <a:off x="13245721" y="12450350"/>
            <a:ext cx="9498000" cy="8880300"/>
          </a:xfrm>
          <a:prstGeom prst="rect">
            <a:avLst/>
          </a:prstGeom>
          <a:noFill/>
          <a:ln>
            <a:noFill/>
          </a:ln>
        </p:spPr>
        <p:txBody>
          <a:bodyPr anchorCtr="0" anchor="t" bIns="45700" lIns="91425" spcFirstLastPara="1" rIns="91425" wrap="square" tIns="45700">
            <a:spAutoFit/>
          </a:bodyPr>
          <a:lstStyle/>
          <a:p>
            <a:pPr indent="0" lvl="0" marL="0" rtl="0" algn="l">
              <a:lnSpc>
                <a:spcPct val="115833"/>
              </a:lnSpc>
              <a:spcBef>
                <a:spcPts val="0"/>
              </a:spcBef>
              <a:spcAft>
                <a:spcPts val="0"/>
              </a:spcAft>
              <a:buClr>
                <a:schemeClr val="dk1"/>
              </a:buClr>
              <a:buSzPts val="1100"/>
              <a:buFont typeface="Arial"/>
              <a:buNone/>
            </a:pPr>
            <a:r>
              <a:rPr lang="en-US" sz="3200">
                <a:solidFill>
                  <a:schemeClr val="dk1"/>
                </a:solidFill>
                <a:latin typeface="Figtree"/>
                <a:ea typeface="Figtree"/>
                <a:cs typeface="Figtree"/>
                <a:sym typeface="Figtree"/>
              </a:rPr>
              <a:t>Nearly 75% of the opportunity jobs in the region’s manufacturing sector are held by workers with less than a bachelor’s degree. </a:t>
            </a:r>
            <a:endParaRPr sz="3200">
              <a:solidFill>
                <a:schemeClr val="dk1"/>
              </a:solidFill>
              <a:latin typeface="Figtree"/>
              <a:ea typeface="Figtree"/>
              <a:cs typeface="Figtree"/>
              <a:sym typeface="Figtree"/>
            </a:endParaRPr>
          </a:p>
          <a:p>
            <a:pPr indent="0" lvl="0" marL="0" rtl="0" algn="l">
              <a:lnSpc>
                <a:spcPct val="115833"/>
              </a:lnSpc>
              <a:spcBef>
                <a:spcPts val="600"/>
              </a:spcBef>
              <a:spcAft>
                <a:spcPts val="0"/>
              </a:spcAft>
              <a:buClr>
                <a:schemeClr val="dk1"/>
              </a:buClr>
              <a:buSzPts val="1100"/>
              <a:buFont typeface="Arial"/>
              <a:buNone/>
            </a:pPr>
            <a:r>
              <a:t/>
            </a:r>
            <a:endParaRPr sz="3200">
              <a:solidFill>
                <a:schemeClr val="dk1"/>
              </a:solidFill>
              <a:latin typeface="Figtree"/>
              <a:ea typeface="Figtree"/>
              <a:cs typeface="Figtree"/>
              <a:sym typeface="Figtree"/>
            </a:endParaRPr>
          </a:p>
          <a:p>
            <a:pPr indent="0" lvl="0" marL="0" rtl="0" algn="l">
              <a:lnSpc>
                <a:spcPct val="115833"/>
              </a:lnSpc>
              <a:spcBef>
                <a:spcPts val="600"/>
              </a:spcBef>
              <a:spcAft>
                <a:spcPts val="0"/>
              </a:spcAft>
              <a:buClr>
                <a:schemeClr val="dk1"/>
              </a:buClr>
              <a:buSzPts val="1100"/>
              <a:buFont typeface="Arial"/>
              <a:buNone/>
            </a:pPr>
            <a:r>
              <a:rPr lang="en-US" sz="3200">
                <a:solidFill>
                  <a:schemeClr val="dk1"/>
                </a:solidFill>
                <a:latin typeface="Figtree"/>
                <a:ea typeface="Figtree"/>
                <a:cs typeface="Figtree"/>
                <a:sym typeface="Figtree"/>
              </a:rPr>
              <a:t>Almost 67% of opportunity jobs are held by a worker without an associate’s degree. 48% are held by a Hispanic worker. </a:t>
            </a:r>
            <a:endParaRPr sz="3200">
              <a:solidFill>
                <a:schemeClr val="dk1"/>
              </a:solidFill>
              <a:latin typeface="Figtree"/>
              <a:ea typeface="Figtree"/>
              <a:cs typeface="Figtree"/>
              <a:sym typeface="Figtree"/>
            </a:endParaRPr>
          </a:p>
          <a:p>
            <a:pPr indent="0" lvl="0" marL="0" rtl="0" algn="l">
              <a:lnSpc>
                <a:spcPct val="115833"/>
              </a:lnSpc>
              <a:spcBef>
                <a:spcPts val="600"/>
              </a:spcBef>
              <a:spcAft>
                <a:spcPts val="0"/>
              </a:spcAft>
              <a:buClr>
                <a:schemeClr val="dk1"/>
              </a:buClr>
              <a:buSzPts val="1100"/>
              <a:buFont typeface="Arial"/>
              <a:buNone/>
            </a:pPr>
            <a:r>
              <a:t/>
            </a:r>
            <a:endParaRPr sz="3200">
              <a:solidFill>
                <a:schemeClr val="dk1"/>
              </a:solidFill>
              <a:latin typeface="Figtree"/>
              <a:ea typeface="Figtree"/>
              <a:cs typeface="Figtree"/>
              <a:sym typeface="Figtree"/>
            </a:endParaRPr>
          </a:p>
          <a:p>
            <a:pPr indent="0" lvl="0" marL="0" rtl="0" algn="l">
              <a:lnSpc>
                <a:spcPct val="115833"/>
              </a:lnSpc>
              <a:spcBef>
                <a:spcPts val="600"/>
              </a:spcBef>
              <a:spcAft>
                <a:spcPts val="600"/>
              </a:spcAft>
              <a:buClr>
                <a:schemeClr val="dk1"/>
              </a:buClr>
              <a:buSzPts val="1100"/>
              <a:buFont typeface="Arial"/>
              <a:buNone/>
            </a:pPr>
            <a:r>
              <a:rPr lang="en-US" sz="3200">
                <a:solidFill>
                  <a:schemeClr val="dk1"/>
                </a:solidFill>
                <a:latin typeface="Figtree"/>
                <a:ea typeface="Figtree"/>
                <a:cs typeface="Figtree"/>
                <a:sym typeface="Figtree"/>
              </a:rPr>
              <a:t>This means that the sector offers significant potential to improve the livelihoods of a share of the nearly 40% of Inland Southern California residents belonging to a family that struggles to cover basic costs of living; workers with lower levels of traditional education and people of color are disproportionately represented in this group.</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69" name="Google Shape;169;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70" name="Google Shape;170;p1"/>
          <p:cNvSpPr/>
          <p:nvPr/>
        </p:nvSpPr>
        <p:spPr>
          <a:xfrm>
            <a:off x="12560255" y="11052431"/>
            <a:ext cx="1319100" cy="1520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71" name="Google Shape;171;p1"/>
          <p:cNvPicPr preferRelativeResize="0"/>
          <p:nvPr/>
        </p:nvPicPr>
        <p:blipFill rotWithShape="1">
          <a:blip r:embed="rId4">
            <a:alphaModFix/>
          </a:blip>
          <a:srcRect b="0" l="0" r="0" t="0"/>
          <a:stretch/>
        </p:blipFill>
        <p:spPr>
          <a:xfrm flipH="1">
            <a:off x="12668588" y="11088043"/>
            <a:ext cx="1141860" cy="1141860"/>
          </a:xfrm>
          <a:prstGeom prst="rect">
            <a:avLst/>
          </a:prstGeom>
          <a:noFill/>
          <a:ln>
            <a:noFill/>
          </a:ln>
        </p:spPr>
      </p:pic>
      <p:pic>
        <p:nvPicPr>
          <p:cNvPr descr="Group with solid fill" id="172" name="Google Shape;172;p1"/>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73" name="Google Shape;173;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74" name="Google Shape;174;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175" name="Google Shape;175;p1"/>
          <p:cNvPicPr preferRelativeResize="0"/>
          <p:nvPr/>
        </p:nvPicPr>
        <p:blipFill rotWithShape="1">
          <a:blip r:embed="rId8">
            <a:alphaModFix/>
          </a:blip>
          <a:srcRect b="0" l="0" r="0" t="0"/>
          <a:stretch/>
        </p:blipFill>
        <p:spPr>
          <a:xfrm>
            <a:off x="49504" y="-90556"/>
            <a:ext cx="1516436" cy="15164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sp>
        <p:nvSpPr>
          <p:cNvPr id="181" name="Google Shape;181;g279d0428911_4_0"/>
          <p:cNvSpPr/>
          <p:nvPr/>
        </p:nvSpPr>
        <p:spPr>
          <a:xfrm>
            <a:off x="24825960" y="190507"/>
            <a:ext cx="18562500" cy="201294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82" name="Google Shape;182;g279d0428911_4_0"/>
          <p:cNvSpPr/>
          <p:nvPr/>
        </p:nvSpPr>
        <p:spPr>
          <a:xfrm>
            <a:off x="502843" y="11754780"/>
            <a:ext cx="11568900" cy="10181700"/>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83" name="Google Shape;183;g279d0428911_4_0"/>
          <p:cNvSpPr/>
          <p:nvPr/>
        </p:nvSpPr>
        <p:spPr>
          <a:xfrm rot="5400000">
            <a:off x="11293246" y="-11293350"/>
            <a:ext cx="1543200" cy="24129900"/>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84" name="Google Shape;184;g279d0428911_4_0"/>
          <p:cNvSpPr txBox="1"/>
          <p:nvPr/>
        </p:nvSpPr>
        <p:spPr>
          <a:xfrm>
            <a:off x="17982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Cybersecurity</a:t>
            </a:r>
            <a:r>
              <a:rPr b="1" i="0" lang="en-US" sz="8800" u="none" cap="none" strike="noStrike">
                <a:solidFill>
                  <a:srgbClr val="000000"/>
                </a:solidFill>
                <a:latin typeface="Figtree"/>
                <a:ea typeface="Figtree"/>
                <a:cs typeface="Figtree"/>
                <a:sym typeface="Figtree"/>
              </a:rPr>
              <a:t> </a:t>
            </a:r>
            <a:endParaRPr i="1" sz="6000" u="none" cap="none" strike="noStrike">
              <a:solidFill>
                <a:srgbClr val="000000"/>
              </a:solidFill>
              <a:latin typeface="Figtree"/>
              <a:ea typeface="Figtree"/>
              <a:cs typeface="Figtree"/>
              <a:sym typeface="Figtree"/>
            </a:endParaRPr>
          </a:p>
        </p:txBody>
      </p:sp>
      <p:sp>
        <p:nvSpPr>
          <p:cNvPr id="185" name="Google Shape;185;g279d0428911_4_0"/>
          <p:cNvSpPr txBox="1"/>
          <p:nvPr/>
        </p:nvSpPr>
        <p:spPr>
          <a:xfrm>
            <a:off x="25152812" y="1401356"/>
            <a:ext cx="17853600" cy="15484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3200">
                <a:solidFill>
                  <a:schemeClr val="dk1"/>
                </a:solidFill>
                <a:latin typeface="Figtree"/>
                <a:ea typeface="Figtree"/>
                <a:cs typeface="Figtree"/>
                <a:sym typeface="Figtree"/>
              </a:rPr>
              <a:t>Accelerate efforts to build a diverse Inland SoCal cybersecurity workforce: </a:t>
            </a:r>
            <a:r>
              <a:rPr lang="en-US" sz="3200">
                <a:solidFill>
                  <a:schemeClr val="dk1"/>
                </a:solidFill>
                <a:latin typeface="Figtree"/>
                <a:ea typeface="Figtree"/>
                <a:cs typeface="Figtree"/>
                <a:sym typeface="Figtree"/>
              </a:rPr>
              <a:t>Bolster and scale existing workforce pipeline initiatives led by CSUSB and the region’s community colleges, with special attention to ensuring access for people of color and women.</a:t>
            </a:r>
            <a:r>
              <a:rPr b="1" lang="en-US" sz="3200">
                <a:solidFill>
                  <a:schemeClr val="dk1"/>
                </a:solidFill>
                <a:latin typeface="Figtree"/>
                <a:ea typeface="Figtree"/>
                <a:cs typeface="Figtree"/>
                <a:sym typeface="Figtree"/>
              </a:rPr>
              <a:t> </a:t>
            </a:r>
            <a:endParaRPr b="1" sz="3200">
              <a:solidFill>
                <a:schemeClr val="dk1"/>
              </a:solidFill>
              <a:latin typeface="Figtree"/>
              <a:ea typeface="Figtree"/>
              <a:cs typeface="Figtree"/>
              <a:sym typeface="Figtree"/>
            </a:endParaRPr>
          </a:p>
          <a:p>
            <a:pPr indent="-431800" lvl="0" marL="457200" rtl="0" algn="l">
              <a:spcBef>
                <a:spcPts val="60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Deepen partnerships with campus and community-based organizations to ensure diverse pipelines to training programs, including through K-12 exposure.</a:t>
            </a:r>
            <a:endParaRPr sz="3200">
              <a:solidFill>
                <a:schemeClr val="dk1"/>
              </a:solidFill>
              <a:latin typeface="Figtree"/>
              <a:ea typeface="Figtree"/>
              <a:cs typeface="Figtree"/>
              <a:sym typeface="Figtree"/>
            </a:endParaRPr>
          </a:p>
          <a:p>
            <a:pPr indent="-431800" lvl="0" marL="457200" rtl="0" algn="l">
              <a:spcBef>
                <a:spcPts val="60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Elevate remote-work opportunities that enable flexibility for workers with family responsibilities and/or barriers that make it difficult to commute.</a:t>
            </a:r>
            <a:endParaRPr sz="3200">
              <a:solidFill>
                <a:schemeClr val="dk1"/>
              </a:solidFill>
              <a:latin typeface="Figtree"/>
              <a:ea typeface="Figtree"/>
              <a:cs typeface="Figtree"/>
              <a:sym typeface="Figtree"/>
            </a:endParaRPr>
          </a:p>
          <a:p>
            <a:pPr indent="-431800" lvl="0" marL="457200" rtl="0" algn="l">
              <a:spcBef>
                <a:spcPts val="60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Provide support services, such as childcare, to ensure equitable participation in apprenticeships and other programs.</a:t>
            </a:r>
            <a:endParaRPr sz="3200">
              <a:solidFill>
                <a:schemeClr val="dk1"/>
              </a:solidFill>
              <a:latin typeface="Figtree"/>
              <a:ea typeface="Figtree"/>
              <a:cs typeface="Figtree"/>
              <a:sym typeface="Figtree"/>
            </a:endParaRPr>
          </a:p>
          <a:p>
            <a:pPr indent="0" lvl="0" marL="0" rtl="0" algn="l">
              <a:spcBef>
                <a:spcPts val="600"/>
              </a:spcBef>
              <a:spcAft>
                <a:spcPts val="0"/>
              </a:spcAft>
              <a:buNone/>
            </a:pPr>
            <a:r>
              <a:t/>
            </a:r>
            <a:endParaRPr sz="32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3200">
                <a:solidFill>
                  <a:schemeClr val="dk1"/>
                </a:solidFill>
                <a:latin typeface="Figtree"/>
                <a:ea typeface="Figtree"/>
                <a:cs typeface="Figtree"/>
                <a:sym typeface="Figtree"/>
              </a:rPr>
              <a:t>Build the firm and customer base for a more robust regional cybersecurity market presence: </a:t>
            </a:r>
            <a:r>
              <a:rPr lang="en-US" sz="3200">
                <a:solidFill>
                  <a:schemeClr val="dk1"/>
                </a:solidFill>
                <a:latin typeface="Figtree"/>
                <a:ea typeface="Figtree"/>
                <a:cs typeface="Figtree"/>
                <a:sym typeface="Figtree"/>
              </a:rPr>
              <a:t>Facilitate business growth to boost opportunities for local employment and deepen the region’s foothold in the industry. </a:t>
            </a:r>
            <a:endParaRPr sz="3200">
              <a:solidFill>
                <a:schemeClr val="dk1"/>
              </a:solidFill>
              <a:latin typeface="Figtree"/>
              <a:ea typeface="Figtree"/>
              <a:cs typeface="Figtree"/>
              <a:sym typeface="Figtree"/>
            </a:endParaRPr>
          </a:p>
          <a:p>
            <a:pPr indent="-431800" lvl="0" marL="457200" rtl="0" algn="l">
              <a:spcBef>
                <a:spcPts val="60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Establish core infrastructure to support the industry, such as a Secure Compartmentalized Information Facility (SCIF) required for working with federal classified material.</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Explore a regional procurement strategy (e.g. hospitals, defense installations) to aggregate local demand for cybersecurity services and build industry capacity.  </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Market and provide cybersecurity services to the region’s small and medium-sized businesses – who are typically less protected from cyber threats – to both further aggregate market demand and improve resiliency of the region’s locally-grown companies.</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Evaluate and then market cybersecurity specializations tied to other regional industry assets or presence (e.g. gaming, logistics).</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Organize collective efforts to promote regional cybersecurity services to customers in other California markets, where Inland Southern California has a cost advantage.</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Launch an accelerator program to support and attract cybersecurity entrepreneurs to the region. </a:t>
            </a:r>
            <a:endParaRPr sz="3200">
              <a:solidFill>
                <a:schemeClr val="dk1"/>
              </a:solidFill>
              <a:latin typeface="Figtree"/>
              <a:ea typeface="Figtree"/>
              <a:cs typeface="Figtree"/>
              <a:sym typeface="Figtree"/>
            </a:endParaRPr>
          </a:p>
          <a:p>
            <a:pPr indent="-431800" lvl="0" marL="457200" rtl="0" algn="l">
              <a:spcBef>
                <a:spcPts val="0"/>
              </a:spcBef>
              <a:spcAft>
                <a:spcPts val="0"/>
              </a:spcAft>
              <a:buClr>
                <a:schemeClr val="dk1"/>
              </a:buClr>
              <a:buSzPts val="3200"/>
              <a:buFont typeface="Figtree"/>
              <a:buChar char="●"/>
            </a:pPr>
            <a:r>
              <a:rPr lang="en-US" sz="3200">
                <a:solidFill>
                  <a:schemeClr val="dk1"/>
                </a:solidFill>
                <a:latin typeface="Figtree"/>
                <a:ea typeface="Figtree"/>
                <a:cs typeface="Figtree"/>
                <a:sym typeface="Figtree"/>
              </a:rPr>
              <a:t>Convene existing regional cybersecurity employers in an alliance to establish a center of gravity for the industry, leveraging existing hubs of activity (e.g. CSUSB).</a:t>
            </a:r>
            <a:endParaRPr sz="32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3200">
              <a:solidFill>
                <a:schemeClr val="dk1"/>
              </a:solidFill>
            </a:endParaRPr>
          </a:p>
          <a:p>
            <a:pPr indent="0" lvl="0" marL="0" rtl="0" algn="l">
              <a:spcBef>
                <a:spcPts val="600"/>
              </a:spcBef>
              <a:spcAft>
                <a:spcPts val="600"/>
              </a:spcAft>
              <a:buNone/>
            </a:pPr>
            <a:r>
              <a:t/>
            </a:r>
            <a:endParaRPr sz="3200">
              <a:solidFill>
                <a:schemeClr val="dk1"/>
              </a:solidFill>
            </a:endParaRPr>
          </a:p>
        </p:txBody>
      </p:sp>
      <p:sp>
        <p:nvSpPr>
          <p:cNvPr id="186" name="Google Shape;186;g279d0428911_4_0"/>
          <p:cNvSpPr/>
          <p:nvPr/>
        </p:nvSpPr>
        <p:spPr>
          <a:xfrm>
            <a:off x="502842" y="2236743"/>
            <a:ext cx="23372100" cy="86871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87" name="Google Shape;187;g279d0428911_4_0"/>
          <p:cNvSpPr/>
          <p:nvPr/>
        </p:nvSpPr>
        <p:spPr>
          <a:xfrm>
            <a:off x="12640516" y="11734702"/>
            <a:ext cx="11273100" cy="102018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88" name="Google Shape;188;g279d0428911_4_0"/>
          <p:cNvSpPr/>
          <p:nvPr/>
        </p:nvSpPr>
        <p:spPr>
          <a:xfrm>
            <a:off x="130354" y="1603632"/>
            <a:ext cx="2583900" cy="118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89" name="Google Shape;189;g279d0428911_4_0"/>
          <p:cNvSpPr txBox="1"/>
          <p:nvPr/>
        </p:nvSpPr>
        <p:spPr>
          <a:xfrm>
            <a:off x="1741682" y="1922098"/>
            <a:ext cx="63783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90" name="Google Shape;190;g279d0428911_4_0"/>
          <p:cNvSpPr txBox="1"/>
          <p:nvPr/>
        </p:nvSpPr>
        <p:spPr>
          <a:xfrm>
            <a:off x="854491" y="2832029"/>
            <a:ext cx="227532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91" name="Google Shape;191;g279d0428911_4_0"/>
          <p:cNvSpPr/>
          <p:nvPr/>
        </p:nvSpPr>
        <p:spPr>
          <a:xfrm>
            <a:off x="254251" y="11238471"/>
            <a:ext cx="2481900" cy="120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92" name="Google Shape;192;g279d0428911_4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3"/>
                  </a:ext>
                </a:extLst>
              </a:rPr>
              <a:t>community</a:t>
            </a:r>
            <a:r>
              <a:rPr b="1" lang="en-US" sz="3600">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93" name="Google Shape;193;g279d0428911_4_0"/>
          <p:cNvSpPr/>
          <p:nvPr/>
        </p:nvSpPr>
        <p:spPr>
          <a:xfrm>
            <a:off x="24436832" y="147853"/>
            <a:ext cx="1748100" cy="1036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94" name="Google Shape;194;g279d0428911_4_0"/>
          <p:cNvSpPr txBox="1"/>
          <p:nvPr/>
        </p:nvSpPr>
        <p:spPr>
          <a:xfrm>
            <a:off x="13879355" y="11395396"/>
            <a:ext cx="63009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95" name="Google Shape;195;g279d0428911_4_0"/>
          <p:cNvSpPr txBox="1"/>
          <p:nvPr/>
        </p:nvSpPr>
        <p:spPr>
          <a:xfrm>
            <a:off x="26081053" y="342802"/>
            <a:ext cx="60246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96" name="Google Shape;196;g279d0428911_4_0"/>
          <p:cNvSpPr txBox="1"/>
          <p:nvPr/>
        </p:nvSpPr>
        <p:spPr>
          <a:xfrm>
            <a:off x="934477" y="2912100"/>
            <a:ext cx="22362300" cy="9758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3200">
                <a:latin typeface="Figtree"/>
                <a:ea typeface="Figtree"/>
                <a:cs typeface="Figtree"/>
                <a:sym typeface="Figtree"/>
              </a:rPr>
              <a:t>The increase in digital threats has created significant demand for cybersecurity technologies and services. Meeting this moment requires a dedicated cybersecurity workforce; the United States currently has a gap of about 225,000 cybersecurity workers.</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rPr lang="en-US" sz="3200">
                <a:latin typeface="Figtree"/>
                <a:ea typeface="Figtree"/>
                <a:cs typeface="Figtree"/>
                <a:sym typeface="Figtree"/>
              </a:rPr>
              <a:t>Over the last fifteen years, Inland Southern California has made significant nationally recognized, first-mover strides assembling this labor pool. The Cybersecurity Center at California State University – San Bernardino (CSUSB) is the recipient of multiple high-profile federal training excellence designations awarded by the National Security Agency, Department of Homeland Security, and National Science Foundation. The Inland Empire/Desert Regional Consortium has also contributed to the buildout of the region’s cybersecurity workforce; initiatives include a two-year degree program and cybersecurity center at Chaffey College and programs at Riverside and Moreno Community Colleges.</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rPr lang="en-US" sz="3200">
                <a:latin typeface="Figtree"/>
                <a:ea typeface="Figtree"/>
                <a:cs typeface="Figtree"/>
                <a:sym typeface="Figtree"/>
              </a:rPr>
              <a:t>Inland SoCal has the potential to apply its talent base to spark greater local firm activity. This, in turn, would promote additional opportunity job creation and economic diversification beyond the region’s current reliance on logistics and local serving industries.</a:t>
            </a:r>
            <a:endParaRPr sz="3200">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t/>
            </a:r>
            <a:endParaRPr sz="3200"/>
          </a:p>
          <a:p>
            <a:pPr indent="0" lvl="0" marL="0" rtl="0" algn="l">
              <a:spcBef>
                <a:spcPts val="0"/>
              </a:spcBef>
              <a:spcAft>
                <a:spcPts val="0"/>
              </a:spcAft>
              <a:buClr>
                <a:schemeClr val="dk1"/>
              </a:buClr>
              <a:buSzPts val="1100"/>
              <a:buFont typeface="Arial"/>
              <a:buNone/>
            </a:pPr>
            <a:r>
              <a:t/>
            </a:r>
            <a:endParaRPr b="1" sz="2600">
              <a:highlight>
                <a:srgbClr val="FFFF00"/>
              </a:highlight>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b="1" sz="2600">
              <a:highlight>
                <a:srgbClr val="FFFF00"/>
              </a:highlight>
              <a:latin typeface="Figtree"/>
              <a:ea typeface="Figtree"/>
              <a:cs typeface="Figtree"/>
              <a:sym typeface="Figtree"/>
            </a:endParaRPr>
          </a:p>
        </p:txBody>
      </p:sp>
      <p:sp>
        <p:nvSpPr>
          <p:cNvPr id="197" name="Google Shape;197;g279d0428911_4_0"/>
          <p:cNvSpPr txBox="1"/>
          <p:nvPr/>
        </p:nvSpPr>
        <p:spPr>
          <a:xfrm>
            <a:off x="1086875" y="12725413"/>
            <a:ext cx="10152900" cy="403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Figtree"/>
                <a:ea typeface="Figtree"/>
                <a:cs typeface="Figtree"/>
                <a:sym typeface="Figtree"/>
              </a:rPr>
              <a:t>Feedback from Thrive’s Sub-Regional Tables (SRTs)</a:t>
            </a:r>
            <a:r>
              <a:rPr lang="en-US" sz="3200">
                <a:solidFill>
                  <a:schemeClr val="dk1"/>
                </a:solidFill>
              </a:rPr>
              <a:t> </a:t>
            </a:r>
            <a:r>
              <a:rPr lang="en-US" sz="3200">
                <a:solidFill>
                  <a:schemeClr val="dk1"/>
                </a:solidFill>
                <a:latin typeface="Figtree"/>
                <a:ea typeface="Figtree"/>
                <a:cs typeface="Figtree"/>
                <a:sym typeface="Figtree"/>
              </a:rPr>
              <a:t>stressed the need to ensure graduates can find local jobs and stay in the region after program completion. CSUSB estimates that approximately 60% of its cybersecurity graduates currently find relevant employment in Inland Southern California. The continued buildout of industry presence through this strategy will boost this number. </a:t>
            </a:r>
            <a:endParaRPr b="1" i="0" sz="3200" u="none" cap="none" strike="noStrike">
              <a:solidFill>
                <a:srgbClr val="000000"/>
              </a:solidFill>
              <a:highlight>
                <a:srgbClr val="FFFF00"/>
              </a:highlight>
              <a:latin typeface="Figtree"/>
              <a:ea typeface="Figtree"/>
              <a:cs typeface="Figtree"/>
              <a:sym typeface="Figtree"/>
            </a:endParaRPr>
          </a:p>
        </p:txBody>
      </p:sp>
      <p:sp>
        <p:nvSpPr>
          <p:cNvPr id="198" name="Google Shape;198;g279d0428911_4_0"/>
          <p:cNvSpPr txBox="1"/>
          <p:nvPr/>
        </p:nvSpPr>
        <p:spPr>
          <a:xfrm>
            <a:off x="13245725" y="12678950"/>
            <a:ext cx="94980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lang="en-US" sz="3200">
                <a:latin typeface="Figtree"/>
                <a:ea typeface="Figtree"/>
                <a:cs typeface="Figtree"/>
                <a:sym typeface="Figtree"/>
              </a:rPr>
              <a:t>Cybersecurity falls within overarching categories of tech-driven business services that concentrate opportunity jobs for local Inland Southern California residents. Encompassing subsectors of technical services, administrative services, and publishing, the region boasts nearly 30,000 opportunity jobs in business services, while accounting for nearly $6 trillion in gross regional product.</a:t>
            </a:r>
            <a:endParaRPr i="0" sz="3200" u="none" cap="none" strike="noStrike">
              <a:solidFill>
                <a:srgbClr val="000000"/>
              </a:solidFill>
              <a:latin typeface="Figtree"/>
              <a:ea typeface="Figtree"/>
              <a:cs typeface="Figtree"/>
              <a:sym typeface="Figtree"/>
            </a:endParaRPr>
          </a:p>
        </p:txBody>
      </p:sp>
      <p:pic>
        <p:nvPicPr>
          <p:cNvPr descr="Lightbulb and gear with solid fill" id="199" name="Google Shape;199;g279d0428911_4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200" name="Google Shape;200;g279d0428911_4_0"/>
          <p:cNvSpPr/>
          <p:nvPr/>
        </p:nvSpPr>
        <p:spPr>
          <a:xfrm>
            <a:off x="12560255" y="11204831"/>
            <a:ext cx="1319100" cy="1520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201" name="Google Shape;201;g279d0428911_4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202" name="Google Shape;202;g279d0428911_4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203" name="Google Shape;203;g279d0428911_4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204" name="Google Shape;204;g279d0428911_4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205" name="Google Shape;205;g279d0428911_4_0"/>
          <p:cNvPicPr preferRelativeResize="0"/>
          <p:nvPr/>
        </p:nvPicPr>
        <p:blipFill rotWithShape="1">
          <a:blip r:embed="rId8">
            <a:alphaModFix/>
          </a:blip>
          <a:srcRect b="0" l="0" r="0" t="0"/>
          <a:stretch/>
        </p:blipFill>
        <p:spPr>
          <a:xfrm>
            <a:off x="319729" y="37994"/>
            <a:ext cx="1516436" cy="15164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f0ae17b955_10_0"/>
          <p:cNvSpPr txBox="1"/>
          <p:nvPr/>
        </p:nvSpPr>
        <p:spPr>
          <a:xfrm>
            <a:off x="0" y="8125050"/>
            <a:ext cx="43891200" cy="615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7500">
                <a:solidFill>
                  <a:schemeClr val="dk1"/>
                </a:solidFill>
                <a:latin typeface="Calibri"/>
                <a:ea typeface="Calibri"/>
                <a:cs typeface="Calibri"/>
                <a:sym typeface="Calibri"/>
              </a:rPr>
              <a:t>Economic Mobility Strategies</a:t>
            </a:r>
            <a:endParaRPr b="1" sz="175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6" name="Shape 216"/>
        <p:cNvGrpSpPr/>
        <p:nvPr/>
      </p:nvGrpSpPr>
      <p:grpSpPr>
        <a:xfrm>
          <a:off x="0" y="0"/>
          <a:ext cx="0" cy="0"/>
          <a:chOff x="0" y="0"/>
          <a:chExt cx="0" cy="0"/>
        </a:xfrm>
      </p:grpSpPr>
      <p:sp>
        <p:nvSpPr>
          <p:cNvPr id="217" name="Google Shape;217;g279d0428911_6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18" name="Google Shape;218;g279d0428911_6_0"/>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19" name="Google Shape;219;g279d0428911_6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220" name="Google Shape;220;g279d0428911_6_0"/>
          <p:cNvSpPr txBox="1"/>
          <p:nvPr/>
        </p:nvSpPr>
        <p:spPr>
          <a:xfrm>
            <a:off x="18744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Transportation</a:t>
            </a:r>
            <a:endParaRPr b="1" i="1" sz="6000" u="none" cap="none" strike="noStrike">
              <a:solidFill>
                <a:srgbClr val="000000"/>
              </a:solidFill>
              <a:latin typeface="Figtree"/>
              <a:ea typeface="Figtree"/>
              <a:cs typeface="Figtree"/>
              <a:sym typeface="Figtree"/>
            </a:endParaRPr>
          </a:p>
        </p:txBody>
      </p:sp>
      <p:sp>
        <p:nvSpPr>
          <p:cNvPr id="221" name="Google Shape;221;g279d0428911_6_0"/>
          <p:cNvSpPr txBox="1"/>
          <p:nvPr/>
        </p:nvSpPr>
        <p:spPr>
          <a:xfrm>
            <a:off x="25152812" y="1401356"/>
            <a:ext cx="17853600" cy="792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Invest in infrastructure for bike lanes, pedestrian pathways, and smart transit technologies</a:t>
            </a:r>
            <a:r>
              <a:rPr lang="en-US" sz="2700">
                <a:solidFill>
                  <a:schemeClr val="dk1"/>
                </a:solidFill>
                <a:latin typeface="Figtree"/>
                <a:ea typeface="Figtree"/>
                <a:cs typeface="Figtree"/>
                <a:sym typeface="Figtree"/>
              </a:rPr>
              <a:t>: These investments will expand transportation options, which currently hinder economic mobility; restrict access to jobs, education, and essential services; and contribute to traffic congestion and environmental issues.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Provide subsidies or vouchers for public transportation, car ownership, and need-based gas subsidies</a:t>
            </a:r>
            <a:r>
              <a:rPr lang="en-US" sz="2700">
                <a:solidFill>
                  <a:schemeClr val="dk1"/>
                </a:solidFill>
                <a:latin typeface="Figtree"/>
                <a:ea typeface="Figtree"/>
                <a:cs typeface="Figtree"/>
                <a:sym typeface="Figtree"/>
              </a:rPr>
              <a:t>: These solutions address the challenge of limited access to affordable and reliable transportation, which restricts economic mobility, job access, and participation in education and essential services, particularly for low-income and underserved populations.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Establish ride-sharing and carpooling programs</a:t>
            </a:r>
            <a:r>
              <a:rPr lang="en-US" sz="2700">
                <a:solidFill>
                  <a:schemeClr val="dk1"/>
                </a:solidFill>
                <a:latin typeface="Figtree"/>
                <a:ea typeface="Figtree"/>
                <a:cs typeface="Figtree"/>
                <a:sym typeface="Figtree"/>
              </a:rPr>
              <a:t>: These initiatives can expand transportation options and reduce costs for commuters, especially those who have few public transit options.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Work with employers to offer transportation benefits, shuttle services, and flexible work arrangements</a:t>
            </a:r>
            <a:r>
              <a:rPr lang="en-US" sz="2700">
                <a:solidFill>
                  <a:schemeClr val="dk1"/>
                </a:solidFill>
                <a:latin typeface="Figtree"/>
                <a:ea typeface="Figtree"/>
                <a:cs typeface="Figtree"/>
                <a:sym typeface="Figtree"/>
              </a:rPr>
              <a:t>: Expanding workers’ transportation options increases access to job opportunities and reduces daily single-driver commutes.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Advocate for policies to improve public transportation funding, expand routes, increase service frequency, and prioritize equity and accessibility</a:t>
            </a:r>
            <a:r>
              <a:rPr lang="en-US" sz="2700">
                <a:solidFill>
                  <a:schemeClr val="dk1"/>
                </a:solidFill>
                <a:latin typeface="Figtree"/>
                <a:ea typeface="Figtree"/>
                <a:cs typeface="Figtree"/>
                <a:sym typeface="Figtree"/>
              </a:rPr>
              <a:t>: Strong and well-funded public transit systems expand and enhance transportation services for everyone, including those with disabilities.</a:t>
            </a:r>
            <a:endParaRPr sz="2700">
              <a:solidFill>
                <a:schemeClr val="dk1"/>
              </a:solidFill>
              <a:latin typeface="Figtree"/>
              <a:ea typeface="Figtree"/>
              <a:cs typeface="Figtree"/>
              <a:sym typeface="Figtree"/>
            </a:endParaRPr>
          </a:p>
          <a:p>
            <a:pPr indent="0" lvl="0" marL="0" rtl="0" algn="l">
              <a:spcBef>
                <a:spcPts val="1200"/>
              </a:spcBef>
              <a:spcAft>
                <a:spcPts val="1200"/>
              </a:spcAft>
              <a:buClr>
                <a:schemeClr val="dk1"/>
              </a:buClr>
              <a:buSzPts val="1100"/>
              <a:buFont typeface="Arial"/>
              <a:buNone/>
            </a:pPr>
            <a:r>
              <a:rPr b="1" lang="en-US" sz="2700">
                <a:solidFill>
                  <a:schemeClr val="dk1"/>
                </a:solidFill>
                <a:latin typeface="Figtree"/>
                <a:ea typeface="Figtree"/>
                <a:cs typeface="Figtree"/>
                <a:sym typeface="Figtree"/>
              </a:rPr>
              <a:t>Develop electric vehicle (EV) charging stations in residential, commercial, and industrial areas</a:t>
            </a:r>
            <a:r>
              <a:rPr lang="en-US" sz="2700">
                <a:solidFill>
                  <a:schemeClr val="dk1"/>
                </a:solidFill>
                <a:latin typeface="Figtree"/>
                <a:ea typeface="Figtree"/>
                <a:cs typeface="Figtree"/>
                <a:sym typeface="Figtree"/>
              </a:rPr>
              <a:t>: Greater access to EV charging infrastructure will be essential as the state transitions away from fossil fuels.</a:t>
            </a:r>
            <a:endParaRPr b="1" sz="2700">
              <a:highlight>
                <a:srgbClr val="FFFF00"/>
              </a:highlight>
              <a:latin typeface="Figtree"/>
              <a:ea typeface="Figtree"/>
              <a:cs typeface="Figtree"/>
              <a:sym typeface="Figtree"/>
            </a:endParaRPr>
          </a:p>
        </p:txBody>
      </p:sp>
      <p:sp>
        <p:nvSpPr>
          <p:cNvPr id="222" name="Google Shape;222;g279d0428911_6_0"/>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23" name="Google Shape;223;g279d0428911_6_0"/>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24" name="Google Shape;224;g279d0428911_6_0"/>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25" name="Google Shape;225;g279d0428911_6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26" name="Google Shape;226;g279d0428911_6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227" name="Google Shape;227;g279d0428911_6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228" name="Google Shape;228;g279d0428911_6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29" name="Google Shape;229;g279d0428911_6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4"/>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230" name="Google Shape;230;g279d0428911_6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31" name="Google Shape;231;g279d0428911_6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232" name="Google Shape;232;g279d0428911_6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233" name="Google Shape;233;g279d0428911_6_0"/>
          <p:cNvSpPr txBox="1"/>
          <p:nvPr/>
        </p:nvSpPr>
        <p:spPr>
          <a:xfrm>
            <a:off x="934477" y="2912100"/>
            <a:ext cx="22673400" cy="728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This strategy aims to reduce transportation barriers, increase economic opportunities, enhance community engagement, and improve access to transportation by expanding public transit options, creating pedestrian-friendly areas, and establishing transit-oriented industries.</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transportation access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 lack of reliable transportation poses significant barriers to economic mobility in Inland SoCal by limiting people’s access to education, training, and job opportunities. In a region where many people rely on cars, limited public transit options and lack of access to a car make it harder to get and keep a job, especially in rural areas. Better access to transportation expands people’s economic opportunities by making it easier to get to school, work, the grocery store, doctor appointments, and other activities of daily life. Transportation access ensures that people can participate in the economy and the world around them, which contributes to more inclusive and broadly prosperous communities.</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transportation access contribute to a more equitable Inland SoCal?</a:t>
            </a:r>
            <a:endParaRPr i="1" sz="2700">
              <a:solidFill>
                <a:srgbClr val="0000FF"/>
              </a:solidFill>
              <a:latin typeface="Figtree"/>
              <a:ea typeface="Figtree"/>
              <a:cs typeface="Figtree"/>
              <a:sym typeface="Figtree"/>
            </a:endParaRPr>
          </a:p>
          <a:p>
            <a:pPr indent="0" lvl="0" marL="0" rtl="0" algn="l">
              <a:lnSpc>
                <a:spcPct val="100000"/>
              </a:lnSpc>
              <a:spcBef>
                <a:spcPts val="1200"/>
              </a:spcBef>
              <a:spcAft>
                <a:spcPts val="1200"/>
              </a:spcAft>
              <a:buClr>
                <a:schemeClr val="dk1"/>
              </a:buClr>
              <a:buSzPts val="1100"/>
              <a:buFont typeface="Arial"/>
              <a:buNone/>
            </a:pPr>
            <a:r>
              <a:rPr lang="en-US" sz="2700">
                <a:solidFill>
                  <a:schemeClr val="dk1"/>
                </a:solidFill>
                <a:latin typeface="Figtree"/>
                <a:ea typeface="Figtree"/>
                <a:cs typeface="Figtree"/>
                <a:sym typeface="Figtree"/>
              </a:rPr>
              <a:t>Enhancing transportation access will significantly improve equity by ensuring that all residents, especially those from economically disadvantaged communities, have reliable means to reach essential services and job opportunities. Investing in infrastructure can expand transportation options and reduce barriers to economic mobility. Implementing smart transit technologies, such as real-time arrival information and mobile ticketing apps, further enhances accessibility. Subsidies, programs, and private sector collaborations, in addition to advocating for policies that improve public transportation funding, can additionally ensure that all residents have access to safe, reliable, and affordable transportation. </a:t>
            </a:r>
            <a:endParaRPr b="1" sz="2700">
              <a:highlight>
                <a:srgbClr val="FFFF00"/>
              </a:highlight>
              <a:latin typeface="Figtree"/>
              <a:ea typeface="Figtree"/>
              <a:cs typeface="Figtree"/>
              <a:sym typeface="Figtree"/>
            </a:endParaRPr>
          </a:p>
        </p:txBody>
      </p:sp>
      <p:sp>
        <p:nvSpPr>
          <p:cNvPr id="234" name="Google Shape;234;g279d0428911_6_0"/>
          <p:cNvSpPr txBox="1"/>
          <p:nvPr/>
        </p:nvSpPr>
        <p:spPr>
          <a:xfrm>
            <a:off x="1086882" y="12725350"/>
            <a:ext cx="10641300" cy="74646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Ryan</a:t>
            </a:r>
            <a:r>
              <a:rPr baseline="30000" lang="en-US" sz="2700">
                <a:solidFill>
                  <a:srgbClr val="0F0F0F"/>
                </a:solidFill>
                <a:latin typeface="Figtree"/>
                <a:ea typeface="Figtree"/>
                <a:cs typeface="Figtree"/>
                <a:sym typeface="Figtree"/>
              </a:rPr>
              <a:t>[1]</a:t>
            </a:r>
            <a:r>
              <a:rPr lang="en-US" sz="2700">
                <a:solidFill>
                  <a:srgbClr val="0F0F0F"/>
                </a:solidFill>
                <a:latin typeface="Figtree"/>
                <a:ea typeface="Figtree"/>
                <a:cs typeface="Figtree"/>
                <a:sym typeface="Figtree"/>
              </a:rPr>
              <a:t> recounted that they lost their job due to lack of reliable transportation, that “</a:t>
            </a:r>
            <a:r>
              <a:rPr i="1" lang="en-US" sz="2700">
                <a:solidFill>
                  <a:schemeClr val="dk1"/>
                </a:solidFill>
                <a:latin typeface="Figtree"/>
                <a:ea typeface="Figtree"/>
                <a:cs typeface="Figtree"/>
                <a:sym typeface="Figtree"/>
              </a:rPr>
              <a:t>Again, transportation, I lost it because I didn't have transportation. I was missing too many days. So yeah. Yeah, they have to [have a car], so I said, "understandable.</a:t>
            </a:r>
            <a:r>
              <a:rPr lang="en-US" sz="2700">
                <a:solidFill>
                  <a:srgbClr val="0F0F0F"/>
                </a:solidFill>
                <a:latin typeface="Figtree"/>
                <a:ea typeface="Figtree"/>
                <a:cs typeface="Figtree"/>
                <a:sym typeface="Figtree"/>
              </a:rPr>
              <a:t>””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Miini, who splits a vehicle with their fiancée, shared that “</a:t>
            </a:r>
            <a:r>
              <a:rPr i="1" lang="en-US" sz="2700">
                <a:solidFill>
                  <a:schemeClr val="dk1"/>
                </a:solidFill>
                <a:latin typeface="Figtree"/>
                <a:ea typeface="Figtree"/>
                <a:cs typeface="Figtree"/>
                <a:sym typeface="Figtree"/>
              </a:rPr>
              <a:t>sometimes he would have to do overtime, which in turn would make me late for work because we only have one car.</a:t>
            </a:r>
            <a:r>
              <a:rPr lang="en-US" sz="2700">
                <a:solidFill>
                  <a:srgbClr val="0F0F0F"/>
                </a:solidFill>
                <a:latin typeface="Figtree"/>
                <a:ea typeface="Figtree"/>
                <a:cs typeface="Figtree"/>
                <a:sym typeface="Figtree"/>
              </a:rPr>
              <a:t>”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“Disinvested communities struggle to get from place to place. Cars are expensive to maintain, and communities may need to rely on public transportation; which diminishes job opportunities.” - Western San Bernardino participant</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“I think that the lack of both good public transportation and nearby job training programs is really hurting the ability for people to get entry level skills and work.”</a:t>
            </a:r>
            <a:endParaRPr sz="2700">
              <a:solidFill>
                <a:srgbClr val="0F0F0F"/>
              </a:solidFill>
              <a:latin typeface="Figtree"/>
              <a:ea typeface="Figtree"/>
              <a:cs typeface="Figtree"/>
              <a:sym typeface="Figtree"/>
            </a:endParaRPr>
          </a:p>
        </p:txBody>
      </p:sp>
      <p:sp>
        <p:nvSpPr>
          <p:cNvPr id="235" name="Google Shape;235;g279d0428911_6_0"/>
          <p:cNvSpPr txBox="1"/>
          <p:nvPr/>
        </p:nvSpPr>
        <p:spPr>
          <a:xfrm>
            <a:off x="13245721" y="12678950"/>
            <a:ext cx="10362000" cy="55977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Many workers in Southern California commute by car. Workers from Riverside and San Bernardino counties </a:t>
            </a:r>
            <a:r>
              <a:rPr b="1" lang="en-US" sz="2700">
                <a:solidFill>
                  <a:srgbClr val="0F0F0F"/>
                </a:solidFill>
                <a:latin typeface="Figtree"/>
                <a:ea typeface="Figtree"/>
                <a:cs typeface="Figtree"/>
                <a:sym typeface="Figtree"/>
              </a:rPr>
              <a:t>overwhelmingly commute alone by private automobile,</a:t>
            </a:r>
            <a:r>
              <a:rPr lang="en-US" sz="2700">
                <a:solidFill>
                  <a:srgbClr val="0F0F0F"/>
                </a:solidFill>
                <a:latin typeface="Figtree"/>
                <a:ea typeface="Figtree"/>
                <a:cs typeface="Figtree"/>
                <a:sym typeface="Figtree"/>
              </a:rPr>
              <a:t> at approximately 73.5% in Riverside and 74.4% in San Bernardino.</a:t>
            </a:r>
            <a:endParaRPr sz="2700" u="sng">
              <a:solidFill>
                <a:srgbClr val="1155CC"/>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b="1"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Commute times in the two-county region were also higher than that of both Los Angeles and Orange counties, with a </a:t>
            </a:r>
            <a:r>
              <a:rPr b="1" lang="en-US" sz="2700">
                <a:solidFill>
                  <a:srgbClr val="0F0F0F"/>
                </a:solidFill>
                <a:latin typeface="Figtree"/>
                <a:ea typeface="Figtree"/>
                <a:cs typeface="Figtree"/>
                <a:sym typeface="Figtree"/>
              </a:rPr>
              <a:t>greater percentage of the population commuting 60 minutes or more</a:t>
            </a:r>
            <a:r>
              <a:rPr lang="en-US" sz="2700">
                <a:solidFill>
                  <a:srgbClr val="0F0F0F"/>
                </a:solidFill>
                <a:latin typeface="Figtree"/>
                <a:ea typeface="Figtree"/>
                <a:cs typeface="Figtree"/>
                <a:sym typeface="Figtree"/>
              </a:rPr>
              <a:t>.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rgbClr val="0F0F0F"/>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While the majority of households in both counties have access to at least one private vehicle, </a:t>
            </a:r>
            <a:r>
              <a:rPr b="1" lang="en-US" sz="2700">
                <a:solidFill>
                  <a:srgbClr val="0F0F0F"/>
                </a:solidFill>
                <a:latin typeface="Figtree"/>
                <a:ea typeface="Figtree"/>
                <a:cs typeface="Figtree"/>
                <a:sym typeface="Figtree"/>
              </a:rPr>
              <a:t>almost 2% of Riverside County households, and 2.3% of San Bernardino County households did not have access to a private vehicle</a:t>
            </a:r>
            <a:r>
              <a:rPr lang="en-US" sz="2700">
                <a:solidFill>
                  <a:srgbClr val="0F0F0F"/>
                </a:solidFill>
                <a:latin typeface="Figtree"/>
                <a:ea typeface="Figtree"/>
                <a:cs typeface="Figtree"/>
                <a:sym typeface="Figtree"/>
              </a:rPr>
              <a:t>.</a:t>
            </a:r>
            <a:endParaRPr b="1" sz="2700">
              <a:latin typeface="Figtree"/>
              <a:ea typeface="Figtree"/>
              <a:cs typeface="Figtree"/>
              <a:sym typeface="Figtree"/>
            </a:endParaRPr>
          </a:p>
        </p:txBody>
      </p:sp>
      <p:pic>
        <p:nvPicPr>
          <p:cNvPr descr="Lightbulb and gear with solid fill" id="236" name="Google Shape;236;g279d0428911_6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237" name="Google Shape;237;g279d0428911_6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238" name="Google Shape;238;g279d0428911_6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239" name="Google Shape;239;g279d0428911_6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240" name="Google Shape;240;g279d0428911_6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241" name="Google Shape;241;g279d0428911_6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242" name="Google Shape;242;g279d0428911_6_0"/>
          <p:cNvPicPr preferRelativeResize="0"/>
          <p:nvPr/>
        </p:nvPicPr>
        <p:blipFill rotWithShape="1">
          <a:blip r:embed="rId8">
            <a:alphaModFix/>
          </a:blip>
          <a:srcRect b="0" l="0" r="0" t="0"/>
          <a:stretch/>
        </p:blipFill>
        <p:spPr>
          <a:xfrm>
            <a:off x="444500" y="78705"/>
            <a:ext cx="1423865" cy="14238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sp>
        <p:nvSpPr>
          <p:cNvPr id="248" name="Google Shape;248;g279d0428911_10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49" name="Google Shape;249;g279d0428911_10_0"/>
          <p:cNvSpPr/>
          <p:nvPr/>
        </p:nvSpPr>
        <p:spPr>
          <a:xfrm>
            <a:off x="502850" y="13043225"/>
            <a:ext cx="11568900" cy="8893500"/>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50" name="Google Shape;250;g279d0428911_10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251" name="Google Shape;251;g279d0428911_10_0"/>
          <p:cNvSpPr txBox="1"/>
          <p:nvPr/>
        </p:nvSpPr>
        <p:spPr>
          <a:xfrm>
            <a:off x="1898316" y="791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Entrepreneurial</a:t>
            </a:r>
            <a:r>
              <a:rPr b="1" lang="en-US" sz="8800">
                <a:latin typeface="Figtree"/>
                <a:ea typeface="Figtree"/>
                <a:cs typeface="Figtree"/>
                <a:sym typeface="Figtree"/>
              </a:rPr>
              <a:t> Ecosystem</a:t>
            </a:r>
            <a:r>
              <a:rPr b="1" i="0" lang="en-US" sz="8800" u="none" cap="none" strike="noStrike">
                <a:solidFill>
                  <a:srgbClr val="000000"/>
                </a:solidFill>
                <a:latin typeface="Figtree"/>
                <a:ea typeface="Figtree"/>
                <a:cs typeface="Figtree"/>
                <a:sym typeface="Figtree"/>
              </a:rPr>
              <a:t> </a:t>
            </a:r>
            <a:endParaRPr b="1" i="1" sz="8800" u="none" cap="none" strike="noStrike">
              <a:solidFill>
                <a:srgbClr val="000000"/>
              </a:solidFill>
              <a:latin typeface="Figtree"/>
              <a:ea typeface="Figtree"/>
              <a:cs typeface="Figtree"/>
              <a:sym typeface="Figtree"/>
            </a:endParaRPr>
          </a:p>
        </p:txBody>
      </p:sp>
      <p:sp>
        <p:nvSpPr>
          <p:cNvPr id="252" name="Google Shape;252;g279d0428911_10_0"/>
          <p:cNvSpPr txBox="1"/>
          <p:nvPr/>
        </p:nvSpPr>
        <p:spPr>
          <a:xfrm>
            <a:off x="25152812" y="1401356"/>
            <a:ext cx="17853600" cy="769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Improve access to funding and capacity-building programs for historically underrepresented groups facing barriers</a:t>
            </a:r>
            <a:r>
              <a:rPr lang="en-US" sz="2700">
                <a:solidFill>
                  <a:schemeClr val="dk1"/>
                </a:solidFill>
                <a:latin typeface="Figtree"/>
                <a:ea typeface="Figtree"/>
                <a:cs typeface="Figtree"/>
                <a:sym typeface="Figtree"/>
              </a:rPr>
              <a:t>: Offering tailored capacity-building initiatives and skills development opportunities can better meet the needs of entrepreneurs from historically underrepresented communities.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Improve access to mentorship, training programs, and networking opportunities, especially for small business owners from historically underrepresented groups</a:t>
            </a:r>
            <a:r>
              <a:rPr lang="en-US" sz="2700">
                <a:solidFill>
                  <a:schemeClr val="dk1"/>
                </a:solidFill>
                <a:latin typeface="Figtree"/>
                <a:ea typeface="Figtree"/>
                <a:cs typeface="Figtree"/>
                <a:sym typeface="Figtree"/>
              </a:rPr>
              <a:t>: Improve access to mentorship, training programs, and networking opportunities for small business owners from historically underrepresented groups.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Tailor funding initiatives, mentorship programs, training programs, and other entrepreneur supports to meet the needs of historically underrepresented entrepreneurs</a:t>
            </a:r>
            <a:r>
              <a:rPr lang="en-US" sz="2700">
                <a:solidFill>
                  <a:schemeClr val="dk1"/>
                </a:solidFill>
                <a:latin typeface="Figtree"/>
                <a:ea typeface="Figtree"/>
                <a:cs typeface="Figtree"/>
                <a:sym typeface="Figtree"/>
              </a:rPr>
              <a:t>: Designing programs with historically underrepresented entrepreneurs in mind can help address barriers that hinder their ability to start, sustain, and grow successful businesses.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Promote co-ops to enhance the entrepreneurial ecosystem for high-growth startups and Main Street businesses owned by individuals from equity-seeking groups</a:t>
            </a:r>
            <a:r>
              <a:rPr lang="en-US" sz="2700">
                <a:solidFill>
                  <a:schemeClr val="dk1"/>
                </a:solidFill>
                <a:latin typeface="Figtree"/>
                <a:ea typeface="Figtree"/>
                <a:cs typeface="Figtree"/>
                <a:sym typeface="Figtree"/>
              </a:rPr>
              <a:t>: Co-ops provide shared resources, democratic decision-making, and mutual support, improving access to capital, training, and market reach while fostering community engagement and resilience.</a:t>
            </a:r>
            <a:endParaRPr sz="2700">
              <a:solidFill>
                <a:schemeClr val="dk1"/>
              </a:solidFill>
              <a:latin typeface="Figtree"/>
              <a:ea typeface="Figtree"/>
              <a:cs typeface="Figtree"/>
              <a:sym typeface="Figtree"/>
            </a:endParaRPr>
          </a:p>
          <a:p>
            <a:pPr indent="0" lvl="0" marL="0" rtl="0" algn="l">
              <a:spcBef>
                <a:spcPts val="1200"/>
              </a:spcBef>
              <a:spcAft>
                <a:spcPts val="1200"/>
              </a:spcAft>
              <a:buClr>
                <a:schemeClr val="dk1"/>
              </a:buClr>
              <a:buSzPts val="1100"/>
              <a:buFont typeface="Arial"/>
              <a:buNone/>
            </a:pPr>
            <a:r>
              <a:rPr b="1" lang="en-US" sz="2700">
                <a:solidFill>
                  <a:schemeClr val="dk1"/>
                </a:solidFill>
                <a:latin typeface="Figtree"/>
                <a:ea typeface="Figtree"/>
                <a:cs typeface="Figtree"/>
                <a:sym typeface="Figtree"/>
              </a:rPr>
              <a:t>Showcase success stories from historically underrepresented entrepreneurs in the region in order to provide examples and role models for others to follow</a:t>
            </a:r>
            <a:r>
              <a:rPr lang="en-US" sz="2700">
                <a:solidFill>
                  <a:schemeClr val="dk1"/>
                </a:solidFill>
                <a:latin typeface="Figtree"/>
                <a:ea typeface="Figtree"/>
                <a:cs typeface="Figtree"/>
                <a:sym typeface="Figtree"/>
              </a:rPr>
              <a:t>: Highlighting these success stories will inspire and motivate new entrepreneurs, demonstrating the potential for business growth and community impact.</a:t>
            </a:r>
            <a:endParaRPr b="1" sz="2700">
              <a:highlight>
                <a:srgbClr val="FFFF00"/>
              </a:highlight>
              <a:latin typeface="Figtree"/>
              <a:ea typeface="Figtree"/>
              <a:cs typeface="Figtree"/>
              <a:sym typeface="Figtree"/>
            </a:endParaRPr>
          </a:p>
        </p:txBody>
      </p:sp>
      <p:sp>
        <p:nvSpPr>
          <p:cNvPr id="253" name="Google Shape;253;g279d0428911_10_0"/>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54" name="Google Shape;254;g279d0428911_10_0"/>
          <p:cNvSpPr/>
          <p:nvPr/>
        </p:nvSpPr>
        <p:spPr>
          <a:xfrm>
            <a:off x="502850" y="2236750"/>
            <a:ext cx="23479800" cy="101865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55" name="Google Shape;255;g279d0428911_10_0"/>
          <p:cNvSpPr/>
          <p:nvPr/>
        </p:nvSpPr>
        <p:spPr>
          <a:xfrm>
            <a:off x="12413625" y="13116925"/>
            <a:ext cx="11568900" cy="88935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56" name="Google Shape;256;g279d0428911_10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57" name="Google Shape;257;g279d0428911_10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258" name="Google Shape;258;g279d0428911_10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259" name="Google Shape;259;g279d0428911_10_0"/>
          <p:cNvSpPr txBox="1"/>
          <p:nvPr/>
        </p:nvSpPr>
        <p:spPr>
          <a:xfrm>
            <a:off x="1737996" y="12902550"/>
            <a:ext cx="9765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5"/>
                  </a:ext>
                </a:extLst>
              </a:rPr>
              <a:t>community</a:t>
            </a:r>
            <a:r>
              <a:rPr b="1" lang="en-US" sz="3600">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260" name="Google Shape;260;g279d0428911_10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61" name="Google Shape;261;g279d0428911_10_0"/>
          <p:cNvSpPr txBox="1"/>
          <p:nvPr/>
        </p:nvSpPr>
        <p:spPr>
          <a:xfrm>
            <a:off x="13678817" y="12902546"/>
            <a:ext cx="63009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262" name="Google Shape;262;g279d0428911_10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263" name="Google Shape;263;g279d0428911_10_0"/>
          <p:cNvSpPr txBox="1"/>
          <p:nvPr/>
        </p:nvSpPr>
        <p:spPr>
          <a:xfrm>
            <a:off x="934475" y="2912100"/>
            <a:ext cx="22753200" cy="8762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Developing an inclusive entrepreneurial ecosystem aims to support high-growth startups and Main Street businesses, particularly those led by underrepresented entrepreneurs, by providing tailored programs, funding initiatives, mentorship, financial literacy, and networking opportunities to foster innovation, job creation, and economic growth in the region.</a:t>
            </a:r>
            <a:endParaRPr i="1" sz="2700">
              <a:solidFill>
                <a:schemeClr val="dk1"/>
              </a:solidFill>
              <a:latin typeface="Figtree"/>
              <a:ea typeface="Figtree"/>
              <a:cs typeface="Figtree"/>
              <a:sym typeface="Figtree"/>
            </a:endParaRPr>
          </a:p>
          <a:p>
            <a:pPr indent="0" lvl="0" marL="0" marR="0" rtl="0" algn="l">
              <a:lnSpc>
                <a:spcPct val="100000"/>
              </a:lnSpc>
              <a:spcBef>
                <a:spcPts val="600"/>
              </a:spcBef>
              <a:spcAft>
                <a:spcPts val="0"/>
              </a:spcAft>
              <a:buClr>
                <a:srgbClr val="000000"/>
              </a:buClr>
              <a:buSzPts val="2600"/>
              <a:buFont typeface="Arial"/>
              <a:buNone/>
            </a:pPr>
            <a:r>
              <a:t/>
            </a:r>
            <a:endParaRPr b="1" sz="2700">
              <a:highlight>
                <a:srgbClr val="FFFF00"/>
              </a:highlight>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an entrepreneurial ecosystem for high-growth startups and main street businesses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 strong entrepreneurial ecosystem is a vital component of any inclusive regional economic development strategy. When entrepreneurs start new companies, they also create jobs, new business for suppliers, and new products and services for potential customers. Making it easier for would-be entrepreneurs to develop their ideas and launch their companies means more economic activity for the region and a chance at wealth-building for company founders. This is especially true for those from historically underrepresented groups that were systematically excluded from entrepreneurial opportunities in the past. </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an entrepreneurial ecosystem for high-growth startups and main street businesses contribute to a more equitable Inland SoCal?</a:t>
            </a:r>
            <a:endParaRPr i="1" sz="2700">
              <a:solidFill>
                <a:srgbClr val="0000FF"/>
              </a:solidFill>
              <a:latin typeface="Figtree"/>
              <a:ea typeface="Figtree"/>
              <a:cs typeface="Figtree"/>
              <a:sym typeface="Figtree"/>
            </a:endParaRPr>
          </a:p>
          <a:p>
            <a:pPr indent="0" lvl="0" marL="0" rtl="0" algn="l">
              <a:lnSpc>
                <a:spcPct val="115000"/>
              </a:lnSpc>
              <a:spcBef>
                <a:spcPts val="1200"/>
              </a:spcBef>
              <a:spcAft>
                <a:spcPts val="1200"/>
              </a:spcAft>
              <a:buClr>
                <a:schemeClr val="dk1"/>
              </a:buClr>
              <a:buSzPts val="1100"/>
              <a:buFont typeface="Arial"/>
              <a:buNone/>
            </a:pPr>
            <a:r>
              <a:rPr lang="en-US" sz="2700">
                <a:solidFill>
                  <a:schemeClr val="dk1"/>
                </a:solidFill>
                <a:latin typeface="Figtree"/>
                <a:ea typeface="Figtree"/>
                <a:cs typeface="Figtree"/>
                <a:sym typeface="Figtree"/>
              </a:rPr>
              <a:t>This strategy offers significant equity impact potential by ensuring that historically underrepresented entrepreneurs have access to tailored programs, funding, mentorship, financial literacy, and networking opportunities, aiming to dismantle barriers that have historically limited their entrepreneurial success. Providing targeted support such as financial management training, marketing skills, and business planning workshops ensures that these entrepreneurs are well-equipped to start and grow their businesses. Ultimately, fostering diverse entrepreneurial talent strengthens the regional economy, making it more dynamic and competitive, and ensures that all residents of Inland Southern California have the opportunity to contribute to and benefit from economic prosperity.</a:t>
            </a:r>
            <a:endParaRPr b="1" sz="2700">
              <a:highlight>
                <a:srgbClr val="FFFF00"/>
              </a:highlight>
              <a:latin typeface="Figtree"/>
              <a:ea typeface="Figtree"/>
              <a:cs typeface="Figtree"/>
              <a:sym typeface="Figtree"/>
            </a:endParaRPr>
          </a:p>
        </p:txBody>
      </p:sp>
      <p:sp>
        <p:nvSpPr>
          <p:cNvPr id="264" name="Google Shape;264;g279d0428911_10_0"/>
          <p:cNvSpPr txBox="1"/>
          <p:nvPr/>
        </p:nvSpPr>
        <p:spPr>
          <a:xfrm>
            <a:off x="1006900" y="14350300"/>
            <a:ext cx="10419900" cy="5495100"/>
          </a:xfrm>
          <a:prstGeom prst="rect">
            <a:avLst/>
          </a:prstGeom>
          <a:noFill/>
          <a:ln>
            <a:noFill/>
          </a:ln>
        </p:spPr>
        <p:txBody>
          <a:bodyPr anchorCtr="0" anchor="t" bIns="45700" lIns="91425" spcFirstLastPara="1" rIns="91425" wrap="square" tIns="45700">
            <a:spAutoFit/>
          </a:bodyPr>
          <a:lstStyle/>
          <a:p>
            <a:pPr indent="12700" lvl="0" marL="0" rtl="0" algn="just">
              <a:lnSpc>
                <a:spcPct val="100000"/>
              </a:lnSpc>
              <a:spcBef>
                <a:spcPts val="0"/>
              </a:spcBef>
              <a:spcAft>
                <a:spcPts val="0"/>
              </a:spcAft>
              <a:buClr>
                <a:schemeClr val="dk1"/>
              </a:buClr>
              <a:buSzPts val="1100"/>
              <a:buFont typeface="Arial"/>
              <a:buNone/>
            </a:pPr>
            <a:r>
              <a:rPr lang="en-US" sz="2700">
                <a:solidFill>
                  <a:srgbClr val="212121"/>
                </a:solidFill>
                <a:latin typeface="Figtree"/>
                <a:ea typeface="Figtree"/>
                <a:cs typeface="Figtree"/>
                <a:sym typeface="Figtree"/>
              </a:rPr>
              <a:t>Ede</a:t>
            </a:r>
            <a:r>
              <a:rPr baseline="30000" lang="en-US" sz="2700">
                <a:solidFill>
                  <a:srgbClr val="212121"/>
                </a:solidFill>
                <a:latin typeface="Figtree"/>
                <a:ea typeface="Figtree"/>
                <a:cs typeface="Figtree"/>
                <a:sym typeface="Figtree"/>
              </a:rPr>
              <a:t>[1]</a:t>
            </a:r>
            <a:r>
              <a:rPr lang="en-US" sz="2700">
                <a:solidFill>
                  <a:srgbClr val="212121"/>
                </a:solidFill>
                <a:latin typeface="Figtree"/>
                <a:ea typeface="Figtree"/>
                <a:cs typeface="Figtree"/>
                <a:sym typeface="Figtree"/>
              </a:rPr>
              <a:t> spoke at length about the impact resources aimed at small business owners can have. They described, “</a:t>
            </a:r>
            <a:r>
              <a:rPr lang="en-US" sz="2700">
                <a:solidFill>
                  <a:schemeClr val="dk1"/>
                </a:solidFill>
                <a:latin typeface="Figtree"/>
                <a:ea typeface="Figtree"/>
                <a:cs typeface="Figtree"/>
                <a:sym typeface="Figtree"/>
              </a:rPr>
              <a:t>My wife is an at home baker. She went to the Small Business Development Center to get the education on how to do it. I'll lay out a business plan, you know, ask for loans and all that stuff. And there's resources, and we'll be sharing those resources, providing an avenue of education . . . that, hopefully, empowers our business owners . . . And so she sells to other coffee shops. So she does business-to-business sales. </a:t>
            </a:r>
            <a:r>
              <a:rPr b="1" lang="en-US" sz="2700">
                <a:solidFill>
                  <a:schemeClr val="dk1"/>
                </a:solidFill>
                <a:latin typeface="Figtree"/>
                <a:ea typeface="Figtree"/>
                <a:cs typeface="Figtree"/>
                <a:sym typeface="Figtree"/>
              </a:rPr>
              <a:t>And that's all because of the programs that are available through you know, the Small Business Development Center, the Inland Empire Women's Business Center.</a:t>
            </a:r>
            <a:r>
              <a:rPr lang="en-US" sz="2700">
                <a:solidFill>
                  <a:schemeClr val="dk1"/>
                </a:solidFill>
                <a:latin typeface="Figtree"/>
                <a:ea typeface="Figtree"/>
                <a:cs typeface="Figtree"/>
                <a:sym typeface="Figtree"/>
              </a:rPr>
              <a:t> She does a lot of workshops. </a:t>
            </a:r>
            <a:r>
              <a:rPr b="1" lang="en-US" sz="2700">
                <a:solidFill>
                  <a:schemeClr val="dk1"/>
                </a:solidFill>
                <a:latin typeface="Figtree"/>
                <a:ea typeface="Figtree"/>
                <a:cs typeface="Figtree"/>
                <a:sym typeface="Figtree"/>
              </a:rPr>
              <a:t>There's just a lot of resources that people don't know about.</a:t>
            </a:r>
            <a:r>
              <a:rPr lang="en-US" sz="2700">
                <a:solidFill>
                  <a:schemeClr val="dk1"/>
                </a:solidFill>
                <a:latin typeface="Figtree"/>
                <a:ea typeface="Figtree"/>
                <a:cs typeface="Figtree"/>
                <a:sym typeface="Figtree"/>
              </a:rPr>
              <a:t>”</a:t>
            </a:r>
            <a:endParaRPr b="1" i="0" sz="27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265" name="Google Shape;265;g279d0428911_10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grpSp>
        <p:nvGrpSpPr>
          <p:cNvPr id="266" name="Google Shape;266;g279d0428911_10_0"/>
          <p:cNvGrpSpPr/>
          <p:nvPr/>
        </p:nvGrpSpPr>
        <p:grpSpPr>
          <a:xfrm>
            <a:off x="432362" y="12536725"/>
            <a:ext cx="1319109" cy="1319105"/>
            <a:chOff x="45829025" y="3324475"/>
            <a:chExt cx="1319109" cy="1319105"/>
          </a:xfrm>
        </p:grpSpPr>
        <p:sp>
          <p:nvSpPr>
            <p:cNvPr id="267" name="Google Shape;267;g279d0428911_10_0"/>
            <p:cNvSpPr/>
            <p:nvPr/>
          </p:nvSpPr>
          <p:spPr>
            <a:xfrm>
              <a:off x="45829025" y="3324475"/>
              <a:ext cx="1319100" cy="131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descr="Group with solid fill" id="268" name="Google Shape;268;g279d0428911_10_0"/>
            <p:cNvPicPr preferRelativeResize="0"/>
            <p:nvPr/>
          </p:nvPicPr>
          <p:blipFill rotWithShape="1">
            <a:blip r:embed="rId4">
              <a:alphaModFix/>
            </a:blip>
            <a:srcRect b="0" l="0" r="0" t="0"/>
            <a:stretch/>
          </p:blipFill>
          <p:spPr>
            <a:xfrm flipH="1">
              <a:off x="45829034" y="3324480"/>
              <a:ext cx="1319100" cy="1319100"/>
            </a:xfrm>
            <a:prstGeom prst="rect">
              <a:avLst/>
            </a:prstGeom>
            <a:noFill/>
            <a:ln>
              <a:noFill/>
            </a:ln>
          </p:spPr>
        </p:pic>
      </p:grpSp>
      <p:grpSp>
        <p:nvGrpSpPr>
          <p:cNvPr id="269" name="Google Shape;269;g279d0428911_10_0"/>
          <p:cNvGrpSpPr/>
          <p:nvPr/>
        </p:nvGrpSpPr>
        <p:grpSpPr>
          <a:xfrm>
            <a:off x="12376555" y="12588469"/>
            <a:ext cx="1319100" cy="1520400"/>
            <a:chOff x="45900830" y="6194819"/>
            <a:chExt cx="1319100" cy="1520400"/>
          </a:xfrm>
        </p:grpSpPr>
        <p:sp>
          <p:nvSpPr>
            <p:cNvPr id="270" name="Google Shape;270;g279d0428911_10_0"/>
            <p:cNvSpPr/>
            <p:nvPr/>
          </p:nvSpPr>
          <p:spPr>
            <a:xfrm>
              <a:off x="45900830" y="6194819"/>
              <a:ext cx="1319100" cy="1520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271" name="Google Shape;271;g279d0428911_10_0"/>
            <p:cNvPicPr preferRelativeResize="0"/>
            <p:nvPr/>
          </p:nvPicPr>
          <p:blipFill rotWithShape="1">
            <a:blip r:embed="rId5">
              <a:alphaModFix/>
            </a:blip>
            <a:srcRect b="0" l="0" r="0" t="0"/>
            <a:stretch/>
          </p:blipFill>
          <p:spPr>
            <a:xfrm flipH="1">
              <a:off x="45989438" y="6384143"/>
              <a:ext cx="1141860" cy="1141860"/>
            </a:xfrm>
            <a:prstGeom prst="rect">
              <a:avLst/>
            </a:prstGeom>
            <a:noFill/>
            <a:ln>
              <a:noFill/>
            </a:ln>
          </p:spPr>
        </p:pic>
      </p:grpSp>
      <p:pic>
        <p:nvPicPr>
          <p:cNvPr descr="Priorities with solid fill" id="272" name="Google Shape;272;g279d0428911_10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273" name="Google Shape;273;g279d0428911_10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sp>
        <p:nvSpPr>
          <p:cNvPr id="274" name="Google Shape;274;g279d0428911_10_0"/>
          <p:cNvSpPr txBox="1"/>
          <p:nvPr/>
        </p:nvSpPr>
        <p:spPr>
          <a:xfrm>
            <a:off x="45228300" y="19827400"/>
            <a:ext cx="8782800" cy="492600"/>
          </a:xfrm>
          <a:prstGeom prst="rect">
            <a:avLst/>
          </a:prstGeom>
          <a:noFill/>
          <a:ln>
            <a:noFill/>
          </a:ln>
        </p:spPr>
        <p:txBody>
          <a:bodyPr anchorCtr="0" anchor="t" bIns="91425" lIns="91425" spcFirstLastPara="1" rIns="91425" wrap="square" tIns="91425">
            <a:noAutofit/>
          </a:bodyPr>
          <a:lstStyle/>
          <a:p>
            <a:pPr indent="0" lvl="0" marL="0" rtl="0" algn="l">
              <a:spcBef>
                <a:spcPts val="200"/>
              </a:spcBef>
              <a:spcAft>
                <a:spcPts val="0"/>
              </a:spcAft>
              <a:buClr>
                <a:schemeClr val="dk1"/>
              </a:buClr>
              <a:buSzPts val="1100"/>
              <a:buFont typeface="Arial"/>
              <a:buNone/>
            </a:pPr>
            <a:r>
              <a:rPr lang="en-US" sz="1100" u="sng">
                <a:solidFill>
                  <a:srgbClr val="1155CC"/>
                </a:solidFill>
                <a:latin typeface="Figtree"/>
                <a:ea typeface="Figtree"/>
                <a:cs typeface="Figtree"/>
                <a:sym typeface="Figtree"/>
                <a:hlinkClick r:id="rId8">
                  <a:extLst>
                    <a:ext uri="{A12FA001-AC4F-418D-AE19-62706E023703}">
                      <ahyp:hlinkClr val="tx"/>
                    </a:ext>
                  </a:extLst>
                </a:hlinkClick>
              </a:rPr>
              <a:t>https://www.census.gov/econ/bfs/data/county.html</a:t>
            </a:r>
            <a:r>
              <a:rPr lang="en-US" sz="1100">
                <a:solidFill>
                  <a:schemeClr val="dk1"/>
                </a:solidFill>
                <a:latin typeface="Figtree"/>
                <a:ea typeface="Figtree"/>
                <a:cs typeface="Figtree"/>
                <a:sym typeface="Figtree"/>
              </a:rPr>
              <a:t> </a:t>
            </a:r>
            <a:endParaRPr sz="9147">
              <a:solidFill>
                <a:schemeClr val="dk1"/>
              </a:solidFill>
              <a:latin typeface="Figtree"/>
              <a:ea typeface="Figtree"/>
              <a:cs typeface="Figtree"/>
              <a:sym typeface="Figtree"/>
            </a:endParaRPr>
          </a:p>
        </p:txBody>
      </p:sp>
      <p:pic>
        <p:nvPicPr>
          <p:cNvPr descr="Family with girl with solid fill" id="275" name="Google Shape;275;g279d0428911_10_0"/>
          <p:cNvPicPr preferRelativeResize="0"/>
          <p:nvPr/>
        </p:nvPicPr>
        <p:blipFill rotWithShape="1">
          <a:blip r:embed="rId9">
            <a:alphaModFix/>
          </a:blip>
          <a:srcRect b="0" l="0" r="0" t="0"/>
          <a:stretch/>
        </p:blipFill>
        <p:spPr>
          <a:xfrm>
            <a:off x="444500" y="2505"/>
            <a:ext cx="1423865" cy="1423865"/>
          </a:xfrm>
          <a:prstGeom prst="rect">
            <a:avLst/>
          </a:prstGeom>
          <a:noFill/>
          <a:ln>
            <a:noFill/>
          </a:ln>
        </p:spPr>
      </p:pic>
      <p:pic>
        <p:nvPicPr>
          <p:cNvPr id="276" name="Google Shape;276;g279d0428911_10_0" title="Chart"/>
          <p:cNvPicPr preferRelativeResize="0"/>
          <p:nvPr/>
        </p:nvPicPr>
        <p:blipFill>
          <a:blip r:embed="rId10">
            <a:alphaModFix/>
          </a:blip>
          <a:stretch>
            <a:fillRect/>
          </a:stretch>
        </p:blipFill>
        <p:spPr>
          <a:xfrm>
            <a:off x="13073459" y="14028350"/>
            <a:ext cx="10105825" cy="623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sp>
        <p:nvSpPr>
          <p:cNvPr id="282" name="Google Shape;282;g279d0428911_14_0"/>
          <p:cNvSpPr/>
          <p:nvPr/>
        </p:nvSpPr>
        <p:spPr>
          <a:xfrm>
            <a:off x="24825950" y="190500"/>
            <a:ext cx="18562500" cy="204027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83" name="Google Shape;283;g279d0428911_14_0"/>
          <p:cNvSpPr/>
          <p:nvPr/>
        </p:nvSpPr>
        <p:spPr>
          <a:xfrm>
            <a:off x="502857" y="11754775"/>
            <a:ext cx="23372100" cy="10181700"/>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84" name="Google Shape;284;g279d0428911_14_0"/>
          <p:cNvSpPr/>
          <p:nvPr/>
        </p:nvSpPr>
        <p:spPr>
          <a:xfrm rot="5400000">
            <a:off x="11293246" y="-11293350"/>
            <a:ext cx="1543200" cy="24129900"/>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285" name="Google Shape;285;g279d0428911_14_0"/>
          <p:cNvSpPr txBox="1"/>
          <p:nvPr/>
        </p:nvSpPr>
        <p:spPr>
          <a:xfrm>
            <a:off x="1916404" y="152963"/>
            <a:ext cx="23829900" cy="1246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7500">
                <a:latin typeface="Figtree"/>
                <a:ea typeface="Figtree"/>
                <a:cs typeface="Figtree"/>
                <a:sym typeface="Figtree"/>
              </a:rPr>
              <a:t>Pathways</a:t>
            </a:r>
            <a:r>
              <a:rPr b="1" lang="en-US" sz="6400">
                <a:latin typeface="Figtree"/>
                <a:ea typeface="Figtree"/>
                <a:cs typeface="Figtree"/>
                <a:sym typeface="Figtree"/>
              </a:rPr>
              <a:t> </a:t>
            </a:r>
            <a:r>
              <a:rPr b="1" lang="en-US" sz="5200">
                <a:latin typeface="Figtree"/>
                <a:ea typeface="Figtree"/>
                <a:cs typeface="Figtree"/>
                <a:sym typeface="Figtree"/>
              </a:rPr>
              <a:t>To</a:t>
            </a:r>
            <a:r>
              <a:rPr b="1" lang="en-US" sz="6400">
                <a:latin typeface="Figtree"/>
                <a:ea typeface="Figtree"/>
                <a:cs typeface="Figtree"/>
                <a:sym typeface="Figtree"/>
              </a:rPr>
              <a:t> </a:t>
            </a:r>
            <a:r>
              <a:rPr b="1" lang="en-US" sz="7500">
                <a:latin typeface="Figtree"/>
                <a:ea typeface="Figtree"/>
                <a:cs typeface="Figtree"/>
                <a:sym typeface="Figtree"/>
              </a:rPr>
              <a:t>Careers</a:t>
            </a:r>
            <a:r>
              <a:rPr b="1" lang="en-US" sz="6400">
                <a:latin typeface="Figtree"/>
                <a:ea typeface="Figtree"/>
                <a:cs typeface="Figtree"/>
                <a:sym typeface="Figtree"/>
              </a:rPr>
              <a:t> </a:t>
            </a:r>
            <a:r>
              <a:rPr b="1" lang="en-US" sz="5100">
                <a:latin typeface="Figtree"/>
                <a:ea typeface="Figtree"/>
                <a:cs typeface="Figtree"/>
                <a:sym typeface="Figtree"/>
              </a:rPr>
              <a:t>(</a:t>
            </a:r>
            <a:r>
              <a:rPr b="1" lang="en-US" sz="5700">
                <a:latin typeface="Figtree"/>
                <a:ea typeface="Figtree"/>
                <a:cs typeface="Figtree"/>
                <a:sym typeface="Figtree"/>
              </a:rPr>
              <a:t>Healthcare, Trades, IT, </a:t>
            </a:r>
            <a:r>
              <a:rPr b="1" lang="en-US" sz="5500">
                <a:latin typeface="Figtree"/>
                <a:ea typeface="Figtree"/>
                <a:cs typeface="Figtree"/>
                <a:sym typeface="Figtree"/>
              </a:rPr>
              <a:t>&amp;</a:t>
            </a:r>
            <a:r>
              <a:rPr b="1" lang="en-US" sz="5700">
                <a:latin typeface="Figtree"/>
                <a:ea typeface="Figtree"/>
                <a:cs typeface="Figtree"/>
                <a:sym typeface="Figtree"/>
              </a:rPr>
              <a:t> </a:t>
            </a:r>
            <a:r>
              <a:rPr b="1" lang="en-US" sz="5100">
                <a:latin typeface="Figtree"/>
                <a:ea typeface="Figtree"/>
                <a:cs typeface="Figtree"/>
                <a:sym typeface="Figtree"/>
              </a:rPr>
              <a:t>Management)</a:t>
            </a:r>
            <a:endParaRPr b="1" i="1" sz="5100" u="none" cap="none" strike="noStrike">
              <a:solidFill>
                <a:srgbClr val="000000"/>
              </a:solidFill>
              <a:latin typeface="Figtree"/>
              <a:ea typeface="Figtree"/>
              <a:cs typeface="Figtree"/>
              <a:sym typeface="Figtree"/>
            </a:endParaRPr>
          </a:p>
        </p:txBody>
      </p:sp>
      <p:sp>
        <p:nvSpPr>
          <p:cNvPr id="286" name="Google Shape;286;g279d0428911_14_0"/>
          <p:cNvSpPr txBox="1"/>
          <p:nvPr/>
        </p:nvSpPr>
        <p:spPr>
          <a:xfrm>
            <a:off x="25152800" y="1475975"/>
            <a:ext cx="17853600" cy="19253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2600">
                <a:solidFill>
                  <a:schemeClr val="dk1"/>
                </a:solidFill>
                <a:latin typeface="Figtree"/>
                <a:ea typeface="Figtree"/>
                <a:cs typeface="Figtree"/>
                <a:sym typeface="Figtree"/>
              </a:rPr>
              <a:t>Create Pathways</a:t>
            </a:r>
            <a:endParaRPr b="1" sz="26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latin typeface="Figtree"/>
                <a:ea typeface="Figtree"/>
                <a:cs typeface="Figtree"/>
                <a:sym typeface="Figtree"/>
              </a:rPr>
              <a:t>Encourage individuals to pursue long-term careers in healthcare, construction and related trades, IT, and management in Inland SoCal </a:t>
            </a:r>
            <a:r>
              <a:rPr lang="en-US" sz="2100">
                <a:solidFill>
                  <a:schemeClr val="dk1"/>
                </a:solidFill>
                <a:latin typeface="Figtree"/>
                <a:ea typeface="Figtree"/>
                <a:cs typeface="Figtree"/>
                <a:sym typeface="Figtree"/>
              </a:rPr>
              <a:t>: Create clear pathways into quality jobs in these fields that offer professional development and advancement opportunities.</a:t>
            </a:r>
            <a:endParaRPr sz="2100">
              <a:solidFill>
                <a:schemeClr val="dk1"/>
              </a:solidFill>
              <a:latin typeface="Figtree"/>
              <a:ea typeface="Figtree"/>
              <a:cs typeface="Figtree"/>
              <a:sym typeface="Figtree"/>
            </a:endParaRPr>
          </a:p>
          <a:p>
            <a:pPr indent="-361950" lvl="0" marL="457200" rtl="0" algn="l">
              <a:lnSpc>
                <a:spcPct val="115000"/>
              </a:lnSpc>
              <a:spcBef>
                <a:spcPts val="1200"/>
              </a:spcBef>
              <a:spcAft>
                <a:spcPts val="0"/>
              </a:spcAft>
              <a:buClr>
                <a:schemeClr val="dk1"/>
              </a:buClr>
              <a:buSzPts val="2100"/>
              <a:buFont typeface="Figtree"/>
              <a:buChar char="-"/>
            </a:pPr>
            <a:r>
              <a:rPr b="1" lang="en-US" sz="2100">
                <a:solidFill>
                  <a:schemeClr val="dk1"/>
                </a:solidFill>
                <a:latin typeface="Figtree"/>
                <a:ea typeface="Figtree"/>
                <a:cs typeface="Figtree"/>
                <a:sym typeface="Figtree"/>
              </a:rPr>
              <a:t>Introduce the trades as a viable career option in K-16</a:t>
            </a:r>
            <a:r>
              <a:rPr lang="en-US" sz="2100">
                <a:solidFill>
                  <a:schemeClr val="dk1"/>
                </a:solidFill>
                <a:latin typeface="Figtree"/>
                <a:ea typeface="Figtree"/>
                <a:cs typeface="Figtree"/>
                <a:sym typeface="Figtree"/>
              </a:rPr>
              <a:t>: Exposing students to different career paths and giving them opportunities to acquire relevant hands-on skills will increase awareness of career possibilities and build interest early.</a:t>
            </a:r>
            <a:endParaRPr sz="2100">
              <a:solidFill>
                <a:schemeClr val="dk1"/>
              </a:solidFill>
              <a:latin typeface="Figtree"/>
              <a:ea typeface="Figtree"/>
              <a:cs typeface="Figtree"/>
              <a:sym typeface="Figtree"/>
            </a:endParaRPr>
          </a:p>
          <a:p>
            <a:pPr indent="-361950" lvl="0" marL="457200" rtl="0" algn="l">
              <a:lnSpc>
                <a:spcPct val="115000"/>
              </a:lnSpc>
              <a:spcBef>
                <a:spcPts val="0"/>
              </a:spcBef>
              <a:spcAft>
                <a:spcPts val="0"/>
              </a:spcAft>
              <a:buClr>
                <a:schemeClr val="dk1"/>
              </a:buClr>
              <a:buSzPts val="2100"/>
              <a:buFont typeface="Figtree"/>
              <a:buChar char="-"/>
            </a:pPr>
            <a:r>
              <a:rPr b="1" lang="en-US" sz="2100">
                <a:solidFill>
                  <a:schemeClr val="dk1"/>
                </a:solidFill>
                <a:latin typeface="Figtree"/>
                <a:ea typeface="Figtree"/>
                <a:cs typeface="Figtree"/>
                <a:sym typeface="Figtree"/>
              </a:rPr>
              <a:t>Train the workforce needed to accelerate the region’s transition to zero-emission vehicles (ZEVs) and related green economy jobs: </a:t>
            </a:r>
            <a:r>
              <a:rPr lang="en-US" sz="2100">
                <a:solidFill>
                  <a:schemeClr val="dk1"/>
                </a:solidFill>
                <a:latin typeface="Figtree"/>
                <a:ea typeface="Figtree"/>
                <a:cs typeface="Figtree"/>
                <a:sym typeface="Figtree"/>
              </a:rPr>
              <a:t>By starting programs early and addressing community support gaps, hands-on training programs will put more people into quality jobs and ensure that the region has the skilled workers it needs in electrical trades, construction, and ZEV automotive technology, among others..</a:t>
            </a:r>
            <a:endParaRPr sz="2100">
              <a:solidFill>
                <a:schemeClr val="dk1"/>
              </a:solidFill>
              <a:latin typeface="Figtree"/>
              <a:ea typeface="Figtree"/>
              <a:cs typeface="Figtree"/>
              <a:sym typeface="Figtree"/>
            </a:endParaRPr>
          </a:p>
          <a:p>
            <a:pPr indent="0" lvl="0" marL="0" rtl="0" algn="l">
              <a:lnSpc>
                <a:spcPct val="115000"/>
              </a:lnSpc>
              <a:spcBef>
                <a:spcPts val="1200"/>
              </a:spcBef>
              <a:spcAft>
                <a:spcPts val="0"/>
              </a:spcAft>
              <a:buNone/>
            </a:pPr>
            <a:r>
              <a:t/>
            </a:r>
            <a:endParaRPr sz="20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600">
                <a:solidFill>
                  <a:schemeClr val="dk1"/>
                </a:solidFill>
                <a:latin typeface="Figtree"/>
                <a:ea typeface="Figtree"/>
                <a:cs typeface="Figtree"/>
                <a:sym typeface="Figtree"/>
              </a:rPr>
              <a:t>Investment in education and relevant training opportunities</a:t>
            </a:r>
            <a:endParaRPr b="1" sz="2600">
              <a:solidFill>
                <a:schemeClr val="dk1"/>
              </a:solidFill>
              <a:latin typeface="Figtree"/>
              <a:ea typeface="Figtree"/>
              <a:cs typeface="Figtree"/>
              <a:sym typeface="Figtree"/>
            </a:endParaRPr>
          </a:p>
          <a:p>
            <a:pPr indent="0" lvl="0" marL="0" rtl="0" algn="l">
              <a:spcBef>
                <a:spcPts val="1000"/>
              </a:spcBef>
              <a:spcAft>
                <a:spcPts val="0"/>
              </a:spcAft>
              <a:buClr>
                <a:schemeClr val="dk1"/>
              </a:buClr>
              <a:buSzPts val="1100"/>
              <a:buFont typeface="Arial"/>
              <a:buNone/>
            </a:pPr>
            <a:r>
              <a:rPr b="1" lang="en-US" sz="2100">
                <a:solidFill>
                  <a:schemeClr val="dk1"/>
                </a:solidFill>
                <a:latin typeface="Figtree"/>
                <a:ea typeface="Figtree"/>
                <a:cs typeface="Figtree"/>
                <a:sym typeface="Figtree"/>
              </a:rPr>
              <a:t>Increase investment in higher education (e.g., university satellite campuses, online distance learning, continuing education programming)</a:t>
            </a:r>
            <a:r>
              <a:rPr lang="en-US" sz="2100">
                <a:solidFill>
                  <a:schemeClr val="dk1"/>
                </a:solidFill>
                <a:latin typeface="Figtree"/>
                <a:ea typeface="Figtree"/>
                <a:cs typeface="Figtree"/>
                <a:sym typeface="Figtree"/>
              </a:rPr>
              <a:t>: This will provide more accessible and flexible education opportunities for residents, increase education attainment rates, and meet the growing demand for skilled professionals in various sectors.</a:t>
            </a:r>
            <a:endParaRPr sz="2100">
              <a:solidFill>
                <a:schemeClr val="dk1"/>
              </a:solidFill>
              <a:latin typeface="Figtree"/>
              <a:ea typeface="Figtree"/>
              <a:cs typeface="Figtree"/>
              <a:sym typeface="Figtree"/>
            </a:endParaRPr>
          </a:p>
          <a:p>
            <a:pPr indent="-361950" lvl="0" marL="457200" rtl="0" algn="l">
              <a:spcBef>
                <a:spcPts val="1000"/>
              </a:spcBef>
              <a:spcAft>
                <a:spcPts val="0"/>
              </a:spcAft>
              <a:buClr>
                <a:schemeClr val="dk1"/>
              </a:buClr>
              <a:buSzPts val="2100"/>
              <a:buFont typeface="Figtree"/>
              <a:buChar char="-"/>
            </a:pPr>
            <a:r>
              <a:rPr b="1" lang="en-US" sz="2100">
                <a:solidFill>
                  <a:schemeClr val="dk1"/>
                </a:solidFill>
                <a:latin typeface="Figtree"/>
                <a:ea typeface="Figtree"/>
                <a:cs typeface="Figtree"/>
                <a:sym typeface="Figtree"/>
              </a:rPr>
              <a:t>Partner with local colleges, universities, and vocational schools to develop tailored training programs for in-demand roles</a:t>
            </a:r>
            <a:endParaRPr b="1" sz="2100">
              <a:solidFill>
                <a:schemeClr val="dk1"/>
              </a:solidFill>
              <a:latin typeface="Figtree"/>
              <a:ea typeface="Figtree"/>
              <a:cs typeface="Figtree"/>
              <a:sym typeface="Figtree"/>
            </a:endParaRPr>
          </a:p>
          <a:p>
            <a:pPr indent="0" lvl="0" marL="0" rtl="0" algn="l">
              <a:spcBef>
                <a:spcPts val="1000"/>
              </a:spcBef>
              <a:spcAft>
                <a:spcPts val="0"/>
              </a:spcAft>
              <a:buNone/>
            </a:pPr>
            <a:r>
              <a:t/>
            </a:r>
            <a:endParaRPr b="1" sz="2000">
              <a:solidFill>
                <a:schemeClr val="dk1"/>
              </a:solidFill>
              <a:latin typeface="Figtree"/>
              <a:ea typeface="Figtree"/>
              <a:cs typeface="Figtree"/>
              <a:sym typeface="Figtree"/>
            </a:endParaRPr>
          </a:p>
          <a:p>
            <a:pPr indent="0" lvl="0" marL="0" rtl="0" algn="l">
              <a:lnSpc>
                <a:spcPct val="115000"/>
              </a:lnSpc>
              <a:spcBef>
                <a:spcPts val="1000"/>
              </a:spcBef>
              <a:spcAft>
                <a:spcPts val="0"/>
              </a:spcAft>
              <a:buNone/>
            </a:pPr>
            <a:r>
              <a:rPr b="1" lang="en-US" sz="2600">
                <a:solidFill>
                  <a:schemeClr val="dk1"/>
                </a:solidFill>
                <a:latin typeface="Figtree"/>
                <a:ea typeface="Figtree"/>
                <a:cs typeface="Figtree"/>
                <a:sym typeface="Figtree"/>
              </a:rPr>
              <a:t>Support &amp; Training</a:t>
            </a:r>
            <a:endParaRPr b="1" sz="26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latin typeface="Figtree"/>
                <a:ea typeface="Figtree"/>
                <a:cs typeface="Figtree"/>
                <a:sym typeface="Figtree"/>
              </a:rPr>
              <a:t>Connect people with employment search support and career training services</a:t>
            </a:r>
            <a:endParaRPr sz="2100">
              <a:solidFill>
                <a:schemeClr val="dk1"/>
              </a:solidFill>
              <a:latin typeface="Figtree"/>
              <a:ea typeface="Figtree"/>
              <a:cs typeface="Figtree"/>
              <a:sym typeface="Figtree"/>
            </a:endParaRPr>
          </a:p>
          <a:p>
            <a:pPr indent="-361950" lvl="0" marL="457200" rtl="0" algn="l">
              <a:spcBef>
                <a:spcPts val="1200"/>
              </a:spcBef>
              <a:spcAft>
                <a:spcPts val="0"/>
              </a:spcAft>
              <a:buClr>
                <a:schemeClr val="dk1"/>
              </a:buClr>
              <a:buSzPts val="2100"/>
              <a:buFont typeface="Figtree"/>
              <a:buChar char="-"/>
            </a:pPr>
            <a:r>
              <a:rPr b="1" lang="en-US" sz="2100">
                <a:solidFill>
                  <a:schemeClr val="dk1"/>
                </a:solidFill>
                <a:latin typeface="Figtree"/>
                <a:ea typeface="Figtree"/>
                <a:cs typeface="Figtree"/>
                <a:sym typeface="Figtree"/>
              </a:rPr>
              <a:t>Provide scholarships, tuition reimbursement, and other financial incentives to help individuals overcome barriers to careers</a:t>
            </a:r>
            <a:r>
              <a:rPr lang="en-US" sz="2100">
                <a:solidFill>
                  <a:schemeClr val="dk1"/>
                </a:solidFill>
                <a:latin typeface="Figtree"/>
                <a:ea typeface="Figtree"/>
                <a:cs typeface="Figtree"/>
                <a:sym typeface="Figtree"/>
              </a:rPr>
              <a:t>: Addressing financial barriers will make it easier for individuals from lower-income households to pursue high-road careers.</a:t>
            </a:r>
            <a:endParaRPr sz="2100">
              <a:solidFill>
                <a:schemeClr val="dk1"/>
              </a:solidFill>
              <a:latin typeface="Figtree"/>
              <a:ea typeface="Figtree"/>
              <a:cs typeface="Figtree"/>
              <a:sym typeface="Figtree"/>
            </a:endParaRPr>
          </a:p>
          <a:p>
            <a:pPr indent="-361950" lvl="0" marL="457200" rtl="0" algn="l">
              <a:lnSpc>
                <a:spcPct val="115000"/>
              </a:lnSpc>
              <a:spcBef>
                <a:spcPts val="1200"/>
              </a:spcBef>
              <a:spcAft>
                <a:spcPts val="0"/>
              </a:spcAft>
              <a:buClr>
                <a:schemeClr val="dk1"/>
              </a:buClr>
              <a:buSzPts val="2100"/>
              <a:buFont typeface="Figtree"/>
              <a:buChar char="-"/>
            </a:pPr>
            <a:r>
              <a:rPr b="1" lang="en-US" sz="2100">
                <a:solidFill>
                  <a:schemeClr val="dk1"/>
                </a:solidFill>
                <a:latin typeface="Figtree"/>
                <a:ea typeface="Figtree"/>
                <a:cs typeface="Figtree"/>
                <a:sym typeface="Figtree"/>
              </a:rPr>
              <a:t>Address employment stability and develop solutions to ensure consistent employment for tradespeople</a:t>
            </a:r>
            <a:r>
              <a:rPr lang="en-US" sz="2100">
                <a:solidFill>
                  <a:schemeClr val="dk1"/>
                </a:solidFill>
                <a:latin typeface="Figtree"/>
                <a:ea typeface="Figtree"/>
                <a:cs typeface="Figtree"/>
                <a:sym typeface="Figtree"/>
              </a:rPr>
              <a:t>: Collaboration between companies and unions can help workers find continuous employment, improving their job security and financial stability.</a:t>
            </a:r>
            <a:endParaRPr sz="2100">
              <a:solidFill>
                <a:schemeClr val="dk1"/>
              </a:solidFill>
              <a:latin typeface="Figtree"/>
              <a:ea typeface="Figtree"/>
              <a:cs typeface="Figtree"/>
              <a:sym typeface="Figtree"/>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latin typeface="Figtree"/>
                <a:ea typeface="Figtree"/>
                <a:cs typeface="Figtree"/>
                <a:sym typeface="Figtree"/>
              </a:rPr>
              <a:t>Expand people’s awareness of postsecondary education and training to include trade, technical, and vocational programs</a:t>
            </a:r>
            <a:r>
              <a:rPr lang="en-US" sz="2100">
                <a:solidFill>
                  <a:schemeClr val="dk1"/>
                </a:solidFill>
                <a:latin typeface="Figtree"/>
                <a:ea typeface="Figtree"/>
                <a:cs typeface="Figtree"/>
                <a:sym typeface="Figtree"/>
              </a:rPr>
              <a:t>: Broaden awareness in order to attract a more diverse workforce, address regional staffing shortages, and ensure a steady supply of skilled workers.</a:t>
            </a:r>
            <a:endParaRPr sz="21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100">
                <a:solidFill>
                  <a:schemeClr val="dk1"/>
                </a:solidFill>
                <a:latin typeface="Figtree"/>
                <a:ea typeface="Figtree"/>
                <a:cs typeface="Figtree"/>
                <a:sym typeface="Figtree"/>
              </a:rPr>
              <a:t>Connect aspiring professionals with mentors in the sector</a:t>
            </a:r>
            <a:r>
              <a:rPr lang="en-US" sz="2100">
                <a:solidFill>
                  <a:schemeClr val="dk1"/>
                </a:solidFill>
                <a:latin typeface="Figtree"/>
                <a:ea typeface="Figtree"/>
                <a:cs typeface="Figtree"/>
                <a:sym typeface="Figtree"/>
              </a:rPr>
              <a:t>: Mentors can support early-career workers in navigating challenges and achieving career goals.</a:t>
            </a:r>
            <a:endParaRPr sz="21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100">
                <a:solidFill>
                  <a:schemeClr val="dk1"/>
                </a:solidFill>
                <a:latin typeface="Figtree"/>
                <a:ea typeface="Figtree"/>
                <a:cs typeface="Figtree"/>
                <a:sym typeface="Figtree"/>
              </a:rPr>
              <a:t>Offer financial support &amp; wraparound services such as childcare, mental health support, transportation, technology access, &amp; legal assistance to lower barriers to participation in training and education programs</a:t>
            </a:r>
            <a:r>
              <a:rPr lang="en-US" sz="2100">
                <a:solidFill>
                  <a:schemeClr val="dk1"/>
                </a:solidFill>
                <a:latin typeface="Figtree"/>
                <a:ea typeface="Figtree"/>
                <a:cs typeface="Figtree"/>
                <a:sym typeface="Figtree"/>
              </a:rPr>
              <a:t>: Offering support and services can increase access to education and training opportunities for individuals from historically underrepresented and low-income communities, supporting their successful participation and completion of these programs.</a:t>
            </a:r>
            <a:endParaRPr sz="21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100">
                <a:solidFill>
                  <a:schemeClr val="dk1"/>
                </a:solidFill>
                <a:latin typeface="Figtree"/>
                <a:ea typeface="Figtree"/>
                <a:cs typeface="Figtree"/>
                <a:sym typeface="Figtree"/>
              </a:rPr>
              <a:t>Redirect workforce training towards quality jobs that complement workplace automation</a:t>
            </a:r>
            <a:r>
              <a:rPr lang="en-US" sz="2100">
                <a:solidFill>
                  <a:schemeClr val="dk1"/>
                </a:solidFill>
                <a:latin typeface="Figtree"/>
                <a:ea typeface="Figtree"/>
                <a:cs typeface="Figtree"/>
                <a:sym typeface="Figtree"/>
              </a:rPr>
              <a:t>: Focusing on emerging markets and aligning training programs with industry demands can prepare the workforce for the future economy and ensure sustainable, high-quality employment opportunities.</a:t>
            </a:r>
            <a:endParaRPr sz="2100">
              <a:solidFill>
                <a:schemeClr val="dk1"/>
              </a:solidFill>
              <a:latin typeface="Figtree"/>
              <a:ea typeface="Figtree"/>
              <a:cs typeface="Figtree"/>
              <a:sym typeface="Figtree"/>
            </a:endParaRPr>
          </a:p>
          <a:p>
            <a:pPr indent="0" lvl="0" marL="0" rtl="0" algn="l">
              <a:spcBef>
                <a:spcPts val="600"/>
              </a:spcBef>
              <a:spcAft>
                <a:spcPts val="0"/>
              </a:spcAft>
              <a:buNone/>
            </a:pPr>
            <a:r>
              <a:rPr b="1" lang="en-US" sz="2100">
                <a:solidFill>
                  <a:schemeClr val="dk1"/>
                </a:solidFill>
                <a:latin typeface="Figtree"/>
                <a:ea typeface="Figtree"/>
                <a:cs typeface="Figtree"/>
                <a:sym typeface="Figtree"/>
              </a:rPr>
              <a:t>Entrepreneurial and Small Business Support</a:t>
            </a:r>
            <a:r>
              <a:rPr lang="en-US" sz="2100">
                <a:solidFill>
                  <a:schemeClr val="dk1"/>
                </a:solidFill>
                <a:latin typeface="Figtree"/>
                <a:ea typeface="Figtree"/>
                <a:cs typeface="Figtree"/>
                <a:sym typeface="Figtree"/>
              </a:rPr>
              <a:t>: Support such as programming, access to capital and resources, and networking opportunities can help entrepreneurs and small businesses drive job creation and innovation.</a:t>
            </a:r>
            <a:endParaRPr sz="2100">
              <a:solidFill>
                <a:schemeClr val="dk1"/>
              </a:solidFill>
              <a:latin typeface="Figtree"/>
              <a:ea typeface="Figtree"/>
              <a:cs typeface="Figtree"/>
              <a:sym typeface="Figtree"/>
            </a:endParaRPr>
          </a:p>
          <a:p>
            <a:pPr indent="0" lvl="0" marL="0" rtl="0" algn="l">
              <a:spcBef>
                <a:spcPts val="600"/>
              </a:spcBef>
              <a:spcAft>
                <a:spcPts val="0"/>
              </a:spcAft>
              <a:buNone/>
            </a:pPr>
            <a:r>
              <a:t/>
            </a:r>
            <a:endParaRPr sz="2000">
              <a:solidFill>
                <a:schemeClr val="dk1"/>
              </a:solidFill>
              <a:latin typeface="Figtree"/>
              <a:ea typeface="Figtree"/>
              <a:cs typeface="Figtree"/>
              <a:sym typeface="Figtree"/>
            </a:endParaRPr>
          </a:p>
          <a:p>
            <a:pPr indent="0" lvl="0" marL="0" rtl="0" algn="l">
              <a:spcBef>
                <a:spcPts val="600"/>
              </a:spcBef>
              <a:spcAft>
                <a:spcPts val="0"/>
              </a:spcAft>
              <a:buNone/>
            </a:pPr>
            <a:r>
              <a:t/>
            </a:r>
            <a:endParaRPr sz="2000">
              <a:solidFill>
                <a:schemeClr val="dk1"/>
              </a:solidFill>
              <a:latin typeface="Figtree"/>
              <a:ea typeface="Figtree"/>
              <a:cs typeface="Figtree"/>
              <a:sym typeface="Figtree"/>
            </a:endParaRPr>
          </a:p>
          <a:p>
            <a:pPr indent="0" lvl="0" marL="0" rtl="0" algn="l">
              <a:spcBef>
                <a:spcPts val="600"/>
              </a:spcBef>
              <a:spcAft>
                <a:spcPts val="0"/>
              </a:spcAft>
              <a:buNone/>
            </a:pPr>
            <a:r>
              <a:rPr b="1" lang="en-US" sz="2600">
                <a:solidFill>
                  <a:schemeClr val="dk1"/>
                </a:solidFill>
                <a:latin typeface="Figtree"/>
                <a:ea typeface="Figtree"/>
                <a:cs typeface="Figtree"/>
                <a:sym typeface="Figtree"/>
              </a:rPr>
              <a:t>Outreach &amp; recruitment - equity </a:t>
            </a:r>
            <a:endParaRPr b="1" sz="2600">
              <a:solidFill>
                <a:schemeClr val="dk1"/>
              </a:solidFill>
              <a:latin typeface="Figtree"/>
              <a:ea typeface="Figtree"/>
              <a:cs typeface="Figtree"/>
              <a:sym typeface="Figtree"/>
            </a:endParaRPr>
          </a:p>
          <a:p>
            <a:pPr indent="0" lvl="0" marL="0" rtl="0" algn="l">
              <a:spcBef>
                <a:spcPts val="600"/>
              </a:spcBef>
              <a:spcAft>
                <a:spcPts val="0"/>
              </a:spcAft>
              <a:buNone/>
            </a:pPr>
            <a:r>
              <a:rPr b="1" lang="en-US" sz="2100">
                <a:solidFill>
                  <a:schemeClr val="dk1"/>
                </a:solidFill>
                <a:latin typeface="Figtree"/>
                <a:ea typeface="Figtree"/>
                <a:cs typeface="Figtree"/>
                <a:sym typeface="Figtree"/>
              </a:rPr>
              <a:t>Launch outreach and recruitment efforts targeting individuals from equity-seeking groups</a:t>
            </a:r>
            <a:endParaRPr sz="2100">
              <a:solidFill>
                <a:schemeClr val="dk1"/>
              </a:solidFill>
              <a:latin typeface="Figtree"/>
              <a:ea typeface="Figtree"/>
              <a:cs typeface="Figtree"/>
              <a:sym typeface="Figtree"/>
            </a:endParaRPr>
          </a:p>
          <a:p>
            <a:pPr indent="0" lvl="0" marL="0" rtl="0" algn="l">
              <a:spcBef>
                <a:spcPts val="600"/>
              </a:spcBef>
              <a:spcAft>
                <a:spcPts val="0"/>
              </a:spcAft>
              <a:buNone/>
            </a:pPr>
            <a:r>
              <a:rPr b="1" lang="en-US" sz="2100">
                <a:solidFill>
                  <a:schemeClr val="dk1"/>
                </a:solidFill>
                <a:latin typeface="Figtree"/>
                <a:ea typeface="Figtree"/>
                <a:cs typeface="Figtree"/>
                <a:sym typeface="Figtree"/>
              </a:rPr>
              <a:t>Expand access to pre-apprenticeship programs</a:t>
            </a:r>
            <a:r>
              <a:rPr lang="en-US" sz="2100">
                <a:solidFill>
                  <a:schemeClr val="dk1"/>
                </a:solidFill>
                <a:latin typeface="Figtree"/>
                <a:ea typeface="Figtree"/>
                <a:cs typeface="Figtree"/>
                <a:sym typeface="Figtree"/>
              </a:rPr>
              <a:t>: By using established models and partnering with local unions, schools, and community colleges, these programs seek to create clear pathways to quality jobs and meet the future workforce needs of the region.</a:t>
            </a:r>
            <a:endParaRPr sz="2100">
              <a:solidFill>
                <a:schemeClr val="dk1"/>
              </a:solidFill>
              <a:latin typeface="Figtree"/>
              <a:ea typeface="Figtree"/>
              <a:cs typeface="Figtree"/>
              <a:sym typeface="Figtree"/>
            </a:endParaRPr>
          </a:p>
          <a:p>
            <a:pPr indent="0" lvl="0" marL="0" rtl="0" algn="l">
              <a:spcBef>
                <a:spcPts val="600"/>
              </a:spcBef>
              <a:spcAft>
                <a:spcPts val="0"/>
              </a:spcAft>
              <a:buNone/>
            </a:pPr>
            <a:r>
              <a:rPr b="1" lang="en-US" sz="2100">
                <a:solidFill>
                  <a:schemeClr val="dk1"/>
                </a:solidFill>
                <a:latin typeface="Figtree"/>
                <a:ea typeface="Figtree"/>
                <a:cs typeface="Figtree"/>
                <a:sym typeface="Figtree"/>
              </a:rPr>
              <a:t>Enforce anti-discrimination policies, combat implicit bias, and establish mentorship programs with ongoing support services that incorporate continuous improvement and regular feedback</a:t>
            </a:r>
            <a:r>
              <a:rPr lang="en-US" sz="2100">
                <a:solidFill>
                  <a:schemeClr val="dk1"/>
                </a:solidFill>
                <a:latin typeface="Figtree"/>
                <a:ea typeface="Figtree"/>
                <a:cs typeface="Figtree"/>
                <a:sym typeface="Figtree"/>
              </a:rPr>
              <a:t>: Incorporating continuous improvement and regular feedback opportunities can create an inclusive and supportive environment for all individuals, especially those from historically underrepresented communities.</a:t>
            </a:r>
            <a:endParaRPr sz="2100">
              <a:solidFill>
                <a:schemeClr val="dk1"/>
              </a:solidFill>
              <a:latin typeface="Figtree"/>
              <a:ea typeface="Figtree"/>
              <a:cs typeface="Figtree"/>
              <a:sym typeface="Figtree"/>
            </a:endParaRPr>
          </a:p>
          <a:p>
            <a:pPr indent="-361950" lvl="0" marL="457200" rtl="0" algn="l">
              <a:lnSpc>
                <a:spcPct val="115000"/>
              </a:lnSpc>
              <a:spcBef>
                <a:spcPts val="1000"/>
              </a:spcBef>
              <a:spcAft>
                <a:spcPts val="0"/>
              </a:spcAft>
              <a:buClr>
                <a:schemeClr val="dk1"/>
              </a:buClr>
              <a:buSzPts val="2100"/>
              <a:buFont typeface="Figtree"/>
              <a:buChar char="-"/>
            </a:pPr>
            <a:r>
              <a:rPr b="1" lang="en-US" sz="2100">
                <a:solidFill>
                  <a:schemeClr val="dk1"/>
                </a:solidFill>
                <a:latin typeface="Figtree"/>
                <a:ea typeface="Figtree"/>
                <a:cs typeface="Figtree"/>
                <a:sym typeface="Figtree"/>
              </a:rPr>
              <a:t>Promote diversity and inclusion by actively recruiting and supporting individuals from equity-seeking groups</a:t>
            </a:r>
            <a:r>
              <a:rPr lang="en-US" sz="2100">
                <a:solidFill>
                  <a:schemeClr val="dk1"/>
                </a:solidFill>
                <a:latin typeface="Figtree"/>
                <a:ea typeface="Figtree"/>
                <a:cs typeface="Figtree"/>
                <a:sym typeface="Figtree"/>
              </a:rPr>
              <a:t>: Implementing public awareness campaigns, adjusting policies to improve early career support, and increasing access and advocacy will create a more supportive, inclusive, and equitable working environment.  </a:t>
            </a:r>
            <a:endParaRPr sz="2100">
              <a:solidFill>
                <a:schemeClr val="dk1"/>
              </a:solidFill>
              <a:latin typeface="Figtree"/>
              <a:ea typeface="Figtree"/>
              <a:cs typeface="Figtree"/>
              <a:sym typeface="Figtree"/>
            </a:endParaRPr>
          </a:p>
          <a:p>
            <a:pPr indent="-355600" lvl="0" marL="457200" rtl="0" algn="l">
              <a:lnSpc>
                <a:spcPct val="115000"/>
              </a:lnSpc>
              <a:spcBef>
                <a:spcPts val="0"/>
              </a:spcBef>
              <a:spcAft>
                <a:spcPts val="0"/>
              </a:spcAft>
              <a:buClr>
                <a:schemeClr val="dk1"/>
              </a:buClr>
              <a:buSzPts val="2000"/>
              <a:buFont typeface="Figtree"/>
              <a:buChar char="-"/>
            </a:pPr>
            <a:r>
              <a:rPr b="1" lang="en-US" sz="2100">
                <a:solidFill>
                  <a:schemeClr val="dk1"/>
                </a:solidFill>
                <a:latin typeface="Figtree"/>
                <a:ea typeface="Figtree"/>
                <a:cs typeface="Figtree"/>
                <a:sym typeface="Figtree"/>
              </a:rPr>
              <a:t>Actively recruit and support individuals from equity-seeking groups and connect aspiring professionals with mentors</a:t>
            </a:r>
            <a:r>
              <a:rPr lang="en-US" sz="2100">
                <a:solidFill>
                  <a:schemeClr val="dk1"/>
                </a:solidFill>
                <a:latin typeface="Figtree"/>
                <a:ea typeface="Figtree"/>
                <a:cs typeface="Figtree"/>
                <a:sym typeface="Figtree"/>
              </a:rPr>
              <a:t>: Improved recruit</a:t>
            </a:r>
            <a:r>
              <a:rPr lang="en-US" sz="2000">
                <a:solidFill>
                  <a:schemeClr val="dk1"/>
                </a:solidFill>
                <a:latin typeface="Figtree"/>
                <a:ea typeface="Figtree"/>
                <a:cs typeface="Figtree"/>
                <a:sym typeface="Figtree"/>
              </a:rPr>
              <a:t>ment, support, and mentorship programs for workers from equity-seeking groups will help them navigate their careers and achieve their goals.</a:t>
            </a:r>
            <a:endParaRPr sz="2000">
              <a:solidFill>
                <a:schemeClr val="dk1"/>
              </a:solidFill>
              <a:latin typeface="Figtree"/>
              <a:ea typeface="Figtree"/>
              <a:cs typeface="Figtree"/>
              <a:sym typeface="Figtree"/>
            </a:endParaRPr>
          </a:p>
        </p:txBody>
      </p:sp>
      <p:sp>
        <p:nvSpPr>
          <p:cNvPr id="287" name="Google Shape;287;g279d0428911_14_0"/>
          <p:cNvSpPr/>
          <p:nvPr/>
        </p:nvSpPr>
        <p:spPr>
          <a:xfrm>
            <a:off x="502842" y="2236743"/>
            <a:ext cx="23372100" cy="86871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288" name="Google Shape;288;g279d0428911_14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89" name="Google Shape;289;g279d0428911_14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290" name="Google Shape;290;g279d0428911_14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91" name="Google Shape;291;g279d0428911_14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6"/>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292" name="Google Shape;292;g279d0428911_14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293" name="Google Shape;293;g279d0428911_14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294" name="Google Shape;294;g279d0428911_14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295" name="Google Shape;295;g279d0428911_14_0"/>
          <p:cNvSpPr txBox="1"/>
          <p:nvPr/>
        </p:nvSpPr>
        <p:spPr>
          <a:xfrm>
            <a:off x="934475" y="2912100"/>
            <a:ext cx="22094700" cy="7985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t/>
            </a:r>
            <a:endParaRPr b="1" sz="26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b="1" lang="en-US" sz="2600">
                <a:solidFill>
                  <a:schemeClr val="dk1"/>
                </a:solidFill>
                <a:latin typeface="Figtree"/>
                <a:ea typeface="Figtree"/>
                <a:cs typeface="Figtree"/>
                <a:sym typeface="Figtree"/>
              </a:rPr>
              <a:t>Why are pathways to quality jobs in healthcare, construction &amp; related trades, information technology (IT), and management  important for a strong and inclusive regional economy?</a:t>
            </a:r>
            <a:endParaRPr i="1" sz="26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600">
                <a:solidFill>
                  <a:schemeClr val="dk1"/>
                </a:solidFill>
                <a:latin typeface="Figtree"/>
                <a:ea typeface="Figtree"/>
                <a:cs typeface="Figtree"/>
                <a:sym typeface="Figtree"/>
              </a:rPr>
              <a:t>This strategy </a:t>
            </a:r>
            <a:r>
              <a:rPr lang="en-US" sz="2600">
                <a:solidFill>
                  <a:schemeClr val="dk1"/>
                </a:solidFill>
                <a:latin typeface="Figtree"/>
                <a:ea typeface="Figtree"/>
                <a:cs typeface="Figtree"/>
                <a:sym typeface="Figtree"/>
              </a:rPr>
              <a:t>can contribute to inclusive regional economic development by providing pathways to stable employment and upward mobility for individuals from different backgrounds</a:t>
            </a:r>
            <a:r>
              <a:rPr lang="en-US" sz="2600">
                <a:solidFill>
                  <a:schemeClr val="dk1"/>
                </a:solidFill>
                <a:latin typeface="Figtree"/>
                <a:ea typeface="Figtree"/>
                <a:cs typeface="Figtree"/>
                <a:sym typeface="Figtree"/>
              </a:rPr>
              <a:t>. Strengthening pathways into these careers will expand Inland SoCal residents’ access to quality jobs, even for those without a four-year degree. </a:t>
            </a:r>
            <a:r>
              <a:rPr lang="en-US" sz="2600">
                <a:solidFill>
                  <a:schemeClr val="dk1"/>
                </a:solidFill>
                <a:latin typeface="Figtree"/>
                <a:ea typeface="Figtree"/>
                <a:cs typeface="Figtree"/>
                <a:sym typeface="Figtree"/>
              </a:rPr>
              <a:t>Because many of these occupations offer opportunities for career advancement, including leadership roles, this can foster long-term economic stability and wealth-building for those from equity-seeking groups, especially as individuals from equity-seeking groups secure high-demand, well-paying jobs that help reduce disparities in income and opportunity. C</a:t>
            </a:r>
            <a:r>
              <a:rPr lang="en-US" sz="2600">
                <a:solidFill>
                  <a:schemeClr val="dk1"/>
                </a:solidFill>
                <a:latin typeface="Figtree"/>
                <a:ea typeface="Figtree"/>
                <a:cs typeface="Figtree"/>
                <a:sym typeface="Figtree"/>
              </a:rPr>
              <a:t>ombined with efforts to diversify the healthcare workforce, this can also increase sector innovation and adaptability. </a:t>
            </a:r>
            <a:endParaRPr sz="26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6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b="1" lang="en-US" sz="2600">
                <a:solidFill>
                  <a:schemeClr val="dk1"/>
                </a:solidFill>
                <a:latin typeface="Figtree"/>
                <a:ea typeface="Figtree"/>
                <a:cs typeface="Figtree"/>
                <a:sym typeface="Figtree"/>
              </a:rPr>
              <a:t>How will pathways to quality jobs in healthcare contribute to a more equitable Inland SoCal?</a:t>
            </a:r>
            <a:endParaRPr i="1" sz="26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600">
              <a:solidFill>
                <a:schemeClr val="dk1"/>
              </a:solidFill>
              <a:latin typeface="Figtree"/>
              <a:ea typeface="Figtree"/>
              <a:cs typeface="Figtree"/>
              <a:sym typeface="Figtree"/>
            </a:endParaRPr>
          </a:p>
          <a:p>
            <a:pPr indent="0" lvl="0" marL="0" rtl="0" algn="l">
              <a:lnSpc>
                <a:spcPct val="115000"/>
              </a:lnSpc>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Pathways to quality jobs in healthcare, construction and related trades, IT, and management can open doors for individuals from equity-seeking groups to secure high-paying, stable jobs, which reduces income disparities. These pathways promote social mobility and wealth-building for individuals from equity-seeking groups. These various pathways additionally create career advancement opportunities through apprenticeships and continuous training, fostering mobility into higher-level positions and providing multiple ways to remain competitive in the job market.</a:t>
            </a:r>
            <a:endParaRPr sz="2600">
              <a:solidFill>
                <a:schemeClr val="dk1"/>
              </a:solidFill>
              <a:latin typeface="Figtree"/>
              <a:ea typeface="Figtree"/>
              <a:cs typeface="Figtree"/>
              <a:sym typeface="Figtree"/>
            </a:endParaRPr>
          </a:p>
          <a:p>
            <a:pPr indent="0" lvl="0" marL="0" marR="0" rtl="0" algn="l">
              <a:lnSpc>
                <a:spcPct val="100000"/>
              </a:lnSpc>
              <a:spcBef>
                <a:spcPts val="600"/>
              </a:spcBef>
              <a:spcAft>
                <a:spcPts val="0"/>
              </a:spcAft>
              <a:buClr>
                <a:srgbClr val="000000"/>
              </a:buClr>
              <a:buSzPts val="2600"/>
              <a:buFont typeface="Arial"/>
              <a:buNone/>
            </a:pPr>
            <a:r>
              <a:t/>
            </a:r>
            <a:endParaRPr b="1" sz="2600">
              <a:highlight>
                <a:srgbClr val="FFFF00"/>
              </a:highlight>
              <a:latin typeface="Figtree"/>
              <a:ea typeface="Figtree"/>
              <a:cs typeface="Figtree"/>
              <a:sym typeface="Figtree"/>
            </a:endParaRPr>
          </a:p>
        </p:txBody>
      </p:sp>
      <p:sp>
        <p:nvSpPr>
          <p:cNvPr id="296" name="Google Shape;296;g279d0428911_14_0"/>
          <p:cNvSpPr txBox="1"/>
          <p:nvPr/>
        </p:nvSpPr>
        <p:spPr>
          <a:xfrm>
            <a:off x="1080766" y="13032679"/>
            <a:ext cx="5830800" cy="84966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600">
                <a:solidFill>
                  <a:schemeClr val="dk1"/>
                </a:solidFill>
                <a:latin typeface="Figtree"/>
                <a:ea typeface="Figtree"/>
                <a:cs typeface="Figtree"/>
                <a:sym typeface="Figtree"/>
              </a:rPr>
              <a:t>Valeria Cordoba </a:t>
            </a:r>
            <a:r>
              <a:rPr lang="en-US" sz="2600">
                <a:solidFill>
                  <a:schemeClr val="dk1"/>
                </a:solidFill>
                <a:latin typeface="Figtree"/>
                <a:ea typeface="Figtree"/>
                <a:cs typeface="Figtree"/>
                <a:sym typeface="Figtree"/>
              </a:rPr>
              <a:t>(pseudonym)</a:t>
            </a:r>
            <a:r>
              <a:rPr lang="en-US" sz="2600">
                <a:solidFill>
                  <a:schemeClr val="dk1"/>
                </a:solidFill>
                <a:latin typeface="Figtree"/>
                <a:ea typeface="Figtree"/>
                <a:cs typeface="Figtree"/>
                <a:sym typeface="Figtree"/>
              </a:rPr>
              <a:t>, a county labor division employee in Riverside, emphasized the potential wrap around services can provide for high road careers that require long-term training. She stated, “</a:t>
            </a:r>
            <a:r>
              <a:rPr i="1" lang="en-US" sz="2600">
                <a:solidFill>
                  <a:schemeClr val="dk1"/>
                </a:solidFill>
                <a:latin typeface="Figtree"/>
                <a:ea typeface="Figtree"/>
                <a:cs typeface="Figtree"/>
                <a:sym typeface="Figtree"/>
              </a:rPr>
              <a:t>You'd have to have something to help you cover housing and utilities. I think it would be doable for maybe two months with services that are out there, </a:t>
            </a:r>
            <a:r>
              <a:rPr b="1" i="1" lang="en-US" sz="2600">
                <a:solidFill>
                  <a:schemeClr val="dk1"/>
                </a:solidFill>
                <a:latin typeface="Figtree"/>
                <a:ea typeface="Figtree"/>
                <a:cs typeface="Figtree"/>
                <a:sym typeface="Figtree"/>
              </a:rPr>
              <a:t>but for the short term training to high level jobs, and you might make a little bit more than minimum wage - if you become like a phlebotomist or a medical assistant, or even in construction. I mean, they get overtime and everything</a:t>
            </a:r>
            <a:r>
              <a:rPr i="1" lang="en-US" sz="2600">
                <a:solidFill>
                  <a:schemeClr val="dk1"/>
                </a:solidFill>
                <a:latin typeface="Figtree"/>
                <a:ea typeface="Figtree"/>
                <a:cs typeface="Figtree"/>
                <a:sym typeface="Figtree"/>
              </a:rPr>
              <a:t>. You really need a longer, more intense career technical training to make higher wages</a:t>
            </a:r>
            <a:r>
              <a:rPr lang="en-US" sz="2600">
                <a:solidFill>
                  <a:schemeClr val="dk1"/>
                </a:solidFill>
                <a:latin typeface="Figtree"/>
                <a:ea typeface="Figtree"/>
                <a:cs typeface="Figtree"/>
                <a:sym typeface="Figtree"/>
              </a:rPr>
              <a:t>.” </a:t>
            </a:r>
            <a:endParaRPr sz="2600">
              <a:solidFill>
                <a:schemeClr val="dk1"/>
              </a:solidFill>
              <a:highlight>
                <a:srgbClr val="FFFF00"/>
              </a:highlight>
              <a:latin typeface="Figtree"/>
              <a:ea typeface="Figtree"/>
              <a:cs typeface="Figtree"/>
              <a:sym typeface="Figtree"/>
            </a:endParaRPr>
          </a:p>
          <a:p>
            <a:pPr indent="0" lvl="0" marL="0" marR="0" rtl="0" algn="l">
              <a:lnSpc>
                <a:spcPct val="100000"/>
              </a:lnSpc>
              <a:spcBef>
                <a:spcPts val="0"/>
              </a:spcBef>
              <a:spcAft>
                <a:spcPts val="0"/>
              </a:spcAft>
              <a:buClr>
                <a:srgbClr val="000000"/>
              </a:buClr>
              <a:buSzPts val="2600"/>
              <a:buFont typeface="Arial"/>
              <a:buNone/>
            </a:pPr>
            <a:r>
              <a:t/>
            </a:r>
            <a:endParaRPr b="1" sz="2600">
              <a:highlight>
                <a:srgbClr val="FFFF00"/>
              </a:highlight>
              <a:latin typeface="Figtree"/>
              <a:ea typeface="Figtree"/>
              <a:cs typeface="Figtree"/>
              <a:sym typeface="Figtree"/>
            </a:endParaRPr>
          </a:p>
        </p:txBody>
      </p:sp>
      <p:pic>
        <p:nvPicPr>
          <p:cNvPr descr="Lightbulb and gear with solid fill" id="297" name="Google Shape;297;g279d0428911_14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298" name="Google Shape;298;g279d0428911_14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299" name="Google Shape;299;g279d0428911_14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300" name="Google Shape;300;g279d0428911_14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301" name="Google Shape;301;g279d0428911_14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302" name="Google Shape;302;g279d0428911_14_0"/>
          <p:cNvPicPr preferRelativeResize="0"/>
          <p:nvPr/>
        </p:nvPicPr>
        <p:blipFill rotWithShape="1">
          <a:blip r:embed="rId7">
            <a:alphaModFix/>
          </a:blip>
          <a:srcRect b="0" l="0" r="0" t="0"/>
          <a:stretch/>
        </p:blipFill>
        <p:spPr>
          <a:xfrm>
            <a:off x="39057657" y="20675601"/>
            <a:ext cx="4330700" cy="1727200"/>
          </a:xfrm>
          <a:prstGeom prst="rect">
            <a:avLst/>
          </a:prstGeom>
          <a:noFill/>
          <a:ln>
            <a:noFill/>
          </a:ln>
        </p:spPr>
      </p:pic>
      <p:sp>
        <p:nvSpPr>
          <p:cNvPr id="303" name="Google Shape;303;g279d0428911_14_0"/>
          <p:cNvSpPr txBox="1"/>
          <p:nvPr/>
        </p:nvSpPr>
        <p:spPr>
          <a:xfrm>
            <a:off x="16909525" y="13536300"/>
            <a:ext cx="6300900" cy="5588700"/>
          </a:xfrm>
          <a:prstGeom prst="rect">
            <a:avLst/>
          </a:prstGeom>
          <a:noFill/>
          <a:ln>
            <a:noFill/>
          </a:ln>
        </p:spPr>
        <p:txBody>
          <a:bodyPr anchorCtr="0" anchor="t" bIns="91425" lIns="91425" spcFirstLastPara="1" rIns="91425" wrap="square" tIns="91425">
            <a:noAutofit/>
          </a:bodyPr>
          <a:lstStyle/>
          <a:p>
            <a:pPr indent="12700" lvl="0" marL="0" rtl="0" algn="just">
              <a:spcBef>
                <a:spcPts val="0"/>
              </a:spcBef>
              <a:spcAft>
                <a:spcPts val="0"/>
              </a:spcAft>
              <a:buClr>
                <a:schemeClr val="dk1"/>
              </a:buClr>
              <a:buSzPts val="1100"/>
              <a:buFont typeface="Arial"/>
              <a:buNone/>
            </a:pPr>
            <a:r>
              <a:rPr lang="en-US" sz="2600">
                <a:solidFill>
                  <a:schemeClr val="dk1"/>
                </a:solidFill>
                <a:latin typeface="Figtree"/>
                <a:ea typeface="Figtree"/>
                <a:cs typeface="Figtree"/>
                <a:sym typeface="Figtree"/>
              </a:rPr>
              <a:t>Sam, who trained as a nurse and worked in physical therapy, mentioned that she would be interested in seeing more apprenticeships in construction. “</a:t>
            </a:r>
            <a:r>
              <a:rPr b="1" i="1" lang="en-US" sz="2600">
                <a:solidFill>
                  <a:schemeClr val="dk1"/>
                </a:solidFill>
                <a:latin typeface="Figtree"/>
                <a:ea typeface="Figtree"/>
                <a:cs typeface="Figtree"/>
                <a:sym typeface="Figtree"/>
              </a:rPr>
              <a:t>Yeah. I would like to see more apprenticeships, like, you know, for building homes and stuff like that </a:t>
            </a:r>
            <a:r>
              <a:rPr i="1" lang="en-US" sz="2600">
                <a:solidFill>
                  <a:schemeClr val="dk1"/>
                </a:solidFill>
                <a:latin typeface="Figtree"/>
                <a:ea typeface="Figtree"/>
                <a:cs typeface="Figtree"/>
                <a:sym typeface="Figtree"/>
              </a:rPr>
              <a:t>. . . I'm sure there's a lot of young men, you know, that will be more than interested in trying to get jobs doing that, you know, if they had training for them</a:t>
            </a:r>
            <a:r>
              <a:rPr lang="en-US" sz="2600">
                <a:solidFill>
                  <a:schemeClr val="dk1"/>
                </a:solidFill>
                <a:latin typeface="Figtree"/>
                <a:ea typeface="Figtree"/>
                <a:cs typeface="Figtree"/>
                <a:sym typeface="Figtree"/>
              </a:rPr>
              <a:t>.” </a:t>
            </a:r>
            <a:endParaRPr sz="2600">
              <a:solidFill>
                <a:schemeClr val="dk1"/>
              </a:solidFill>
              <a:latin typeface="Figtree"/>
              <a:ea typeface="Figtree"/>
              <a:cs typeface="Figtree"/>
              <a:sym typeface="Figtree"/>
            </a:endParaRPr>
          </a:p>
          <a:p>
            <a:pPr indent="12700" lvl="0" marL="0" rtl="0" algn="just">
              <a:spcBef>
                <a:spcPts val="0"/>
              </a:spcBef>
              <a:spcAft>
                <a:spcPts val="0"/>
              </a:spcAft>
              <a:buClr>
                <a:schemeClr val="dk1"/>
              </a:buClr>
              <a:buSzPts val="1100"/>
              <a:buFont typeface="Arial"/>
              <a:buNone/>
            </a:pPr>
            <a:r>
              <a:t/>
            </a:r>
            <a:endParaRPr sz="2600">
              <a:solidFill>
                <a:schemeClr val="dk1"/>
              </a:solidFill>
              <a:latin typeface="Figtree"/>
              <a:ea typeface="Figtree"/>
              <a:cs typeface="Figtree"/>
              <a:sym typeface="Figtree"/>
            </a:endParaRPr>
          </a:p>
          <a:p>
            <a:pPr indent="12700" lvl="0" marL="0" rtl="0" algn="just">
              <a:spcBef>
                <a:spcPts val="0"/>
              </a:spcBef>
              <a:spcAft>
                <a:spcPts val="0"/>
              </a:spcAft>
              <a:buClr>
                <a:schemeClr val="dk1"/>
              </a:buClr>
              <a:buSzPts val="1100"/>
              <a:buFont typeface="Arial"/>
              <a:buNone/>
            </a:pPr>
            <a:r>
              <a:rPr lang="en-US" sz="2600">
                <a:solidFill>
                  <a:schemeClr val="dk1"/>
                </a:solidFill>
                <a:latin typeface="Figtree"/>
                <a:ea typeface="Figtree"/>
                <a:cs typeface="Figtree"/>
                <a:sym typeface="Figtree"/>
              </a:rPr>
              <a:t>Gary Resvaloso, Youth Council Advisor and Tribal Council Member from the Torres Martinez tribe, spoke to the power of hands-on learning, recounting that </a:t>
            </a:r>
            <a:r>
              <a:rPr b="1" lang="en-US" sz="2600">
                <a:solidFill>
                  <a:schemeClr val="dk1"/>
                </a:solidFill>
                <a:latin typeface="Figtree"/>
                <a:ea typeface="Figtree"/>
                <a:cs typeface="Figtree"/>
                <a:sym typeface="Figtree"/>
              </a:rPr>
              <a:t>some who participated in “</a:t>
            </a:r>
            <a:r>
              <a:rPr b="1" i="1" lang="en-US" sz="2600">
                <a:solidFill>
                  <a:schemeClr val="dk1"/>
                </a:solidFill>
                <a:latin typeface="Figtree"/>
                <a:ea typeface="Figtree"/>
                <a:cs typeface="Figtree"/>
                <a:sym typeface="Figtree"/>
              </a:rPr>
              <a:t>our carpenter class went on to actually become frame makers or building houses</a:t>
            </a:r>
            <a:r>
              <a:rPr b="1" lang="en-US" sz="2600">
                <a:solidFill>
                  <a:schemeClr val="dk1"/>
                </a:solidFill>
                <a:latin typeface="Figtree"/>
                <a:ea typeface="Figtree"/>
                <a:cs typeface="Figtree"/>
                <a:sym typeface="Figtree"/>
              </a:rPr>
              <a:t>.”</a:t>
            </a:r>
            <a:endParaRPr b="1" sz="2600">
              <a:solidFill>
                <a:schemeClr val="dk1"/>
              </a:solidFill>
              <a:highlight>
                <a:srgbClr val="FFFF00"/>
              </a:highlight>
              <a:latin typeface="Figtree"/>
              <a:ea typeface="Figtree"/>
              <a:cs typeface="Figtree"/>
              <a:sym typeface="Figtree"/>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sp>
        <p:nvSpPr>
          <p:cNvPr id="304" name="Google Shape;304;g279d0428911_14_0"/>
          <p:cNvSpPr txBox="1"/>
          <p:nvPr/>
        </p:nvSpPr>
        <p:spPr>
          <a:xfrm>
            <a:off x="12133275" y="13032675"/>
            <a:ext cx="4330800" cy="21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600">
                <a:solidFill>
                  <a:schemeClr val="dk1"/>
                </a:solidFill>
                <a:latin typeface="Figtree"/>
                <a:ea typeface="Figtree"/>
                <a:cs typeface="Figtree"/>
                <a:sym typeface="Figtree"/>
              </a:rPr>
              <a:t>Benni (pseudonym) an organizer, similarly felt that reskilling can help an individual move into a higher paying job.  The impact of paid training and upskilling support was also highlighted when considering that internships that are unpaid, however good, are not always a realistic option. As a government relations manager for a major company put it, “</a:t>
            </a:r>
            <a:r>
              <a:rPr b="1" i="1" lang="en-US" sz="2600">
                <a:solidFill>
                  <a:schemeClr val="dk1"/>
                </a:solidFill>
                <a:latin typeface="Figtree"/>
                <a:ea typeface="Figtree"/>
                <a:cs typeface="Figtree"/>
                <a:sym typeface="Figtree"/>
              </a:rPr>
              <a:t>you have to be able to afford that sacrifice [...] and that eliminates a lot of people</a:t>
            </a:r>
            <a:r>
              <a:rPr lang="en-US" sz="2600">
                <a:solidFill>
                  <a:schemeClr val="dk1"/>
                </a:solidFill>
                <a:latin typeface="Figtree"/>
                <a:ea typeface="Figtree"/>
                <a:cs typeface="Figtree"/>
                <a:sym typeface="Figtree"/>
              </a:rPr>
              <a:t>”. </a:t>
            </a:r>
            <a:endParaRPr sz="2600">
              <a:solidFill>
                <a:schemeClr val="dk1"/>
              </a:solidFill>
              <a:latin typeface="Figtree"/>
              <a:ea typeface="Figtree"/>
              <a:cs typeface="Figtree"/>
              <a:sym typeface="Figtree"/>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sp>
        <p:nvSpPr>
          <p:cNvPr id="305" name="Google Shape;305;g279d0428911_14_0"/>
          <p:cNvSpPr txBox="1"/>
          <p:nvPr/>
        </p:nvSpPr>
        <p:spPr>
          <a:xfrm>
            <a:off x="7357025" y="13536300"/>
            <a:ext cx="4330800" cy="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600">
                <a:solidFill>
                  <a:srgbClr val="0F0F0F"/>
                </a:solidFill>
                <a:latin typeface="Figtree"/>
                <a:ea typeface="Figtree"/>
                <a:cs typeface="Figtree"/>
                <a:sym typeface="Figtree"/>
              </a:rPr>
              <a:t>As one former executive put it “</a:t>
            </a:r>
            <a:r>
              <a:rPr i="1" lang="en-US" sz="2600">
                <a:solidFill>
                  <a:schemeClr val="dk1"/>
                </a:solidFill>
                <a:latin typeface="Figtree"/>
                <a:ea typeface="Figtree"/>
                <a:cs typeface="Figtree"/>
                <a:sym typeface="Figtree"/>
              </a:rPr>
              <a:t>There are no opportunities</a:t>
            </a:r>
            <a:r>
              <a:rPr b="1" i="1" lang="en-US" sz="2600">
                <a:solidFill>
                  <a:schemeClr val="dk1"/>
                </a:solidFill>
                <a:latin typeface="Figtree"/>
                <a:ea typeface="Figtree"/>
                <a:cs typeface="Figtree"/>
                <a:sym typeface="Figtree"/>
              </a:rPr>
              <a:t> </a:t>
            </a:r>
            <a:r>
              <a:rPr i="1" lang="en-US" sz="2600">
                <a:solidFill>
                  <a:schemeClr val="dk1"/>
                </a:solidFill>
                <a:latin typeface="Figtree"/>
                <a:ea typeface="Figtree"/>
                <a:cs typeface="Figtree"/>
                <a:sym typeface="Figtree"/>
              </a:rPr>
              <a:t>in the High Desert. For instance, there are no consulting firms; there is no Deloitte. You have to go to Vegas or LA to find that. </a:t>
            </a:r>
            <a:r>
              <a:rPr b="1" i="1" lang="en-US" sz="2600">
                <a:solidFill>
                  <a:schemeClr val="dk1"/>
                </a:solidFill>
                <a:latin typeface="Figtree"/>
                <a:ea typeface="Figtree"/>
                <a:cs typeface="Figtree"/>
                <a:sym typeface="Figtree"/>
              </a:rPr>
              <a:t>There are a lot of people that have to leave the community. </a:t>
            </a:r>
            <a:r>
              <a:rPr i="1" lang="en-US" sz="2600">
                <a:solidFill>
                  <a:schemeClr val="dk1"/>
                </a:solidFill>
                <a:latin typeface="Figtree"/>
                <a:ea typeface="Figtree"/>
                <a:cs typeface="Figtree"/>
                <a:sym typeface="Figtree"/>
              </a:rPr>
              <a:t>There is an overabundance of entry-level positions - like 90 to 95% of the roles in the area. Very few leadership roles.</a:t>
            </a:r>
            <a:r>
              <a:rPr lang="en-US" sz="2600">
                <a:solidFill>
                  <a:srgbClr val="0F0F0F"/>
                </a:solidFill>
                <a:latin typeface="Figtree"/>
                <a:ea typeface="Figtree"/>
                <a:cs typeface="Figtree"/>
                <a:sym typeface="Figtree"/>
              </a:rPr>
              <a:t>”</a:t>
            </a:r>
            <a:endParaRPr sz="2600">
              <a:solidFill>
                <a:srgbClr val="0F0F0F"/>
              </a:solidFill>
              <a:latin typeface="Figtree"/>
              <a:ea typeface="Figtree"/>
              <a:cs typeface="Figtree"/>
              <a:sym typeface="Figtree"/>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pic>
        <p:nvPicPr>
          <p:cNvPr descr="Family with girl with solid fill" id="306" name="Google Shape;306;g279d0428911_14_0"/>
          <p:cNvPicPr preferRelativeResize="0"/>
          <p:nvPr/>
        </p:nvPicPr>
        <p:blipFill rotWithShape="1">
          <a:blip r:embed="rId8">
            <a:alphaModFix/>
          </a:blip>
          <a:srcRect b="0" l="0" r="0" t="0"/>
          <a:stretch/>
        </p:blipFill>
        <p:spPr>
          <a:xfrm>
            <a:off x="368300" y="2505"/>
            <a:ext cx="1423865" cy="142386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1" name="Shape 311"/>
        <p:cNvGrpSpPr/>
        <p:nvPr/>
      </p:nvGrpSpPr>
      <p:grpSpPr>
        <a:xfrm>
          <a:off x="0" y="0"/>
          <a:ext cx="0" cy="0"/>
          <a:chOff x="0" y="0"/>
          <a:chExt cx="0" cy="0"/>
        </a:xfrm>
      </p:grpSpPr>
      <p:sp>
        <p:nvSpPr>
          <p:cNvPr id="312" name="Google Shape;312;g279d0428911_12_0"/>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13" name="Google Shape;313;g279d0428911_12_0"/>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14" name="Google Shape;314;g279d0428911_12_0"/>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315" name="Google Shape;315;g279d0428911_12_0"/>
          <p:cNvSpPr txBox="1"/>
          <p:nvPr/>
        </p:nvSpPr>
        <p:spPr>
          <a:xfrm>
            <a:off x="18744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Access to Technology </a:t>
            </a:r>
            <a:endParaRPr b="1" i="1" sz="6000" u="none" cap="none" strike="noStrike">
              <a:solidFill>
                <a:srgbClr val="000000"/>
              </a:solidFill>
              <a:latin typeface="Figtree"/>
              <a:ea typeface="Figtree"/>
              <a:cs typeface="Figtree"/>
              <a:sym typeface="Figtree"/>
            </a:endParaRPr>
          </a:p>
        </p:txBody>
      </p:sp>
      <p:sp>
        <p:nvSpPr>
          <p:cNvPr id="316" name="Google Shape;316;g279d0428911_12_0"/>
          <p:cNvSpPr txBox="1"/>
          <p:nvPr/>
        </p:nvSpPr>
        <p:spPr>
          <a:xfrm>
            <a:off x="25152812" y="1401356"/>
            <a:ext cx="17853600" cy="8758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Provide subsidized internet and device access</a:t>
            </a:r>
            <a:r>
              <a:rPr lang="en-US" sz="2700">
                <a:solidFill>
                  <a:schemeClr val="dk1"/>
                </a:solidFill>
                <a:latin typeface="Figtree"/>
                <a:ea typeface="Figtree"/>
                <a:cs typeface="Figtree"/>
                <a:sym typeface="Figtree"/>
              </a:rPr>
              <a:t>: Subsidized internet access and refurbished devices can help ensure that low-income families have the necessary tools to participate in the digital economy and access essential services.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Enhance community resources</a:t>
            </a:r>
            <a:r>
              <a:rPr lang="en-US" sz="2700">
                <a:solidFill>
                  <a:schemeClr val="dk1"/>
                </a:solidFill>
                <a:latin typeface="Figtree"/>
                <a:ea typeface="Figtree"/>
                <a:cs typeface="Figtree"/>
                <a:sym typeface="Figtree"/>
              </a:rPr>
              <a:t>: Bridge the digital divide by establishing community centers with free computer labs and Wi-Fi access and partnering with local libraries to create laptop and tablet lending programs. These resources will provide essential technology access and support to underserved communities, enabling them to participate in the digital economy and access vital services.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Expand digital skills training</a:t>
            </a:r>
            <a:r>
              <a:rPr lang="en-US" sz="2700">
                <a:solidFill>
                  <a:schemeClr val="dk1"/>
                </a:solidFill>
                <a:latin typeface="Figtree"/>
                <a:ea typeface="Figtree"/>
                <a:cs typeface="Figtree"/>
                <a:sym typeface="Figtree"/>
              </a:rPr>
              <a:t>: Enhance digital literacy and technical skills in underserved communities by offering technology training workshops and classes and improving access to affordable or free software and online tools for skills development and entrepreneurship.</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Implement mobile technology solutions</a:t>
            </a:r>
            <a:r>
              <a:rPr lang="en-US" sz="2700">
                <a:solidFill>
                  <a:schemeClr val="dk1"/>
                </a:solidFill>
                <a:latin typeface="Figtree"/>
                <a:ea typeface="Figtree"/>
                <a:cs typeface="Figtree"/>
                <a:sym typeface="Figtree"/>
              </a:rPr>
              <a:t>: Deploying mobile technology units will bring internet access and technology resources directly to remote and underserved areas, ensuring that residents have the tools and connectivity they need for education, employment, and daily activities.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Encourage employer-supported tech access</a:t>
            </a:r>
            <a:r>
              <a:rPr lang="en-US" sz="2700">
                <a:solidFill>
                  <a:schemeClr val="dk1"/>
                </a:solidFill>
                <a:latin typeface="Figtree"/>
                <a:ea typeface="Figtree"/>
                <a:cs typeface="Figtree"/>
                <a:sym typeface="Figtree"/>
              </a:rPr>
              <a:t>: Encouraging employers to provide technology allowances or reimbursements for remote work setups and collaborating with tech companies to donate refurbished devices can help bridge the digital divide that afflicts underserved and low-income communities in the region.</a:t>
            </a:r>
            <a:endParaRPr sz="2700">
              <a:solidFill>
                <a:schemeClr val="dk1"/>
              </a:solidFill>
              <a:latin typeface="Figtree"/>
              <a:ea typeface="Figtree"/>
              <a:cs typeface="Figtree"/>
              <a:sym typeface="Figtree"/>
            </a:endParaRPr>
          </a:p>
          <a:p>
            <a:pPr indent="0" lvl="0" marL="0" rtl="0" algn="l">
              <a:spcBef>
                <a:spcPts val="1200"/>
              </a:spcBef>
              <a:spcAft>
                <a:spcPts val="1200"/>
              </a:spcAft>
              <a:buClr>
                <a:schemeClr val="dk1"/>
              </a:buClr>
              <a:buSzPts val="1100"/>
              <a:buFont typeface="Arial"/>
              <a:buNone/>
            </a:pPr>
            <a:r>
              <a:rPr b="1" lang="en-US" sz="2700">
                <a:solidFill>
                  <a:schemeClr val="dk1"/>
                </a:solidFill>
                <a:latin typeface="Figtree"/>
                <a:ea typeface="Figtree"/>
                <a:cs typeface="Figtree"/>
                <a:sym typeface="Figtree"/>
              </a:rPr>
              <a:t>Invest in broadband infrastructure and advocate for digital inclusion</a:t>
            </a:r>
            <a:r>
              <a:rPr lang="en-US" sz="2700">
                <a:solidFill>
                  <a:schemeClr val="dk1"/>
                </a:solidFill>
                <a:latin typeface="Figtree"/>
                <a:ea typeface="Figtree"/>
                <a:cs typeface="Figtree"/>
                <a:sym typeface="Figtree"/>
              </a:rPr>
              <a:t>: Infrastructure investments and government efforts to prioritize digital inclusion can expand broadband access in underserved areas and address the digital divide.  </a:t>
            </a:r>
            <a:endParaRPr b="1" sz="2700">
              <a:highlight>
                <a:srgbClr val="FFFF00"/>
              </a:highlight>
              <a:latin typeface="Figtree"/>
              <a:ea typeface="Figtree"/>
              <a:cs typeface="Figtree"/>
              <a:sym typeface="Figtree"/>
            </a:endParaRPr>
          </a:p>
        </p:txBody>
      </p:sp>
      <p:sp>
        <p:nvSpPr>
          <p:cNvPr id="317" name="Google Shape;317;g279d0428911_12_0"/>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18" name="Google Shape;318;g279d0428911_12_0"/>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319" name="Google Shape;319;g279d0428911_12_0"/>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20" name="Google Shape;320;g279d0428911_12_0"/>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321" name="Google Shape;321;g279d0428911_12_0"/>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322" name="Google Shape;322;g279d0428911_12_0"/>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23" name="Google Shape;323;g279d0428911_12_0"/>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7"/>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324" name="Google Shape;324;g279d0428911_12_0"/>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325" name="Google Shape;325;g279d0428911_12_0"/>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326" name="Google Shape;326;g279d0428911_12_0"/>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327" name="Google Shape;327;g279d0428911_12_0"/>
          <p:cNvSpPr txBox="1"/>
          <p:nvPr/>
        </p:nvSpPr>
        <p:spPr>
          <a:xfrm>
            <a:off x="934477" y="2759700"/>
            <a:ext cx="22673400" cy="811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This strategy aims to bridge the digital divide by enhancing technology access for all residents of Inland SoCal by improving internet connectivity, providing access to digital devices, and offering digital literacy programs to ensure everyone can participate in the digital economy.</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technology access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Technology is an increasingly large part of everyday life. All sorts of activities—searching for a job, paying bills, obtaining government services—now require internet access and some level of digital literacy. Unfortunately, the digital divide remains a challenge for some in the Inland Empire, particularly those from low-income households and / or rural communities. Improving internet connectivity and access to laptops and tablets can advance inclusive regional economic development by ensuring that everyone has the resources and skills they need to make use of technology in their daily lives. Enhanced connectivity can also attract more businesses to the region and encourages innovation.</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technology access contribute to a more equitable Inland SoCal?</a:t>
            </a:r>
            <a:endParaRPr i="1" sz="2700">
              <a:solidFill>
                <a:srgbClr val="0000FF"/>
              </a:solidFill>
              <a:latin typeface="Figtree"/>
              <a:ea typeface="Figtree"/>
              <a:cs typeface="Figtree"/>
              <a:sym typeface="Figtree"/>
            </a:endParaRPr>
          </a:p>
          <a:p>
            <a:pPr indent="0" lvl="0" marL="0" rtl="0" algn="l">
              <a:lnSpc>
                <a:spcPct val="100000"/>
              </a:lnSpc>
              <a:spcBef>
                <a:spcPts val="1200"/>
              </a:spcBef>
              <a:spcAft>
                <a:spcPts val="1200"/>
              </a:spcAft>
              <a:buClr>
                <a:schemeClr val="dk1"/>
              </a:buClr>
              <a:buSzPts val="1100"/>
              <a:buFont typeface="Arial"/>
              <a:buNone/>
            </a:pPr>
            <a:r>
              <a:rPr lang="en-US" sz="2700">
                <a:solidFill>
                  <a:schemeClr val="dk1"/>
                </a:solidFill>
                <a:latin typeface="Figtree"/>
                <a:ea typeface="Figtree"/>
                <a:cs typeface="Figtree"/>
                <a:sym typeface="Figtree"/>
              </a:rPr>
              <a:t>This strategy can improve equity by ensuring that all residents, particularly those from underserved communities, have the tools and skills needed to participate in the digital economy. Providing subsidies for access points (e.g., personal internet subscriptions, devices, community centers that provide computers and internet, community device lending programs) helps enable more people to access job opportunities, education, and vital services. Encouraging employers to provide technology allowances and partnering with tech companies for device donations further bridges the digital divide, supporting remote work and online learning. Investing in broadband infrastructure and advocating for digital inclusion policies will expand internet access in underserved areas, creating a more connected and resilient region.</a:t>
            </a:r>
            <a:endParaRPr b="1" sz="2700">
              <a:highlight>
                <a:srgbClr val="FFFF00"/>
              </a:highlight>
              <a:latin typeface="Figtree"/>
              <a:ea typeface="Figtree"/>
              <a:cs typeface="Figtree"/>
              <a:sym typeface="Figtree"/>
            </a:endParaRPr>
          </a:p>
        </p:txBody>
      </p:sp>
      <p:sp>
        <p:nvSpPr>
          <p:cNvPr id="328" name="Google Shape;328;g279d0428911_12_0"/>
          <p:cNvSpPr txBox="1"/>
          <p:nvPr/>
        </p:nvSpPr>
        <p:spPr>
          <a:xfrm>
            <a:off x="854500" y="12448650"/>
            <a:ext cx="10873500" cy="93927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Kelly</a:t>
            </a:r>
            <a:r>
              <a:rPr baseline="30000" lang="en-US" sz="2700">
                <a:solidFill>
                  <a:srgbClr val="0F0F0F"/>
                </a:solidFill>
                <a:latin typeface="Figtree"/>
                <a:ea typeface="Figtree"/>
                <a:cs typeface="Figtree"/>
                <a:sym typeface="Figtree"/>
              </a:rPr>
              <a:t>[1]</a:t>
            </a:r>
            <a:r>
              <a:rPr lang="en-US" sz="2700">
                <a:solidFill>
                  <a:srgbClr val="0F0F0F"/>
                </a:solidFill>
                <a:latin typeface="Figtree"/>
                <a:ea typeface="Figtree"/>
                <a:cs typeface="Figtree"/>
                <a:sym typeface="Figtree"/>
              </a:rPr>
              <a:t>, a citizen of the Torres Martinez tribal community, talked at length about the barriers faced by those who don’t have the technological skills to apply to jobs online. She described that, although most job applications are online, “</a:t>
            </a:r>
            <a:r>
              <a:rPr b="1" i="1" lang="en-US" sz="2700">
                <a:solidFill>
                  <a:schemeClr val="dk1"/>
                </a:solidFill>
                <a:latin typeface="Figtree"/>
                <a:ea typeface="Figtree"/>
                <a:cs typeface="Figtree"/>
                <a:sym typeface="Figtree"/>
              </a:rPr>
              <a:t>They don't know how to do it online. [...] And that's another reason why they see how come we can just turn it in, you know, how can [we] fill it out like we used to? Because everything's computerized now. …Most people don't even know what online means</a:t>
            </a:r>
            <a:r>
              <a:rPr i="1" lang="en-US" sz="2700">
                <a:solidFill>
                  <a:schemeClr val="dk1"/>
                </a:solidFill>
                <a:latin typeface="Figtree"/>
                <a:ea typeface="Figtree"/>
                <a:cs typeface="Figtree"/>
                <a:sym typeface="Figtree"/>
              </a:rPr>
              <a:t>, you know, the people that are out here? I mean, I know they try to go for jobs. And they go well, we tried to ask for applications. They told us no, go online. . . . Because that happens a lot. … the ones that were out there, </a:t>
            </a:r>
            <a:r>
              <a:rPr b="1" i="1" lang="en-US" sz="2700">
                <a:solidFill>
                  <a:schemeClr val="dk1"/>
                </a:solidFill>
                <a:latin typeface="Figtree"/>
                <a:ea typeface="Figtree"/>
                <a:cs typeface="Figtree"/>
                <a:sym typeface="Figtree"/>
              </a:rPr>
              <a:t>the tribal members who are certainly searching for employment, they're the ones that are like, so used to doing it on paper, and they need help doing it online</a:t>
            </a:r>
            <a:r>
              <a:rPr i="1" lang="en-US" sz="2700">
                <a:solidFill>
                  <a:schemeClr val="dk1"/>
                </a:solidFill>
                <a:latin typeface="Figtree"/>
                <a:ea typeface="Figtree"/>
                <a:cs typeface="Figtree"/>
                <a:sym typeface="Figtree"/>
              </a:rPr>
              <a:t>. And they get frustrated too, because they can't get it on their phone or they can't do it. They don't know how to send it. They don't know how to, you know, attach it or whatever.</a:t>
            </a:r>
            <a:r>
              <a:rPr lang="en-US" sz="2700">
                <a:solidFill>
                  <a:schemeClr val="dk1"/>
                </a:solidFill>
                <a:latin typeface="Figtree"/>
                <a:ea typeface="Figtree"/>
                <a:cs typeface="Figtree"/>
                <a:sym typeface="Figtree"/>
              </a:rPr>
              <a:t>”</a:t>
            </a:r>
            <a:endParaRPr sz="27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With the increasing importance of technology in the workforce, programs that offer digital skills training can greatly improve job prospects. These initiatives teach participants essential computer skills, coding, digital marketing, and other tech-related competencies.</a:t>
            </a:r>
            <a:endParaRPr sz="2700">
              <a:solidFill>
                <a:schemeClr val="dk1"/>
              </a:solidFill>
              <a:latin typeface="Figtree"/>
              <a:ea typeface="Figtree"/>
              <a:cs typeface="Figtree"/>
              <a:sym typeface="Figtree"/>
            </a:endParaRPr>
          </a:p>
        </p:txBody>
      </p:sp>
      <p:sp>
        <p:nvSpPr>
          <p:cNvPr id="329" name="Google Shape;329;g279d0428911_12_0"/>
          <p:cNvSpPr txBox="1"/>
          <p:nvPr/>
        </p:nvSpPr>
        <p:spPr>
          <a:xfrm>
            <a:off x="13245721" y="12678950"/>
            <a:ext cx="10275000" cy="46638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rgbClr val="0F0F0F"/>
                </a:solidFill>
                <a:latin typeface="Figtree"/>
                <a:ea typeface="Figtree"/>
                <a:cs typeface="Figtree"/>
                <a:sym typeface="Figtree"/>
              </a:rPr>
              <a:t>While most households in the region have access to a computer and internet, there are still pockets of areas with low technological access. 2021 ACS data shows that </a:t>
            </a:r>
            <a:r>
              <a:rPr b="1" lang="en-US" sz="2700">
                <a:solidFill>
                  <a:srgbClr val="0F0F0F"/>
                </a:solidFill>
                <a:latin typeface="Figtree"/>
                <a:ea typeface="Figtree"/>
                <a:cs typeface="Figtree"/>
                <a:sym typeface="Figtree"/>
              </a:rPr>
              <a:t>approximately 3.2% of Riverside County and approximately 2.9% of San Bernardino County households did not have a computer</a:t>
            </a:r>
            <a:r>
              <a:rPr lang="en-US" sz="2700">
                <a:solidFill>
                  <a:srgbClr val="0F0F0F"/>
                </a:solidFill>
                <a:latin typeface="Figtree"/>
                <a:ea typeface="Figtree"/>
                <a:cs typeface="Figtree"/>
                <a:sym typeface="Figtree"/>
              </a:rPr>
              <a:t>, and </a:t>
            </a:r>
            <a:r>
              <a:rPr b="1" lang="en-US" sz="2700">
                <a:solidFill>
                  <a:srgbClr val="0F0F0F"/>
                </a:solidFill>
                <a:latin typeface="Figtree"/>
                <a:ea typeface="Figtree"/>
                <a:cs typeface="Figtree"/>
                <a:sym typeface="Figtree"/>
              </a:rPr>
              <a:t>approximately 6.9% of Riverside County and approximately 6.2% of San Bernardino County residents did not have any type of internet subscription</a:t>
            </a:r>
            <a:r>
              <a:rPr lang="en-US" sz="2700">
                <a:solidFill>
                  <a:srgbClr val="0F0F0F"/>
                </a:solidFill>
                <a:latin typeface="Figtree"/>
                <a:ea typeface="Figtree"/>
                <a:cs typeface="Figtree"/>
                <a:sym typeface="Figtree"/>
              </a:rPr>
              <a:t>. Households making less than $20,000 were also almost twice as likely to not have any type of internet subscription as compared to households making $20,000 - $74,999, across both counties.</a:t>
            </a:r>
            <a:endParaRPr b="1" sz="2700">
              <a:latin typeface="Figtree"/>
              <a:ea typeface="Figtree"/>
              <a:cs typeface="Figtree"/>
              <a:sym typeface="Figtree"/>
            </a:endParaRPr>
          </a:p>
        </p:txBody>
      </p:sp>
      <p:pic>
        <p:nvPicPr>
          <p:cNvPr descr="Lightbulb and gear with solid fill" id="330" name="Google Shape;330;g279d0428911_12_0"/>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331" name="Google Shape;331;g279d0428911_12_0"/>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332" name="Google Shape;332;g279d0428911_12_0"/>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333" name="Google Shape;333;g279d0428911_12_0"/>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334" name="Google Shape;334;g279d0428911_12_0"/>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335" name="Google Shape;335;g279d0428911_12_0"/>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336" name="Google Shape;336;g279d0428911_12_0"/>
          <p:cNvPicPr preferRelativeResize="0"/>
          <p:nvPr/>
        </p:nvPicPr>
        <p:blipFill rotWithShape="1">
          <a:blip r:embed="rId8">
            <a:alphaModFix/>
          </a:blip>
          <a:srcRect b="0" l="0" r="0" t="0"/>
          <a:stretch/>
        </p:blipFill>
        <p:spPr>
          <a:xfrm>
            <a:off x="444500" y="25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