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8"/>
  </p:notesMasterIdLst>
  <p:sldIdLst>
    <p:sldId id="256" r:id="rId2"/>
    <p:sldId id="270" r:id="rId3"/>
    <p:sldId id="258" r:id="rId4"/>
    <p:sldId id="269" r:id="rId5"/>
    <p:sldId id="271" r:id="rId6"/>
    <p:sldId id="279" r:id="rId7"/>
    <p:sldId id="272" r:id="rId8"/>
    <p:sldId id="273" r:id="rId9"/>
    <p:sldId id="274" r:id="rId10"/>
    <p:sldId id="275" r:id="rId11"/>
    <p:sldId id="276" r:id="rId12"/>
    <p:sldId id="277" r:id="rId13"/>
    <p:sldId id="280" r:id="rId14"/>
    <p:sldId id="281" r:id="rId15"/>
    <p:sldId id="282" r:id="rId16"/>
    <p:sldId id="283" r:id="rId17"/>
    <p:sldId id="285" r:id="rId18"/>
    <p:sldId id="284" r:id="rId19"/>
    <p:sldId id="286" r:id="rId20"/>
    <p:sldId id="287" r:id="rId21"/>
    <p:sldId id="289" r:id="rId22"/>
    <p:sldId id="290" r:id="rId23"/>
    <p:sldId id="291" r:id="rId24"/>
    <p:sldId id="288" r:id="rId25"/>
    <p:sldId id="278"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66" d="100"/>
          <a:sy n="66" d="100"/>
        </p:scale>
        <p:origin x="147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8T17:34:43.95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8T17:35:02.31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8T17:35:03.46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8T17:35:04.39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8T17:35:04.84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E7FF3E-EB8A-4319-8C30-1F7AF6CF5051}" type="datetimeFigureOut">
              <a:rPr lang="en-US" smtClean="0"/>
              <a:pPr/>
              <a:t>7/20/2025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7D598C-9A04-454A-98FE-3CD2B178020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2CA8-0A88-ECB9-E2F3-7EB23092C2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867E22-CEB7-6481-6E09-A8C87C03A6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950B9D-3F2F-F186-B645-02551F725098}"/>
              </a:ext>
            </a:extLst>
          </p:cNvPr>
          <p:cNvSpPr>
            <a:spLocks noGrp="1"/>
          </p:cNvSpPr>
          <p:nvPr>
            <p:ph type="dt" sz="half" idx="10"/>
          </p:nvPr>
        </p:nvSpPr>
        <p:spPr/>
        <p:txBody>
          <a:bodyPr/>
          <a:lstStyle/>
          <a:p>
            <a:fld id="{66E8ABCF-725D-4A1C-B4A4-E9AFD50D94C0}" type="datetime1">
              <a:rPr lang="en-IN" smtClean="0"/>
              <a:pPr/>
              <a:t>20-07-2025</a:t>
            </a:fld>
            <a:endParaRPr lang="en-IN"/>
          </a:p>
        </p:txBody>
      </p:sp>
      <p:sp>
        <p:nvSpPr>
          <p:cNvPr id="5" name="Footer Placeholder 4">
            <a:extLst>
              <a:ext uri="{FF2B5EF4-FFF2-40B4-BE49-F238E27FC236}">
                <a16:creationId xmlns:a16="http://schemas.microsoft.com/office/drawing/2014/main" id="{5987D375-20DC-37AC-65B3-46732EFDD8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02FFFE-CB61-EC46-DE51-56B8D028C30D}"/>
              </a:ext>
            </a:extLst>
          </p:cNvPr>
          <p:cNvSpPr>
            <a:spLocks noGrp="1"/>
          </p:cNvSpPr>
          <p:nvPr>
            <p:ph type="sldNum" sz="quarter" idx="12"/>
          </p:nvPr>
        </p:nvSpPr>
        <p:spPr/>
        <p:txBody>
          <a:bodyPr/>
          <a:lstStyle/>
          <a:p>
            <a:fld id="{4D9FBFAE-C804-4C1E-BB0A-914886F865EA}" type="slidenum">
              <a:rPr lang="en-IN" smtClean="0"/>
              <a:pPr/>
              <a:t>‹#›</a:t>
            </a:fld>
            <a:endParaRPr lang="en-IN"/>
          </a:p>
        </p:txBody>
      </p:sp>
    </p:spTree>
    <p:extLst>
      <p:ext uri="{BB962C8B-B14F-4D97-AF65-F5344CB8AC3E}">
        <p14:creationId xmlns:p14="http://schemas.microsoft.com/office/powerpoint/2010/main" val="1835108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EA8B-1BE6-5A69-2F5A-99AC605357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4358B8-B7DB-DDA2-C204-40E4A2B7BF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18E439-A90E-3847-3C9C-F2DCEF3A2663}"/>
              </a:ext>
            </a:extLst>
          </p:cNvPr>
          <p:cNvSpPr>
            <a:spLocks noGrp="1"/>
          </p:cNvSpPr>
          <p:nvPr>
            <p:ph type="dt" sz="half" idx="10"/>
          </p:nvPr>
        </p:nvSpPr>
        <p:spPr/>
        <p:txBody>
          <a:bodyPr/>
          <a:lstStyle/>
          <a:p>
            <a:fld id="{DD0B117A-E9C8-4B40-A3A8-C86E5A033291}" type="datetime1">
              <a:rPr lang="en-IN" smtClean="0"/>
              <a:pPr/>
              <a:t>20-07-2025</a:t>
            </a:fld>
            <a:endParaRPr lang="en-IN"/>
          </a:p>
        </p:txBody>
      </p:sp>
      <p:sp>
        <p:nvSpPr>
          <p:cNvPr id="5" name="Footer Placeholder 4">
            <a:extLst>
              <a:ext uri="{FF2B5EF4-FFF2-40B4-BE49-F238E27FC236}">
                <a16:creationId xmlns:a16="http://schemas.microsoft.com/office/drawing/2014/main" id="{C70CEFC1-BA03-9F10-9CE9-A3EBC775A1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B138DA-3337-84DE-9281-08BB6BEDEBDB}"/>
              </a:ext>
            </a:extLst>
          </p:cNvPr>
          <p:cNvSpPr>
            <a:spLocks noGrp="1"/>
          </p:cNvSpPr>
          <p:nvPr>
            <p:ph type="sldNum" sz="quarter" idx="12"/>
          </p:nvPr>
        </p:nvSpPr>
        <p:spPr/>
        <p:txBody>
          <a:bodyPr/>
          <a:lstStyle/>
          <a:p>
            <a:fld id="{4D9FBFAE-C804-4C1E-BB0A-914886F865EA}" type="slidenum">
              <a:rPr lang="en-IN" smtClean="0"/>
              <a:pPr/>
              <a:t>‹#›</a:t>
            </a:fld>
            <a:endParaRPr lang="en-IN"/>
          </a:p>
        </p:txBody>
      </p:sp>
    </p:spTree>
    <p:extLst>
      <p:ext uri="{BB962C8B-B14F-4D97-AF65-F5344CB8AC3E}">
        <p14:creationId xmlns:p14="http://schemas.microsoft.com/office/powerpoint/2010/main" val="819865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43A6C0-26E2-113F-3CDC-AC8EABA393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89B75F-99EE-AC57-8727-33530F6677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D4904A-6D9D-7615-09D4-4374B8798FDD}"/>
              </a:ext>
            </a:extLst>
          </p:cNvPr>
          <p:cNvSpPr>
            <a:spLocks noGrp="1"/>
          </p:cNvSpPr>
          <p:nvPr>
            <p:ph type="dt" sz="half" idx="10"/>
          </p:nvPr>
        </p:nvSpPr>
        <p:spPr/>
        <p:txBody>
          <a:bodyPr/>
          <a:lstStyle/>
          <a:p>
            <a:fld id="{3B010209-7616-4E84-B3FB-E79148C819E8}" type="datetime1">
              <a:rPr lang="en-IN" smtClean="0"/>
              <a:pPr/>
              <a:t>20-07-2025</a:t>
            </a:fld>
            <a:endParaRPr lang="en-IN"/>
          </a:p>
        </p:txBody>
      </p:sp>
      <p:sp>
        <p:nvSpPr>
          <p:cNvPr id="5" name="Footer Placeholder 4">
            <a:extLst>
              <a:ext uri="{FF2B5EF4-FFF2-40B4-BE49-F238E27FC236}">
                <a16:creationId xmlns:a16="http://schemas.microsoft.com/office/drawing/2014/main" id="{385F4214-DDC4-AEAF-7803-10AA44DF2B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A2DDAB-5D69-073C-4BEB-268EEC98D567}"/>
              </a:ext>
            </a:extLst>
          </p:cNvPr>
          <p:cNvSpPr>
            <a:spLocks noGrp="1"/>
          </p:cNvSpPr>
          <p:nvPr>
            <p:ph type="sldNum" sz="quarter" idx="12"/>
          </p:nvPr>
        </p:nvSpPr>
        <p:spPr/>
        <p:txBody>
          <a:bodyPr/>
          <a:lstStyle/>
          <a:p>
            <a:fld id="{4D9FBFAE-C804-4C1E-BB0A-914886F865EA}" type="slidenum">
              <a:rPr lang="en-IN" smtClean="0"/>
              <a:pPr/>
              <a:t>‹#›</a:t>
            </a:fld>
            <a:endParaRPr lang="en-IN"/>
          </a:p>
        </p:txBody>
      </p:sp>
    </p:spTree>
    <p:extLst>
      <p:ext uri="{BB962C8B-B14F-4D97-AF65-F5344CB8AC3E}">
        <p14:creationId xmlns:p14="http://schemas.microsoft.com/office/powerpoint/2010/main" val="3822798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1DDD1-E74E-7CD0-E4B2-52988F7B78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67FE5F-511A-008F-2BA0-5EA532A387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2C4538-4781-58F3-5499-7F155A5DB3DE}"/>
              </a:ext>
            </a:extLst>
          </p:cNvPr>
          <p:cNvSpPr>
            <a:spLocks noGrp="1"/>
          </p:cNvSpPr>
          <p:nvPr>
            <p:ph type="dt" sz="half" idx="10"/>
          </p:nvPr>
        </p:nvSpPr>
        <p:spPr/>
        <p:txBody>
          <a:bodyPr/>
          <a:lstStyle/>
          <a:p>
            <a:fld id="{35C41C6A-146E-4B7E-A94D-9E555FB09587}" type="datetime1">
              <a:rPr lang="en-IN" smtClean="0"/>
              <a:pPr/>
              <a:t>20-07-2025</a:t>
            </a:fld>
            <a:endParaRPr lang="en-IN"/>
          </a:p>
        </p:txBody>
      </p:sp>
      <p:sp>
        <p:nvSpPr>
          <p:cNvPr id="5" name="Footer Placeholder 4">
            <a:extLst>
              <a:ext uri="{FF2B5EF4-FFF2-40B4-BE49-F238E27FC236}">
                <a16:creationId xmlns:a16="http://schemas.microsoft.com/office/drawing/2014/main" id="{6BA027FA-9F3F-0D5C-EE4A-5FD0C89728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4D43C9-C6E3-99BD-2597-EC2332A17BB4}"/>
              </a:ext>
            </a:extLst>
          </p:cNvPr>
          <p:cNvSpPr>
            <a:spLocks noGrp="1"/>
          </p:cNvSpPr>
          <p:nvPr>
            <p:ph type="sldNum" sz="quarter" idx="12"/>
          </p:nvPr>
        </p:nvSpPr>
        <p:spPr/>
        <p:txBody>
          <a:bodyPr/>
          <a:lstStyle/>
          <a:p>
            <a:fld id="{4D9FBFAE-C804-4C1E-BB0A-914886F865EA}" type="slidenum">
              <a:rPr lang="en-IN" smtClean="0"/>
              <a:pPr/>
              <a:t>‹#›</a:t>
            </a:fld>
            <a:endParaRPr lang="en-IN"/>
          </a:p>
        </p:txBody>
      </p:sp>
    </p:spTree>
    <p:extLst>
      <p:ext uri="{BB962C8B-B14F-4D97-AF65-F5344CB8AC3E}">
        <p14:creationId xmlns:p14="http://schemas.microsoft.com/office/powerpoint/2010/main" val="3216425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66CB-B358-F819-F870-A48760B0DD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05900F-D8C0-09B6-E40B-10CA71F3F9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1BFBEB-CCE4-95E5-BDEE-57C2BB63C7A6}"/>
              </a:ext>
            </a:extLst>
          </p:cNvPr>
          <p:cNvSpPr>
            <a:spLocks noGrp="1"/>
          </p:cNvSpPr>
          <p:nvPr>
            <p:ph type="dt" sz="half" idx="10"/>
          </p:nvPr>
        </p:nvSpPr>
        <p:spPr/>
        <p:txBody>
          <a:bodyPr/>
          <a:lstStyle/>
          <a:p>
            <a:fld id="{FA742FD4-EAF4-4C98-8BC7-52D749269E6B}" type="datetime1">
              <a:rPr lang="en-IN" smtClean="0"/>
              <a:pPr/>
              <a:t>20-07-2025</a:t>
            </a:fld>
            <a:endParaRPr lang="en-IN"/>
          </a:p>
        </p:txBody>
      </p:sp>
      <p:sp>
        <p:nvSpPr>
          <p:cNvPr id="5" name="Footer Placeholder 4">
            <a:extLst>
              <a:ext uri="{FF2B5EF4-FFF2-40B4-BE49-F238E27FC236}">
                <a16:creationId xmlns:a16="http://schemas.microsoft.com/office/drawing/2014/main" id="{70AB5E0B-D589-482A-DE63-07E9294542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5639B2-A8D2-D3F3-0F0E-35F1B6058BE7}"/>
              </a:ext>
            </a:extLst>
          </p:cNvPr>
          <p:cNvSpPr>
            <a:spLocks noGrp="1"/>
          </p:cNvSpPr>
          <p:nvPr>
            <p:ph type="sldNum" sz="quarter" idx="12"/>
          </p:nvPr>
        </p:nvSpPr>
        <p:spPr/>
        <p:txBody>
          <a:bodyPr/>
          <a:lstStyle/>
          <a:p>
            <a:fld id="{4D9FBFAE-C804-4C1E-BB0A-914886F865EA}" type="slidenum">
              <a:rPr lang="en-IN" smtClean="0"/>
              <a:pPr/>
              <a:t>‹#›</a:t>
            </a:fld>
            <a:endParaRPr lang="en-IN"/>
          </a:p>
        </p:txBody>
      </p:sp>
    </p:spTree>
    <p:extLst>
      <p:ext uri="{BB962C8B-B14F-4D97-AF65-F5344CB8AC3E}">
        <p14:creationId xmlns:p14="http://schemas.microsoft.com/office/powerpoint/2010/main" val="3349151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7C2E-AFFA-6FF0-6C08-968AD53FF2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E533BF-9F5C-6A5E-0300-8C4CFB3117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004183-F879-0F64-7A4E-A4294E3219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4994B2-3157-B50C-374F-315D6ACF4A2C}"/>
              </a:ext>
            </a:extLst>
          </p:cNvPr>
          <p:cNvSpPr>
            <a:spLocks noGrp="1"/>
          </p:cNvSpPr>
          <p:nvPr>
            <p:ph type="dt" sz="half" idx="10"/>
          </p:nvPr>
        </p:nvSpPr>
        <p:spPr/>
        <p:txBody>
          <a:bodyPr/>
          <a:lstStyle/>
          <a:p>
            <a:fld id="{DB7AB189-D85D-4D14-A8A5-CDEAB95D2BB1}" type="datetime1">
              <a:rPr lang="en-IN" smtClean="0"/>
              <a:pPr/>
              <a:t>20-07-2025</a:t>
            </a:fld>
            <a:endParaRPr lang="en-IN"/>
          </a:p>
        </p:txBody>
      </p:sp>
      <p:sp>
        <p:nvSpPr>
          <p:cNvPr id="6" name="Footer Placeholder 5">
            <a:extLst>
              <a:ext uri="{FF2B5EF4-FFF2-40B4-BE49-F238E27FC236}">
                <a16:creationId xmlns:a16="http://schemas.microsoft.com/office/drawing/2014/main" id="{1F155E1F-276F-ACB0-567A-6223D34FE8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F5B651-F8E4-C4B9-CEE1-5F422B104E24}"/>
              </a:ext>
            </a:extLst>
          </p:cNvPr>
          <p:cNvSpPr>
            <a:spLocks noGrp="1"/>
          </p:cNvSpPr>
          <p:nvPr>
            <p:ph type="sldNum" sz="quarter" idx="12"/>
          </p:nvPr>
        </p:nvSpPr>
        <p:spPr/>
        <p:txBody>
          <a:bodyPr/>
          <a:lstStyle/>
          <a:p>
            <a:fld id="{4D9FBFAE-C804-4C1E-BB0A-914886F865EA}" type="slidenum">
              <a:rPr lang="en-IN" smtClean="0"/>
              <a:pPr/>
              <a:t>‹#›</a:t>
            </a:fld>
            <a:endParaRPr lang="en-IN"/>
          </a:p>
        </p:txBody>
      </p:sp>
    </p:spTree>
    <p:extLst>
      <p:ext uri="{BB962C8B-B14F-4D97-AF65-F5344CB8AC3E}">
        <p14:creationId xmlns:p14="http://schemas.microsoft.com/office/powerpoint/2010/main" val="2352061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35F53-1221-35C4-180E-F629C1B4FA8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7D478C-7BC7-E5E1-0AEC-E9948B347E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89B158-0259-2E33-CDD8-20385B5486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0853CD-5DC1-7148-16F2-FE50A622AC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820CC5-E1AB-0759-46E3-965002160D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CAA6CF-D892-514C-F336-7365DF980AE2}"/>
              </a:ext>
            </a:extLst>
          </p:cNvPr>
          <p:cNvSpPr>
            <a:spLocks noGrp="1"/>
          </p:cNvSpPr>
          <p:nvPr>
            <p:ph type="dt" sz="half" idx="10"/>
          </p:nvPr>
        </p:nvSpPr>
        <p:spPr/>
        <p:txBody>
          <a:bodyPr/>
          <a:lstStyle/>
          <a:p>
            <a:fld id="{97891037-5EFC-46AD-9A08-F9BBF1594D1E}" type="datetime1">
              <a:rPr lang="en-IN" smtClean="0"/>
              <a:pPr/>
              <a:t>20-07-2025</a:t>
            </a:fld>
            <a:endParaRPr lang="en-IN"/>
          </a:p>
        </p:txBody>
      </p:sp>
      <p:sp>
        <p:nvSpPr>
          <p:cNvPr id="8" name="Footer Placeholder 7">
            <a:extLst>
              <a:ext uri="{FF2B5EF4-FFF2-40B4-BE49-F238E27FC236}">
                <a16:creationId xmlns:a16="http://schemas.microsoft.com/office/drawing/2014/main" id="{CD512147-48CE-BAC5-FD3B-34748DFAAE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69EA2A-AE8B-13FC-FBCF-96AFC9EC21A3}"/>
              </a:ext>
            </a:extLst>
          </p:cNvPr>
          <p:cNvSpPr>
            <a:spLocks noGrp="1"/>
          </p:cNvSpPr>
          <p:nvPr>
            <p:ph type="sldNum" sz="quarter" idx="12"/>
          </p:nvPr>
        </p:nvSpPr>
        <p:spPr/>
        <p:txBody>
          <a:bodyPr/>
          <a:lstStyle/>
          <a:p>
            <a:fld id="{4D9FBFAE-C804-4C1E-BB0A-914886F865EA}" type="slidenum">
              <a:rPr lang="en-IN" smtClean="0"/>
              <a:pPr/>
              <a:t>‹#›</a:t>
            </a:fld>
            <a:endParaRPr lang="en-IN"/>
          </a:p>
        </p:txBody>
      </p:sp>
    </p:spTree>
    <p:extLst>
      <p:ext uri="{BB962C8B-B14F-4D97-AF65-F5344CB8AC3E}">
        <p14:creationId xmlns:p14="http://schemas.microsoft.com/office/powerpoint/2010/main" val="3199832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AA28F-73C0-C9EA-A37E-EAD6FBC149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355D88-294E-8C6B-0172-C6A1A284F310}"/>
              </a:ext>
            </a:extLst>
          </p:cNvPr>
          <p:cNvSpPr>
            <a:spLocks noGrp="1"/>
          </p:cNvSpPr>
          <p:nvPr>
            <p:ph type="dt" sz="half" idx="10"/>
          </p:nvPr>
        </p:nvSpPr>
        <p:spPr/>
        <p:txBody>
          <a:bodyPr/>
          <a:lstStyle/>
          <a:p>
            <a:fld id="{5B47D914-F50B-402D-9025-08731DB1D42F}" type="datetime1">
              <a:rPr lang="en-IN" smtClean="0"/>
              <a:pPr/>
              <a:t>20-07-2025</a:t>
            </a:fld>
            <a:endParaRPr lang="en-IN"/>
          </a:p>
        </p:txBody>
      </p:sp>
      <p:sp>
        <p:nvSpPr>
          <p:cNvPr id="4" name="Footer Placeholder 3">
            <a:extLst>
              <a:ext uri="{FF2B5EF4-FFF2-40B4-BE49-F238E27FC236}">
                <a16:creationId xmlns:a16="http://schemas.microsoft.com/office/drawing/2014/main" id="{0502943D-F270-70DE-6316-063B82F82DD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225054-2F5E-1A0C-1AFE-BF7FA726BDDD}"/>
              </a:ext>
            </a:extLst>
          </p:cNvPr>
          <p:cNvSpPr>
            <a:spLocks noGrp="1"/>
          </p:cNvSpPr>
          <p:nvPr>
            <p:ph type="sldNum" sz="quarter" idx="12"/>
          </p:nvPr>
        </p:nvSpPr>
        <p:spPr/>
        <p:txBody>
          <a:bodyPr/>
          <a:lstStyle/>
          <a:p>
            <a:fld id="{4D9FBFAE-C804-4C1E-BB0A-914886F865EA}" type="slidenum">
              <a:rPr lang="en-IN" smtClean="0"/>
              <a:pPr/>
              <a:t>‹#›</a:t>
            </a:fld>
            <a:endParaRPr lang="en-IN"/>
          </a:p>
        </p:txBody>
      </p:sp>
    </p:spTree>
    <p:extLst>
      <p:ext uri="{BB962C8B-B14F-4D97-AF65-F5344CB8AC3E}">
        <p14:creationId xmlns:p14="http://schemas.microsoft.com/office/powerpoint/2010/main" val="3620339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2AB71F-9700-D647-FFF3-B27A6CD19D1F}"/>
              </a:ext>
            </a:extLst>
          </p:cNvPr>
          <p:cNvSpPr>
            <a:spLocks noGrp="1"/>
          </p:cNvSpPr>
          <p:nvPr>
            <p:ph type="dt" sz="half" idx="10"/>
          </p:nvPr>
        </p:nvSpPr>
        <p:spPr/>
        <p:txBody>
          <a:bodyPr/>
          <a:lstStyle/>
          <a:p>
            <a:fld id="{2BDF36AB-D5B8-461E-BC7D-6CC8E0243D89}" type="datetime1">
              <a:rPr lang="en-IN" smtClean="0"/>
              <a:pPr/>
              <a:t>20-07-2025</a:t>
            </a:fld>
            <a:endParaRPr lang="en-IN"/>
          </a:p>
        </p:txBody>
      </p:sp>
      <p:sp>
        <p:nvSpPr>
          <p:cNvPr id="3" name="Footer Placeholder 2">
            <a:extLst>
              <a:ext uri="{FF2B5EF4-FFF2-40B4-BE49-F238E27FC236}">
                <a16:creationId xmlns:a16="http://schemas.microsoft.com/office/drawing/2014/main" id="{F156077E-EDED-F634-F00E-40F4AD0F9B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293620-6496-BDDF-0F34-A3A02FEA6FF8}"/>
              </a:ext>
            </a:extLst>
          </p:cNvPr>
          <p:cNvSpPr>
            <a:spLocks noGrp="1"/>
          </p:cNvSpPr>
          <p:nvPr>
            <p:ph type="sldNum" sz="quarter" idx="12"/>
          </p:nvPr>
        </p:nvSpPr>
        <p:spPr/>
        <p:txBody>
          <a:bodyPr/>
          <a:lstStyle/>
          <a:p>
            <a:fld id="{4D9FBFAE-C804-4C1E-BB0A-914886F865EA}" type="slidenum">
              <a:rPr lang="en-IN" smtClean="0"/>
              <a:pPr/>
              <a:t>‹#›</a:t>
            </a:fld>
            <a:endParaRPr lang="en-IN"/>
          </a:p>
        </p:txBody>
      </p:sp>
    </p:spTree>
    <p:extLst>
      <p:ext uri="{BB962C8B-B14F-4D97-AF65-F5344CB8AC3E}">
        <p14:creationId xmlns:p14="http://schemas.microsoft.com/office/powerpoint/2010/main" val="2332650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4C7BA-74E7-5DC9-52A2-0BB7E44863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D6796A-8DED-E824-3EE0-726F03F2A3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44C092-E67F-E9B6-B95E-8C62413D7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D35009-9284-6BEB-2633-138E153B40B7}"/>
              </a:ext>
            </a:extLst>
          </p:cNvPr>
          <p:cNvSpPr>
            <a:spLocks noGrp="1"/>
          </p:cNvSpPr>
          <p:nvPr>
            <p:ph type="dt" sz="half" idx="10"/>
          </p:nvPr>
        </p:nvSpPr>
        <p:spPr/>
        <p:txBody>
          <a:bodyPr/>
          <a:lstStyle/>
          <a:p>
            <a:fld id="{180051A2-C1F3-4D88-8B82-8410952F787C}" type="datetime1">
              <a:rPr lang="en-IN" smtClean="0"/>
              <a:pPr/>
              <a:t>20-07-2025</a:t>
            </a:fld>
            <a:endParaRPr lang="en-IN"/>
          </a:p>
        </p:txBody>
      </p:sp>
      <p:sp>
        <p:nvSpPr>
          <p:cNvPr id="6" name="Footer Placeholder 5">
            <a:extLst>
              <a:ext uri="{FF2B5EF4-FFF2-40B4-BE49-F238E27FC236}">
                <a16:creationId xmlns:a16="http://schemas.microsoft.com/office/drawing/2014/main" id="{E5D47E22-988F-7A43-0762-7DD95F43B4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6E042C-63D6-E84F-84EB-229FFAD5796F}"/>
              </a:ext>
            </a:extLst>
          </p:cNvPr>
          <p:cNvSpPr>
            <a:spLocks noGrp="1"/>
          </p:cNvSpPr>
          <p:nvPr>
            <p:ph type="sldNum" sz="quarter" idx="12"/>
          </p:nvPr>
        </p:nvSpPr>
        <p:spPr/>
        <p:txBody>
          <a:bodyPr/>
          <a:lstStyle/>
          <a:p>
            <a:fld id="{4D9FBFAE-C804-4C1E-BB0A-914886F865EA}" type="slidenum">
              <a:rPr lang="en-IN" smtClean="0"/>
              <a:pPr/>
              <a:t>‹#›</a:t>
            </a:fld>
            <a:endParaRPr lang="en-IN"/>
          </a:p>
        </p:txBody>
      </p:sp>
    </p:spTree>
    <p:extLst>
      <p:ext uri="{BB962C8B-B14F-4D97-AF65-F5344CB8AC3E}">
        <p14:creationId xmlns:p14="http://schemas.microsoft.com/office/powerpoint/2010/main" val="2577716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BFF13-3DBE-3922-3AD4-DBE711927B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75C232-B324-01E5-9817-07FA474100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4CE11DB-0ADF-1966-C866-C5F7391351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0AEC1F-EAD6-DF4F-0D3E-D8E10CAEDA6D}"/>
              </a:ext>
            </a:extLst>
          </p:cNvPr>
          <p:cNvSpPr>
            <a:spLocks noGrp="1"/>
          </p:cNvSpPr>
          <p:nvPr>
            <p:ph type="dt" sz="half" idx="10"/>
          </p:nvPr>
        </p:nvSpPr>
        <p:spPr/>
        <p:txBody>
          <a:bodyPr/>
          <a:lstStyle/>
          <a:p>
            <a:fld id="{20BEDDCB-D351-4C95-BC6C-8137A471D406}" type="datetime1">
              <a:rPr lang="en-IN" smtClean="0"/>
              <a:pPr/>
              <a:t>20-07-2025</a:t>
            </a:fld>
            <a:endParaRPr lang="en-IN"/>
          </a:p>
        </p:txBody>
      </p:sp>
      <p:sp>
        <p:nvSpPr>
          <p:cNvPr id="6" name="Footer Placeholder 5">
            <a:extLst>
              <a:ext uri="{FF2B5EF4-FFF2-40B4-BE49-F238E27FC236}">
                <a16:creationId xmlns:a16="http://schemas.microsoft.com/office/drawing/2014/main" id="{EFF42D92-B180-2375-6C5B-B5E2BE8373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10A2AB-FC3A-3DA3-C5D7-271B9F0D9B57}"/>
              </a:ext>
            </a:extLst>
          </p:cNvPr>
          <p:cNvSpPr>
            <a:spLocks noGrp="1"/>
          </p:cNvSpPr>
          <p:nvPr>
            <p:ph type="sldNum" sz="quarter" idx="12"/>
          </p:nvPr>
        </p:nvSpPr>
        <p:spPr/>
        <p:txBody>
          <a:bodyPr/>
          <a:lstStyle/>
          <a:p>
            <a:fld id="{4D9FBFAE-C804-4C1E-BB0A-914886F865EA}" type="slidenum">
              <a:rPr lang="en-IN" smtClean="0"/>
              <a:pPr/>
              <a:t>‹#›</a:t>
            </a:fld>
            <a:endParaRPr lang="en-IN"/>
          </a:p>
        </p:txBody>
      </p:sp>
    </p:spTree>
    <p:extLst>
      <p:ext uri="{BB962C8B-B14F-4D97-AF65-F5344CB8AC3E}">
        <p14:creationId xmlns:p14="http://schemas.microsoft.com/office/powerpoint/2010/main" val="765230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5C7A73-CBB1-7A21-9897-9E72E952B4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F49348-063C-2E75-5982-51DB086B21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4BC9D4-19D1-385A-08B0-2A138127AA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2759E7-4F98-41FC-8A3E-FB6770D9E83A}" type="datetime1">
              <a:rPr lang="en-IN" smtClean="0"/>
              <a:pPr/>
              <a:t>20-07-2025</a:t>
            </a:fld>
            <a:endParaRPr lang="en-IN"/>
          </a:p>
        </p:txBody>
      </p:sp>
      <p:sp>
        <p:nvSpPr>
          <p:cNvPr id="5" name="Footer Placeholder 4">
            <a:extLst>
              <a:ext uri="{FF2B5EF4-FFF2-40B4-BE49-F238E27FC236}">
                <a16:creationId xmlns:a16="http://schemas.microsoft.com/office/drawing/2014/main" id="{6738291B-6B5B-CA8C-0CBC-DA7BA5649C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765AB8-0456-95CE-89B3-5A46D46D3D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9FBFAE-C804-4C1E-BB0A-914886F865EA}" type="slidenum">
              <a:rPr lang="en-IN" smtClean="0"/>
              <a:pPr/>
              <a:t>‹#›</a:t>
            </a:fld>
            <a:endParaRPr lang="en-IN"/>
          </a:p>
        </p:txBody>
      </p:sp>
    </p:spTree>
    <p:extLst>
      <p:ext uri="{BB962C8B-B14F-4D97-AF65-F5344CB8AC3E}">
        <p14:creationId xmlns:p14="http://schemas.microsoft.com/office/powerpoint/2010/main" val="271031230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ieeexplore.ieee.org/document/7537418" TargetMode="External"/><Relationship Id="rId2" Type="http://schemas.openxmlformats.org/officeDocument/2006/relationships/hyperlink" Target="https://www.nature.com/articles/nature14539" TargetMode="External"/><Relationship Id="rId1" Type="http://schemas.openxmlformats.org/officeDocument/2006/relationships/slideLayout" Target="../slideLayouts/slideLayout2.xml"/><Relationship Id="rId4" Type="http://schemas.openxmlformats.org/officeDocument/2006/relationships/hyperlink" Target="https://www.deeplearningbook.or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2.xml"/><Relationship Id="rId10" Type="http://schemas.openxmlformats.org/officeDocument/2006/relationships/customXml" Target="../ink/ink5.xml"/><Relationship Id="rId4" Type="http://schemas.openxmlformats.org/officeDocument/2006/relationships/image" Target="../media/image4.png"/><Relationship Id="rId9" Type="http://schemas.openxmlformats.org/officeDocument/2006/relationships/customXml" Target="../ink/ink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4731-DE93-DED6-27B6-EA0CDF2CD32C}"/>
              </a:ext>
            </a:extLst>
          </p:cNvPr>
          <p:cNvSpPr>
            <a:spLocks noGrp="1"/>
          </p:cNvSpPr>
          <p:nvPr>
            <p:ph type="ctrTitle"/>
          </p:nvPr>
        </p:nvSpPr>
        <p:spPr>
          <a:xfrm>
            <a:off x="698376" y="-508666"/>
            <a:ext cx="11366377" cy="2387600"/>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MALLA REDDY COLLEGE OF ENGINEERING &amp; TECHNOLOGY            </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DEPARTMENT OF INFORMATION TECHNOLOGY </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b="1" dirty="0">
                <a:solidFill>
                  <a:schemeClr val="tx1"/>
                </a:solidFill>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2BA6831-7F19-91A1-5145-CE4D2FA1DACD}"/>
              </a:ext>
            </a:extLst>
          </p:cNvPr>
          <p:cNvSpPr>
            <a:spLocks noGrp="1"/>
          </p:cNvSpPr>
          <p:nvPr>
            <p:ph type="subTitle" idx="1"/>
          </p:nvPr>
        </p:nvSpPr>
        <p:spPr>
          <a:xfrm>
            <a:off x="1636944" y="2072547"/>
            <a:ext cx="9144000" cy="1164028"/>
          </a:xfrm>
        </p:spPr>
        <p:txBody>
          <a:bodyPr>
            <a:normAutofit/>
          </a:bodyPr>
          <a:lstStyle/>
          <a:p>
            <a:r>
              <a:rPr lang="en-IN" b="1" dirty="0"/>
              <a:t>GENEALOGY PREDICTION USING CONVOLUTIONAL NEURAL NETWORKS</a:t>
            </a:r>
          </a:p>
        </p:txBody>
      </p:sp>
      <p:pic>
        <p:nvPicPr>
          <p:cNvPr id="6" name="Picture 5">
            <a:extLst>
              <a:ext uri="{FF2B5EF4-FFF2-40B4-BE49-F238E27FC236}">
                <a16:creationId xmlns:a16="http://schemas.microsoft.com/office/drawing/2014/main" id="{974E6E7E-BD28-3385-EA6C-A6F7625A2A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0880"/>
            <a:ext cx="2302646" cy="1151323"/>
          </a:xfrm>
          <a:prstGeom prst="rect">
            <a:avLst/>
          </a:prstGeom>
        </p:spPr>
      </p:pic>
      <p:sp>
        <p:nvSpPr>
          <p:cNvPr id="8" name="TextBox 7">
            <a:extLst>
              <a:ext uri="{FF2B5EF4-FFF2-40B4-BE49-F238E27FC236}">
                <a16:creationId xmlns:a16="http://schemas.microsoft.com/office/drawing/2014/main" id="{9947A580-0D12-FEC5-2763-D6DADF5DD541}"/>
              </a:ext>
            </a:extLst>
          </p:cNvPr>
          <p:cNvSpPr txBox="1"/>
          <p:nvPr/>
        </p:nvSpPr>
        <p:spPr>
          <a:xfrm>
            <a:off x="1151323" y="4849427"/>
            <a:ext cx="3420677" cy="1323439"/>
          </a:xfrm>
          <a:prstGeom prst="rect">
            <a:avLst/>
          </a:prstGeom>
          <a:noFill/>
        </p:spPr>
        <p:txBody>
          <a:bodyPr wrap="square">
            <a:spAutoFit/>
          </a:bodyPr>
          <a:lstStyle/>
          <a:p>
            <a:r>
              <a:rPr lang="en-US" sz="1600" b="1" dirty="0">
                <a:solidFill>
                  <a:schemeClr val="tx1"/>
                </a:solidFill>
                <a:latin typeface="Times New Roman" panose="02020603050405020304" pitchFamily="18" charset="0"/>
                <a:cs typeface="Times New Roman" panose="02020603050405020304" pitchFamily="18" charset="0"/>
              </a:rPr>
              <a:t>Presented by:</a:t>
            </a:r>
          </a:p>
          <a:p>
            <a:endParaRPr lang="en-US" sz="1600" b="1" dirty="0">
              <a:solidFill>
                <a:schemeClr val="tx1"/>
              </a:solidFill>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21N31A12J7 – V. Thriveni</a:t>
            </a:r>
          </a:p>
          <a:p>
            <a:r>
              <a:rPr lang="en-US" sz="1600" dirty="0">
                <a:solidFill>
                  <a:schemeClr val="tx1"/>
                </a:solidFill>
                <a:latin typeface="Times New Roman" panose="02020603050405020304" pitchFamily="18" charset="0"/>
                <a:cs typeface="Times New Roman" panose="02020603050405020304" pitchFamily="18" charset="0"/>
              </a:rPr>
              <a:t>21N31A12G3–</a:t>
            </a:r>
            <a:r>
              <a:rPr lang="en-US" sz="1600" dirty="0">
                <a:latin typeface="Times New Roman" panose="02020603050405020304" pitchFamily="18" charset="0"/>
                <a:cs typeface="Times New Roman" panose="02020603050405020304" pitchFamily="18" charset="0"/>
              </a:rPr>
              <a:t> G. Tharuni</a:t>
            </a:r>
          </a:p>
          <a:p>
            <a:endParaRPr lang="en-IN" sz="1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4355E44-AC88-040A-FC1D-4AAF7F19380B}"/>
              </a:ext>
            </a:extLst>
          </p:cNvPr>
          <p:cNvSpPr txBox="1"/>
          <p:nvPr/>
        </p:nvSpPr>
        <p:spPr>
          <a:xfrm>
            <a:off x="8959788" y="4849427"/>
            <a:ext cx="2492405" cy="2308324"/>
          </a:xfrm>
          <a:prstGeom prst="rect">
            <a:avLst/>
          </a:prstGeom>
          <a:noFill/>
        </p:spPr>
        <p:txBody>
          <a:bodyPr wrap="square">
            <a:spAutoFit/>
          </a:bodyPr>
          <a:lstStyle/>
          <a:p>
            <a:r>
              <a:rPr lang="en-US" sz="1600" b="1" dirty="0">
                <a:solidFill>
                  <a:schemeClr val="tx1"/>
                </a:solidFill>
                <a:latin typeface="Times New Roman" panose="02020603050405020304" pitchFamily="18" charset="0"/>
                <a:cs typeface="Times New Roman" panose="02020603050405020304" pitchFamily="18" charset="0"/>
              </a:rPr>
              <a:t>Guided by:</a:t>
            </a:r>
          </a:p>
          <a:p>
            <a:endParaRPr lang="en-US" sz="1600" b="1" dirty="0">
              <a:solidFill>
                <a:schemeClr val="tx1"/>
              </a:solidFill>
              <a:latin typeface="Times New Roman" panose="02020603050405020304" pitchFamily="18" charset="0"/>
              <a:cs typeface="Times New Roman" panose="02020603050405020304" pitchFamily="18" charset="0"/>
            </a:endParaRPr>
          </a:p>
          <a:p>
            <a:r>
              <a:rPr lang="en-US" sz="1600" b="1" dirty="0" err="1">
                <a:latin typeface="Times New Roman" panose="02020603050405020304" pitchFamily="18" charset="0"/>
                <a:cs typeface="Times New Roman" panose="02020603050405020304" pitchFamily="18" charset="0"/>
              </a:rPr>
              <a:t>Dr.K.Suresh</a:t>
            </a:r>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Assoc.professor</a:t>
            </a:r>
            <a:r>
              <a:rPr lang="en-US" sz="16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solidFill>
                <a:schemeClr val="tx1"/>
              </a:solidFill>
              <a:latin typeface="Times New Roman" panose="02020603050405020304" pitchFamily="18" charset="0"/>
              <a:cs typeface="Times New Roman" panose="02020603050405020304" pitchFamily="18" charset="0"/>
            </a:endParaRPr>
          </a:p>
          <a:p>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0EA3B2C-5DCA-DD40-3488-6C7307886524}"/>
              </a:ext>
            </a:extLst>
          </p:cNvPr>
          <p:cNvSpPr txBox="1"/>
          <p:nvPr/>
        </p:nvSpPr>
        <p:spPr>
          <a:xfrm>
            <a:off x="5300163" y="6211389"/>
            <a:ext cx="1666413" cy="369332"/>
          </a:xfrm>
          <a:prstGeom prst="rect">
            <a:avLst/>
          </a:prstGeom>
          <a:noFill/>
        </p:spPr>
        <p:txBody>
          <a:bodyPr wrap="square">
            <a:spAutoFit/>
          </a:bodyPr>
          <a:lstStyle/>
          <a:p>
            <a:pPr algn="l"/>
            <a:r>
              <a:rPr lang="en-US" b="1" dirty="0">
                <a:solidFill>
                  <a:schemeClr val="tx1"/>
                </a:solidFill>
                <a:latin typeface="Times New Roman" panose="02020603050405020304" pitchFamily="18" charset="0"/>
                <a:cs typeface="Times New Roman" panose="02020603050405020304" pitchFamily="18" charset="0"/>
              </a:rPr>
              <a:t>Batch: 08</a:t>
            </a:r>
          </a:p>
        </p:txBody>
      </p:sp>
      <p:sp>
        <p:nvSpPr>
          <p:cNvPr id="11" name="Rectangle 10"/>
          <p:cNvSpPr/>
          <p:nvPr/>
        </p:nvSpPr>
        <p:spPr>
          <a:xfrm>
            <a:off x="8770227" y="3858335"/>
            <a:ext cx="2412691"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   mini-project </a:t>
            </a:r>
            <a:endParaRPr lang="en-US" dirty="0"/>
          </a:p>
        </p:txBody>
      </p:sp>
      <p:sp>
        <p:nvSpPr>
          <p:cNvPr id="13" name="Rectangle 12"/>
          <p:cNvSpPr/>
          <p:nvPr/>
        </p:nvSpPr>
        <p:spPr>
          <a:xfrm>
            <a:off x="1151322" y="3723306"/>
            <a:ext cx="4148841"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Year / Section : </a:t>
            </a:r>
            <a:r>
              <a:rPr lang="en-US" dirty="0">
                <a:latin typeface="Times New Roman" panose="02020603050405020304" pitchFamily="18" charset="0"/>
                <a:cs typeface="Times New Roman" panose="02020603050405020304" pitchFamily="18" charset="0"/>
              </a:rPr>
              <a:t>IV </a:t>
            </a:r>
            <a:r>
              <a:rPr lang="en-US" dirty="0" err="1">
                <a:latin typeface="Times New Roman" panose="02020603050405020304" pitchFamily="18" charset="0"/>
                <a:cs typeface="Times New Roman" panose="02020603050405020304" pitchFamily="18" charset="0"/>
              </a:rPr>
              <a:t>B.Tech</a:t>
            </a:r>
            <a:r>
              <a:rPr lang="en-US" dirty="0">
                <a:latin typeface="Times New Roman" panose="02020603050405020304" pitchFamily="18" charset="0"/>
                <a:cs typeface="Times New Roman" panose="02020603050405020304" pitchFamily="18" charset="0"/>
              </a:rPr>
              <a:t> / I Sem  &amp; ” C” </a:t>
            </a:r>
            <a:endParaRPr lang="en-US" dirty="0"/>
          </a:p>
        </p:txBody>
      </p:sp>
    </p:spTree>
    <p:extLst>
      <p:ext uri="{BB962C8B-B14F-4D97-AF65-F5344CB8AC3E}">
        <p14:creationId xmlns:p14="http://schemas.microsoft.com/office/powerpoint/2010/main" val="709119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523008-5A84-9C97-9200-149EB1B777AE}"/>
              </a:ext>
            </a:extLst>
          </p:cNvPr>
          <p:cNvSpPr txBox="1"/>
          <p:nvPr/>
        </p:nvSpPr>
        <p:spPr>
          <a:xfrm>
            <a:off x="833718" y="707322"/>
            <a:ext cx="6096000" cy="369332"/>
          </a:xfrm>
          <a:prstGeom prst="rect">
            <a:avLst/>
          </a:prstGeom>
          <a:noFill/>
        </p:spPr>
        <p:txBody>
          <a:bodyPr wrap="square">
            <a:spAutoFit/>
          </a:bodyPr>
          <a:lstStyle/>
          <a:p>
            <a:pPr marL="0" indent="0">
              <a:buNone/>
            </a:pPr>
            <a:r>
              <a:rPr lang="en-US" sz="1800" b="1" dirty="0">
                <a:latin typeface="Times New Roman" panose="02020603050405020304" pitchFamily="18" charset="0"/>
              </a:rPr>
              <a:t>Use Case</a:t>
            </a:r>
            <a:r>
              <a:rPr lang="en-IN" sz="1800" b="1" dirty="0">
                <a:latin typeface="Times New Roman" panose="02020603050405020304" pitchFamily="18" charset="0"/>
              </a:rPr>
              <a:t> Diagram:</a:t>
            </a:r>
            <a:endParaRPr lang="en-IN" sz="1800" b="1" dirty="0"/>
          </a:p>
        </p:txBody>
      </p:sp>
      <p:pic>
        <p:nvPicPr>
          <p:cNvPr id="3" name="Picture 2">
            <a:extLst>
              <a:ext uri="{FF2B5EF4-FFF2-40B4-BE49-F238E27FC236}">
                <a16:creationId xmlns:a16="http://schemas.microsoft.com/office/drawing/2014/main" id="{2B9570DA-ADE6-8F27-6303-2F13817BB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000" y="707322"/>
            <a:ext cx="8453120" cy="6122577"/>
          </a:xfrm>
          <a:prstGeom prst="rect">
            <a:avLst/>
          </a:prstGeom>
        </p:spPr>
      </p:pic>
    </p:spTree>
    <p:extLst>
      <p:ext uri="{BB962C8B-B14F-4D97-AF65-F5344CB8AC3E}">
        <p14:creationId xmlns:p14="http://schemas.microsoft.com/office/powerpoint/2010/main" val="2643207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23A1D0-9D78-8152-09F3-166E69C661F3}"/>
              </a:ext>
            </a:extLst>
          </p:cNvPr>
          <p:cNvSpPr txBox="1"/>
          <p:nvPr/>
        </p:nvSpPr>
        <p:spPr>
          <a:xfrm>
            <a:off x="663388" y="743181"/>
            <a:ext cx="6096000" cy="369332"/>
          </a:xfrm>
          <a:prstGeom prst="rect">
            <a:avLst/>
          </a:prstGeom>
          <a:noFill/>
        </p:spPr>
        <p:txBody>
          <a:bodyPr wrap="square">
            <a:spAutoFit/>
          </a:bodyPr>
          <a:lstStyle/>
          <a:p>
            <a:r>
              <a:rPr lang="en-US" b="1" dirty="0">
                <a:latin typeface="Times New Roman" panose="02020603050405020304" pitchFamily="18" charset="0"/>
              </a:rPr>
              <a:t>Activity </a:t>
            </a:r>
            <a:r>
              <a:rPr lang="en-IN" sz="1800" b="1" dirty="0">
                <a:latin typeface="Times New Roman" panose="02020603050405020304" pitchFamily="18" charset="0"/>
              </a:rPr>
              <a:t>Diagram:</a:t>
            </a:r>
            <a:endParaRPr lang="en-IN" dirty="0"/>
          </a:p>
        </p:txBody>
      </p:sp>
      <p:pic>
        <p:nvPicPr>
          <p:cNvPr id="8" name="Picture 7">
            <a:extLst>
              <a:ext uri="{FF2B5EF4-FFF2-40B4-BE49-F238E27FC236}">
                <a16:creationId xmlns:a16="http://schemas.microsoft.com/office/drawing/2014/main" id="{2351AE31-85CF-AEA2-D948-72CAD2E4B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9694" y="995082"/>
            <a:ext cx="5145742" cy="5119737"/>
          </a:xfrm>
          <a:prstGeom prst="rect">
            <a:avLst/>
          </a:prstGeom>
        </p:spPr>
      </p:pic>
    </p:spTree>
    <p:extLst>
      <p:ext uri="{BB962C8B-B14F-4D97-AF65-F5344CB8AC3E}">
        <p14:creationId xmlns:p14="http://schemas.microsoft.com/office/powerpoint/2010/main" val="3884148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B67E059-BC8C-6A92-D65C-E9A12C89B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8093" y="1936376"/>
            <a:ext cx="8534401" cy="4026274"/>
          </a:xfrm>
          <a:prstGeom prst="rect">
            <a:avLst/>
          </a:prstGeom>
        </p:spPr>
      </p:pic>
      <p:sp>
        <p:nvSpPr>
          <p:cNvPr id="8" name="TextBox 7">
            <a:extLst>
              <a:ext uri="{FF2B5EF4-FFF2-40B4-BE49-F238E27FC236}">
                <a16:creationId xmlns:a16="http://schemas.microsoft.com/office/drawing/2014/main" id="{C83F4260-8CAE-690A-2008-4AE1AB11FA5E}"/>
              </a:ext>
            </a:extLst>
          </p:cNvPr>
          <p:cNvSpPr txBox="1"/>
          <p:nvPr/>
        </p:nvSpPr>
        <p:spPr>
          <a:xfrm>
            <a:off x="717177" y="908797"/>
            <a:ext cx="6096000" cy="369332"/>
          </a:xfrm>
          <a:prstGeom prst="rect">
            <a:avLst/>
          </a:prstGeom>
          <a:noFill/>
        </p:spPr>
        <p:txBody>
          <a:bodyPr wrap="square">
            <a:spAutoFit/>
          </a:bodyPr>
          <a:lstStyle/>
          <a:p>
            <a:r>
              <a:rPr lang="en-US" sz="1800" b="1" dirty="0">
                <a:latin typeface="Times New Roman" panose="02020603050405020304" pitchFamily="18" charset="0"/>
              </a:rPr>
              <a:t>Sequence</a:t>
            </a:r>
            <a:r>
              <a:rPr lang="en-IN" sz="1800" b="1" dirty="0">
                <a:latin typeface="Times New Roman" panose="02020603050405020304" pitchFamily="18" charset="0"/>
              </a:rPr>
              <a:t> Diagram:</a:t>
            </a:r>
            <a:endParaRPr lang="en-IN" dirty="0"/>
          </a:p>
        </p:txBody>
      </p:sp>
    </p:spTree>
    <p:extLst>
      <p:ext uri="{BB962C8B-B14F-4D97-AF65-F5344CB8AC3E}">
        <p14:creationId xmlns:p14="http://schemas.microsoft.com/office/powerpoint/2010/main" val="574742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1840B4-DCA0-87DA-5CDC-BC263CE0DE36}"/>
              </a:ext>
            </a:extLst>
          </p:cNvPr>
          <p:cNvSpPr txBox="1"/>
          <p:nvPr/>
        </p:nvSpPr>
        <p:spPr>
          <a:xfrm>
            <a:off x="869576" y="566678"/>
            <a:ext cx="9798424" cy="2616101"/>
          </a:xfrm>
          <a:prstGeom prst="rect">
            <a:avLst/>
          </a:prstGeom>
          <a:noFill/>
        </p:spPr>
        <p:txBody>
          <a:bodyPr wrap="square">
            <a:spAutoFit/>
          </a:bodyPr>
          <a:lstStyle/>
          <a:p>
            <a:r>
              <a:rPr lang="en-US" b="1" dirty="0"/>
              <a:t>FUNCTIONALITY:</a:t>
            </a:r>
          </a:p>
          <a:p>
            <a:endParaRPr lang="en-US" b="1" dirty="0"/>
          </a:p>
          <a:p>
            <a:pPr algn="just">
              <a:buFont typeface="+mj-lt"/>
              <a:buAutoNum type="arabicPeriod"/>
            </a:pPr>
            <a:r>
              <a:rPr lang="en-US" sz="1600" b="1" dirty="0">
                <a:latin typeface="Times New Roman" panose="02020603050405020304" pitchFamily="18" charset="0"/>
                <a:cs typeface="Times New Roman" panose="02020603050405020304" pitchFamily="18" charset="0"/>
              </a:rPr>
              <a:t>Image Upload</a:t>
            </a:r>
            <a:r>
              <a:rPr lang="en-US" sz="1600" dirty="0">
                <a:latin typeface="Times New Roman" panose="02020603050405020304" pitchFamily="18" charset="0"/>
                <a:cs typeface="Times New Roman" panose="02020603050405020304" pitchFamily="18" charset="0"/>
              </a:rPr>
              <a:t>: Users upload images of family members (parents and grandparents) and a child.</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Feature Extraction</a:t>
            </a:r>
            <a:r>
              <a:rPr lang="en-US" sz="1600" dirty="0">
                <a:latin typeface="Times New Roman" panose="02020603050405020304" pitchFamily="18" charset="0"/>
                <a:cs typeface="Times New Roman" panose="02020603050405020304" pitchFamily="18" charset="0"/>
              </a:rPr>
              <a:t>: Each image is resized, normalized, and passed through the VGG16 model to generate feature vectors.</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Similarity Calculation</a:t>
            </a:r>
            <a:r>
              <a:rPr lang="en-US" sz="1600" dirty="0">
                <a:latin typeface="Times New Roman" panose="02020603050405020304" pitchFamily="18" charset="0"/>
                <a:cs typeface="Times New Roman" panose="02020603050405020304" pitchFamily="18" charset="0"/>
              </a:rPr>
              <a:t>: Euclidean distance measures the similarity between the child’s feature vector and each family member’s.</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Trait Prediction</a:t>
            </a:r>
            <a:r>
              <a:rPr lang="en-US" sz="1600" dirty="0">
                <a:latin typeface="Times New Roman" panose="02020603050405020304" pitchFamily="18" charset="0"/>
                <a:cs typeface="Times New Roman" panose="02020603050405020304" pitchFamily="18" charset="0"/>
              </a:rPr>
              <a:t>: Based on similarity thresholds, inherited traits (like "Eye Shape" or "Jawline") are identified and assigned to respective family members.</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Display Results</a:t>
            </a:r>
            <a:r>
              <a:rPr lang="en-US" sz="1600" dirty="0">
                <a:latin typeface="Times New Roman" panose="02020603050405020304" pitchFamily="18" charset="0"/>
                <a:cs typeface="Times New Roman" panose="02020603050405020304" pitchFamily="18" charset="0"/>
              </a:rPr>
              <a:t>: The system shows similarity scores and matching traits for each family member on a results page.</a:t>
            </a:r>
          </a:p>
        </p:txBody>
      </p:sp>
      <p:sp>
        <p:nvSpPr>
          <p:cNvPr id="10" name="TextBox 9">
            <a:extLst>
              <a:ext uri="{FF2B5EF4-FFF2-40B4-BE49-F238E27FC236}">
                <a16:creationId xmlns:a16="http://schemas.microsoft.com/office/drawing/2014/main" id="{A1052331-3702-ECA4-DB73-D9E0FEAE6851}"/>
              </a:ext>
            </a:extLst>
          </p:cNvPr>
          <p:cNvSpPr txBox="1"/>
          <p:nvPr/>
        </p:nvSpPr>
        <p:spPr>
          <a:xfrm>
            <a:off x="869576" y="3675222"/>
            <a:ext cx="9726706" cy="1631216"/>
          </a:xfrm>
          <a:prstGeom prst="rect">
            <a:avLst/>
          </a:prstGeom>
          <a:noFill/>
        </p:spPr>
        <p:txBody>
          <a:bodyPr wrap="square">
            <a:spAutoFit/>
          </a:bodyPr>
          <a:lstStyle/>
          <a:p>
            <a:r>
              <a:rPr lang="en-IN" b="1" dirty="0"/>
              <a:t>TECHNICAL DETAILS:</a:t>
            </a:r>
          </a:p>
          <a:p>
            <a:endParaRPr lang="en-IN" b="1" dirty="0"/>
          </a:p>
          <a:p>
            <a:pPr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Language/Frameworks</a:t>
            </a:r>
            <a:r>
              <a:rPr lang="en-IN" sz="1600" dirty="0">
                <a:latin typeface="Times New Roman" panose="02020603050405020304" pitchFamily="18" charset="0"/>
                <a:cs typeface="Times New Roman" panose="02020603050405020304" pitchFamily="18" charset="0"/>
              </a:rPr>
              <a:t>: Python, TensorFlow/</a:t>
            </a:r>
            <a:r>
              <a:rPr lang="en-IN" sz="1600" dirty="0" err="1">
                <a:latin typeface="Times New Roman" panose="02020603050405020304" pitchFamily="18" charset="0"/>
                <a:cs typeface="Times New Roman" panose="02020603050405020304" pitchFamily="18" charset="0"/>
              </a:rPr>
              <a:t>Keras</a:t>
            </a:r>
            <a:r>
              <a:rPr lang="en-IN" sz="1600" dirty="0">
                <a:latin typeface="Times New Roman" panose="02020603050405020304" pitchFamily="18" charset="0"/>
                <a:cs typeface="Times New Roman" panose="02020603050405020304" pitchFamily="18" charset="0"/>
              </a:rPr>
              <a:t> for CNN model (VGG16), Flask for the web interface, and NumPy for handling image data.</a:t>
            </a:r>
          </a:p>
          <a:p>
            <a:pPr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Pre-trained Model</a:t>
            </a:r>
            <a:r>
              <a:rPr lang="en-IN" sz="1600" dirty="0">
                <a:latin typeface="Times New Roman" panose="02020603050405020304" pitchFamily="18" charset="0"/>
                <a:cs typeface="Times New Roman" panose="02020603050405020304" pitchFamily="18" charset="0"/>
              </a:rPr>
              <a:t>: VGG16 is used for extracting facial features from images.</a:t>
            </a:r>
          </a:p>
          <a:p>
            <a:pPr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Dataset</a:t>
            </a:r>
            <a:r>
              <a:rPr lang="en-IN" sz="1600" dirty="0">
                <a:latin typeface="Times New Roman" panose="02020603050405020304" pitchFamily="18" charset="0"/>
                <a:cs typeface="Times New Roman" panose="02020603050405020304" pitchFamily="18" charset="0"/>
              </a:rPr>
              <a:t>: Ancestral images </a:t>
            </a:r>
            <a:r>
              <a:rPr lang="en-IN" sz="1600" dirty="0" err="1">
                <a:latin typeface="Times New Roman" panose="02020603050405020304" pitchFamily="18" charset="0"/>
                <a:cs typeface="Times New Roman" panose="02020603050405020304" pitchFamily="18" charset="0"/>
              </a:rPr>
              <a:t>labeled</a:t>
            </a:r>
            <a:r>
              <a:rPr lang="en-IN" sz="1600" dirty="0">
                <a:latin typeface="Times New Roman" panose="02020603050405020304" pitchFamily="18" charset="0"/>
                <a:cs typeface="Times New Roman" panose="02020603050405020304" pitchFamily="18" charset="0"/>
              </a:rPr>
              <a:t> with generational metadata for training.</a:t>
            </a:r>
          </a:p>
        </p:txBody>
      </p:sp>
    </p:spTree>
    <p:extLst>
      <p:ext uri="{BB962C8B-B14F-4D97-AF65-F5344CB8AC3E}">
        <p14:creationId xmlns:p14="http://schemas.microsoft.com/office/powerpoint/2010/main" val="3679174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1845AB-0EEA-1852-4A90-D23D050B9B04}"/>
              </a:ext>
            </a:extLst>
          </p:cNvPr>
          <p:cNvSpPr txBox="1"/>
          <p:nvPr/>
        </p:nvSpPr>
        <p:spPr>
          <a:xfrm>
            <a:off x="421341" y="393558"/>
            <a:ext cx="6096000" cy="923330"/>
          </a:xfrm>
          <a:prstGeom prst="rect">
            <a:avLst/>
          </a:prstGeom>
          <a:noFill/>
        </p:spPr>
        <p:txBody>
          <a:bodyPr wrap="square">
            <a:spAutoFit/>
          </a:bodyPr>
          <a:lstStyle/>
          <a:p>
            <a:r>
              <a:rPr lang="en-IN" b="1" dirty="0"/>
              <a:t>IMPLEMENTATION:</a:t>
            </a:r>
          </a:p>
          <a:p>
            <a:endParaRPr lang="en-IN" b="1" dirty="0"/>
          </a:p>
          <a:p>
            <a:r>
              <a:rPr lang="en-IN" b="1" dirty="0"/>
              <a:t>          sample code:</a:t>
            </a:r>
          </a:p>
        </p:txBody>
      </p:sp>
      <p:sp>
        <p:nvSpPr>
          <p:cNvPr id="8" name="TextBox 7">
            <a:extLst>
              <a:ext uri="{FF2B5EF4-FFF2-40B4-BE49-F238E27FC236}">
                <a16:creationId xmlns:a16="http://schemas.microsoft.com/office/drawing/2014/main" id="{E540D733-AB93-97EC-2211-FB985DF4971B}"/>
              </a:ext>
            </a:extLst>
          </p:cNvPr>
          <p:cNvSpPr txBox="1"/>
          <p:nvPr/>
        </p:nvSpPr>
        <p:spPr>
          <a:xfrm>
            <a:off x="3234880" y="855223"/>
            <a:ext cx="10434228" cy="6186309"/>
          </a:xfrm>
          <a:prstGeom prst="rect">
            <a:avLst/>
          </a:prstGeom>
          <a:noFill/>
        </p:spPr>
        <p:txBody>
          <a:bodyPr wrap="square">
            <a:spAutoFit/>
          </a:bodyPr>
          <a:lstStyle/>
          <a:p>
            <a:r>
              <a:rPr lang="en-IN" dirty="0"/>
              <a:t>import </a:t>
            </a:r>
            <a:r>
              <a:rPr lang="en-IN" dirty="0" err="1"/>
              <a:t>os</a:t>
            </a:r>
            <a:endParaRPr lang="en-IN" dirty="0"/>
          </a:p>
          <a:p>
            <a:r>
              <a:rPr lang="en-IN" dirty="0"/>
              <a:t>import </a:t>
            </a:r>
            <a:r>
              <a:rPr lang="en-IN" dirty="0" err="1"/>
              <a:t>numpy</a:t>
            </a:r>
            <a:r>
              <a:rPr lang="en-IN" dirty="0"/>
              <a:t> as np</a:t>
            </a:r>
          </a:p>
          <a:p>
            <a:r>
              <a:rPr lang="en-IN" dirty="0"/>
              <a:t>from flask import Flask, request, </a:t>
            </a:r>
            <a:r>
              <a:rPr lang="en-IN" dirty="0" err="1"/>
              <a:t>render_template</a:t>
            </a:r>
            <a:r>
              <a:rPr lang="en-IN" dirty="0"/>
              <a:t>, </a:t>
            </a:r>
            <a:r>
              <a:rPr lang="en-IN" dirty="0" err="1"/>
              <a:t>url_for</a:t>
            </a:r>
            <a:endParaRPr lang="en-IN" dirty="0"/>
          </a:p>
          <a:p>
            <a:r>
              <a:rPr lang="en-IN" dirty="0"/>
              <a:t>from </a:t>
            </a:r>
            <a:r>
              <a:rPr lang="en-IN" dirty="0" err="1"/>
              <a:t>tensorflow.keras.preprocessing</a:t>
            </a:r>
            <a:r>
              <a:rPr lang="en-IN" dirty="0"/>
              <a:t> import image</a:t>
            </a:r>
          </a:p>
          <a:p>
            <a:r>
              <a:rPr lang="en-IN" dirty="0"/>
              <a:t>from </a:t>
            </a:r>
            <a:r>
              <a:rPr lang="en-IN" dirty="0" err="1"/>
              <a:t>werkzeug.utils</a:t>
            </a:r>
            <a:r>
              <a:rPr lang="en-IN" dirty="0"/>
              <a:t> import </a:t>
            </a:r>
            <a:r>
              <a:rPr lang="en-IN" dirty="0" err="1"/>
              <a:t>secure_filename</a:t>
            </a:r>
            <a:endParaRPr lang="en-IN" dirty="0"/>
          </a:p>
          <a:p>
            <a:r>
              <a:rPr lang="en-IN" dirty="0"/>
              <a:t>from model import </a:t>
            </a:r>
            <a:r>
              <a:rPr lang="en-IN" dirty="0" err="1"/>
              <a:t>create_model</a:t>
            </a:r>
            <a:endParaRPr lang="en-IN" dirty="0"/>
          </a:p>
          <a:p>
            <a:endParaRPr lang="en-IN" dirty="0"/>
          </a:p>
          <a:p>
            <a:r>
              <a:rPr lang="en-IN" dirty="0"/>
              <a:t>app = Flask(__name__)</a:t>
            </a:r>
          </a:p>
          <a:p>
            <a:endParaRPr lang="en-IN" dirty="0"/>
          </a:p>
          <a:p>
            <a:r>
              <a:rPr lang="en-IN" dirty="0"/>
              <a:t># Path where uploaded images will be stored</a:t>
            </a:r>
          </a:p>
          <a:p>
            <a:r>
              <a:rPr lang="en-IN" dirty="0"/>
              <a:t>UPLOAD_FOLDER = 'static/uploaded'</a:t>
            </a:r>
          </a:p>
          <a:p>
            <a:r>
              <a:rPr lang="en-IN" dirty="0" err="1"/>
              <a:t>app.config</a:t>
            </a:r>
            <a:r>
              <a:rPr lang="en-IN" dirty="0"/>
              <a:t>['UPLOAD_FOLDER'] = UPLOAD_FOLDER</a:t>
            </a:r>
          </a:p>
          <a:p>
            <a:endParaRPr lang="en-IN" dirty="0"/>
          </a:p>
          <a:p>
            <a:r>
              <a:rPr lang="en-IN" dirty="0"/>
              <a:t># Ensure the upload folder exists</a:t>
            </a:r>
          </a:p>
          <a:p>
            <a:r>
              <a:rPr lang="en-IN" dirty="0" err="1"/>
              <a:t>os.makedirs</a:t>
            </a:r>
            <a:r>
              <a:rPr lang="en-IN" dirty="0"/>
              <a:t>(</a:t>
            </a:r>
            <a:r>
              <a:rPr lang="en-IN" dirty="0" err="1"/>
              <a:t>app.config</a:t>
            </a:r>
            <a:r>
              <a:rPr lang="en-IN" dirty="0"/>
              <a:t>['UPLOAD_FOLDER'], </a:t>
            </a:r>
            <a:r>
              <a:rPr lang="en-IN" dirty="0" err="1"/>
              <a:t>exist_ok</a:t>
            </a:r>
            <a:r>
              <a:rPr lang="en-IN" dirty="0"/>
              <a:t>=True)</a:t>
            </a:r>
          </a:p>
          <a:p>
            <a:endParaRPr lang="en-IN" dirty="0"/>
          </a:p>
          <a:p>
            <a:r>
              <a:rPr lang="en-IN" dirty="0"/>
              <a:t># Load the pre-trained CNN model</a:t>
            </a:r>
          </a:p>
          <a:p>
            <a:r>
              <a:rPr lang="en-IN" dirty="0"/>
              <a:t>model = </a:t>
            </a:r>
            <a:r>
              <a:rPr lang="en-IN" dirty="0" err="1"/>
              <a:t>create_model</a:t>
            </a:r>
            <a:r>
              <a:rPr lang="en-IN" dirty="0"/>
              <a:t>()</a:t>
            </a:r>
          </a:p>
          <a:p>
            <a:endParaRPr lang="en-IN" dirty="0"/>
          </a:p>
          <a:p>
            <a:r>
              <a:rPr lang="en-IN" dirty="0"/>
              <a:t># Function to preprocess the image and extract features</a:t>
            </a:r>
          </a:p>
          <a:p>
            <a:r>
              <a:rPr lang="en-IN" dirty="0"/>
              <a:t>def </a:t>
            </a:r>
            <a:r>
              <a:rPr lang="en-IN" dirty="0" err="1"/>
              <a:t>extract_features</a:t>
            </a:r>
            <a:r>
              <a:rPr lang="en-IN" dirty="0"/>
              <a:t>(</a:t>
            </a:r>
            <a:r>
              <a:rPr lang="en-IN" dirty="0" err="1"/>
              <a:t>img_path</a:t>
            </a:r>
            <a:r>
              <a:rPr lang="en-IN" dirty="0"/>
              <a:t>):</a:t>
            </a:r>
          </a:p>
          <a:p>
            <a:endParaRPr lang="en-IN" dirty="0"/>
          </a:p>
        </p:txBody>
      </p:sp>
    </p:spTree>
    <p:extLst>
      <p:ext uri="{BB962C8B-B14F-4D97-AF65-F5344CB8AC3E}">
        <p14:creationId xmlns:p14="http://schemas.microsoft.com/office/powerpoint/2010/main" val="2315560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1822AE-8AA5-394B-0E9C-07CC3A533AE7}"/>
              </a:ext>
            </a:extLst>
          </p:cNvPr>
          <p:cNvSpPr txBox="1"/>
          <p:nvPr/>
        </p:nvSpPr>
        <p:spPr>
          <a:xfrm>
            <a:off x="1689847" y="159336"/>
            <a:ext cx="8812305" cy="7294305"/>
          </a:xfrm>
          <a:prstGeom prst="rect">
            <a:avLst/>
          </a:prstGeom>
          <a:noFill/>
        </p:spPr>
        <p:txBody>
          <a:bodyPr wrap="square">
            <a:spAutoFit/>
          </a:bodyPr>
          <a:lstStyle/>
          <a:p>
            <a:r>
              <a:rPr lang="en-IN" dirty="0" err="1"/>
              <a:t>img</a:t>
            </a:r>
            <a:r>
              <a:rPr lang="en-IN" dirty="0"/>
              <a:t> = </a:t>
            </a:r>
            <a:r>
              <a:rPr lang="en-IN" dirty="0" err="1"/>
              <a:t>image.load_img</a:t>
            </a:r>
            <a:r>
              <a:rPr lang="en-IN" dirty="0"/>
              <a:t>(</a:t>
            </a:r>
            <a:r>
              <a:rPr lang="en-IN" dirty="0" err="1"/>
              <a:t>img_path</a:t>
            </a:r>
            <a:r>
              <a:rPr lang="en-IN" dirty="0"/>
              <a:t>, </a:t>
            </a:r>
            <a:r>
              <a:rPr lang="en-IN" dirty="0" err="1"/>
              <a:t>target_size</a:t>
            </a:r>
            <a:r>
              <a:rPr lang="en-IN" dirty="0"/>
              <a:t>=(224, 224))</a:t>
            </a:r>
          </a:p>
          <a:p>
            <a:r>
              <a:rPr lang="en-IN" dirty="0"/>
              <a:t>    </a:t>
            </a:r>
            <a:r>
              <a:rPr lang="en-IN" dirty="0" err="1"/>
              <a:t>img_array</a:t>
            </a:r>
            <a:r>
              <a:rPr lang="en-IN" dirty="0"/>
              <a:t> = </a:t>
            </a:r>
            <a:r>
              <a:rPr lang="en-IN" dirty="0" err="1"/>
              <a:t>image.img_to_array</a:t>
            </a:r>
            <a:r>
              <a:rPr lang="en-IN" dirty="0"/>
              <a:t>(</a:t>
            </a:r>
            <a:r>
              <a:rPr lang="en-IN" dirty="0" err="1"/>
              <a:t>img</a:t>
            </a:r>
            <a:r>
              <a:rPr lang="en-IN" dirty="0"/>
              <a:t>)</a:t>
            </a:r>
          </a:p>
          <a:p>
            <a:r>
              <a:rPr lang="en-IN" dirty="0"/>
              <a:t>    </a:t>
            </a:r>
            <a:r>
              <a:rPr lang="en-IN" dirty="0" err="1"/>
              <a:t>img_array</a:t>
            </a:r>
            <a:r>
              <a:rPr lang="en-IN" dirty="0"/>
              <a:t> = </a:t>
            </a:r>
            <a:r>
              <a:rPr lang="en-IN" dirty="0" err="1"/>
              <a:t>np.expand_dims</a:t>
            </a:r>
            <a:r>
              <a:rPr lang="en-IN" dirty="0"/>
              <a:t>(</a:t>
            </a:r>
            <a:r>
              <a:rPr lang="en-IN" dirty="0" err="1"/>
              <a:t>img_array</a:t>
            </a:r>
            <a:r>
              <a:rPr lang="en-IN" dirty="0"/>
              <a:t>, axis=0)</a:t>
            </a:r>
          </a:p>
          <a:p>
            <a:r>
              <a:rPr lang="en-IN" dirty="0"/>
              <a:t>    </a:t>
            </a:r>
            <a:r>
              <a:rPr lang="en-IN" dirty="0" err="1"/>
              <a:t>img_array</a:t>
            </a:r>
            <a:r>
              <a:rPr lang="en-IN" dirty="0"/>
              <a:t> = </a:t>
            </a:r>
            <a:r>
              <a:rPr lang="en-IN" dirty="0" err="1"/>
              <a:t>img_array</a:t>
            </a:r>
            <a:r>
              <a:rPr lang="en-IN" dirty="0"/>
              <a:t> / 255.0  # Normalize to [0, 1]</a:t>
            </a:r>
          </a:p>
          <a:p>
            <a:r>
              <a:rPr lang="en-IN" dirty="0"/>
              <a:t>    features = </a:t>
            </a:r>
            <a:r>
              <a:rPr lang="en-IN" dirty="0" err="1"/>
              <a:t>model.predict</a:t>
            </a:r>
            <a:r>
              <a:rPr lang="en-IN" dirty="0"/>
              <a:t>(</a:t>
            </a:r>
            <a:r>
              <a:rPr lang="en-IN" dirty="0" err="1"/>
              <a:t>img_array</a:t>
            </a:r>
            <a:r>
              <a:rPr lang="en-IN" dirty="0"/>
              <a:t>)</a:t>
            </a:r>
          </a:p>
          <a:p>
            <a:r>
              <a:rPr lang="en-IN" dirty="0"/>
              <a:t>    return </a:t>
            </a:r>
            <a:r>
              <a:rPr lang="en-IN" dirty="0" err="1"/>
              <a:t>features.flatten</a:t>
            </a:r>
            <a:r>
              <a:rPr lang="en-IN" dirty="0"/>
              <a:t>(</a:t>
            </a:r>
          </a:p>
          <a:p>
            <a:r>
              <a:rPr lang="en-IN" dirty="0"/>
              <a:t># Function to find matching characteristics based on feature vectors</a:t>
            </a:r>
          </a:p>
          <a:p>
            <a:r>
              <a:rPr lang="en-IN" dirty="0"/>
              <a:t># Function to find matching characteristics based on feature vectors</a:t>
            </a:r>
          </a:p>
          <a:p>
            <a:r>
              <a:rPr lang="en-IN" dirty="0"/>
              <a:t>def </a:t>
            </a:r>
            <a:r>
              <a:rPr lang="en-IN" dirty="0" err="1"/>
              <a:t>find_matching_characteristics</a:t>
            </a:r>
            <a:r>
              <a:rPr lang="en-IN" dirty="0"/>
              <a:t>(</a:t>
            </a:r>
            <a:r>
              <a:rPr lang="en-IN" dirty="0" err="1"/>
              <a:t>child_features</a:t>
            </a:r>
            <a:r>
              <a:rPr lang="en-IN" dirty="0"/>
              <a:t>, </a:t>
            </a:r>
            <a:r>
              <a:rPr lang="en-IN" dirty="0" err="1"/>
              <a:t>mother_features</a:t>
            </a:r>
            <a:r>
              <a:rPr lang="en-IN" dirty="0"/>
              <a:t>, </a:t>
            </a:r>
            <a:r>
              <a:rPr lang="en-IN" dirty="0" err="1"/>
              <a:t>father_features</a:t>
            </a:r>
            <a:r>
              <a:rPr lang="en-IN" dirty="0"/>
              <a:t>, </a:t>
            </a:r>
            <a:r>
              <a:rPr lang="en-IN" dirty="0" err="1"/>
              <a:t>grandmother_features</a:t>
            </a:r>
            <a:r>
              <a:rPr lang="en-IN" dirty="0"/>
              <a:t>, </a:t>
            </a:r>
            <a:r>
              <a:rPr lang="en-IN" dirty="0" err="1"/>
              <a:t>grandfather_features</a:t>
            </a:r>
            <a:r>
              <a:rPr lang="en-IN" dirty="0"/>
              <a:t>):</a:t>
            </a:r>
          </a:p>
          <a:p>
            <a:r>
              <a:rPr lang="en-IN" dirty="0"/>
              <a:t>    </a:t>
            </a:r>
            <a:r>
              <a:rPr lang="en-IN" dirty="0" err="1"/>
              <a:t>matching_characteristics</a:t>
            </a:r>
            <a:r>
              <a:rPr lang="en-IN" dirty="0"/>
              <a:t> = {</a:t>
            </a:r>
          </a:p>
          <a:p>
            <a:r>
              <a:rPr lang="en-IN" dirty="0"/>
              <a:t>        "mother": [],</a:t>
            </a:r>
          </a:p>
          <a:p>
            <a:r>
              <a:rPr lang="en-IN" dirty="0"/>
              <a:t>        "father": [],</a:t>
            </a:r>
          </a:p>
          <a:p>
            <a:r>
              <a:rPr lang="en-IN" dirty="0"/>
              <a:t>        "grandmother": [],</a:t>
            </a:r>
          </a:p>
          <a:p>
            <a:r>
              <a:rPr lang="en-IN" dirty="0"/>
              <a:t>        "grandfather": [] }</a:t>
            </a:r>
          </a:p>
          <a:p>
            <a:r>
              <a:rPr lang="en-IN" dirty="0"/>
              <a:t>    # Example criteria for matching characteristics (customized for your use case)</a:t>
            </a:r>
          </a:p>
          <a:p>
            <a:r>
              <a:rPr lang="en-IN" dirty="0"/>
              <a:t>    if </a:t>
            </a:r>
            <a:r>
              <a:rPr lang="en-IN" dirty="0" err="1"/>
              <a:t>np.linalg.norm</a:t>
            </a:r>
            <a:r>
              <a:rPr lang="en-IN" dirty="0"/>
              <a:t>(</a:t>
            </a:r>
            <a:r>
              <a:rPr lang="en-IN" dirty="0" err="1"/>
              <a:t>child_features</a:t>
            </a:r>
            <a:r>
              <a:rPr lang="en-IN" dirty="0"/>
              <a:t> - </a:t>
            </a:r>
            <a:r>
              <a:rPr lang="en-IN" dirty="0" err="1"/>
              <a:t>mother_features</a:t>
            </a:r>
            <a:r>
              <a:rPr lang="en-IN" dirty="0"/>
              <a:t>) &lt; 0.5:</a:t>
            </a:r>
          </a:p>
          <a:p>
            <a:r>
              <a:rPr lang="en-IN" dirty="0"/>
              <a:t>        </a:t>
            </a:r>
            <a:r>
              <a:rPr lang="en-IN" dirty="0" err="1"/>
              <a:t>matching_characteristics</a:t>
            </a:r>
            <a:r>
              <a:rPr lang="en-IN" dirty="0"/>
              <a:t>["mother"].append("Eye Shape") </a:t>
            </a:r>
          </a:p>
          <a:p>
            <a:r>
              <a:rPr lang="en-IN" dirty="0"/>
              <a:t>    if </a:t>
            </a:r>
            <a:r>
              <a:rPr lang="en-IN" dirty="0" err="1"/>
              <a:t>np.linalg.norm</a:t>
            </a:r>
            <a:r>
              <a:rPr lang="en-IN" dirty="0"/>
              <a:t>(</a:t>
            </a:r>
            <a:r>
              <a:rPr lang="en-IN" dirty="0" err="1"/>
              <a:t>child_features</a:t>
            </a:r>
            <a:r>
              <a:rPr lang="en-IN" dirty="0"/>
              <a:t> - </a:t>
            </a:r>
            <a:r>
              <a:rPr lang="en-IN" dirty="0" err="1"/>
              <a:t>father_features</a:t>
            </a:r>
            <a:r>
              <a:rPr lang="en-IN" dirty="0"/>
              <a:t>) &lt; 0.5:</a:t>
            </a:r>
          </a:p>
          <a:p>
            <a:r>
              <a:rPr lang="en-IN" dirty="0"/>
              <a:t>        </a:t>
            </a:r>
            <a:r>
              <a:rPr lang="en-IN" dirty="0" err="1"/>
              <a:t>matching_characteristics</a:t>
            </a:r>
            <a:r>
              <a:rPr lang="en-IN" dirty="0"/>
              <a:t>["father"].append("Nose Shape")  </a:t>
            </a:r>
          </a:p>
          <a:p>
            <a:r>
              <a:rPr lang="en-IN" dirty="0"/>
              <a:t>    if </a:t>
            </a:r>
            <a:r>
              <a:rPr lang="en-IN" dirty="0" err="1"/>
              <a:t>np.linalg.norm</a:t>
            </a:r>
            <a:r>
              <a:rPr lang="en-IN" dirty="0"/>
              <a:t>(</a:t>
            </a:r>
            <a:r>
              <a:rPr lang="en-IN" dirty="0" err="1"/>
              <a:t>child_features</a:t>
            </a:r>
            <a:r>
              <a:rPr lang="en-IN" dirty="0"/>
              <a:t> - </a:t>
            </a:r>
            <a:r>
              <a:rPr lang="en-IN" dirty="0" err="1"/>
              <a:t>grandmother_features</a:t>
            </a:r>
            <a:r>
              <a:rPr lang="en-IN" dirty="0"/>
              <a:t>) &lt; 0.5:</a:t>
            </a:r>
          </a:p>
          <a:p>
            <a:r>
              <a:rPr lang="en-IN" dirty="0"/>
              <a:t>        </a:t>
            </a:r>
            <a:r>
              <a:rPr lang="en-IN" dirty="0" err="1"/>
              <a:t>matching_characteristics</a:t>
            </a:r>
            <a:r>
              <a:rPr lang="en-IN" dirty="0"/>
              <a:t>["grandmother"].append("Hair </a:t>
            </a:r>
            <a:r>
              <a:rPr lang="en-IN" dirty="0" err="1"/>
              <a:t>Color</a:t>
            </a:r>
            <a:r>
              <a:rPr lang="en-IN" dirty="0"/>
              <a:t>")</a:t>
            </a:r>
          </a:p>
          <a:p>
            <a:r>
              <a:rPr lang="en-IN" dirty="0"/>
              <a:t>    if </a:t>
            </a:r>
            <a:r>
              <a:rPr lang="en-IN" dirty="0" err="1"/>
              <a:t>np.linalg.norm</a:t>
            </a:r>
            <a:r>
              <a:rPr lang="en-IN" dirty="0"/>
              <a:t>(</a:t>
            </a:r>
            <a:r>
              <a:rPr lang="en-IN" dirty="0" err="1"/>
              <a:t>child_features</a:t>
            </a:r>
            <a:r>
              <a:rPr lang="en-IN" dirty="0"/>
              <a:t> - </a:t>
            </a:r>
            <a:r>
              <a:rPr lang="en-IN" dirty="0" err="1"/>
              <a:t>grandfather_features</a:t>
            </a:r>
            <a:r>
              <a:rPr lang="en-IN" dirty="0"/>
              <a:t>) &lt; 0.5:</a:t>
            </a:r>
          </a:p>
          <a:p>
            <a:r>
              <a:rPr lang="en-IN" dirty="0"/>
              <a:t>        </a:t>
            </a:r>
            <a:r>
              <a:rPr lang="en-IN" dirty="0" err="1"/>
              <a:t>matching_characteristics</a:t>
            </a:r>
            <a:r>
              <a:rPr lang="en-IN" dirty="0"/>
              <a:t>["grandfather"].append("Facial Structure")</a:t>
            </a:r>
          </a:p>
          <a:p>
            <a:r>
              <a:rPr lang="en-IN" dirty="0"/>
              <a:t>    </a:t>
            </a:r>
          </a:p>
        </p:txBody>
      </p:sp>
    </p:spTree>
    <p:extLst>
      <p:ext uri="{BB962C8B-B14F-4D97-AF65-F5344CB8AC3E}">
        <p14:creationId xmlns:p14="http://schemas.microsoft.com/office/powerpoint/2010/main" val="4149548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C3DD44A-F3BE-57A2-4BA1-13E54FC6FBF6}"/>
              </a:ext>
            </a:extLst>
          </p:cNvPr>
          <p:cNvSpPr txBox="1"/>
          <p:nvPr/>
        </p:nvSpPr>
        <p:spPr>
          <a:xfrm>
            <a:off x="2263737" y="-79653"/>
            <a:ext cx="8757334" cy="7017306"/>
          </a:xfrm>
          <a:prstGeom prst="rect">
            <a:avLst/>
          </a:prstGeom>
          <a:noFill/>
        </p:spPr>
        <p:txBody>
          <a:bodyPr wrap="square">
            <a:spAutoFit/>
          </a:bodyPr>
          <a:lstStyle/>
          <a:p>
            <a:r>
              <a:rPr lang="en-IN" dirty="0"/>
              <a:t># Additional matching characteristics</a:t>
            </a:r>
          </a:p>
          <a:p>
            <a:r>
              <a:rPr lang="en-IN" dirty="0"/>
              <a:t>    if </a:t>
            </a:r>
            <a:r>
              <a:rPr lang="en-IN" dirty="0" err="1"/>
              <a:t>np.linalg.norm</a:t>
            </a:r>
            <a:r>
              <a:rPr lang="en-IN" dirty="0"/>
              <a:t>(</a:t>
            </a:r>
            <a:r>
              <a:rPr lang="en-IN" dirty="0" err="1"/>
              <a:t>child_features</a:t>
            </a:r>
            <a:r>
              <a:rPr lang="en-IN" dirty="0"/>
              <a:t> - </a:t>
            </a:r>
            <a:r>
              <a:rPr lang="en-IN" dirty="0" err="1"/>
              <a:t>mother_features</a:t>
            </a:r>
            <a:r>
              <a:rPr lang="en-IN" dirty="0"/>
              <a:t>) &lt; 0.5:</a:t>
            </a:r>
          </a:p>
          <a:p>
            <a:r>
              <a:rPr lang="en-IN" dirty="0"/>
              <a:t>        </a:t>
            </a:r>
            <a:r>
              <a:rPr lang="en-IN" dirty="0" err="1"/>
              <a:t>matching_characteristics</a:t>
            </a:r>
            <a:r>
              <a:rPr lang="en-IN" dirty="0"/>
              <a:t>["mother"].append("Skin Tone")     </a:t>
            </a:r>
          </a:p>
          <a:p>
            <a:r>
              <a:rPr lang="en-IN" dirty="0"/>
              <a:t>    if </a:t>
            </a:r>
            <a:r>
              <a:rPr lang="en-IN" dirty="0" err="1"/>
              <a:t>np.linalg.norm</a:t>
            </a:r>
            <a:r>
              <a:rPr lang="en-IN" dirty="0"/>
              <a:t>(</a:t>
            </a:r>
            <a:r>
              <a:rPr lang="en-IN" dirty="0" err="1"/>
              <a:t>child_features</a:t>
            </a:r>
            <a:r>
              <a:rPr lang="en-IN" dirty="0"/>
              <a:t> - </a:t>
            </a:r>
            <a:r>
              <a:rPr lang="en-IN" dirty="0" err="1"/>
              <a:t>father_features</a:t>
            </a:r>
            <a:r>
              <a:rPr lang="en-IN" dirty="0"/>
              <a:t>) &lt; 0.5:</a:t>
            </a:r>
          </a:p>
          <a:p>
            <a:r>
              <a:rPr lang="en-IN" dirty="0"/>
              <a:t>        </a:t>
            </a:r>
            <a:r>
              <a:rPr lang="en-IN" dirty="0" err="1"/>
              <a:t>matching_characteristics</a:t>
            </a:r>
            <a:r>
              <a:rPr lang="en-IN" dirty="0"/>
              <a:t>["father"].append("Chin Shape")</a:t>
            </a:r>
          </a:p>
          <a:p>
            <a:r>
              <a:rPr lang="en-IN" dirty="0"/>
              <a:t>    if </a:t>
            </a:r>
            <a:r>
              <a:rPr lang="en-IN" dirty="0" err="1"/>
              <a:t>np.linalg.norm</a:t>
            </a:r>
            <a:r>
              <a:rPr lang="en-IN" dirty="0"/>
              <a:t>(</a:t>
            </a:r>
            <a:r>
              <a:rPr lang="en-IN" dirty="0" err="1"/>
              <a:t>child_features</a:t>
            </a:r>
            <a:r>
              <a:rPr lang="en-IN" dirty="0"/>
              <a:t> - </a:t>
            </a:r>
            <a:r>
              <a:rPr lang="en-IN" dirty="0" err="1"/>
              <a:t>grandmother_features</a:t>
            </a:r>
            <a:r>
              <a:rPr lang="en-IN" dirty="0"/>
              <a:t>) &lt; 0.5:</a:t>
            </a:r>
          </a:p>
          <a:p>
            <a:r>
              <a:rPr lang="en-IN" dirty="0"/>
              <a:t>        </a:t>
            </a:r>
            <a:r>
              <a:rPr lang="en-IN" dirty="0" err="1"/>
              <a:t>matching_characteristics</a:t>
            </a:r>
            <a:r>
              <a:rPr lang="en-IN" dirty="0"/>
              <a:t>["grandmother"].append("Eyebrow Shape")    </a:t>
            </a:r>
          </a:p>
          <a:p>
            <a:r>
              <a:rPr lang="en-IN" dirty="0"/>
              <a:t>    if </a:t>
            </a:r>
            <a:r>
              <a:rPr lang="en-IN" dirty="0" err="1"/>
              <a:t>np.linalg.norm</a:t>
            </a:r>
            <a:r>
              <a:rPr lang="en-IN" dirty="0"/>
              <a:t>(</a:t>
            </a:r>
            <a:r>
              <a:rPr lang="en-IN" dirty="0" err="1"/>
              <a:t>child_features</a:t>
            </a:r>
            <a:r>
              <a:rPr lang="en-IN" dirty="0"/>
              <a:t> - </a:t>
            </a:r>
            <a:r>
              <a:rPr lang="en-IN" dirty="0" err="1"/>
              <a:t>grandfather_features</a:t>
            </a:r>
            <a:r>
              <a:rPr lang="en-IN" dirty="0"/>
              <a:t>) &lt; 0.5:</a:t>
            </a:r>
          </a:p>
          <a:p>
            <a:r>
              <a:rPr lang="en-IN" dirty="0"/>
              <a:t>        </a:t>
            </a:r>
            <a:r>
              <a:rPr lang="en-IN" dirty="0" err="1"/>
              <a:t>matching_characteristics</a:t>
            </a:r>
            <a:r>
              <a:rPr lang="en-IN" dirty="0"/>
              <a:t>["grandfather"].append("Jawline Shape")</a:t>
            </a:r>
          </a:p>
          <a:p>
            <a:r>
              <a:rPr lang="en-IN" dirty="0"/>
              <a:t>    # Check for no matching characteristics and replace empty lists with a message</a:t>
            </a:r>
          </a:p>
          <a:p>
            <a:r>
              <a:rPr lang="en-IN" dirty="0"/>
              <a:t>    for key in </a:t>
            </a:r>
            <a:r>
              <a:rPr lang="en-IN" dirty="0" err="1"/>
              <a:t>matching_characteristics</a:t>
            </a:r>
            <a:r>
              <a:rPr lang="en-IN" dirty="0"/>
              <a:t>:</a:t>
            </a:r>
          </a:p>
          <a:p>
            <a:r>
              <a:rPr lang="en-IN" dirty="0"/>
              <a:t>        if not </a:t>
            </a:r>
            <a:r>
              <a:rPr lang="en-IN" dirty="0" err="1"/>
              <a:t>matching_characteristics</a:t>
            </a:r>
            <a:r>
              <a:rPr lang="en-IN" dirty="0"/>
              <a:t>[key]:</a:t>
            </a:r>
          </a:p>
          <a:p>
            <a:r>
              <a:rPr lang="en-IN" dirty="0"/>
              <a:t>            </a:t>
            </a:r>
            <a:r>
              <a:rPr lang="en-IN" dirty="0" err="1"/>
              <a:t>matching_characteristics</a:t>
            </a:r>
            <a:r>
              <a:rPr lang="en-IN" dirty="0"/>
              <a:t>[key] = ["No matching facial features"]</a:t>
            </a:r>
          </a:p>
          <a:p>
            <a:r>
              <a:rPr lang="en-IN" dirty="0"/>
              <a:t>    return </a:t>
            </a:r>
            <a:r>
              <a:rPr lang="en-IN" dirty="0" err="1"/>
              <a:t>matching_characteristics</a:t>
            </a:r>
            <a:endParaRPr lang="en-IN" dirty="0"/>
          </a:p>
          <a:p>
            <a:r>
              <a:rPr lang="en-IN" dirty="0"/>
              <a:t>@app.route('/', methods=['GET'])</a:t>
            </a:r>
          </a:p>
          <a:p>
            <a:r>
              <a:rPr lang="en-IN" dirty="0"/>
              <a:t>def home():</a:t>
            </a:r>
          </a:p>
          <a:p>
            <a:r>
              <a:rPr lang="en-IN" dirty="0"/>
              <a:t>    return </a:t>
            </a:r>
            <a:r>
              <a:rPr lang="en-IN" dirty="0" err="1"/>
              <a:t>render_template</a:t>
            </a:r>
            <a:r>
              <a:rPr lang="en-IN" dirty="0"/>
              <a:t>('index.html')</a:t>
            </a:r>
          </a:p>
          <a:p>
            <a:r>
              <a:rPr lang="en-IN" dirty="0"/>
              <a:t>@app.route('/predict', methods=['POST'])</a:t>
            </a:r>
          </a:p>
          <a:p>
            <a:r>
              <a:rPr lang="en-IN" dirty="0"/>
              <a:t>def predict():</a:t>
            </a:r>
          </a:p>
          <a:p>
            <a:r>
              <a:rPr lang="en-IN" dirty="0"/>
              <a:t>    # Save uploaded images</a:t>
            </a:r>
          </a:p>
          <a:p>
            <a:r>
              <a:rPr lang="en-IN" dirty="0"/>
              <a:t>    </a:t>
            </a:r>
            <a:r>
              <a:rPr lang="en-IN" dirty="0" err="1"/>
              <a:t>grandmother_image</a:t>
            </a:r>
            <a:r>
              <a:rPr lang="en-IN" dirty="0"/>
              <a:t> = </a:t>
            </a:r>
            <a:r>
              <a:rPr lang="en-IN" dirty="0" err="1"/>
              <a:t>request.files</a:t>
            </a:r>
            <a:r>
              <a:rPr lang="en-IN" dirty="0"/>
              <a:t>['grandmother']</a:t>
            </a:r>
          </a:p>
          <a:p>
            <a:r>
              <a:rPr lang="en-IN" dirty="0"/>
              <a:t>    </a:t>
            </a:r>
            <a:r>
              <a:rPr lang="en-IN" dirty="0" err="1"/>
              <a:t>grandfather_image</a:t>
            </a:r>
            <a:r>
              <a:rPr lang="en-IN" dirty="0"/>
              <a:t> = </a:t>
            </a:r>
            <a:r>
              <a:rPr lang="en-IN" dirty="0" err="1"/>
              <a:t>request.files</a:t>
            </a:r>
            <a:r>
              <a:rPr lang="en-IN" dirty="0"/>
              <a:t>['grandfather']</a:t>
            </a:r>
          </a:p>
          <a:p>
            <a:r>
              <a:rPr lang="en-IN" dirty="0"/>
              <a:t>    </a:t>
            </a:r>
            <a:r>
              <a:rPr lang="en-IN" dirty="0" err="1"/>
              <a:t>mother_image</a:t>
            </a:r>
            <a:r>
              <a:rPr lang="en-IN" dirty="0"/>
              <a:t> = </a:t>
            </a:r>
            <a:r>
              <a:rPr lang="en-IN" dirty="0" err="1"/>
              <a:t>request.files</a:t>
            </a:r>
            <a:r>
              <a:rPr lang="en-IN" dirty="0"/>
              <a:t>['mother']</a:t>
            </a:r>
          </a:p>
          <a:p>
            <a:r>
              <a:rPr lang="en-IN" dirty="0"/>
              <a:t>    </a:t>
            </a:r>
            <a:r>
              <a:rPr lang="en-IN" dirty="0" err="1"/>
              <a:t>father_image</a:t>
            </a:r>
            <a:r>
              <a:rPr lang="en-IN" dirty="0"/>
              <a:t> = </a:t>
            </a:r>
            <a:r>
              <a:rPr lang="en-IN" dirty="0" err="1"/>
              <a:t>request.files</a:t>
            </a:r>
            <a:r>
              <a:rPr lang="en-IN" dirty="0"/>
              <a:t>['father']</a:t>
            </a:r>
          </a:p>
          <a:p>
            <a:r>
              <a:rPr lang="en-IN" dirty="0"/>
              <a:t>    </a:t>
            </a:r>
            <a:r>
              <a:rPr lang="en-IN" dirty="0" err="1"/>
              <a:t>child_image</a:t>
            </a:r>
            <a:r>
              <a:rPr lang="en-IN" dirty="0"/>
              <a:t> = </a:t>
            </a:r>
            <a:r>
              <a:rPr lang="en-IN" dirty="0" err="1"/>
              <a:t>request.files</a:t>
            </a:r>
            <a:r>
              <a:rPr lang="en-IN" dirty="0"/>
              <a:t>['child']</a:t>
            </a:r>
          </a:p>
        </p:txBody>
      </p:sp>
    </p:spTree>
    <p:extLst>
      <p:ext uri="{BB962C8B-B14F-4D97-AF65-F5344CB8AC3E}">
        <p14:creationId xmlns:p14="http://schemas.microsoft.com/office/powerpoint/2010/main" val="1245567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C81D37C-7DDC-5B95-1BBF-67FD1B89E7A6}"/>
              </a:ext>
            </a:extLst>
          </p:cNvPr>
          <p:cNvSpPr txBox="1"/>
          <p:nvPr/>
        </p:nvSpPr>
        <p:spPr>
          <a:xfrm>
            <a:off x="1584960" y="-218152"/>
            <a:ext cx="8991599" cy="7571303"/>
          </a:xfrm>
          <a:prstGeom prst="rect">
            <a:avLst/>
          </a:prstGeom>
          <a:noFill/>
        </p:spPr>
        <p:txBody>
          <a:bodyPr wrap="square">
            <a:spAutoFit/>
          </a:bodyPr>
          <a:lstStyle/>
          <a:p>
            <a:endParaRPr lang="en-IN" dirty="0"/>
          </a:p>
          <a:p>
            <a:r>
              <a:rPr lang="en-IN" dirty="0"/>
              <a:t>    # Save images with secure filenames</a:t>
            </a:r>
          </a:p>
          <a:p>
            <a:r>
              <a:rPr lang="en-IN" dirty="0"/>
              <a:t>    </a:t>
            </a:r>
            <a:r>
              <a:rPr lang="en-IN" dirty="0" err="1"/>
              <a:t>grandmother_filename</a:t>
            </a:r>
            <a:r>
              <a:rPr lang="en-IN" dirty="0"/>
              <a:t> = </a:t>
            </a:r>
            <a:r>
              <a:rPr lang="en-IN" dirty="0" err="1"/>
              <a:t>secure_filename</a:t>
            </a:r>
            <a:r>
              <a:rPr lang="en-IN" dirty="0"/>
              <a:t>(</a:t>
            </a:r>
            <a:r>
              <a:rPr lang="en-IN" dirty="0" err="1"/>
              <a:t>grandmother_image.filename</a:t>
            </a:r>
            <a:r>
              <a:rPr lang="en-IN" dirty="0"/>
              <a:t>)</a:t>
            </a:r>
          </a:p>
          <a:p>
            <a:r>
              <a:rPr lang="en-IN" dirty="0"/>
              <a:t>    </a:t>
            </a:r>
            <a:r>
              <a:rPr lang="en-IN" dirty="0" err="1"/>
              <a:t>grandfather_filename</a:t>
            </a:r>
            <a:r>
              <a:rPr lang="en-IN" dirty="0"/>
              <a:t> = </a:t>
            </a:r>
            <a:r>
              <a:rPr lang="en-IN" dirty="0" err="1"/>
              <a:t>secure_filename</a:t>
            </a:r>
            <a:r>
              <a:rPr lang="en-IN" dirty="0"/>
              <a:t>(</a:t>
            </a:r>
            <a:r>
              <a:rPr lang="en-IN" dirty="0" err="1"/>
              <a:t>grandfather_image.filename</a:t>
            </a:r>
            <a:r>
              <a:rPr lang="en-IN" dirty="0"/>
              <a:t>)</a:t>
            </a:r>
          </a:p>
          <a:p>
            <a:r>
              <a:rPr lang="en-IN" dirty="0"/>
              <a:t>    </a:t>
            </a:r>
            <a:r>
              <a:rPr lang="en-IN" dirty="0" err="1"/>
              <a:t>mother_filename</a:t>
            </a:r>
            <a:r>
              <a:rPr lang="en-IN" dirty="0"/>
              <a:t> = </a:t>
            </a:r>
            <a:r>
              <a:rPr lang="en-IN" dirty="0" err="1"/>
              <a:t>secure_filename</a:t>
            </a:r>
            <a:r>
              <a:rPr lang="en-IN" dirty="0"/>
              <a:t>(</a:t>
            </a:r>
            <a:r>
              <a:rPr lang="en-IN" dirty="0" err="1"/>
              <a:t>mother_image.filename</a:t>
            </a:r>
            <a:r>
              <a:rPr lang="en-IN" dirty="0"/>
              <a:t>)</a:t>
            </a:r>
          </a:p>
          <a:p>
            <a:r>
              <a:rPr lang="en-IN" dirty="0"/>
              <a:t>    </a:t>
            </a:r>
            <a:r>
              <a:rPr lang="en-IN" dirty="0" err="1"/>
              <a:t>father_filename</a:t>
            </a:r>
            <a:r>
              <a:rPr lang="en-IN" dirty="0"/>
              <a:t> = </a:t>
            </a:r>
            <a:r>
              <a:rPr lang="en-IN" dirty="0" err="1"/>
              <a:t>secure_filename</a:t>
            </a:r>
            <a:r>
              <a:rPr lang="en-IN" dirty="0"/>
              <a:t>(</a:t>
            </a:r>
            <a:r>
              <a:rPr lang="en-IN" dirty="0" err="1"/>
              <a:t>father_image.filename</a:t>
            </a:r>
            <a:r>
              <a:rPr lang="en-IN" dirty="0"/>
              <a:t>)</a:t>
            </a:r>
          </a:p>
          <a:p>
            <a:r>
              <a:rPr lang="en-IN" dirty="0"/>
              <a:t>    </a:t>
            </a:r>
            <a:r>
              <a:rPr lang="en-IN" dirty="0" err="1"/>
              <a:t>child_filename</a:t>
            </a:r>
            <a:r>
              <a:rPr lang="en-IN" dirty="0"/>
              <a:t> = </a:t>
            </a:r>
            <a:r>
              <a:rPr lang="en-IN" dirty="0" err="1"/>
              <a:t>secure_filename</a:t>
            </a:r>
            <a:r>
              <a:rPr lang="en-IN" dirty="0"/>
              <a:t>(</a:t>
            </a:r>
            <a:r>
              <a:rPr lang="en-IN" dirty="0" err="1"/>
              <a:t>child_image.filename</a:t>
            </a:r>
            <a:r>
              <a:rPr lang="en-IN" dirty="0"/>
              <a:t>)</a:t>
            </a:r>
          </a:p>
          <a:p>
            <a:r>
              <a:rPr lang="en-IN" dirty="0"/>
              <a:t>    # Save the images to static/uploaded directory</a:t>
            </a:r>
          </a:p>
          <a:p>
            <a:r>
              <a:rPr lang="en-IN" dirty="0"/>
              <a:t>    </a:t>
            </a:r>
            <a:r>
              <a:rPr lang="en-IN" dirty="0" err="1"/>
              <a:t>grandmother_path</a:t>
            </a:r>
            <a:r>
              <a:rPr lang="en-IN" dirty="0"/>
              <a:t> = </a:t>
            </a:r>
            <a:r>
              <a:rPr lang="en-IN" dirty="0" err="1"/>
              <a:t>os.path.join</a:t>
            </a:r>
            <a:r>
              <a:rPr lang="en-IN" dirty="0"/>
              <a:t>(</a:t>
            </a:r>
            <a:r>
              <a:rPr lang="en-IN" dirty="0" err="1"/>
              <a:t>app.config</a:t>
            </a:r>
            <a:r>
              <a:rPr lang="en-IN" dirty="0"/>
              <a:t>['UPLOAD_FOLDER'], </a:t>
            </a:r>
            <a:r>
              <a:rPr lang="en-IN" dirty="0" err="1"/>
              <a:t>grandmother_filename</a:t>
            </a:r>
            <a:r>
              <a:rPr lang="en-IN" dirty="0"/>
              <a:t>)</a:t>
            </a:r>
          </a:p>
          <a:p>
            <a:r>
              <a:rPr lang="en-IN" dirty="0"/>
              <a:t>    </a:t>
            </a:r>
            <a:r>
              <a:rPr lang="en-IN" dirty="0" err="1"/>
              <a:t>grandfather_path</a:t>
            </a:r>
            <a:r>
              <a:rPr lang="en-IN" dirty="0"/>
              <a:t> = </a:t>
            </a:r>
            <a:r>
              <a:rPr lang="en-IN" dirty="0" err="1"/>
              <a:t>os.path.join</a:t>
            </a:r>
            <a:r>
              <a:rPr lang="en-IN" dirty="0"/>
              <a:t>(</a:t>
            </a:r>
            <a:r>
              <a:rPr lang="en-IN" dirty="0" err="1"/>
              <a:t>app.config</a:t>
            </a:r>
            <a:r>
              <a:rPr lang="en-IN" dirty="0"/>
              <a:t>['UPLOAD_FOLDER'], </a:t>
            </a:r>
            <a:r>
              <a:rPr lang="en-IN" dirty="0" err="1"/>
              <a:t>grandfather_filename</a:t>
            </a:r>
            <a:r>
              <a:rPr lang="en-IN" dirty="0"/>
              <a:t>)</a:t>
            </a:r>
          </a:p>
          <a:p>
            <a:r>
              <a:rPr lang="en-IN" dirty="0"/>
              <a:t>    </a:t>
            </a:r>
            <a:r>
              <a:rPr lang="en-IN" dirty="0" err="1"/>
              <a:t>mother_path</a:t>
            </a:r>
            <a:r>
              <a:rPr lang="en-IN" dirty="0"/>
              <a:t> = </a:t>
            </a:r>
            <a:r>
              <a:rPr lang="en-IN" dirty="0" err="1"/>
              <a:t>os.path.join</a:t>
            </a:r>
            <a:r>
              <a:rPr lang="en-IN" dirty="0"/>
              <a:t>(</a:t>
            </a:r>
            <a:r>
              <a:rPr lang="en-IN" dirty="0" err="1"/>
              <a:t>app.config</a:t>
            </a:r>
            <a:r>
              <a:rPr lang="en-IN" dirty="0"/>
              <a:t>['UPLOAD_FOLDER'], </a:t>
            </a:r>
            <a:r>
              <a:rPr lang="en-IN" dirty="0" err="1"/>
              <a:t>mother_filename</a:t>
            </a:r>
            <a:r>
              <a:rPr lang="en-IN" dirty="0"/>
              <a:t>)</a:t>
            </a:r>
          </a:p>
          <a:p>
            <a:r>
              <a:rPr lang="en-IN" dirty="0"/>
              <a:t>    </a:t>
            </a:r>
            <a:r>
              <a:rPr lang="en-IN" dirty="0" err="1"/>
              <a:t>father_path</a:t>
            </a:r>
            <a:r>
              <a:rPr lang="en-IN" dirty="0"/>
              <a:t> = </a:t>
            </a:r>
            <a:r>
              <a:rPr lang="en-IN" dirty="0" err="1"/>
              <a:t>os.path.join</a:t>
            </a:r>
            <a:r>
              <a:rPr lang="en-IN" dirty="0"/>
              <a:t>(</a:t>
            </a:r>
            <a:r>
              <a:rPr lang="en-IN" dirty="0" err="1"/>
              <a:t>app.config</a:t>
            </a:r>
            <a:r>
              <a:rPr lang="en-IN" dirty="0"/>
              <a:t>['UPLOAD_FOLDER'], </a:t>
            </a:r>
            <a:r>
              <a:rPr lang="en-IN" dirty="0" err="1"/>
              <a:t>father_filename</a:t>
            </a:r>
            <a:r>
              <a:rPr lang="en-IN" dirty="0"/>
              <a:t>)</a:t>
            </a:r>
          </a:p>
          <a:p>
            <a:r>
              <a:rPr lang="en-IN" dirty="0"/>
              <a:t>    </a:t>
            </a:r>
            <a:r>
              <a:rPr lang="en-IN" dirty="0" err="1"/>
              <a:t>child_path</a:t>
            </a:r>
            <a:r>
              <a:rPr lang="en-IN" dirty="0"/>
              <a:t> = </a:t>
            </a:r>
            <a:r>
              <a:rPr lang="en-IN" dirty="0" err="1"/>
              <a:t>os.path.join</a:t>
            </a:r>
            <a:r>
              <a:rPr lang="en-IN" dirty="0"/>
              <a:t>(</a:t>
            </a:r>
            <a:r>
              <a:rPr lang="en-IN" dirty="0" err="1"/>
              <a:t>app.config</a:t>
            </a:r>
            <a:r>
              <a:rPr lang="en-IN" dirty="0"/>
              <a:t>['UPLOAD_FOLDER'], </a:t>
            </a:r>
            <a:r>
              <a:rPr lang="en-IN" dirty="0" err="1"/>
              <a:t>child_filename</a:t>
            </a:r>
            <a:r>
              <a:rPr lang="en-IN" dirty="0"/>
              <a:t>)</a:t>
            </a:r>
          </a:p>
          <a:p>
            <a:r>
              <a:rPr lang="en-IN" dirty="0" err="1"/>
              <a:t>grandmother_image.save</a:t>
            </a:r>
            <a:r>
              <a:rPr lang="en-IN" dirty="0"/>
              <a:t>(</a:t>
            </a:r>
            <a:r>
              <a:rPr lang="en-IN" dirty="0" err="1"/>
              <a:t>grandmother_path</a:t>
            </a:r>
            <a:r>
              <a:rPr lang="en-IN" dirty="0"/>
              <a:t>)</a:t>
            </a:r>
          </a:p>
          <a:p>
            <a:r>
              <a:rPr lang="en-IN" dirty="0"/>
              <a:t>    </a:t>
            </a:r>
            <a:r>
              <a:rPr lang="en-IN" dirty="0" err="1"/>
              <a:t>grandfather_image.save</a:t>
            </a:r>
            <a:r>
              <a:rPr lang="en-IN" dirty="0"/>
              <a:t>(</a:t>
            </a:r>
            <a:r>
              <a:rPr lang="en-IN" dirty="0" err="1"/>
              <a:t>grandfather_path</a:t>
            </a:r>
            <a:r>
              <a:rPr lang="en-IN" dirty="0"/>
              <a:t>)</a:t>
            </a:r>
          </a:p>
          <a:p>
            <a:r>
              <a:rPr lang="en-IN" dirty="0"/>
              <a:t>    </a:t>
            </a:r>
            <a:r>
              <a:rPr lang="en-IN" dirty="0" err="1"/>
              <a:t>mother_image.save</a:t>
            </a:r>
            <a:r>
              <a:rPr lang="en-IN" dirty="0"/>
              <a:t>(</a:t>
            </a:r>
            <a:r>
              <a:rPr lang="en-IN" dirty="0" err="1"/>
              <a:t>mother_path</a:t>
            </a:r>
            <a:r>
              <a:rPr lang="en-IN" dirty="0"/>
              <a:t>)</a:t>
            </a:r>
          </a:p>
          <a:p>
            <a:r>
              <a:rPr lang="en-IN" dirty="0"/>
              <a:t>    </a:t>
            </a:r>
            <a:r>
              <a:rPr lang="en-IN" dirty="0" err="1"/>
              <a:t>father_image.save</a:t>
            </a:r>
            <a:r>
              <a:rPr lang="en-IN" dirty="0"/>
              <a:t>(</a:t>
            </a:r>
            <a:r>
              <a:rPr lang="en-IN" dirty="0" err="1"/>
              <a:t>father_path</a:t>
            </a:r>
            <a:r>
              <a:rPr lang="en-IN" dirty="0"/>
              <a:t>)</a:t>
            </a:r>
          </a:p>
          <a:p>
            <a:r>
              <a:rPr lang="en-IN" dirty="0"/>
              <a:t>    </a:t>
            </a:r>
            <a:r>
              <a:rPr lang="en-IN" dirty="0" err="1"/>
              <a:t>child_image.save</a:t>
            </a:r>
            <a:r>
              <a:rPr lang="en-IN" dirty="0"/>
              <a:t>(</a:t>
            </a:r>
            <a:r>
              <a:rPr lang="en-IN" dirty="0" err="1"/>
              <a:t>child_path</a:t>
            </a:r>
            <a:r>
              <a:rPr lang="en-IN" dirty="0"/>
              <a:t>)</a:t>
            </a:r>
          </a:p>
          <a:p>
            <a:r>
              <a:rPr lang="en-IN" dirty="0"/>
              <a:t>    # Extract features</a:t>
            </a:r>
          </a:p>
          <a:p>
            <a:r>
              <a:rPr lang="en-IN" dirty="0"/>
              <a:t>    </a:t>
            </a:r>
            <a:r>
              <a:rPr lang="en-IN" dirty="0" err="1"/>
              <a:t>grandmother_features</a:t>
            </a:r>
            <a:r>
              <a:rPr lang="en-IN" dirty="0"/>
              <a:t> = </a:t>
            </a:r>
            <a:r>
              <a:rPr lang="en-IN" dirty="0" err="1"/>
              <a:t>extract_features</a:t>
            </a:r>
            <a:r>
              <a:rPr lang="en-IN" dirty="0"/>
              <a:t>(</a:t>
            </a:r>
            <a:r>
              <a:rPr lang="en-IN" dirty="0" err="1"/>
              <a:t>grandmother_path</a:t>
            </a:r>
            <a:r>
              <a:rPr lang="en-IN" dirty="0"/>
              <a:t>)</a:t>
            </a:r>
          </a:p>
          <a:p>
            <a:r>
              <a:rPr lang="en-IN" dirty="0"/>
              <a:t>    </a:t>
            </a:r>
            <a:r>
              <a:rPr lang="en-IN" dirty="0" err="1"/>
              <a:t>grandfather_features</a:t>
            </a:r>
            <a:r>
              <a:rPr lang="en-IN" dirty="0"/>
              <a:t> = </a:t>
            </a:r>
            <a:r>
              <a:rPr lang="en-IN" dirty="0" err="1"/>
              <a:t>extract_features</a:t>
            </a:r>
            <a:r>
              <a:rPr lang="en-IN" dirty="0"/>
              <a:t>(</a:t>
            </a:r>
            <a:r>
              <a:rPr lang="en-IN" dirty="0" err="1"/>
              <a:t>grandfather_path</a:t>
            </a:r>
            <a:r>
              <a:rPr lang="en-IN" dirty="0"/>
              <a:t>)</a:t>
            </a:r>
          </a:p>
          <a:p>
            <a:r>
              <a:rPr lang="en-IN" dirty="0"/>
              <a:t>    </a:t>
            </a:r>
            <a:r>
              <a:rPr lang="en-IN" dirty="0" err="1"/>
              <a:t>mother_features</a:t>
            </a:r>
            <a:r>
              <a:rPr lang="en-IN" dirty="0"/>
              <a:t> = </a:t>
            </a:r>
            <a:r>
              <a:rPr lang="en-IN" dirty="0" err="1"/>
              <a:t>extract_features</a:t>
            </a:r>
            <a:r>
              <a:rPr lang="en-IN" dirty="0"/>
              <a:t>(</a:t>
            </a:r>
            <a:r>
              <a:rPr lang="en-IN" dirty="0" err="1"/>
              <a:t>mother_path</a:t>
            </a:r>
            <a:r>
              <a:rPr lang="en-IN" dirty="0"/>
              <a:t>)</a:t>
            </a:r>
          </a:p>
          <a:p>
            <a:r>
              <a:rPr lang="en-IN" dirty="0"/>
              <a:t>    </a:t>
            </a:r>
            <a:r>
              <a:rPr lang="en-IN" dirty="0" err="1"/>
              <a:t>father_features</a:t>
            </a:r>
            <a:r>
              <a:rPr lang="en-IN" dirty="0"/>
              <a:t> = </a:t>
            </a:r>
            <a:r>
              <a:rPr lang="en-IN" dirty="0" err="1"/>
              <a:t>extract_features</a:t>
            </a:r>
            <a:r>
              <a:rPr lang="en-IN" dirty="0"/>
              <a:t>(</a:t>
            </a:r>
            <a:r>
              <a:rPr lang="en-IN" dirty="0" err="1"/>
              <a:t>father_path</a:t>
            </a:r>
            <a:r>
              <a:rPr lang="en-IN" dirty="0"/>
              <a:t>)</a:t>
            </a:r>
          </a:p>
          <a:p>
            <a:r>
              <a:rPr lang="en-IN" dirty="0"/>
              <a:t>    </a:t>
            </a:r>
            <a:r>
              <a:rPr lang="en-IN" dirty="0" err="1"/>
              <a:t>child_features</a:t>
            </a:r>
            <a:r>
              <a:rPr lang="en-IN" dirty="0"/>
              <a:t> = </a:t>
            </a:r>
            <a:r>
              <a:rPr lang="en-IN" dirty="0" err="1"/>
              <a:t>extract_features</a:t>
            </a:r>
            <a:r>
              <a:rPr lang="en-IN" dirty="0"/>
              <a:t>(</a:t>
            </a:r>
            <a:r>
              <a:rPr lang="en-IN" dirty="0" err="1"/>
              <a:t>child_path</a:t>
            </a:r>
            <a:r>
              <a:rPr lang="en-IN" dirty="0"/>
              <a:t>)</a:t>
            </a:r>
          </a:p>
          <a:p>
            <a:r>
              <a:rPr lang="en-IN" dirty="0"/>
              <a:t>    # </a:t>
            </a:r>
            <a:r>
              <a:rPr lang="en-IN" dirty="0" err="1"/>
              <a:t>Analyze</a:t>
            </a:r>
            <a:r>
              <a:rPr lang="en-IN" dirty="0"/>
              <a:t> similarities (simplified example)</a:t>
            </a:r>
          </a:p>
          <a:p>
            <a:endParaRPr lang="en-IN" dirty="0"/>
          </a:p>
        </p:txBody>
      </p:sp>
    </p:spTree>
    <p:extLst>
      <p:ext uri="{BB962C8B-B14F-4D97-AF65-F5344CB8AC3E}">
        <p14:creationId xmlns:p14="http://schemas.microsoft.com/office/powerpoint/2010/main" val="2734812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CA74ABA-38D0-555B-2370-DE3AF2D372A4}"/>
              </a:ext>
            </a:extLst>
          </p:cNvPr>
          <p:cNvSpPr txBox="1"/>
          <p:nvPr/>
        </p:nvSpPr>
        <p:spPr>
          <a:xfrm>
            <a:off x="589280" y="0"/>
            <a:ext cx="12131040" cy="7017306"/>
          </a:xfrm>
          <a:prstGeom prst="rect">
            <a:avLst/>
          </a:prstGeom>
          <a:noFill/>
        </p:spPr>
        <p:txBody>
          <a:bodyPr wrap="square">
            <a:spAutoFit/>
          </a:bodyPr>
          <a:lstStyle/>
          <a:p>
            <a:r>
              <a:rPr lang="en-IN" dirty="0" err="1"/>
              <a:t>mother_similarity</a:t>
            </a:r>
            <a:r>
              <a:rPr lang="en-IN" dirty="0"/>
              <a:t> = </a:t>
            </a:r>
            <a:r>
              <a:rPr lang="en-IN" dirty="0" err="1"/>
              <a:t>np.linalg.norm</a:t>
            </a:r>
            <a:r>
              <a:rPr lang="en-IN" dirty="0"/>
              <a:t>(</a:t>
            </a:r>
            <a:r>
              <a:rPr lang="en-IN" dirty="0" err="1"/>
              <a:t>mother_features</a:t>
            </a:r>
            <a:r>
              <a:rPr lang="en-IN" dirty="0"/>
              <a:t> - </a:t>
            </a:r>
            <a:r>
              <a:rPr lang="en-IN" dirty="0" err="1"/>
              <a:t>child_features</a:t>
            </a:r>
            <a:r>
              <a:rPr lang="en-IN" dirty="0"/>
              <a:t>)</a:t>
            </a:r>
          </a:p>
          <a:p>
            <a:r>
              <a:rPr lang="en-IN" dirty="0"/>
              <a:t>    </a:t>
            </a:r>
            <a:r>
              <a:rPr lang="en-IN" dirty="0" err="1"/>
              <a:t>father_similarity</a:t>
            </a:r>
            <a:r>
              <a:rPr lang="en-IN" dirty="0"/>
              <a:t> = </a:t>
            </a:r>
            <a:r>
              <a:rPr lang="en-IN" dirty="0" err="1"/>
              <a:t>np.linalg.norm</a:t>
            </a:r>
            <a:r>
              <a:rPr lang="en-IN" dirty="0"/>
              <a:t>(</a:t>
            </a:r>
            <a:r>
              <a:rPr lang="en-IN" dirty="0" err="1"/>
              <a:t>father_features</a:t>
            </a:r>
            <a:r>
              <a:rPr lang="en-IN" dirty="0"/>
              <a:t> - </a:t>
            </a:r>
            <a:r>
              <a:rPr lang="en-IN" dirty="0" err="1"/>
              <a:t>child_features</a:t>
            </a:r>
            <a:r>
              <a:rPr lang="en-IN" dirty="0"/>
              <a:t>)</a:t>
            </a:r>
          </a:p>
          <a:p>
            <a:r>
              <a:rPr lang="en-IN" dirty="0"/>
              <a:t>    </a:t>
            </a:r>
            <a:r>
              <a:rPr lang="en-IN" dirty="0" err="1"/>
              <a:t>grandmother_similarity</a:t>
            </a:r>
            <a:r>
              <a:rPr lang="en-IN" dirty="0"/>
              <a:t> = </a:t>
            </a:r>
            <a:r>
              <a:rPr lang="en-IN" dirty="0" err="1"/>
              <a:t>np.linalg.norm</a:t>
            </a:r>
            <a:r>
              <a:rPr lang="en-IN" dirty="0"/>
              <a:t>(</a:t>
            </a:r>
            <a:r>
              <a:rPr lang="en-IN" dirty="0" err="1"/>
              <a:t>grandmother_features</a:t>
            </a:r>
            <a:r>
              <a:rPr lang="en-IN" dirty="0"/>
              <a:t> - </a:t>
            </a:r>
            <a:r>
              <a:rPr lang="en-IN" dirty="0" err="1"/>
              <a:t>child_features</a:t>
            </a:r>
            <a:r>
              <a:rPr lang="en-IN" dirty="0"/>
              <a:t>)</a:t>
            </a:r>
          </a:p>
          <a:p>
            <a:r>
              <a:rPr lang="en-IN" dirty="0"/>
              <a:t>    </a:t>
            </a:r>
            <a:r>
              <a:rPr lang="en-IN" dirty="0" err="1"/>
              <a:t>grandfather_similarity</a:t>
            </a:r>
            <a:r>
              <a:rPr lang="en-IN" dirty="0"/>
              <a:t> = </a:t>
            </a:r>
            <a:r>
              <a:rPr lang="en-IN" dirty="0" err="1"/>
              <a:t>np.linalg.norm</a:t>
            </a:r>
            <a:r>
              <a:rPr lang="en-IN" dirty="0"/>
              <a:t>(</a:t>
            </a:r>
            <a:r>
              <a:rPr lang="en-IN" dirty="0" err="1"/>
              <a:t>grandfather_features</a:t>
            </a:r>
            <a:r>
              <a:rPr lang="en-IN" dirty="0"/>
              <a:t> - </a:t>
            </a:r>
            <a:r>
              <a:rPr lang="en-IN" dirty="0" err="1"/>
              <a:t>child_features</a:t>
            </a:r>
            <a:r>
              <a:rPr lang="en-IN" dirty="0"/>
              <a:t>)</a:t>
            </a:r>
          </a:p>
          <a:p>
            <a:r>
              <a:rPr lang="en-IN" dirty="0" err="1"/>
              <a:t>matching_characteristics</a:t>
            </a:r>
            <a:r>
              <a:rPr lang="en-IN" dirty="0"/>
              <a:t> = </a:t>
            </a:r>
            <a:r>
              <a:rPr lang="en-IN" dirty="0" err="1"/>
              <a:t>find_matching_characteristics</a:t>
            </a:r>
            <a:r>
              <a:rPr lang="en-IN" dirty="0"/>
              <a:t>(</a:t>
            </a:r>
          </a:p>
          <a:p>
            <a:r>
              <a:rPr lang="en-IN" dirty="0"/>
              <a:t>        </a:t>
            </a:r>
            <a:r>
              <a:rPr lang="en-IN" dirty="0" err="1"/>
              <a:t>child_features</a:t>
            </a:r>
            <a:r>
              <a:rPr lang="en-IN" dirty="0"/>
              <a:t>, # Find matching characteristics</a:t>
            </a:r>
          </a:p>
          <a:p>
            <a:r>
              <a:rPr lang="en-IN" dirty="0"/>
              <a:t>        </a:t>
            </a:r>
            <a:r>
              <a:rPr lang="en-IN" dirty="0" err="1"/>
              <a:t>mother_features</a:t>
            </a:r>
            <a:r>
              <a:rPr lang="en-IN" dirty="0"/>
              <a:t>, </a:t>
            </a:r>
          </a:p>
          <a:p>
            <a:r>
              <a:rPr lang="en-IN" dirty="0"/>
              <a:t>        </a:t>
            </a:r>
            <a:r>
              <a:rPr lang="en-IN" dirty="0" err="1"/>
              <a:t>father_features</a:t>
            </a:r>
            <a:r>
              <a:rPr lang="en-IN" dirty="0"/>
              <a:t>, </a:t>
            </a:r>
          </a:p>
          <a:p>
            <a:r>
              <a:rPr lang="en-IN" dirty="0"/>
              <a:t>        </a:t>
            </a:r>
            <a:r>
              <a:rPr lang="en-IN" dirty="0" err="1"/>
              <a:t>grandmother_features</a:t>
            </a:r>
            <a:r>
              <a:rPr lang="en-IN" dirty="0"/>
              <a:t>, </a:t>
            </a:r>
          </a:p>
          <a:p>
            <a:r>
              <a:rPr lang="en-IN" dirty="0"/>
              <a:t>        </a:t>
            </a:r>
            <a:r>
              <a:rPr lang="en-IN" dirty="0" err="1"/>
              <a:t>grandfather_features</a:t>
            </a:r>
            <a:r>
              <a:rPr lang="en-IN" dirty="0"/>
              <a:t>)</a:t>
            </a:r>
          </a:p>
          <a:p>
            <a:r>
              <a:rPr lang="en-IN" dirty="0"/>
              <a:t>    return </a:t>
            </a:r>
            <a:r>
              <a:rPr lang="en-IN" dirty="0" err="1"/>
              <a:t>render_template</a:t>
            </a:r>
            <a:r>
              <a:rPr lang="en-IN" dirty="0"/>
              <a:t>('results.html',</a:t>
            </a:r>
            <a:r>
              <a:rPr lang="en-IN" dirty="0" err="1"/>
              <a:t>grandmother_image</a:t>
            </a:r>
            <a:r>
              <a:rPr lang="en-IN" dirty="0"/>
              <a:t>=</a:t>
            </a:r>
            <a:r>
              <a:rPr lang="en-IN" dirty="0" err="1"/>
              <a:t>grandmother_filename</a:t>
            </a:r>
            <a:r>
              <a:rPr lang="en-IN" dirty="0"/>
              <a:t>, # Render the results in a new page (results.html)</a:t>
            </a:r>
            <a:r>
              <a:rPr lang="en-IN" dirty="0" err="1"/>
              <a:t>grandfather_image</a:t>
            </a:r>
            <a:r>
              <a:rPr lang="en-IN" dirty="0"/>
              <a:t>=</a:t>
            </a:r>
            <a:r>
              <a:rPr lang="en-IN" dirty="0" err="1"/>
              <a:t>grandfather_filename</a:t>
            </a:r>
            <a:r>
              <a:rPr lang="en-IN" dirty="0"/>
              <a:t>,</a:t>
            </a:r>
          </a:p>
          <a:p>
            <a:r>
              <a:rPr lang="en-IN" dirty="0"/>
              <a:t>                           </a:t>
            </a:r>
            <a:r>
              <a:rPr lang="en-IN" dirty="0" err="1"/>
              <a:t>mother_image</a:t>
            </a:r>
            <a:r>
              <a:rPr lang="en-IN" dirty="0"/>
              <a:t>=</a:t>
            </a:r>
            <a:r>
              <a:rPr lang="en-IN" dirty="0" err="1"/>
              <a:t>mother_filename</a:t>
            </a:r>
            <a:r>
              <a:rPr lang="en-IN" dirty="0"/>
              <a:t>,</a:t>
            </a:r>
          </a:p>
          <a:p>
            <a:r>
              <a:rPr lang="en-IN" dirty="0"/>
              <a:t>                           </a:t>
            </a:r>
            <a:r>
              <a:rPr lang="en-IN" dirty="0" err="1"/>
              <a:t>father_image</a:t>
            </a:r>
            <a:r>
              <a:rPr lang="en-IN" dirty="0"/>
              <a:t>=</a:t>
            </a:r>
            <a:r>
              <a:rPr lang="en-IN" dirty="0" err="1"/>
              <a:t>father_filename</a:t>
            </a:r>
            <a:r>
              <a:rPr lang="en-IN" dirty="0"/>
              <a:t>,</a:t>
            </a:r>
          </a:p>
          <a:p>
            <a:r>
              <a:rPr lang="en-IN" dirty="0"/>
              <a:t>                           </a:t>
            </a:r>
            <a:r>
              <a:rPr lang="en-IN" dirty="0" err="1"/>
              <a:t>child_image</a:t>
            </a:r>
            <a:r>
              <a:rPr lang="en-IN" dirty="0"/>
              <a:t>=</a:t>
            </a:r>
            <a:r>
              <a:rPr lang="en-IN" dirty="0" err="1"/>
              <a:t>child_filename</a:t>
            </a:r>
            <a:r>
              <a:rPr lang="en-IN" dirty="0"/>
              <a:t>,</a:t>
            </a:r>
          </a:p>
          <a:p>
            <a:r>
              <a:rPr lang="en-IN" dirty="0"/>
              <a:t>                           </a:t>
            </a:r>
            <a:r>
              <a:rPr lang="en-IN" dirty="0" err="1"/>
              <a:t>mother_similarity</a:t>
            </a:r>
            <a:r>
              <a:rPr lang="en-IN" dirty="0"/>
              <a:t>=</a:t>
            </a:r>
            <a:r>
              <a:rPr lang="en-IN" dirty="0" err="1"/>
              <a:t>mother_similarity</a:t>
            </a:r>
            <a:r>
              <a:rPr lang="en-IN" dirty="0"/>
              <a:t>,</a:t>
            </a:r>
          </a:p>
          <a:p>
            <a:r>
              <a:rPr lang="en-IN" dirty="0"/>
              <a:t>                           </a:t>
            </a:r>
            <a:r>
              <a:rPr lang="en-IN" dirty="0" err="1"/>
              <a:t>father_similarity</a:t>
            </a:r>
            <a:r>
              <a:rPr lang="en-IN" dirty="0"/>
              <a:t>=</a:t>
            </a:r>
            <a:r>
              <a:rPr lang="en-IN" dirty="0" err="1"/>
              <a:t>father_similarity</a:t>
            </a:r>
            <a:r>
              <a:rPr lang="en-IN" dirty="0"/>
              <a:t>,</a:t>
            </a:r>
          </a:p>
          <a:p>
            <a:r>
              <a:rPr lang="en-IN" dirty="0"/>
              <a:t>                           </a:t>
            </a:r>
            <a:r>
              <a:rPr lang="en-IN" dirty="0" err="1"/>
              <a:t>grandmother_similarity</a:t>
            </a:r>
            <a:r>
              <a:rPr lang="en-IN" dirty="0"/>
              <a:t>=</a:t>
            </a:r>
            <a:r>
              <a:rPr lang="en-IN" dirty="0" err="1"/>
              <a:t>grandmother_similarity</a:t>
            </a:r>
            <a:r>
              <a:rPr lang="en-IN" dirty="0"/>
              <a:t>,</a:t>
            </a:r>
          </a:p>
          <a:p>
            <a:r>
              <a:rPr lang="en-IN" dirty="0"/>
              <a:t>                           </a:t>
            </a:r>
            <a:r>
              <a:rPr lang="en-IN" dirty="0" err="1"/>
              <a:t>grandfather_similarity</a:t>
            </a:r>
            <a:r>
              <a:rPr lang="en-IN" dirty="0"/>
              <a:t>=</a:t>
            </a:r>
            <a:r>
              <a:rPr lang="en-IN" dirty="0" err="1"/>
              <a:t>grandfather_similarity</a:t>
            </a:r>
            <a:r>
              <a:rPr lang="en-IN" dirty="0"/>
              <a:t>,</a:t>
            </a:r>
          </a:p>
          <a:p>
            <a:r>
              <a:rPr lang="en-IN" dirty="0"/>
              <a:t>                           </a:t>
            </a:r>
            <a:r>
              <a:rPr lang="en-IN" dirty="0" err="1"/>
              <a:t>mother_characteristics</a:t>
            </a:r>
            <a:r>
              <a:rPr lang="en-IN" dirty="0"/>
              <a:t>=', '.join(</a:t>
            </a:r>
            <a:r>
              <a:rPr lang="en-IN" dirty="0" err="1"/>
              <a:t>matching_characteristics</a:t>
            </a:r>
            <a:r>
              <a:rPr lang="en-IN" dirty="0"/>
              <a:t>["mother"]),</a:t>
            </a:r>
          </a:p>
          <a:p>
            <a:r>
              <a:rPr lang="en-IN" dirty="0"/>
              <a:t>                           </a:t>
            </a:r>
            <a:r>
              <a:rPr lang="en-IN" dirty="0" err="1"/>
              <a:t>father_characteristics</a:t>
            </a:r>
            <a:r>
              <a:rPr lang="en-IN" dirty="0"/>
              <a:t>=', '.join(</a:t>
            </a:r>
            <a:r>
              <a:rPr lang="en-IN" dirty="0" err="1"/>
              <a:t>matching_characteristics</a:t>
            </a:r>
            <a:r>
              <a:rPr lang="en-IN" dirty="0"/>
              <a:t>["father"]),</a:t>
            </a:r>
          </a:p>
          <a:p>
            <a:r>
              <a:rPr lang="en-IN" dirty="0"/>
              <a:t>                           </a:t>
            </a:r>
            <a:r>
              <a:rPr lang="en-IN" dirty="0" err="1"/>
              <a:t>grandmother_characteristics</a:t>
            </a:r>
            <a:r>
              <a:rPr lang="en-IN" dirty="0"/>
              <a:t>=', '.join(</a:t>
            </a:r>
            <a:r>
              <a:rPr lang="en-IN" dirty="0" err="1"/>
              <a:t>matching_characteristics</a:t>
            </a:r>
            <a:r>
              <a:rPr lang="en-IN" dirty="0"/>
              <a:t>["grandmother"]),</a:t>
            </a:r>
          </a:p>
          <a:p>
            <a:r>
              <a:rPr lang="en-IN" dirty="0"/>
              <a:t>                           </a:t>
            </a:r>
            <a:r>
              <a:rPr lang="en-IN" dirty="0" err="1"/>
              <a:t>grandfather_characteristics</a:t>
            </a:r>
            <a:r>
              <a:rPr lang="en-IN" dirty="0"/>
              <a:t>=', '.join(</a:t>
            </a:r>
            <a:r>
              <a:rPr lang="en-IN" dirty="0" err="1"/>
              <a:t>matching_characteristics</a:t>
            </a:r>
            <a:r>
              <a:rPr lang="en-IN" dirty="0"/>
              <a:t>["grandfather"]))</a:t>
            </a:r>
          </a:p>
          <a:p>
            <a:r>
              <a:rPr lang="en-IN" dirty="0"/>
              <a:t>if __name__ == '__main__':</a:t>
            </a:r>
          </a:p>
          <a:p>
            <a:r>
              <a:rPr lang="en-IN" dirty="0"/>
              <a:t>    </a:t>
            </a:r>
            <a:r>
              <a:rPr lang="en-IN" dirty="0" err="1"/>
              <a:t>app.run</a:t>
            </a:r>
            <a:r>
              <a:rPr lang="en-IN" dirty="0"/>
              <a:t>(debug=True)</a:t>
            </a:r>
          </a:p>
        </p:txBody>
      </p:sp>
    </p:spTree>
    <p:extLst>
      <p:ext uri="{BB962C8B-B14F-4D97-AF65-F5344CB8AC3E}">
        <p14:creationId xmlns:p14="http://schemas.microsoft.com/office/powerpoint/2010/main" val="872020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CF13A4B-ED33-73B7-6DCC-D03DDD96292D}"/>
              </a:ext>
            </a:extLst>
          </p:cNvPr>
          <p:cNvSpPr txBox="1"/>
          <p:nvPr/>
        </p:nvSpPr>
        <p:spPr>
          <a:xfrm>
            <a:off x="555812" y="545957"/>
            <a:ext cx="6096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OUTPUT:</a:t>
            </a:r>
          </a:p>
        </p:txBody>
      </p:sp>
      <p:pic>
        <p:nvPicPr>
          <p:cNvPr id="3" name="Picture 2">
            <a:extLst>
              <a:ext uri="{FF2B5EF4-FFF2-40B4-BE49-F238E27FC236}">
                <a16:creationId xmlns:a16="http://schemas.microsoft.com/office/drawing/2014/main" id="{31F6EB9D-C7B2-F54B-5322-EC6B14242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024" y="915289"/>
            <a:ext cx="9251576" cy="5539299"/>
          </a:xfrm>
          <a:prstGeom prst="rect">
            <a:avLst/>
          </a:prstGeom>
        </p:spPr>
      </p:pic>
    </p:spTree>
    <p:extLst>
      <p:ext uri="{BB962C8B-B14F-4D97-AF65-F5344CB8AC3E}">
        <p14:creationId xmlns:p14="http://schemas.microsoft.com/office/powerpoint/2010/main" val="2047281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70652A-B08B-AAFF-0FAE-DA5ADF0CB9FD}"/>
              </a:ext>
            </a:extLst>
          </p:cNvPr>
          <p:cNvSpPr txBox="1"/>
          <p:nvPr/>
        </p:nvSpPr>
        <p:spPr>
          <a:xfrm>
            <a:off x="600635" y="1094723"/>
            <a:ext cx="10990730" cy="3216265"/>
          </a:xfrm>
          <a:prstGeom prst="rect">
            <a:avLst/>
          </a:prstGeom>
          <a:noFill/>
        </p:spPr>
        <p:txBody>
          <a:bodyPr wrap="square">
            <a:spAutoFit/>
          </a:bodyPr>
          <a:lstStyle/>
          <a:p>
            <a:pPr>
              <a:lnSpc>
                <a:spcPct val="150000"/>
              </a:lnSpc>
              <a:buFont typeface="Wingdings" panose="05000000000000000000" pitchFamily="2" charset="2"/>
              <a:buChar char="Ø"/>
            </a:pPr>
            <a:r>
              <a:rPr lang="en-US" sz="1400" b="1" dirty="0">
                <a:latin typeface="Times New Roman" panose="02020603050405020304" pitchFamily="18" charset="0"/>
                <a:ea typeface="+mj-ea"/>
                <a:cs typeface="Times New Roman" panose="02020603050405020304" pitchFamily="18" charset="0"/>
              </a:rPr>
              <a:t>ABSTRACT</a:t>
            </a:r>
          </a:p>
          <a:p>
            <a:pPr>
              <a:lnSpc>
                <a:spcPct val="150000"/>
              </a:lnSpc>
              <a:buNone/>
            </a:pPr>
            <a:r>
              <a:rPr lang="en-US" sz="1400" b="1" dirty="0">
                <a:latin typeface="Times New Roman" panose="02020603050405020304" pitchFamily="18" charset="0"/>
                <a:ea typeface="+mj-ea"/>
                <a:cs typeface="Times New Roman" panose="02020603050405020304" pitchFamily="18" charset="0"/>
              </a:rPr>
              <a:t>1.INTRODUCTION</a:t>
            </a:r>
          </a:p>
          <a:p>
            <a:pPr>
              <a:lnSpc>
                <a:spcPct val="150000"/>
              </a:lnSpc>
              <a:buNone/>
            </a:pPr>
            <a:r>
              <a:rPr lang="en-US" sz="1400" b="1" dirty="0">
                <a:latin typeface="Times New Roman" panose="02020603050405020304" pitchFamily="18" charset="0"/>
                <a:ea typeface="+mj-ea"/>
                <a:cs typeface="Times New Roman" panose="02020603050405020304" pitchFamily="18" charset="0"/>
              </a:rPr>
              <a:t>2.FUNCTIONAL AND NON-FUNCTIONAL REQUIREMENTS</a:t>
            </a:r>
          </a:p>
          <a:p>
            <a:pPr>
              <a:lnSpc>
                <a:spcPct val="150000"/>
              </a:lnSpc>
              <a:buNone/>
            </a:pPr>
            <a:r>
              <a:rPr lang="en-US" sz="1400" b="1" dirty="0">
                <a:latin typeface="Times New Roman" panose="02020603050405020304" pitchFamily="18" charset="0"/>
                <a:ea typeface="+mj-ea"/>
                <a:cs typeface="Times New Roman" panose="02020603050405020304" pitchFamily="18" charset="0"/>
              </a:rPr>
              <a:t>3.SYSTEM ANALYSIS</a:t>
            </a:r>
          </a:p>
          <a:p>
            <a:pPr>
              <a:lnSpc>
                <a:spcPct val="150000"/>
              </a:lnSpc>
              <a:buNone/>
            </a:pPr>
            <a:r>
              <a:rPr lang="en-US" sz="1400" b="1" dirty="0">
                <a:latin typeface="Times New Roman" panose="02020603050405020304" pitchFamily="18" charset="0"/>
                <a:ea typeface="+mj-ea"/>
                <a:cs typeface="Times New Roman" panose="02020603050405020304" pitchFamily="18" charset="0"/>
              </a:rPr>
              <a:t>4.SYSTEM ARCHITECTURE</a:t>
            </a:r>
          </a:p>
          <a:p>
            <a:pPr>
              <a:lnSpc>
                <a:spcPct val="150000"/>
              </a:lnSpc>
              <a:buNone/>
            </a:pPr>
            <a:r>
              <a:rPr lang="en-US" sz="1400" b="1" dirty="0">
                <a:latin typeface="Times New Roman" panose="02020603050405020304" pitchFamily="18" charset="0"/>
                <a:ea typeface="+mj-ea"/>
                <a:cs typeface="Times New Roman" panose="02020603050405020304" pitchFamily="18" charset="0"/>
              </a:rPr>
              <a:t>5.UML DIAGRAMS</a:t>
            </a:r>
          </a:p>
          <a:p>
            <a:pPr>
              <a:lnSpc>
                <a:spcPct val="150000"/>
              </a:lnSpc>
              <a:buNone/>
            </a:pPr>
            <a:r>
              <a:rPr lang="en-US" sz="1400" b="1" dirty="0">
                <a:latin typeface="Times New Roman" panose="02020603050405020304" pitchFamily="18" charset="0"/>
                <a:ea typeface="+mj-ea"/>
                <a:cs typeface="Times New Roman" panose="02020603050405020304" pitchFamily="18" charset="0"/>
              </a:rPr>
              <a:t>6.IMPLEMENTATION</a:t>
            </a:r>
          </a:p>
          <a:p>
            <a:pPr>
              <a:lnSpc>
                <a:spcPct val="150000"/>
              </a:lnSpc>
              <a:buNone/>
            </a:pPr>
            <a:r>
              <a:rPr lang="en-US" sz="1400" b="1" dirty="0">
                <a:latin typeface="Times New Roman" panose="02020603050405020304" pitchFamily="18" charset="0"/>
                <a:ea typeface="+mj-ea"/>
                <a:cs typeface="Times New Roman" panose="02020603050405020304" pitchFamily="18" charset="0"/>
              </a:rPr>
              <a:t>7.CONCLUSION</a:t>
            </a:r>
          </a:p>
          <a:p>
            <a:pPr>
              <a:lnSpc>
                <a:spcPct val="150000"/>
              </a:lnSpc>
              <a:buNone/>
            </a:pPr>
            <a:r>
              <a:rPr lang="en-US" sz="1400" b="1" dirty="0">
                <a:latin typeface="Times New Roman" panose="02020603050405020304" pitchFamily="18" charset="0"/>
                <a:ea typeface="+mj-ea"/>
                <a:cs typeface="Times New Roman" panose="02020603050405020304" pitchFamily="18" charset="0"/>
              </a:rPr>
              <a:t>8. REFERENCES</a:t>
            </a:r>
          </a:p>
          <a:p>
            <a:pPr algn="l"/>
            <a:endParaRPr lang="en-IN" sz="1400" dirty="0"/>
          </a:p>
        </p:txBody>
      </p:sp>
      <p:sp>
        <p:nvSpPr>
          <p:cNvPr id="8" name="TextBox 7">
            <a:extLst>
              <a:ext uri="{FF2B5EF4-FFF2-40B4-BE49-F238E27FC236}">
                <a16:creationId xmlns:a16="http://schemas.microsoft.com/office/drawing/2014/main" id="{92A5838F-F90C-B786-046C-1CDA758E406C}"/>
              </a:ext>
            </a:extLst>
          </p:cNvPr>
          <p:cNvSpPr txBox="1"/>
          <p:nvPr/>
        </p:nvSpPr>
        <p:spPr>
          <a:xfrm>
            <a:off x="4347882" y="448392"/>
            <a:ext cx="6096000" cy="646331"/>
          </a:xfrm>
          <a:prstGeom prst="rect">
            <a:avLst/>
          </a:prstGeom>
          <a:noFill/>
        </p:spPr>
        <p:txBody>
          <a:bodyPr wrap="square">
            <a:spAutoFit/>
          </a:bodyPr>
          <a:lstStyle/>
          <a:p>
            <a:r>
              <a:rPr lang="en-US" sz="1800" b="1" dirty="0">
                <a:solidFill>
                  <a:schemeClr val="tx1"/>
                </a:solidFill>
                <a:latin typeface="Times New Roman" panose="02020603050405020304" pitchFamily="18" charset="0"/>
                <a:cs typeface="Times New Roman" panose="02020603050405020304" pitchFamily="18" charset="0"/>
              </a:rPr>
              <a:t>AGENDA</a:t>
            </a:r>
            <a:br>
              <a:rPr lang="en-US" sz="1800" b="1" dirty="0">
                <a:solidFill>
                  <a:schemeClr val="tx1"/>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3029327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2A36B3-1AB4-42D3-9688-95D7EF7C0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918" y="394447"/>
            <a:ext cx="11232776" cy="6087036"/>
          </a:xfrm>
          <a:prstGeom prst="rect">
            <a:avLst/>
          </a:prstGeom>
        </p:spPr>
      </p:pic>
    </p:spTree>
    <p:extLst>
      <p:ext uri="{BB962C8B-B14F-4D97-AF65-F5344CB8AC3E}">
        <p14:creationId xmlns:p14="http://schemas.microsoft.com/office/powerpoint/2010/main" val="2073304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DCD5820-A8E2-FF6D-E1DA-38F63BBC3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024" y="295835"/>
            <a:ext cx="11331388" cy="6176684"/>
          </a:xfrm>
          <a:prstGeom prst="rect">
            <a:avLst/>
          </a:prstGeom>
        </p:spPr>
      </p:pic>
    </p:spTree>
    <p:extLst>
      <p:ext uri="{BB962C8B-B14F-4D97-AF65-F5344CB8AC3E}">
        <p14:creationId xmlns:p14="http://schemas.microsoft.com/office/powerpoint/2010/main" val="3945449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5E57007-A990-EC41-A12C-7836D15B5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094" y="466165"/>
            <a:ext cx="11438965" cy="6131860"/>
          </a:xfrm>
          <a:prstGeom prst="rect">
            <a:avLst/>
          </a:prstGeom>
        </p:spPr>
      </p:pic>
    </p:spTree>
    <p:extLst>
      <p:ext uri="{BB962C8B-B14F-4D97-AF65-F5344CB8AC3E}">
        <p14:creationId xmlns:p14="http://schemas.microsoft.com/office/powerpoint/2010/main" val="154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BBD5C0-C3FA-5E32-1E9C-9B4F4600FB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658" y="367553"/>
            <a:ext cx="11358283" cy="6131860"/>
          </a:xfrm>
          <a:prstGeom prst="rect">
            <a:avLst/>
          </a:prstGeom>
        </p:spPr>
      </p:pic>
    </p:spTree>
    <p:extLst>
      <p:ext uri="{BB962C8B-B14F-4D97-AF65-F5344CB8AC3E}">
        <p14:creationId xmlns:p14="http://schemas.microsoft.com/office/powerpoint/2010/main" val="4035133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7E76FE-5D4D-2383-D811-79635C92AC06}"/>
              </a:ext>
            </a:extLst>
          </p:cNvPr>
          <p:cNvSpPr txBox="1"/>
          <p:nvPr/>
        </p:nvSpPr>
        <p:spPr>
          <a:xfrm>
            <a:off x="762001" y="671463"/>
            <a:ext cx="6096000" cy="369332"/>
          </a:xfrm>
          <a:prstGeom prst="rect">
            <a:avLst/>
          </a:prstGeom>
          <a:noFill/>
        </p:spPr>
        <p:txBody>
          <a:bodyPr wrap="square">
            <a:spAutoFit/>
          </a:bodyPr>
          <a:lstStyle/>
          <a:p>
            <a:r>
              <a:rPr lang="en-IN" b="1" dirty="0"/>
              <a:t>CONCLUSION:</a:t>
            </a:r>
          </a:p>
        </p:txBody>
      </p:sp>
      <p:sp>
        <p:nvSpPr>
          <p:cNvPr id="9" name="Rectangle 3">
            <a:extLst>
              <a:ext uri="{FF2B5EF4-FFF2-40B4-BE49-F238E27FC236}">
                <a16:creationId xmlns:a16="http://schemas.microsoft.com/office/drawing/2014/main" id="{631A6FD1-7550-BB37-17CA-2E13BF378652}"/>
              </a:ext>
            </a:extLst>
          </p:cNvPr>
          <p:cNvSpPr>
            <a:spLocks noChangeArrowheads="1"/>
          </p:cNvSpPr>
          <p:nvPr/>
        </p:nvSpPr>
        <p:spPr bwMode="auto">
          <a:xfrm>
            <a:off x="1229361" y="1036698"/>
            <a:ext cx="9733279"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Successfully implemented a CNN-based model to analyze and predict inherited facial traits from images.</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1600" dirty="0">
                <a:latin typeface="Times New Roman" panose="02020603050405020304" pitchFamily="18" charset="0"/>
                <a:cs typeface="Times New Roman" panose="02020603050405020304" pitchFamily="18" charset="0"/>
              </a:rPr>
              <a:t>The prediction of matching percentages.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Identified key inherited features (e.g.,</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eyeshape,jawline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between a child and ancestors with high accuracy.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Leveraged VGG16 for efficient feature extraction, enhancing prediction reliability.</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Applications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Genealogical Research</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Assists genealogists in tracing inherited traits visually.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 Insight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Helps individuals explore their physical inheritance from family.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in Genealogy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Demonstrates the potential of AI to enrich genealogy studies.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FE7DBE7E-CB98-B5A2-A1C7-336528FCD8FA}"/>
              </a:ext>
            </a:extLst>
          </p:cNvPr>
          <p:cNvSpPr txBox="1"/>
          <p:nvPr/>
        </p:nvSpPr>
        <p:spPr>
          <a:xfrm>
            <a:off x="1229360" y="1154162"/>
            <a:ext cx="613664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Achievements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245853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0D3B3C73-19CB-8008-54D3-706BD2C89377}"/>
              </a:ext>
            </a:extLst>
          </p:cNvPr>
          <p:cNvSpPr>
            <a:spLocks noChangeArrowheads="1"/>
          </p:cNvSpPr>
          <p:nvPr/>
        </p:nvSpPr>
        <p:spPr bwMode="auto">
          <a:xfrm>
            <a:off x="1281952" y="1082721"/>
            <a:ext cx="917986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u="sng"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sng"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b="0" i="0" u="sng" strike="noStrike" cap="none" normalizeH="0" baseline="0" dirty="0">
                <a:ln>
                  <a:noFill/>
                </a:ln>
                <a:solidFill>
                  <a:schemeClr val="tx1"/>
                </a:solidFill>
                <a:effectLst/>
              </a:rPr>
              <a:t>LeCun, Y., Bengio, Y., &amp; Hinton, G. (2015). </a:t>
            </a:r>
            <a:r>
              <a:rPr kumimoji="0" lang="en-US" altLang="en-US" b="0" i="1" u="sng" strike="noStrike" cap="none" normalizeH="0" baseline="0" dirty="0">
                <a:ln>
                  <a:noFill/>
                </a:ln>
                <a:solidFill>
                  <a:schemeClr val="tx1"/>
                </a:solidFill>
                <a:effectLst/>
              </a:rPr>
              <a:t>Deep learning</a:t>
            </a:r>
            <a:r>
              <a:rPr kumimoji="0" lang="en-US" altLang="en-US" b="0" i="0" u="sng" strike="noStrike" cap="none" normalizeH="0" baseline="0" dirty="0">
                <a:ln>
                  <a:noFill/>
                </a:ln>
                <a:solidFill>
                  <a:schemeClr val="tx1"/>
                </a:solidFill>
                <a:effectLst/>
              </a:rPr>
              <a:t>. Nature, 521(7553), 436-444. </a:t>
            </a:r>
            <a:r>
              <a:rPr kumimoji="0" lang="en-US" altLang="en-US" b="0" i="0" u="sng" strike="noStrike" cap="none" normalizeH="0" baseline="0" dirty="0">
                <a:ln>
                  <a:noFill/>
                </a:ln>
                <a:solidFill>
                  <a:schemeClr val="tx1"/>
                </a:solidFill>
                <a:effectLst/>
                <a:hlinkClick r:id="rId2"/>
              </a:rPr>
              <a:t>Link</a:t>
            </a:r>
            <a:endParaRPr kumimoji="0" lang="en-US" altLang="en-US" b="0" i="0" u="sng"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sng"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sng" strike="noStrike" cap="none" normalizeH="0" baseline="0" dirty="0">
                <a:ln>
                  <a:noFill/>
                </a:ln>
                <a:solidFill>
                  <a:schemeClr val="tx1"/>
                </a:solidFill>
                <a:effectLst/>
              </a:rPr>
              <a:t>Zhang, K., Zhang, Z., Li, Z., &amp; </a:t>
            </a:r>
            <a:r>
              <a:rPr kumimoji="0" lang="en-US" altLang="en-US" b="0" i="0" u="sng" strike="noStrike" cap="none" normalizeH="0" baseline="0" dirty="0" err="1">
                <a:ln>
                  <a:noFill/>
                </a:ln>
                <a:solidFill>
                  <a:schemeClr val="tx1"/>
                </a:solidFill>
                <a:effectLst/>
              </a:rPr>
              <a:t>Qiao</a:t>
            </a:r>
            <a:r>
              <a:rPr kumimoji="0" lang="en-US" altLang="en-US" b="0" i="0" u="sng" strike="noStrike" cap="none" normalizeH="0" baseline="0" dirty="0">
                <a:ln>
                  <a:noFill/>
                </a:ln>
                <a:solidFill>
                  <a:schemeClr val="tx1"/>
                </a:solidFill>
                <a:effectLst/>
              </a:rPr>
              <a:t>, Y. (2016). </a:t>
            </a:r>
            <a:r>
              <a:rPr kumimoji="0" lang="en-US" altLang="en-US" b="0" i="1" u="sng" strike="noStrike" cap="none" normalizeH="0" baseline="0" dirty="0">
                <a:ln>
                  <a:noFill/>
                </a:ln>
                <a:solidFill>
                  <a:schemeClr val="tx1"/>
                </a:solidFill>
                <a:effectLst/>
              </a:rPr>
              <a:t>Joint Face Detection and Alignment Using Multitask Cascaded Convolutional Networks</a:t>
            </a:r>
            <a:r>
              <a:rPr kumimoji="0" lang="en-US" altLang="en-US" b="0" i="0" u="sng" strike="noStrike" cap="none" normalizeH="0" baseline="0" dirty="0">
                <a:ln>
                  <a:noFill/>
                </a:ln>
                <a:solidFill>
                  <a:schemeClr val="tx1"/>
                </a:solidFill>
                <a:effectLst/>
              </a:rPr>
              <a:t>. IEEE Signal Processing Letters, 23(10), 1499-1503. </a:t>
            </a:r>
            <a:r>
              <a:rPr kumimoji="0" lang="en-US" altLang="en-US" b="0" i="0" u="sng" strike="noStrike" cap="none" normalizeH="0" baseline="0" dirty="0">
                <a:ln>
                  <a:noFill/>
                </a:ln>
                <a:solidFill>
                  <a:schemeClr val="tx1"/>
                </a:solidFill>
                <a:effectLst/>
                <a:hlinkClick r:id="rId3"/>
              </a:rPr>
              <a:t>Link</a:t>
            </a:r>
            <a:endParaRPr kumimoji="0" lang="en-US" altLang="en-US" b="0" i="0" u="sng"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sng"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sng" strike="noStrike" cap="none" normalizeH="0" baseline="0" dirty="0">
                <a:ln>
                  <a:noFill/>
                </a:ln>
                <a:solidFill>
                  <a:schemeClr val="tx1"/>
                </a:solidFill>
                <a:effectLst/>
              </a:rPr>
              <a:t>Goodfellow, I., Bengio, Y., &amp; Courville, A. (2016). </a:t>
            </a:r>
            <a:r>
              <a:rPr kumimoji="0" lang="en-US" altLang="en-US" b="0" i="1" u="sng" strike="noStrike" cap="none" normalizeH="0" baseline="0" dirty="0">
                <a:ln>
                  <a:noFill/>
                </a:ln>
                <a:solidFill>
                  <a:schemeClr val="tx1"/>
                </a:solidFill>
                <a:effectLst/>
              </a:rPr>
              <a:t>Deep Learning</a:t>
            </a:r>
            <a:r>
              <a:rPr kumimoji="0" lang="en-US" altLang="en-US" b="0" i="0" u="sng" strike="noStrike" cap="none" normalizeH="0" baseline="0" dirty="0">
                <a:ln>
                  <a:noFill/>
                </a:ln>
                <a:solidFill>
                  <a:schemeClr val="tx1"/>
                </a:solidFill>
                <a:effectLst/>
              </a:rPr>
              <a:t>. MIT Press. </a:t>
            </a:r>
            <a:r>
              <a:rPr kumimoji="0" lang="en-US" altLang="en-US" b="0" i="0" u="sng" strike="noStrike" cap="none" normalizeH="0" baseline="0" dirty="0">
                <a:ln>
                  <a:noFill/>
                </a:ln>
                <a:solidFill>
                  <a:schemeClr val="tx1"/>
                </a:solidFill>
                <a:effectLst/>
                <a:hlinkClick r:id="rId4"/>
              </a:rPr>
              <a:t>Link</a:t>
            </a:r>
            <a:endParaRPr kumimoji="0" lang="en-US" altLang="en-US" b="0" i="0" u="sng"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sng"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b="0" i="0" u="sng" strike="noStrike" cap="none" normalizeH="0" baseline="0" dirty="0">
                <a:ln>
                  <a:noFill/>
                </a:ln>
                <a:solidFill>
                  <a:schemeClr val="tx1"/>
                </a:solidFill>
                <a:effectLst/>
              </a:rPr>
              <a:t>TensorFlow. (2023). </a:t>
            </a:r>
            <a:r>
              <a:rPr kumimoji="0" lang="en-US" altLang="en-US" b="0" i="1" u="sng" strike="noStrike" cap="none" normalizeH="0" baseline="0" dirty="0">
                <a:ln>
                  <a:noFill/>
                </a:ln>
                <a:solidFill>
                  <a:schemeClr val="tx1"/>
                </a:solidFill>
                <a:effectLst/>
              </a:rPr>
              <a:t>TensorFlow Documentation</a:t>
            </a:r>
            <a:r>
              <a:rPr kumimoji="0" lang="en-US" altLang="en-US" b="0" i="0" u="sng" strike="noStrike" cap="none" normalizeH="0" baseline="0" dirty="0">
                <a:ln>
                  <a:noFill/>
                </a:ln>
                <a:solidFill>
                  <a:schemeClr val="tx1"/>
                </a:solidFill>
                <a:effectLst/>
              </a:rPr>
              <a:t>. </a:t>
            </a:r>
            <a:r>
              <a:rPr kumimoji="0" lang="en-US" altLang="en-US" b="0" i="0" u="sng" strike="noStrike" cap="none" normalizeH="0" baseline="0" dirty="0">
                <a:ln>
                  <a:noFill/>
                </a:ln>
                <a:solidFill>
                  <a:schemeClr val="accent1"/>
                </a:solidFill>
                <a:effectLst/>
              </a:rPr>
              <a:t>Link</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sng" strike="noStrike" cap="none" normalizeH="0" baseline="0" dirty="0">
              <a:ln>
                <a:noFill/>
              </a:ln>
              <a:solidFill>
                <a:schemeClr val="accent1"/>
              </a:solidFill>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b="0" i="0" u="sng" strike="noStrike" cap="none" normalizeH="0" baseline="0" dirty="0" err="1">
                <a:ln>
                  <a:noFill/>
                </a:ln>
                <a:solidFill>
                  <a:schemeClr val="tx1"/>
                </a:solidFill>
                <a:effectLst/>
              </a:rPr>
              <a:t>PyTorch</a:t>
            </a:r>
            <a:r>
              <a:rPr kumimoji="0" lang="en-US" altLang="en-US" b="0" i="0" u="sng" strike="noStrike" cap="none" normalizeH="0" baseline="0" dirty="0">
                <a:ln>
                  <a:noFill/>
                </a:ln>
                <a:solidFill>
                  <a:schemeClr val="tx1"/>
                </a:solidFill>
                <a:effectLst/>
              </a:rPr>
              <a:t>. (2023). </a:t>
            </a:r>
            <a:r>
              <a:rPr kumimoji="0" lang="en-US" altLang="en-US" b="0" i="1" u="sng" strike="noStrike" cap="none" normalizeH="0" baseline="0" dirty="0" err="1">
                <a:ln>
                  <a:noFill/>
                </a:ln>
                <a:solidFill>
                  <a:schemeClr val="tx1"/>
                </a:solidFill>
                <a:effectLst/>
              </a:rPr>
              <a:t>PyTorch</a:t>
            </a:r>
            <a:r>
              <a:rPr kumimoji="0" lang="en-US" altLang="en-US" b="0" i="1" u="sng" strike="noStrike" cap="none" normalizeH="0" baseline="0" dirty="0">
                <a:ln>
                  <a:noFill/>
                </a:ln>
                <a:solidFill>
                  <a:schemeClr val="tx1"/>
                </a:solidFill>
                <a:effectLst/>
              </a:rPr>
              <a:t> Documentation</a:t>
            </a:r>
            <a:r>
              <a:rPr kumimoji="0" lang="en-US" altLang="en-US" b="0" i="0" u="sng" strike="noStrike" cap="none" normalizeH="0" baseline="0" dirty="0">
                <a:ln>
                  <a:noFill/>
                </a:ln>
                <a:solidFill>
                  <a:schemeClr val="tx1"/>
                </a:solidFill>
                <a:effectLst/>
              </a:rPr>
              <a:t>. </a:t>
            </a:r>
            <a:r>
              <a:rPr kumimoji="0" lang="en-US" altLang="en-US" b="0" i="0" u="sng" strike="noStrike" cap="none" normalizeH="0" baseline="0" dirty="0">
                <a:ln>
                  <a:noFill/>
                </a:ln>
                <a:solidFill>
                  <a:schemeClr val="accent1"/>
                </a:solidFill>
                <a:effectLst/>
              </a:rPr>
              <a:t>Link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sng"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EC9034F4-BE14-417F-1337-DA69AD54F835}"/>
              </a:ext>
            </a:extLst>
          </p:cNvPr>
          <p:cNvSpPr txBox="1"/>
          <p:nvPr/>
        </p:nvSpPr>
        <p:spPr>
          <a:xfrm>
            <a:off x="4428565" y="1173487"/>
            <a:ext cx="6096000"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REFERENCES</a:t>
            </a:r>
            <a:endParaRPr lang="en-IN" sz="2000" dirty="0"/>
          </a:p>
        </p:txBody>
      </p:sp>
    </p:spTree>
    <p:extLst>
      <p:ext uri="{BB962C8B-B14F-4D97-AF65-F5344CB8AC3E}">
        <p14:creationId xmlns:p14="http://schemas.microsoft.com/office/powerpoint/2010/main" val="1498121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3BE83C-443C-E1A9-30C2-7DC6FF4DA670}"/>
              </a:ext>
            </a:extLst>
          </p:cNvPr>
          <p:cNvSpPr>
            <a:spLocks noGrp="1"/>
          </p:cNvSpPr>
          <p:nvPr>
            <p:ph idx="1"/>
          </p:nvPr>
        </p:nvSpPr>
        <p:spPr>
          <a:xfrm>
            <a:off x="3607663" y="2907436"/>
            <a:ext cx="4976674" cy="1760954"/>
          </a:xfrm>
        </p:spPr>
        <p:txBody>
          <a:bodyPr>
            <a:normAutofit/>
          </a:bodyPr>
          <a:lstStyle/>
          <a:p>
            <a:pPr marL="0" indent="0">
              <a:buNone/>
            </a:pPr>
            <a:r>
              <a:rPr lang="en-US" sz="6000" dirty="0">
                <a:latin typeface="Times New Roman" panose="02020603050405020304" pitchFamily="18" charset="0"/>
                <a:cs typeface="Times New Roman" panose="02020603050405020304" pitchFamily="18" charset="0"/>
              </a:rPr>
              <a:t>THANK YOU</a:t>
            </a:r>
            <a:endParaRPr lang="en-IN" sz="6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D9FBFAE-C804-4C1E-BB0A-914886F865EA}" type="slidenum">
              <a:rPr lang="en-IN" smtClean="0"/>
              <a:pPr/>
              <a:t>26</a:t>
            </a:fld>
            <a:endParaRPr lang="en-IN"/>
          </a:p>
        </p:txBody>
      </p:sp>
    </p:spTree>
    <p:extLst>
      <p:ext uri="{BB962C8B-B14F-4D97-AF65-F5344CB8AC3E}">
        <p14:creationId xmlns:p14="http://schemas.microsoft.com/office/powerpoint/2010/main" val="3756250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82B5-B16B-99BC-DBA8-2E2525340024}"/>
              </a:ext>
            </a:extLst>
          </p:cNvPr>
          <p:cNvSpPr>
            <a:spLocks noGrp="1"/>
          </p:cNvSpPr>
          <p:nvPr>
            <p:ph type="title"/>
          </p:nvPr>
        </p:nvSpPr>
        <p:spPr/>
        <p:txBody>
          <a:bodyPr>
            <a:normAutofit/>
          </a:bodyPr>
          <a:lstStyle/>
          <a:p>
            <a:pPr algn="just"/>
            <a:r>
              <a:rPr lang="en-US" sz="2800" b="1" dirty="0">
                <a:latin typeface="Times New Roman" panose="02020603050405020304" pitchFamily="18" charset="0"/>
                <a:cs typeface="Times New Roman" panose="02020603050405020304" pitchFamily="18" charset="0"/>
              </a:rPr>
              <a:t>    				  ABSTRACT</a:t>
            </a:r>
            <a:endParaRPr lang="en-IN" sz="28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D9FBFAE-C804-4C1E-BB0A-914886F865EA}" type="slidenum">
              <a:rPr lang="en-IN" smtClean="0"/>
              <a:pPr/>
              <a:t>3</a:t>
            </a:fld>
            <a:endParaRPr lang="en-IN" dirty="0"/>
          </a:p>
        </p:txBody>
      </p:sp>
      <p:sp>
        <p:nvSpPr>
          <p:cNvPr id="7" name="Rectangle 3">
            <a:extLst>
              <a:ext uri="{FF2B5EF4-FFF2-40B4-BE49-F238E27FC236}">
                <a16:creationId xmlns:a16="http://schemas.microsoft.com/office/drawing/2014/main" id="{927413A0-3786-6189-819E-FB51A15D703A}"/>
              </a:ext>
            </a:extLst>
          </p:cNvPr>
          <p:cNvSpPr>
            <a:spLocks noChangeArrowheads="1"/>
          </p:cNvSpPr>
          <p:nvPr/>
        </p:nvSpPr>
        <p:spPr bwMode="auto">
          <a:xfrm>
            <a:off x="941294" y="1849322"/>
            <a:ext cx="10412506"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a:latin typeface="Times New Roman" panose="02020603050405020304" pitchFamily="18" charset="0"/>
                <a:cs typeface="Times New Roman" panose="02020603050405020304" pitchFamily="18" charset="0"/>
              </a:rPr>
              <a:t>This project introduces a novel approach to genealogy by leveraging deep learning techniques to predict genealogical features from images. Traditionally, genealogy relies on historical records and genetic analysis; however, our study utilizes convolutional neural networks (CNNs) to infer physical characteristics and traits of an individual’s parents and grandparents through photographs.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a:latin typeface="Times New Roman" panose="02020603050405020304" pitchFamily="18" charset="0"/>
                <a:cs typeface="Times New Roman" panose="02020603050405020304" pitchFamily="18" charset="0"/>
              </a:rPr>
              <a:t> Our methodology involves training CNNs on a comprehensive ancestral dataset with labeled images spanning multiple generations. This dataset allows the model to learn intricate patterns and relationships between facial features across generations. The system processes input images to extract key facial features, which are then compared to the learned patterns in the ancestral dataset.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a:latin typeface="Times New Roman" panose="02020603050405020304" pitchFamily="18" charset="0"/>
                <a:cs typeface="Times New Roman" panose="02020603050405020304" pitchFamily="18" charset="0"/>
              </a:rPr>
              <a:t>This comparison facilitates the prediction of ancestral traits based on visual inputs. Our approach offers a cutting-edge tool for enhancing genealogical research, providing new insights into familial inheritance and the intersection of artificial intelligence with family history analysis.</a:t>
            </a: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6920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EF1F6D-9E94-402E-32C5-3ABB59650352}"/>
              </a:ext>
            </a:extLst>
          </p:cNvPr>
          <p:cNvSpPr txBox="1"/>
          <p:nvPr/>
        </p:nvSpPr>
        <p:spPr>
          <a:xfrm>
            <a:off x="4473389" y="932330"/>
            <a:ext cx="6436659"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INTRODUCTION</a:t>
            </a:r>
            <a:endParaRPr lang="en-IN" dirty="0"/>
          </a:p>
        </p:txBody>
      </p:sp>
      <p:sp>
        <p:nvSpPr>
          <p:cNvPr id="10" name="TextBox 9">
            <a:extLst>
              <a:ext uri="{FF2B5EF4-FFF2-40B4-BE49-F238E27FC236}">
                <a16:creationId xmlns:a16="http://schemas.microsoft.com/office/drawing/2014/main" id="{49F64E99-9FB9-1B09-7A4E-8DCAE4CC1D4D}"/>
              </a:ext>
            </a:extLst>
          </p:cNvPr>
          <p:cNvSpPr txBox="1"/>
          <p:nvPr/>
        </p:nvSpPr>
        <p:spPr>
          <a:xfrm>
            <a:off x="878542" y="1212068"/>
            <a:ext cx="10237694" cy="3785652"/>
          </a:xfrm>
          <a:prstGeom prst="rect">
            <a:avLst/>
          </a:prstGeom>
          <a:noFill/>
        </p:spPr>
        <p:txBody>
          <a:bodyPr wrap="square">
            <a:spAutoFit/>
          </a:bodyPr>
          <a:lstStyle/>
          <a:p>
            <a:pPr algn="just"/>
            <a:endParaRPr lang="en-US" sz="1600" dirty="0"/>
          </a:p>
          <a:p>
            <a:pPr algn="just"/>
            <a:endParaRPr lang="en-US" sz="1600" dirty="0"/>
          </a:p>
          <a:p>
            <a:pPr algn="just"/>
            <a:endParaRPr lang="en-US" sz="1600" dirty="0"/>
          </a:p>
          <a:p>
            <a:pPr algn="just"/>
            <a:endParaRPr lang="en-US" sz="1600" b="1" dirty="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PURPOSE OF PROJECT:</a:t>
            </a:r>
          </a:p>
          <a:p>
            <a:pPr algn="just"/>
            <a:endParaRPr lang="en-US" sz="1600" dirty="0"/>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purpose of this project is to develop a deep learning-based system that predicts genealogical traits and familial characteristics by analyzing photographs of individuals. By leveraging convolutional neural networks (CNNs) trained on a comprehensive ancestral dataset, the system aims to identify patterns in facial features across generations. This approach provides a novel method for exploring family history and relationships, complementing traditional genealogical research methods such as historical records and genetic analysis</a:t>
            </a:r>
            <a:r>
              <a:rPr lang="en-US" sz="1600" dirty="0"/>
              <a:t>.</a:t>
            </a:r>
          </a:p>
        </p:txBody>
      </p:sp>
      <p:sp>
        <p:nvSpPr>
          <p:cNvPr id="4" name="Rectangle 3">
            <a:extLst>
              <a:ext uri="{FF2B5EF4-FFF2-40B4-BE49-F238E27FC236}">
                <a16:creationId xmlns:a16="http://schemas.microsoft.com/office/drawing/2014/main" id="{95654277-E4BE-50CE-ED58-E6ECB1189F6D}"/>
              </a:ext>
            </a:extLst>
          </p:cNvPr>
          <p:cNvSpPr>
            <a:spLocks noChangeArrowheads="1"/>
          </p:cNvSpPr>
          <p:nvPr/>
        </p:nvSpPr>
        <p:spPr bwMode="auto">
          <a:xfrm>
            <a:off x="878542" y="1378607"/>
            <a:ext cx="10031506"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main aim of project is deep learning approach for predicting ancestral traits from images, deviating from traditional historical records and genetic analysis.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Convolutional Neural Networks (CNNs) are utilized to analyze photographs and identify facial feature patterns across generations. The model then predicts physical traits of parents and grandparents, offering a new perspective on exploring genealogy through image analysis.</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8309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6A333E-55BF-FEA8-8510-86F572B19B2B}"/>
              </a:ext>
            </a:extLst>
          </p:cNvPr>
          <p:cNvSpPr txBox="1"/>
          <p:nvPr/>
        </p:nvSpPr>
        <p:spPr>
          <a:xfrm>
            <a:off x="631713" y="428178"/>
            <a:ext cx="10802471" cy="6001643"/>
          </a:xfrm>
          <a:prstGeom prst="rect">
            <a:avLst/>
          </a:prstGeom>
          <a:noFill/>
        </p:spPr>
        <p:txBody>
          <a:bodyPr wrap="square">
            <a:spAutoFit/>
          </a:bodyPr>
          <a:lstStyle/>
          <a:p>
            <a:pPr algn="just"/>
            <a:endParaRPr lang="en-US" sz="1600" b="1" dirty="0">
              <a:solidFill>
                <a:schemeClr val="tx1"/>
              </a:solidFill>
              <a:cs typeface="Times New Roman" panose="02020603050405020304" pitchFamily="18" charset="0"/>
            </a:endParaRPr>
          </a:p>
          <a:p>
            <a:pPr algn="just"/>
            <a:r>
              <a:rPr lang="en-US" sz="1600" b="1" dirty="0">
                <a:solidFill>
                  <a:schemeClr val="tx1"/>
                </a:solidFill>
                <a:cs typeface="Times New Roman" panose="02020603050405020304" pitchFamily="18" charset="0"/>
              </a:rPr>
              <a:t>SCOPE OF THE PROJECT:</a:t>
            </a:r>
          </a:p>
          <a:p>
            <a:pPr algn="just"/>
            <a:endParaRPr lang="en-US" sz="1600" dirty="0"/>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scope of this project involves the development and application of deep learning techniques, specifically convolutional neural networks (CNNs), to predict genealogical traits from image inputs. It includes the collection and preprocessing of a comprehensive ancestral dataset containing labeled images of individuals across multiple generations.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project aims to design and train CNN models to recognize patterns in facial features inherited through generations, allowing for the prediction of physical traits of parents and grandparents. This project has potential applications in genealogical research, forensic science, and historical studies, providing a novel image-based approach to exploring family lineage and ancestry</a:t>
            </a:r>
          </a:p>
          <a:p>
            <a:pPr algn="just"/>
            <a:endParaRPr lang="en-US" sz="1600" b="1" dirty="0">
              <a:latin typeface="Times New Roman" panose="02020603050405020304" pitchFamily="18" charset="0"/>
              <a:cs typeface="Times New Roman" panose="02020603050405020304" pitchFamily="18" charset="0"/>
            </a:endParaRPr>
          </a:p>
          <a:p>
            <a:pPr algn="just"/>
            <a:r>
              <a:rPr lang="en-US" sz="1600" b="1" dirty="0">
                <a:solidFill>
                  <a:schemeClr val="tx1"/>
                </a:solidFill>
                <a:cs typeface="Times New Roman" panose="02020603050405020304" pitchFamily="18" charset="0"/>
              </a:rPr>
              <a:t>EXISTING SYSTEM:</a:t>
            </a:r>
          </a:p>
          <a:p>
            <a:pPr algn="just"/>
            <a:endParaRPr lang="en-US" sz="1600" b="1" dirty="0">
              <a:solidFill>
                <a:schemeClr val="tx1"/>
              </a:solidFill>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Genealogical research traditionally relies on historical records and genetic analysis to trace family lineage and relationships. Methods include examining birth and marriage certificates, census data, and DNA testing. These approaches primarily focus on documenting relationships and genetic origins, but do not address the prediction of physical traits across generations.</a:t>
            </a:r>
          </a:p>
          <a:p>
            <a:pPr marL="285750" indent="-285750" algn="just">
              <a:buFont typeface="Arial" panose="020B0604020202020204" pitchFamily="34" charset="0"/>
              <a:buChar char="•"/>
            </a:pPr>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PROPOSED</a:t>
            </a:r>
            <a:r>
              <a:rPr lang="en-US" sz="1600" b="1" dirty="0">
                <a:solidFill>
                  <a:schemeClr val="tx1"/>
                </a:solidFill>
                <a:latin typeface="Times New Roman" panose="02020603050405020304" pitchFamily="18" charset="0"/>
                <a:cs typeface="Times New Roman" panose="02020603050405020304" pitchFamily="18" charset="0"/>
              </a:rPr>
              <a:t> SYSTEM:</a:t>
            </a:r>
          </a:p>
          <a:p>
            <a:pPr algn="just"/>
            <a:endParaRPr lang="en-US" sz="1600" dirty="0"/>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proposed system uses convolutional neural networks (CNNs) to analyze photographs and predict genealogical traits across generations. By training the model on a dataset of labeled ancestral images, it learns to identify inherited facial features and predict physical traits of ancestors from individual photographs. This approach introduces a new dimension to genealogical research, complementing traditional methods with visual data analysis.</a:t>
            </a:r>
            <a:endParaRPr lang="en-US" sz="1600" b="1" dirty="0">
              <a:solidFill>
                <a:schemeClr val="tx1"/>
              </a:solidFill>
              <a:latin typeface="Times New Roman" panose="02020603050405020304" pitchFamily="18" charset="0"/>
              <a:cs typeface="Times New Roman" panose="02020603050405020304" pitchFamily="18" charset="0"/>
            </a:endParaRPr>
          </a:p>
          <a:p>
            <a:pPr algn="just"/>
            <a:endParaRPr lang="en-US" sz="1600" dirty="0"/>
          </a:p>
        </p:txBody>
      </p:sp>
    </p:spTree>
    <p:extLst>
      <p:ext uri="{BB962C8B-B14F-4D97-AF65-F5344CB8AC3E}">
        <p14:creationId xmlns:p14="http://schemas.microsoft.com/office/powerpoint/2010/main" val="2708802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D2819031-5634-DE15-C57A-2DAC49F62E49}"/>
              </a:ext>
            </a:extLst>
          </p:cNvPr>
          <p:cNvSpPr>
            <a:spLocks noChangeArrowheads="1"/>
          </p:cNvSpPr>
          <p:nvPr/>
        </p:nvSpPr>
        <p:spPr bwMode="auto">
          <a:xfrm>
            <a:off x="1127760" y="884023"/>
            <a:ext cx="8791744"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Functional Requirements: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Upload</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Users can upload photographs for analysis.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Facial Feature Extraction</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identifies facial features using CNNs.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Ancestral Trait Prediction</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Predict physical traits of parents and grandparents.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Pattern Recognition</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Compare facial features with learned generational patterns.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 Results</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 predicted ancestral traits in a user-friendly format.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endParaRPr lang="en-US" altLang="en-US" sz="17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Non-Functional Requirement</a:t>
            </a:r>
            <a:r>
              <a:rPr lang="en-US" altLang="en-US" sz="2000" b="1" dirty="0">
                <a:latin typeface="Arial" panose="020B0604020202020204" pitchFamily="34" charset="0"/>
              </a:rPr>
              <a: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Predictions should be returned in under 5 seconds.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 multiple users and large datasets.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 secure storage and handling of user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Usability</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Simple, intuitive interface for easy use.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Aim for high prediction accuracy (90%+).</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Compatibility</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 common image formats (JPEG, PNG).</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Maintainability</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Modular design for easy updates.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Reliability</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 consistent results and high system uptime.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622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4E567C0-BAE6-D8A0-C634-7A29219D56F2}"/>
              </a:ext>
            </a:extLst>
          </p:cNvPr>
          <p:cNvSpPr txBox="1"/>
          <p:nvPr/>
        </p:nvSpPr>
        <p:spPr>
          <a:xfrm>
            <a:off x="3917576" y="303523"/>
            <a:ext cx="6096000" cy="400110"/>
          </a:xfrm>
          <a:prstGeom prst="rect">
            <a:avLst/>
          </a:prstGeom>
          <a:noFill/>
        </p:spPr>
        <p:txBody>
          <a:bodyPr wrap="square">
            <a:spAutoFit/>
          </a:bodyPr>
          <a:lstStyle/>
          <a:p>
            <a:r>
              <a:rPr lang="en-US" sz="2000" b="1" dirty="0">
                <a:solidFill>
                  <a:schemeClr val="tx1"/>
                </a:solidFill>
                <a:latin typeface="Times New Roman" panose="02020603050405020304" pitchFamily="18" charset="0"/>
                <a:cs typeface="Times New Roman" panose="02020603050405020304" pitchFamily="18" charset="0"/>
              </a:rPr>
              <a:t>SYSTEM ANALYSIS</a:t>
            </a:r>
            <a:endParaRPr lang="en-IN" sz="2000" dirty="0"/>
          </a:p>
        </p:txBody>
      </p:sp>
      <p:sp>
        <p:nvSpPr>
          <p:cNvPr id="10" name="TextBox 9">
            <a:extLst>
              <a:ext uri="{FF2B5EF4-FFF2-40B4-BE49-F238E27FC236}">
                <a16:creationId xmlns:a16="http://schemas.microsoft.com/office/drawing/2014/main" id="{9F1EE79F-3C14-206E-35A7-635D09387F93}"/>
              </a:ext>
            </a:extLst>
          </p:cNvPr>
          <p:cNvSpPr txBox="1"/>
          <p:nvPr/>
        </p:nvSpPr>
        <p:spPr>
          <a:xfrm>
            <a:off x="654425" y="687993"/>
            <a:ext cx="10282516" cy="5016758"/>
          </a:xfrm>
          <a:prstGeom prst="rect">
            <a:avLst/>
          </a:prstGeom>
          <a:noFill/>
        </p:spPr>
        <p:txBody>
          <a:bodyPr wrap="square">
            <a:spAutoFit/>
          </a:bodyPr>
          <a:lstStyle/>
          <a:p>
            <a:endParaRPr lang="en-IN" sz="1600" b="1" dirty="0"/>
          </a:p>
          <a:p>
            <a:r>
              <a:rPr lang="en-IN" sz="1600" b="1" dirty="0"/>
              <a:t>HARDWARE REQUIREMENTS:</a:t>
            </a:r>
          </a:p>
          <a:p>
            <a:endParaRPr lang="en-IN" sz="1600" dirty="0"/>
          </a:p>
          <a:p>
            <a:pPr>
              <a:buFont typeface="Arial" panose="020B0604020202020204" pitchFamily="34" charset="0"/>
              <a:buChar char="•"/>
            </a:pPr>
            <a:r>
              <a:rPr lang="en-IN" sz="1600" b="1" dirty="0"/>
              <a:t>Processor:</a:t>
            </a:r>
            <a:r>
              <a:rPr lang="en-IN" sz="1600" dirty="0"/>
              <a:t> AMD </a:t>
            </a:r>
            <a:r>
              <a:rPr lang="en-IN" sz="1600" dirty="0" err="1"/>
              <a:t>Ryzen</a:t>
            </a:r>
            <a:endParaRPr lang="en-IN" sz="1600" dirty="0"/>
          </a:p>
          <a:p>
            <a:endParaRPr lang="en-IN" sz="1600" dirty="0"/>
          </a:p>
          <a:p>
            <a:pPr>
              <a:buFont typeface="Arial" panose="020B0604020202020204" pitchFamily="34" charset="0"/>
              <a:buChar char="•"/>
            </a:pPr>
            <a:r>
              <a:rPr lang="en-IN" sz="1600" b="1" dirty="0"/>
              <a:t>Hard Disk:</a:t>
            </a:r>
            <a:r>
              <a:rPr lang="en-IN" sz="1600" dirty="0"/>
              <a:t> 1 TB SSD</a:t>
            </a:r>
          </a:p>
          <a:p>
            <a:endParaRPr lang="en-IN" sz="1600" dirty="0"/>
          </a:p>
          <a:p>
            <a:pPr>
              <a:buFont typeface="Arial" panose="020B0604020202020204" pitchFamily="34" charset="0"/>
              <a:buChar char="•"/>
            </a:pPr>
            <a:r>
              <a:rPr lang="en-IN" sz="1600" b="1" dirty="0"/>
              <a:t>RAM:</a:t>
            </a:r>
            <a:r>
              <a:rPr lang="en-IN" sz="1600" dirty="0"/>
              <a:t> 16 GB </a:t>
            </a:r>
          </a:p>
          <a:p>
            <a:endParaRPr lang="en-IN" sz="1600" b="1" dirty="0"/>
          </a:p>
          <a:p>
            <a:endParaRPr lang="en-IN" sz="1600" b="1" dirty="0"/>
          </a:p>
          <a:p>
            <a:r>
              <a:rPr lang="en-IN" sz="1600" b="1" dirty="0"/>
              <a:t>SOFTWARE REQUIREMENTS:</a:t>
            </a:r>
          </a:p>
          <a:p>
            <a:endParaRPr lang="en-IN" sz="1600" dirty="0"/>
          </a:p>
          <a:p>
            <a:pPr>
              <a:buFont typeface="Arial" panose="020B0604020202020204" pitchFamily="34" charset="0"/>
              <a:buChar char="•"/>
            </a:pPr>
            <a:r>
              <a:rPr lang="en-IN" sz="1600" b="1" dirty="0"/>
              <a:t>Operating System:</a:t>
            </a:r>
            <a:r>
              <a:rPr lang="en-IN" sz="1600" dirty="0"/>
              <a:t> Windows 11</a:t>
            </a:r>
          </a:p>
          <a:p>
            <a:endParaRPr lang="en-IN" sz="1600" dirty="0"/>
          </a:p>
          <a:p>
            <a:pPr>
              <a:buFont typeface="Arial" panose="020B0604020202020204" pitchFamily="34" charset="0"/>
              <a:buChar char="•"/>
            </a:pPr>
            <a:r>
              <a:rPr lang="en-IN" sz="1600" b="1" dirty="0"/>
              <a:t>Coding Language:</a:t>
            </a:r>
            <a:r>
              <a:rPr lang="en-IN" sz="1600" dirty="0"/>
              <a:t> Python 3.x</a:t>
            </a:r>
          </a:p>
          <a:p>
            <a:endParaRPr lang="en-IN" sz="1600" dirty="0"/>
          </a:p>
          <a:p>
            <a:pPr>
              <a:buFont typeface="Arial" panose="020B0604020202020204" pitchFamily="34" charset="0"/>
              <a:buChar char="•"/>
            </a:pPr>
            <a:r>
              <a:rPr lang="en-IN" sz="1600" b="1" dirty="0"/>
              <a:t>Deep Learning Frameworks:</a:t>
            </a:r>
            <a:r>
              <a:rPr lang="en-IN" sz="1600" dirty="0"/>
              <a:t> </a:t>
            </a:r>
            <a:r>
              <a:rPr lang="en-IN" sz="1600" dirty="0" err="1"/>
              <a:t>TensorFlow,Keras</a:t>
            </a:r>
            <a:endParaRPr lang="en-IN" sz="1600" dirty="0"/>
          </a:p>
          <a:p>
            <a:endParaRPr lang="en-IN" sz="1600" dirty="0"/>
          </a:p>
          <a:p>
            <a:pPr>
              <a:buFont typeface="Arial" panose="020B0604020202020204" pitchFamily="34" charset="0"/>
              <a:buChar char="•"/>
            </a:pPr>
            <a:r>
              <a:rPr lang="en-IN" sz="1600" b="1" dirty="0"/>
              <a:t>Image Processing Libraries:</a:t>
            </a:r>
            <a:r>
              <a:rPr lang="en-IN" sz="1600" dirty="0"/>
              <a:t> OpenCV</a:t>
            </a:r>
          </a:p>
          <a:p>
            <a:endParaRPr lang="en-IN" sz="1600" dirty="0"/>
          </a:p>
        </p:txBody>
      </p:sp>
    </p:spTree>
    <p:extLst>
      <p:ext uri="{BB962C8B-B14F-4D97-AF65-F5344CB8AC3E}">
        <p14:creationId xmlns:p14="http://schemas.microsoft.com/office/powerpoint/2010/main" val="1576653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E6248DC-B2B5-0AFC-B843-52F60149E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9059" y="1703294"/>
            <a:ext cx="6033247" cy="4204447"/>
          </a:xfrm>
          <a:prstGeom prst="rect">
            <a:avLst/>
          </a:prstGeom>
        </p:spPr>
      </p:pic>
      <p:sp>
        <p:nvSpPr>
          <p:cNvPr id="8" name="TextBox 7">
            <a:extLst>
              <a:ext uri="{FF2B5EF4-FFF2-40B4-BE49-F238E27FC236}">
                <a16:creationId xmlns:a16="http://schemas.microsoft.com/office/drawing/2014/main" id="{4D057799-11A8-5E39-F88C-19D0DC098E00}"/>
              </a:ext>
            </a:extLst>
          </p:cNvPr>
          <p:cNvSpPr txBox="1"/>
          <p:nvPr/>
        </p:nvSpPr>
        <p:spPr>
          <a:xfrm>
            <a:off x="4150659" y="554033"/>
            <a:ext cx="609600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SYSTEM ARCHITECTURE</a:t>
            </a:r>
            <a:endParaRPr lang="en-IN" dirty="0"/>
          </a:p>
        </p:txBody>
      </p:sp>
    </p:spTree>
    <p:extLst>
      <p:ext uri="{BB962C8B-B14F-4D97-AF65-F5344CB8AC3E}">
        <p14:creationId xmlns:p14="http://schemas.microsoft.com/office/powerpoint/2010/main" val="1723774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F43EF0-CC4F-76C8-1087-979CC4C90933}"/>
              </a:ext>
            </a:extLst>
          </p:cNvPr>
          <p:cNvSpPr txBox="1"/>
          <p:nvPr/>
        </p:nvSpPr>
        <p:spPr>
          <a:xfrm>
            <a:off x="645459" y="590781"/>
            <a:ext cx="609600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UML DIAGRAMS: </a:t>
            </a:r>
            <a:endParaRPr lang="en-IN" sz="18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3646366-C308-BFAA-2778-C51AD7430E2C}"/>
              </a:ext>
            </a:extLst>
          </p:cNvPr>
          <p:cNvSpPr txBox="1"/>
          <p:nvPr/>
        </p:nvSpPr>
        <p:spPr>
          <a:xfrm>
            <a:off x="645459" y="1074875"/>
            <a:ext cx="6096000" cy="369332"/>
          </a:xfrm>
          <a:prstGeom prst="rect">
            <a:avLst/>
          </a:prstGeom>
          <a:noFill/>
        </p:spPr>
        <p:txBody>
          <a:bodyPr wrap="square">
            <a:spAutoFit/>
          </a:bodyPr>
          <a:lstStyle/>
          <a:p>
            <a:r>
              <a:rPr lang="en-US" b="1" dirty="0">
                <a:latin typeface="Times New Roman" panose="02020603050405020304" pitchFamily="18" charset="0"/>
              </a:rPr>
              <a:t>C</a:t>
            </a:r>
            <a:r>
              <a:rPr lang="en-IN" b="1" dirty="0">
                <a:latin typeface="Times New Roman" panose="02020603050405020304" pitchFamily="18" charset="0"/>
              </a:rPr>
              <a:t>lass Diagram:</a:t>
            </a:r>
            <a:endParaRPr lang="en-IN" b="1" dirty="0"/>
          </a:p>
        </p:txBody>
      </p:sp>
      <p:pic>
        <p:nvPicPr>
          <p:cNvPr id="5" name="Picture 4">
            <a:extLst>
              <a:ext uri="{FF2B5EF4-FFF2-40B4-BE49-F238E27FC236}">
                <a16:creationId xmlns:a16="http://schemas.microsoft.com/office/drawing/2014/main" id="{B2AAE8FC-88B6-ACEE-3884-7754F96D2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1456" y="1259541"/>
            <a:ext cx="8032377" cy="5248428"/>
          </a:xfrm>
          <a:prstGeom prst="rect">
            <a:avLst/>
          </a:prstGeom>
        </p:spPr>
      </p:pic>
      <p:sp>
        <p:nvSpPr>
          <p:cNvPr id="4" name="Rectangle 1">
            <a:extLst>
              <a:ext uri="{FF2B5EF4-FFF2-40B4-BE49-F238E27FC236}">
                <a16:creationId xmlns:a16="http://schemas.microsoft.com/office/drawing/2014/main" id="{D42B2767-E834-FC66-5418-ACCD6045AEA6}"/>
              </a:ext>
            </a:extLst>
          </p:cNvPr>
          <p:cNvSpPr>
            <a:spLocks noChangeArrowheads="1"/>
          </p:cNvSpPr>
          <p:nvPr/>
        </p:nvSpPr>
        <p:spPr bwMode="auto">
          <a:xfrm>
            <a:off x="3980328" y="2161401"/>
            <a:ext cx="164950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1"/>
                </a:solidFill>
                <a:effectLst/>
                <a:latin typeface="Arial Unicode MS"/>
              </a:rPr>
              <a:t>+ filename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1"/>
                </a:solidFill>
                <a:effectLst/>
                <a:latin typeface="Arial Unicode MS"/>
              </a:rPr>
              <a:t>+ path</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1"/>
                </a:solidFill>
                <a:effectLst/>
                <a:latin typeface="Arial Unicode MS"/>
              </a:rPr>
              <a:t>+ __init__(imageData)</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0" name="Ink 9">
                <a:extLst>
                  <a:ext uri="{FF2B5EF4-FFF2-40B4-BE49-F238E27FC236}">
                    <a16:creationId xmlns:a16="http://schemas.microsoft.com/office/drawing/2014/main" id="{1335CE08-BEC5-7999-EECC-5A0FE84BE80A}"/>
                  </a:ext>
                </a:extLst>
              </p14:cNvPr>
              <p14:cNvContentPartPr/>
              <p14:nvPr/>
            </p14:nvContentPartPr>
            <p14:xfrm>
              <a:off x="2393711" y="2760939"/>
              <a:ext cx="360" cy="360"/>
            </p14:xfrm>
          </p:contentPart>
        </mc:Choice>
        <mc:Fallback xmlns="">
          <p:pic>
            <p:nvPicPr>
              <p:cNvPr id="10" name="Ink 9">
                <a:extLst>
                  <a:ext uri="{FF2B5EF4-FFF2-40B4-BE49-F238E27FC236}">
                    <a16:creationId xmlns:a16="http://schemas.microsoft.com/office/drawing/2014/main" id="{1335CE08-BEC5-7999-EECC-5A0FE84BE80A}"/>
                  </a:ext>
                </a:extLst>
              </p:cNvPr>
              <p:cNvPicPr/>
              <p:nvPr/>
            </p:nvPicPr>
            <p:blipFill>
              <a:blip r:embed="rId4"/>
              <a:stretch>
                <a:fillRect/>
              </a:stretch>
            </p:blipFill>
            <p:spPr>
              <a:xfrm>
                <a:off x="2375711" y="265293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Ink 10">
                <a:extLst>
                  <a:ext uri="{FF2B5EF4-FFF2-40B4-BE49-F238E27FC236}">
                    <a16:creationId xmlns:a16="http://schemas.microsoft.com/office/drawing/2014/main" id="{C3098FFA-A904-0D6E-530E-92E2C9252EB8}"/>
                  </a:ext>
                </a:extLst>
              </p14:cNvPr>
              <p14:cNvContentPartPr/>
              <p14:nvPr/>
            </p14:nvContentPartPr>
            <p14:xfrm>
              <a:off x="7342271" y="2133459"/>
              <a:ext cx="360" cy="360"/>
            </p14:xfrm>
          </p:contentPart>
        </mc:Choice>
        <mc:Fallback xmlns="">
          <p:pic>
            <p:nvPicPr>
              <p:cNvPr id="11" name="Ink 10">
                <a:extLst>
                  <a:ext uri="{FF2B5EF4-FFF2-40B4-BE49-F238E27FC236}">
                    <a16:creationId xmlns:a16="http://schemas.microsoft.com/office/drawing/2014/main" id="{C3098FFA-A904-0D6E-530E-92E2C9252EB8}"/>
                  </a:ext>
                </a:extLst>
              </p:cNvPr>
              <p:cNvPicPr/>
              <p:nvPr/>
            </p:nvPicPr>
            <p:blipFill>
              <a:blip r:embed="rId6"/>
              <a:stretch>
                <a:fillRect/>
              </a:stretch>
            </p:blipFill>
            <p:spPr>
              <a:xfrm>
                <a:off x="7324271" y="2025819"/>
                <a:ext cx="36000" cy="216000"/>
              </a:xfrm>
              <a:prstGeom prst="rect">
                <a:avLst/>
              </a:prstGeom>
            </p:spPr>
          </p:pic>
        </mc:Fallback>
      </mc:AlternateContent>
      <p:grpSp>
        <p:nvGrpSpPr>
          <p:cNvPr id="16" name="Group 15">
            <a:extLst>
              <a:ext uri="{FF2B5EF4-FFF2-40B4-BE49-F238E27FC236}">
                <a16:creationId xmlns:a16="http://schemas.microsoft.com/office/drawing/2014/main" id="{FFD8417E-F641-2619-22E2-EB9191F9AEA6}"/>
              </a:ext>
            </a:extLst>
          </p:cNvPr>
          <p:cNvGrpSpPr/>
          <p:nvPr/>
        </p:nvGrpSpPr>
        <p:grpSpPr>
          <a:xfrm>
            <a:off x="6427871" y="1416339"/>
            <a:ext cx="360" cy="360"/>
            <a:chOff x="6427871" y="141633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Ink 11">
                  <a:extLst>
                    <a:ext uri="{FF2B5EF4-FFF2-40B4-BE49-F238E27FC236}">
                      <a16:creationId xmlns:a16="http://schemas.microsoft.com/office/drawing/2014/main" id="{8FCC4478-A92C-C877-8F9B-3D9EB7FFADB0}"/>
                    </a:ext>
                  </a:extLst>
                </p14:cNvPr>
                <p14:cNvContentPartPr/>
                <p14:nvPr/>
              </p14:nvContentPartPr>
              <p14:xfrm>
                <a:off x="6427871" y="1416339"/>
                <a:ext cx="360" cy="360"/>
              </p14:xfrm>
            </p:contentPart>
          </mc:Choice>
          <mc:Fallback xmlns="">
            <p:pic>
              <p:nvPicPr>
                <p:cNvPr id="12" name="Ink 11">
                  <a:extLst>
                    <a:ext uri="{FF2B5EF4-FFF2-40B4-BE49-F238E27FC236}">
                      <a16:creationId xmlns:a16="http://schemas.microsoft.com/office/drawing/2014/main" id="{8FCC4478-A92C-C877-8F9B-3D9EB7FFADB0}"/>
                    </a:ext>
                  </a:extLst>
                </p:cNvPr>
                <p:cNvPicPr/>
                <p:nvPr/>
              </p:nvPicPr>
              <p:blipFill>
                <a:blip r:embed="rId8"/>
                <a:stretch>
                  <a:fillRect/>
                </a:stretch>
              </p:blipFill>
              <p:spPr>
                <a:xfrm>
                  <a:off x="6409871" y="130833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3" name="Ink 12">
                  <a:extLst>
                    <a:ext uri="{FF2B5EF4-FFF2-40B4-BE49-F238E27FC236}">
                      <a16:creationId xmlns:a16="http://schemas.microsoft.com/office/drawing/2014/main" id="{4750C784-910A-2240-04D0-F801872C0841}"/>
                    </a:ext>
                  </a:extLst>
                </p14:cNvPr>
                <p14:cNvContentPartPr/>
                <p14:nvPr/>
              </p14:nvContentPartPr>
              <p14:xfrm>
                <a:off x="6427871" y="1416339"/>
                <a:ext cx="360" cy="360"/>
              </p14:xfrm>
            </p:contentPart>
          </mc:Choice>
          <mc:Fallback xmlns="">
            <p:pic>
              <p:nvPicPr>
                <p:cNvPr id="13" name="Ink 12">
                  <a:extLst>
                    <a:ext uri="{FF2B5EF4-FFF2-40B4-BE49-F238E27FC236}">
                      <a16:creationId xmlns:a16="http://schemas.microsoft.com/office/drawing/2014/main" id="{4750C784-910A-2240-04D0-F801872C0841}"/>
                    </a:ext>
                  </a:extLst>
                </p:cNvPr>
                <p:cNvPicPr/>
                <p:nvPr/>
              </p:nvPicPr>
              <p:blipFill>
                <a:blip r:embed="rId8"/>
                <a:stretch>
                  <a:fillRect/>
                </a:stretch>
              </p:blipFill>
              <p:spPr>
                <a:xfrm>
                  <a:off x="6409871" y="130833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4" name="Ink 13">
                  <a:extLst>
                    <a:ext uri="{FF2B5EF4-FFF2-40B4-BE49-F238E27FC236}">
                      <a16:creationId xmlns:a16="http://schemas.microsoft.com/office/drawing/2014/main" id="{2AE26A35-F3B4-90B3-2214-C8D64624F6A9}"/>
                    </a:ext>
                  </a:extLst>
                </p14:cNvPr>
                <p14:cNvContentPartPr/>
                <p14:nvPr/>
              </p14:nvContentPartPr>
              <p14:xfrm>
                <a:off x="6427871" y="1416339"/>
                <a:ext cx="360" cy="360"/>
              </p14:xfrm>
            </p:contentPart>
          </mc:Choice>
          <mc:Fallback xmlns="">
            <p:pic>
              <p:nvPicPr>
                <p:cNvPr id="14" name="Ink 13">
                  <a:extLst>
                    <a:ext uri="{FF2B5EF4-FFF2-40B4-BE49-F238E27FC236}">
                      <a16:creationId xmlns:a16="http://schemas.microsoft.com/office/drawing/2014/main" id="{2AE26A35-F3B4-90B3-2214-C8D64624F6A9}"/>
                    </a:ext>
                  </a:extLst>
                </p:cNvPr>
                <p:cNvPicPr/>
                <p:nvPr/>
              </p:nvPicPr>
              <p:blipFill>
                <a:blip r:embed="rId8"/>
                <a:stretch>
                  <a:fillRect/>
                </a:stretch>
              </p:blipFill>
              <p:spPr>
                <a:xfrm>
                  <a:off x="6409871" y="1308339"/>
                  <a:ext cx="36000" cy="216000"/>
                </a:xfrm>
                <a:prstGeom prst="rect">
                  <a:avLst/>
                </a:prstGeom>
              </p:spPr>
            </p:pic>
          </mc:Fallback>
        </mc:AlternateContent>
      </p:grpSp>
      <p:sp>
        <p:nvSpPr>
          <p:cNvPr id="15" name="Rectangle 3">
            <a:extLst>
              <a:ext uri="{FF2B5EF4-FFF2-40B4-BE49-F238E27FC236}">
                <a16:creationId xmlns:a16="http://schemas.microsoft.com/office/drawing/2014/main" id="{AF5B0673-3C68-76DE-74D6-4BBC74F48959}"/>
              </a:ext>
            </a:extLst>
          </p:cNvPr>
          <p:cNvSpPr>
            <a:spLocks noChangeArrowheads="1"/>
          </p:cNvSpPr>
          <p:nvPr/>
        </p:nvSpPr>
        <p:spPr bwMode="auto">
          <a:xfrm>
            <a:off x="7037292" y="1930568"/>
            <a:ext cx="105990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900" b="0" i="0" u="none" strike="noStrike" cap="none" normalizeH="0" baseline="0" dirty="0">
                <a:ln>
                  <a:noFill/>
                </a:ln>
                <a:solidFill>
                  <a:schemeClr val="tx1"/>
                </a:solidFill>
                <a:effectLst/>
                <a:latin typeface="Arial Unicode MS"/>
              </a:rPr>
              <a:t>+ datasetPath</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900" b="0" i="0" u="none" strike="noStrike" cap="none" normalizeH="0" baseline="0" dirty="0">
                <a:ln>
                  <a:noFill/>
                </a:ln>
                <a:solidFill>
                  <a:schemeClr val="tx1"/>
                </a:solidFill>
                <a:effectLst/>
                <a:latin typeface="Arial Unicode MS"/>
              </a:rPr>
              <a:t>+ featureVectors</a:t>
            </a:r>
            <a:r>
              <a:rPr kumimoji="0" lang="en-US" altLang="en-US" sz="900" b="0" i="0" u="none" strike="noStrike" cap="none" normalizeH="0" baseline="0" dirty="0">
                <a:ln>
                  <a:noFill/>
                </a:ln>
                <a:solidFill>
                  <a:schemeClr val="tx1"/>
                </a:solidFill>
                <a:effectLst/>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2F0DBB9C-09E5-1852-0377-A9C77CE79FA4}"/>
              </a:ext>
            </a:extLst>
          </p:cNvPr>
          <p:cNvSpPr txBox="1"/>
          <p:nvPr/>
        </p:nvSpPr>
        <p:spPr>
          <a:xfrm>
            <a:off x="7037292" y="2530107"/>
            <a:ext cx="1308847" cy="246221"/>
          </a:xfrm>
          <a:prstGeom prst="rect">
            <a:avLst/>
          </a:prstGeom>
          <a:noFill/>
        </p:spPr>
        <p:txBody>
          <a:bodyPr wrap="square">
            <a:spAutoFit/>
          </a:bodyPr>
          <a:lstStyle/>
          <a:p>
            <a:r>
              <a:rPr lang="en-IN" sz="1000" dirty="0"/>
              <a:t>loadDataset(path)</a:t>
            </a:r>
          </a:p>
        </p:txBody>
      </p:sp>
      <p:sp>
        <p:nvSpPr>
          <p:cNvPr id="21" name="Rectangle 4">
            <a:extLst>
              <a:ext uri="{FF2B5EF4-FFF2-40B4-BE49-F238E27FC236}">
                <a16:creationId xmlns:a16="http://schemas.microsoft.com/office/drawing/2014/main" id="{CCA22537-77DB-7F69-7C7B-8BC4EE837753}"/>
              </a:ext>
            </a:extLst>
          </p:cNvPr>
          <p:cNvSpPr>
            <a:spLocks noChangeArrowheads="1"/>
          </p:cNvSpPr>
          <p:nvPr/>
        </p:nvSpPr>
        <p:spPr bwMode="auto">
          <a:xfrm>
            <a:off x="4997008" y="4157991"/>
            <a:ext cx="1852028"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1"/>
                </a:solidFill>
                <a:effectLst/>
                <a:latin typeface="Arial Unicode MS"/>
              </a:rPr>
              <a:t>+ inputShape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1"/>
                </a:solidFill>
                <a:effectLst/>
                <a:latin typeface="Arial Unicode MS"/>
              </a:rPr>
              <a:t>+ featureDimensions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1"/>
                </a:solidFill>
                <a:effectLst/>
                <a:latin typeface="Arial Unicode MS"/>
              </a:rPr>
              <a:t>+ scalingFactor</a:t>
            </a:r>
            <a:endParaRPr lang="en-US" altLang="en-US" sz="800" dirty="0"/>
          </a:p>
          <a:p>
            <a:pPr marL="0" marR="0" lvl="0" indent="0" algn="l" defTabSz="914400" rtl="0" eaLnBrk="0" fontAlgn="base" latinLnBrk="0" hangingPunct="0">
              <a:lnSpc>
                <a:spcPct val="100000"/>
              </a:lnSpc>
              <a:spcBef>
                <a:spcPct val="0"/>
              </a:spcBef>
              <a:spcAft>
                <a:spcPct val="0"/>
              </a:spcAft>
              <a:buClrTx/>
              <a:buSzTx/>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1730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5399</TotalTime>
  <Words>2601</Words>
  <Application>Microsoft Office PowerPoint</Application>
  <PresentationFormat>Widescreen</PresentationFormat>
  <Paragraphs>281</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Unicode MS</vt:lpstr>
      <vt:lpstr>Calibri</vt:lpstr>
      <vt:lpstr>Calibri Light</vt:lpstr>
      <vt:lpstr>Times New Roman</vt:lpstr>
      <vt:lpstr>Wingdings</vt:lpstr>
      <vt:lpstr>Office Theme</vt:lpstr>
      <vt:lpstr>MALLA REDDY COLLEGE OF ENGINEERING &amp; TECHNOLOGY             DEPARTMENT OF INFORMATION TECHNOLOGY    </vt:lpstr>
      <vt:lpstr>PowerPoint Presentation</vt:lpstr>
      <vt:lpstr>          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MALLA REDDY COLLEGE OF ENGINEERING &amp; TECHNOLOGY             DEPARTMENT OF INFORMATION TECHNOLOGY  IV B.Tech  / II Sem</dc:title>
  <dc:creator>BHAVESH .C</dc:creator>
  <cp:lastModifiedBy>THRIVENI VATTIKUTI</cp:lastModifiedBy>
  <cp:revision>38</cp:revision>
  <dcterms:created xsi:type="dcterms:W3CDTF">2024-01-05T08:51:17Z</dcterms:created>
  <dcterms:modified xsi:type="dcterms:W3CDTF">2025-07-20T04:36:48Z</dcterms:modified>
</cp:coreProperties>
</file>