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309" r:id="rId3"/>
    <p:sldId id="516" r:id="rId4"/>
    <p:sldId id="503" r:id="rId5"/>
    <p:sldId id="443" r:id="rId6"/>
    <p:sldId id="476" r:id="rId7"/>
    <p:sldId id="517" r:id="rId8"/>
    <p:sldId id="461" r:id="rId9"/>
    <p:sldId id="518" r:id="rId10"/>
    <p:sldId id="519" r:id="rId11"/>
    <p:sldId id="520" r:id="rId12"/>
    <p:sldId id="448" r:id="rId13"/>
    <p:sldId id="477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73"/>
    <a:srgbClr val="7575D1"/>
    <a:srgbClr val="D1D1F0"/>
    <a:srgbClr val="F0F0FA"/>
    <a:srgbClr val="97A2F1"/>
    <a:srgbClr val="3C2A70"/>
    <a:srgbClr val="B444F2"/>
    <a:srgbClr val="A6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44" autoAdjust="0"/>
    <p:restoredTop sz="94643" autoAdjust="0"/>
  </p:normalViewPr>
  <p:slideViewPr>
    <p:cSldViewPr snapToGrid="0">
      <p:cViewPr varScale="1">
        <p:scale>
          <a:sx n="50" d="100"/>
          <a:sy n="50" d="100"/>
        </p:scale>
        <p:origin x="158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6" y="-90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2B8C1-A96D-42FF-8E0B-848F55A70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465F8E5-E2BC-4B38-BFCB-F7FA9C425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19E1B-DBF0-4D02-BD77-1821C7D545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B1A3D-51FB-417C-B652-CB1432EA25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0875C-C2A1-4221-9B3E-F292C225DC2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6163"/>
            <a:ext cx="73802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266825"/>
            <a:ext cx="7380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0A3EC-06DE-47C0-AD08-6C86F627B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8966-0B5C-4389-9D54-BDAD87709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9B4FF-1D8E-4BF0-AF4E-92D648A8A3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76EEE-16A5-4ABE-9D62-FFAD1077C6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B4A6-20EF-463F-960E-D2CAD0D69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925" y="31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18769-70F5-4FA4-98A1-1C2B6F9B7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010B-6407-4857-825B-477E0BB545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104F-AA51-4647-B6A4-98F9E46D1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2F0C-AE6E-4DF9-AB3D-63D0C9F58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554A9-486F-4A8F-9381-BF704332BE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EE61-0291-49CF-A0C9-85FA7DF55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 userDrawn="1"/>
        </p:nvSpPr>
        <p:spPr bwMode="auto">
          <a:xfrm>
            <a:off x="13252" y="6533322"/>
            <a:ext cx="331304" cy="324678"/>
          </a:xfrm>
          <a:prstGeom prst="flowChartConnector">
            <a:avLst/>
          </a:prstGeom>
          <a:solidFill>
            <a:srgbClr val="2626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defRPr/>
            </a:pPr>
            <a:fld id="{AD7F0F7A-97A6-417F-BD90-8646D9F4008E}" type="slidenum">
              <a:rPr lang="en-US"/>
              <a:pPr marL="342900" indent="-342900" algn="ctr">
                <a:spcBef>
                  <a:spcPct val="2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39" y="3175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FRSAL3V3.80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2AAB-D404-4107-BFA3-CB1216FFB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3E32-E924-4ECF-8052-6BECE86339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8CDF8-A1D6-46BA-BCAB-C20135E1E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919C-266C-40BA-91EB-B8ECA43E4E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5E13-CC13-4691-AA22-B6A9247B4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BA5A-1FD1-49AE-96F2-408D76CEE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EA257-8AC2-4328-8DC0-77F12687E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865E-592C-461E-ABF8-89ABDD3C7E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FEE4C-3A10-4ADE-8759-83CF0266A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4632C-3A25-4F58-8B92-8F45063BE5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B40FF-11BD-451C-8D39-542FE7E5A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C71EA-FE0A-420A-9A5A-F3735812A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2521-BAD5-4022-8511-C2BCCE470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1935163" y="6532563"/>
            <a:ext cx="4943475" cy="325437"/>
          </a:xfrm>
        </p:spPr>
        <p:txBody>
          <a:bodyPr/>
          <a:lstStyle>
            <a:lvl1pPr>
              <a:defRPr b="1" dirty="0" smtClean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42925" y="3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74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dirty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FRSAL3V3.80</a:t>
            </a:r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545D457-87BD-4981-AAE8-AA0491ED78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938" y="938213"/>
            <a:ext cx="8080376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1" descr="IMSS-Logo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43875" y="217488"/>
            <a:ext cx="71437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515100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accent2"/>
          </a:solidFill>
          <a:latin typeface="Palatino Linotyp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accent2"/>
          </a:solidFill>
          <a:latin typeface="Palatino Linotyp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accent2"/>
          </a:solidFill>
          <a:latin typeface="Palatino Linotyp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accent2"/>
          </a:solidFill>
          <a:latin typeface="Palatino Linotyp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accent2"/>
          </a:solidFill>
          <a:latin typeface="Palatino Linotyp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o"/>
        <a:defRPr sz="13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D53B71A-17C2-4789-9AEB-CCF8317C3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7" descr="Integra logo - 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" y="207963"/>
            <a:ext cx="124936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63713" y="1266825"/>
            <a:ext cx="7380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IMSS-Logo"/>
          <p:cNvPicPr>
            <a:picLocks noGrp="1" noChangeAspect="1" noChangeArrowheads="1"/>
          </p:cNvPicPr>
          <p:nvPr>
            <p:ph type="ctrTitle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03613" y="1582738"/>
            <a:ext cx="2168525" cy="1751012"/>
          </a:xfrm>
        </p:spPr>
      </p:pic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382713" y="4384675"/>
            <a:ext cx="6691312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GB" sz="3600">
                <a:solidFill>
                  <a:srgbClr val="251D64"/>
                </a:solidFill>
                <a:latin typeface="Impact" pitchFamily="34" charset="0"/>
              </a:rPr>
              <a:t>Integra Micro Software Services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>
                <a:solidFill>
                  <a:srgbClr val="251D64"/>
                </a:solidFill>
                <a:latin typeface="Impact" pitchFamily="34" charset="0"/>
              </a:rPr>
              <a:t>                                                                  </a:t>
            </a:r>
          </a:p>
        </p:txBody>
      </p:sp>
      <p:pic>
        <p:nvPicPr>
          <p:cNvPr id="2867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4367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54400" y="4968649"/>
            <a:ext cx="45323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51D64"/>
                </a:solidFill>
                <a:latin typeface="Impact" pitchFamily="34" charset="0"/>
              </a:rPr>
              <a:t> Helping customers shorten development lifecycle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itle 6"/>
          <p:cNvSpPr>
            <a:spLocks noGrp="1"/>
          </p:cNvSpPr>
          <p:nvPr>
            <p:ph type="title"/>
          </p:nvPr>
        </p:nvSpPr>
        <p:spPr>
          <a:xfrm>
            <a:off x="214313" y="-39688"/>
            <a:ext cx="8229600" cy="1143001"/>
          </a:xfrm>
        </p:spPr>
        <p:txBody>
          <a:bodyPr/>
          <a:lstStyle/>
          <a:p>
            <a:r>
              <a:rPr lang="en-IN" sz="3200" dirty="0"/>
              <a:t>Quarterly Breakup</a:t>
            </a:r>
          </a:p>
        </p:txBody>
      </p:sp>
      <p:sp>
        <p:nvSpPr>
          <p:cNvPr id="3380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4"/>
          <p:cNvSpPr txBox="1">
            <a:spLocks noChangeArrowheads="1"/>
          </p:cNvSpPr>
          <p:nvPr/>
        </p:nvSpPr>
        <p:spPr bwMode="auto">
          <a:xfrm>
            <a:off x="214313" y="80963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200" b="1" i="1" dirty="0">
                <a:solidFill>
                  <a:schemeClr val="accent2"/>
                </a:solidFill>
                <a:latin typeface="Palatino Linotype" pitchFamily="18" charset="0"/>
                <a:ea typeface="+mj-ea"/>
                <a:cs typeface="+mj-cs"/>
              </a:rPr>
              <a:t>Possible Risks and Mitigation Plan</a:t>
            </a:r>
          </a:p>
        </p:txBody>
      </p:sp>
      <p:sp>
        <p:nvSpPr>
          <p:cNvPr id="3482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>
                <a:solidFill>
                  <a:srgbClr val="FFFFFF"/>
                </a:solidFill>
              </a:rPr>
              <a:t>FRSAL3V3.80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2451652" y="2193925"/>
            <a:ext cx="4664765" cy="1311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GB" sz="3600" dirty="0">
                <a:solidFill>
                  <a:srgbClr val="251D64"/>
                </a:solidFill>
                <a:latin typeface="Impact" pitchFamily="34" charset="0"/>
              </a:rPr>
              <a:t>Thank You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251D64"/>
                </a:solidFill>
                <a:latin typeface="Impact" pitchFamily="34" charset="0"/>
              </a:rPr>
              <a:t>www.integramicroservices.com</a:t>
            </a:r>
          </a:p>
          <a:p>
            <a:pPr marL="342900" indent="-342900" algn="ctr">
              <a:spcBef>
                <a:spcPct val="20000"/>
              </a:spcBef>
            </a:pPr>
            <a:endParaRPr lang="en-GB" sz="1600" dirty="0">
              <a:solidFill>
                <a:srgbClr val="251D64"/>
              </a:solidFill>
              <a:latin typeface="Impact" pitchFamily="34" charset="0"/>
            </a:endParaRPr>
          </a:p>
        </p:txBody>
      </p:sp>
      <p:pic>
        <p:nvPicPr>
          <p:cNvPr id="7475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4367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8588" y="4292600"/>
            <a:ext cx="6843712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400" dirty="0">
              <a:solidFill>
                <a:srgbClr val="251D64"/>
              </a:solidFill>
              <a:latin typeface="Impact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251D64"/>
                </a:solidFill>
                <a:latin typeface="Impact" pitchFamily="34" charset="0"/>
              </a:rPr>
              <a:t>Integra Micro Software Services (P) Ltd.</a:t>
            </a:r>
          </a:p>
          <a:p>
            <a:pPr>
              <a:defRPr/>
            </a:pPr>
            <a:r>
              <a:rPr lang="en-US" sz="1600" dirty="0">
                <a:solidFill>
                  <a:srgbClr val="262673"/>
                </a:solidFill>
                <a:latin typeface="Palatino Linotype" pitchFamily="18" charset="0"/>
              </a:rPr>
              <a:t>4, Bellary Road 12th KM, Jakkur</a:t>
            </a:r>
          </a:p>
          <a:p>
            <a:pPr>
              <a:defRPr/>
            </a:pPr>
            <a:r>
              <a:rPr lang="en-US" sz="1600" b="1" dirty="0">
                <a:solidFill>
                  <a:srgbClr val="262673"/>
                </a:solidFill>
                <a:latin typeface="Palatino Linotype" pitchFamily="18" charset="0"/>
              </a:rPr>
              <a:t>Bangalore - 560 064, Karnataka, India </a:t>
            </a:r>
          </a:p>
          <a:p>
            <a:pPr>
              <a:defRPr/>
            </a:pPr>
            <a:r>
              <a:rPr lang="en-US" sz="1600" dirty="0">
                <a:solidFill>
                  <a:srgbClr val="262673"/>
                </a:solidFill>
                <a:latin typeface="Palatino Linotype" pitchFamily="18" charset="0"/>
              </a:rPr>
              <a:t>Ph.:  +91 080 28565801-6</a:t>
            </a:r>
          </a:p>
          <a:p>
            <a:pPr>
              <a:defRPr/>
            </a:pPr>
            <a:r>
              <a:rPr lang="en-US" sz="1600" dirty="0">
                <a:solidFill>
                  <a:srgbClr val="262673"/>
                </a:solidFill>
                <a:latin typeface="Palatino Linotype" pitchFamily="18" charset="0"/>
              </a:rPr>
              <a:t>Fax:  +91 080 28565800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251D64"/>
                </a:solidFill>
                <a:latin typeface="Impact" pitchFamily="34" charset="0"/>
              </a:rPr>
              <a:t>enquiry@integramicro.com</a:t>
            </a:r>
          </a:p>
        </p:txBody>
      </p:sp>
      <p:pic>
        <p:nvPicPr>
          <p:cNvPr id="5" name="Picture 4" descr="imss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" y="3830638"/>
            <a:ext cx="1030288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214313" y="3175"/>
            <a:ext cx="8229600" cy="1143000"/>
          </a:xfrm>
        </p:spPr>
        <p:txBody>
          <a:bodyPr/>
          <a:lstStyle/>
          <a:p>
            <a:r>
              <a:rPr lang="en-US" sz="3200" dirty="0"/>
              <a:t>The Highs of Last FY</a:t>
            </a:r>
          </a:p>
        </p:txBody>
      </p:sp>
      <p:sp>
        <p:nvSpPr>
          <p:cNvPr id="11" name="Footer Placeholder 62"/>
          <p:cNvSpPr>
            <a:spLocks noGrp="1"/>
          </p:cNvSpPr>
          <p:nvPr>
            <p:ph type="ftr" sz="quarter" idx="10"/>
          </p:nvPr>
        </p:nvSpPr>
        <p:spPr>
          <a:xfrm>
            <a:off x="1841500" y="6532563"/>
            <a:ext cx="4943475" cy="325437"/>
          </a:xfrm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itle 1"/>
          <p:cNvSpPr>
            <a:spLocks noGrp="1"/>
          </p:cNvSpPr>
          <p:nvPr>
            <p:ph type="title"/>
          </p:nvPr>
        </p:nvSpPr>
        <p:spPr>
          <a:xfrm>
            <a:off x="214313" y="3175"/>
            <a:ext cx="8229600" cy="1143000"/>
          </a:xfrm>
        </p:spPr>
        <p:txBody>
          <a:bodyPr/>
          <a:lstStyle/>
          <a:p>
            <a:r>
              <a:rPr lang="en-US" sz="3200" dirty="0"/>
              <a:t>The Lows of Last FY</a:t>
            </a:r>
          </a:p>
        </p:txBody>
      </p:sp>
      <p:sp>
        <p:nvSpPr>
          <p:cNvPr id="30770" name="Footer Placeholder 62"/>
          <p:cNvSpPr>
            <a:spLocks noGrp="1"/>
          </p:cNvSpPr>
          <p:nvPr>
            <p:ph type="ftr" sz="quarter" idx="10"/>
          </p:nvPr>
        </p:nvSpPr>
        <p:spPr>
          <a:xfrm>
            <a:off x="1841500" y="6565813"/>
            <a:ext cx="4943475" cy="325437"/>
          </a:xfrm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14313" y="3175"/>
            <a:ext cx="8229600" cy="1143000"/>
          </a:xfrm>
        </p:spPr>
        <p:txBody>
          <a:bodyPr/>
          <a:lstStyle/>
          <a:p>
            <a:r>
              <a:rPr lang="en-US" sz="3200" dirty="0"/>
              <a:t>Current Key Engagements</a:t>
            </a:r>
          </a:p>
        </p:txBody>
      </p:sp>
      <p:sp>
        <p:nvSpPr>
          <p:cNvPr id="31771" name="Footer Placeholder 5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14313" y="-68263"/>
            <a:ext cx="8229600" cy="1143001"/>
          </a:xfrm>
        </p:spPr>
        <p:txBody>
          <a:bodyPr/>
          <a:lstStyle/>
          <a:p>
            <a:r>
              <a:rPr lang="en-US" sz="3200" dirty="0"/>
              <a:t>Market Business Trends</a:t>
            </a:r>
          </a:p>
        </p:txBody>
      </p:sp>
      <p:sp>
        <p:nvSpPr>
          <p:cNvPr id="35855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0" name="Title 62"/>
          <p:cNvSpPr>
            <a:spLocks noGrp="1"/>
          </p:cNvSpPr>
          <p:nvPr>
            <p:ph type="title"/>
          </p:nvPr>
        </p:nvSpPr>
        <p:spPr>
          <a:xfrm>
            <a:off x="0" y="243099"/>
            <a:ext cx="8752113" cy="584775"/>
          </a:xfr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Outlook for Current FY  </a:t>
            </a:r>
          </a:p>
        </p:txBody>
      </p:sp>
      <p:sp>
        <p:nvSpPr>
          <p:cNvPr id="32818" name="Footer Placeholder 51"/>
          <p:cNvSpPr>
            <a:spLocks noGrp="1"/>
          </p:cNvSpPr>
          <p:nvPr>
            <p:ph type="ftr" sz="quarter" idx="4294967295"/>
          </p:nvPr>
        </p:nvSpPr>
        <p:spPr>
          <a:xfrm>
            <a:off x="1935163" y="6532563"/>
            <a:ext cx="4943475" cy="325437"/>
          </a:xfrm>
          <a:prstGeom prst="rect">
            <a:avLst/>
          </a:prstGeom>
          <a:noFill/>
        </p:spPr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FRSAL3V3.80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itle 6"/>
          <p:cNvSpPr>
            <a:spLocks noGrp="1"/>
          </p:cNvSpPr>
          <p:nvPr>
            <p:ph type="title"/>
          </p:nvPr>
        </p:nvSpPr>
        <p:spPr>
          <a:xfrm>
            <a:off x="214313" y="-39688"/>
            <a:ext cx="8229600" cy="1143001"/>
          </a:xfrm>
        </p:spPr>
        <p:txBody>
          <a:bodyPr/>
          <a:lstStyle/>
          <a:p>
            <a:r>
              <a:rPr lang="en-IN" sz="3200" dirty="0"/>
              <a:t>Plans to Achieve Target</a:t>
            </a:r>
          </a:p>
        </p:txBody>
      </p:sp>
      <p:sp>
        <p:nvSpPr>
          <p:cNvPr id="3380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itle 6"/>
          <p:cNvSpPr>
            <a:spLocks noGrp="1"/>
          </p:cNvSpPr>
          <p:nvPr>
            <p:ph type="title"/>
          </p:nvPr>
        </p:nvSpPr>
        <p:spPr>
          <a:xfrm>
            <a:off x="214313" y="-39688"/>
            <a:ext cx="8229600" cy="1143001"/>
          </a:xfrm>
        </p:spPr>
        <p:txBody>
          <a:bodyPr/>
          <a:lstStyle/>
          <a:p>
            <a:r>
              <a:rPr lang="en-IN" sz="3200" dirty="0"/>
              <a:t>Focus Areas and Geography</a:t>
            </a:r>
          </a:p>
        </p:txBody>
      </p:sp>
      <p:sp>
        <p:nvSpPr>
          <p:cNvPr id="3380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itle 6"/>
          <p:cNvSpPr>
            <a:spLocks noGrp="1"/>
          </p:cNvSpPr>
          <p:nvPr>
            <p:ph type="title"/>
          </p:nvPr>
        </p:nvSpPr>
        <p:spPr>
          <a:xfrm>
            <a:off x="214313" y="-39688"/>
            <a:ext cx="8229600" cy="1143001"/>
          </a:xfrm>
        </p:spPr>
        <p:txBody>
          <a:bodyPr/>
          <a:lstStyle/>
          <a:p>
            <a:r>
              <a:rPr lang="en-IN" sz="3200" dirty="0"/>
              <a:t>Support Required</a:t>
            </a:r>
          </a:p>
        </p:txBody>
      </p:sp>
      <p:sp>
        <p:nvSpPr>
          <p:cNvPr id="3380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IN"/>
              <a:t>FRSAL3V3.80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61D64"/>
        </a:solidFill>
        <a:ln w="9525" cap="flat" cmpd="sng" algn="ctr">
          <a:solidFill>
            <a:srgbClr val="5B2EB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61D64"/>
        </a:solidFill>
        <a:ln w="9525" cap="flat" cmpd="sng" algn="ctr">
          <a:solidFill>
            <a:srgbClr val="5B2EB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61D64"/>
        </a:solidFill>
        <a:ln w="9525" cap="flat" cmpd="sng" algn="ctr">
          <a:solidFill>
            <a:srgbClr val="5B2EB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61D64"/>
        </a:solidFill>
        <a:ln w="9525" cap="flat" cmpd="sng" algn="ctr">
          <a:solidFill>
            <a:srgbClr val="5B2EB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19930</TotalTime>
  <Words>110</Words>
  <Application>Microsoft Office PowerPoint</Application>
  <PresentationFormat>On-screen Show (4:3)</PresentationFormat>
  <Paragraphs>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Impact</vt:lpstr>
      <vt:lpstr>Palatino Linotype</vt:lpstr>
      <vt:lpstr>Verdana</vt:lpstr>
      <vt:lpstr>Wingdings</vt:lpstr>
      <vt:lpstr>Custom Design</vt:lpstr>
      <vt:lpstr>1_Custom Design</vt:lpstr>
      <vt:lpstr>PowerPoint Presentation</vt:lpstr>
      <vt:lpstr>The Highs of Last FY</vt:lpstr>
      <vt:lpstr>The Lows of Last FY</vt:lpstr>
      <vt:lpstr>Current Key Engagements</vt:lpstr>
      <vt:lpstr>Market Business Trends</vt:lpstr>
      <vt:lpstr>Outlook for Current FY  </vt:lpstr>
      <vt:lpstr>Plans to Achieve Target</vt:lpstr>
      <vt:lpstr>Focus Areas and Geography</vt:lpstr>
      <vt:lpstr>Support Required</vt:lpstr>
      <vt:lpstr>Quarterly Breakup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Expertise</dc:title>
  <dc:creator>Anuradha</dc:creator>
  <cp:lastModifiedBy>NitinGowda</cp:lastModifiedBy>
  <cp:revision>1410</cp:revision>
  <dcterms:created xsi:type="dcterms:W3CDTF">2007-03-04T23:45:02Z</dcterms:created>
  <dcterms:modified xsi:type="dcterms:W3CDTF">2017-10-25T06:55:44Z</dcterms:modified>
  <cp:category>Integra Embedded Expertise Presentation</cp:category>
</cp:coreProperties>
</file>