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25"/>
  </p:notesMasterIdLst>
  <p:handoutMasterIdLst>
    <p:handoutMasterId r:id="rId26"/>
  </p:handoutMasterIdLst>
  <p:sldIdLst>
    <p:sldId id="298" r:id="rId3"/>
    <p:sldId id="257" r:id="rId4"/>
    <p:sldId id="284" r:id="rId5"/>
    <p:sldId id="283" r:id="rId6"/>
    <p:sldId id="276" r:id="rId7"/>
    <p:sldId id="285" r:id="rId8"/>
    <p:sldId id="277" r:id="rId9"/>
    <p:sldId id="293" r:id="rId10"/>
    <p:sldId id="286" r:id="rId11"/>
    <p:sldId id="297" r:id="rId12"/>
    <p:sldId id="287" r:id="rId13"/>
    <p:sldId id="266" r:id="rId14"/>
    <p:sldId id="289" r:id="rId15"/>
    <p:sldId id="290" r:id="rId16"/>
    <p:sldId id="279" r:id="rId17"/>
    <p:sldId id="296" r:id="rId18"/>
    <p:sldId id="299" r:id="rId19"/>
    <p:sldId id="300" r:id="rId20"/>
    <p:sldId id="301" r:id="rId21"/>
    <p:sldId id="295" r:id="rId22"/>
    <p:sldId id="302" r:id="rId23"/>
    <p:sldId id="275" r:id="rId24"/>
  </p:sldIdLst>
  <p:sldSz cx="9144000" cy="6858000" type="screen4x3"/>
  <p:notesSz cx="6858000" cy="9118600"/>
  <p:defaultTextStyle>
    <a:defPPr>
      <a:defRPr lang="en-GB"/>
    </a:defPPr>
    <a:lvl1pPr algn="ctr" defTabSz="457200" rtl="0" fontAlgn="base">
      <a:spcBef>
        <a:spcPts val="3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1pPr>
    <a:lvl2pPr marL="742950" indent="-285750" algn="ctr" defTabSz="457200" rtl="0" fontAlgn="base">
      <a:spcBef>
        <a:spcPts val="3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2pPr>
    <a:lvl3pPr marL="1143000" indent="-228600" algn="ctr" defTabSz="457200" rtl="0" fontAlgn="base">
      <a:spcBef>
        <a:spcPts val="3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3pPr>
    <a:lvl4pPr marL="1600200" indent="-228600" algn="ctr" defTabSz="457200" rtl="0" fontAlgn="base">
      <a:spcBef>
        <a:spcPts val="3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4pPr>
    <a:lvl5pPr marL="2057400" indent="-228600" algn="ctr" defTabSz="457200" rtl="0" fontAlgn="base">
      <a:spcBef>
        <a:spcPts val="3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Verdana" pitchFamily="34" charset="0"/>
        <a:ea typeface="+mn-ea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A65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065" autoAdjust="0"/>
    <p:restoredTop sz="94640" autoAdjust="0"/>
  </p:normalViewPr>
  <p:slideViewPr>
    <p:cSldViewPr>
      <p:cViewPr>
        <p:scale>
          <a:sx n="66" d="100"/>
          <a:sy n="66" d="100"/>
        </p:scale>
        <p:origin x="-630" y="-19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4415518372703445"/>
          <c:y val="4.6515151515151495E-2"/>
          <c:w val="0.83668963254593365"/>
          <c:h val="0.7788506323073256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Planned</c:v>
                </c:pt>
              </c:strCache>
            </c:strRef>
          </c:tx>
          <c:dLbls>
            <c:showVal val="1"/>
          </c:dLbls>
          <c:cat>
            <c:strRef>
              <c:f>Sheet1!$A$2:$A$4</c:f>
              <c:strCache>
                <c:ptCount val="3"/>
                <c:pt idx="0">
                  <c:v>Modules</c:v>
                </c:pt>
                <c:pt idx="1">
                  <c:v>Effort</c:v>
                </c:pt>
                <c:pt idx="2">
                  <c:v>Schedule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Revised</c:v>
                </c:pt>
              </c:strCache>
            </c:strRef>
          </c:tx>
          <c:dLbls>
            <c:showVal val="1"/>
          </c:dLbls>
          <c:cat>
            <c:strRef>
              <c:f>Sheet1!$A$2:$A$4</c:f>
              <c:strCache>
                <c:ptCount val="3"/>
                <c:pt idx="0">
                  <c:v>Modules</c:v>
                </c:pt>
                <c:pt idx="1">
                  <c:v>Effort</c:v>
                </c:pt>
                <c:pt idx="2">
                  <c:v>Schedule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axId val="97352704"/>
        <c:axId val="97358592"/>
      </c:barChart>
      <c:catAx>
        <c:axId val="97352704"/>
        <c:scaling>
          <c:orientation val="minMax"/>
        </c:scaling>
        <c:axPos val="b"/>
        <c:numFmt formatCode="General" sourceLinked="1"/>
        <c:tickLblPos val="nextTo"/>
        <c:crossAx val="97358592"/>
        <c:crosses val="autoZero"/>
        <c:auto val="1"/>
        <c:lblAlgn val="ctr"/>
        <c:lblOffset val="100"/>
      </c:catAx>
      <c:valAx>
        <c:axId val="97358592"/>
        <c:scaling>
          <c:orientation val="minMax"/>
        </c:scaling>
        <c:axPos val="l"/>
        <c:majorGridlines/>
        <c:numFmt formatCode="General" sourceLinked="1"/>
        <c:tickLblPos val="nextTo"/>
        <c:crossAx val="97352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163206871868287"/>
          <c:y val="0.91931591220420161"/>
          <c:w val="0.60656252193074678"/>
          <c:h val="5.1898442973512537E-2"/>
        </c:manualLayout>
      </c:layout>
    </c:legend>
    <c:plotVisOnly val="1"/>
    <c:dispBlanksAs val="gap"/>
  </c:chart>
  <c:spPr>
    <a:ln>
      <a:solidFill>
        <a:schemeClr val="accent4"/>
      </a:solidFill>
    </a:ln>
  </c:spPr>
  <c:txPr>
    <a:bodyPr/>
    <a:lstStyle/>
    <a:p>
      <a:pPr>
        <a:defRPr sz="1200" b="1"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4772825271841048"/>
          <c:y val="4.6515151515151495E-2"/>
          <c:w val="0.74145153730783664"/>
          <c:h val="0.8301326468806783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rgbClr val="00B0F0"/>
            </a:solidFill>
          </c:spPr>
          <c:dLbls>
            <c:showVal val="1"/>
          </c:dLbls>
          <c:cat>
            <c:strRef>
              <c:f>Sheet1!$A$2</c:f>
              <c:strCache>
                <c:ptCount val="1"/>
                <c:pt idx="0">
                  <c:v>Effort Distribution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Revised</c:v>
                </c:pt>
              </c:strCache>
            </c:strRef>
          </c:tx>
          <c:spPr>
            <a:solidFill>
              <a:srgbClr val="FFC000"/>
            </a:solidFill>
          </c:spPr>
          <c:dLbls>
            <c:showVal val="1"/>
          </c:dLbls>
          <c:cat>
            <c:strRef>
              <c:f>Sheet1!$A$2</c:f>
              <c:strCache>
                <c:ptCount val="1"/>
                <c:pt idx="0">
                  <c:v>Effort Distribution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axId val="98157312"/>
        <c:axId val="98158848"/>
      </c:barChart>
      <c:catAx>
        <c:axId val="98157312"/>
        <c:scaling>
          <c:orientation val="minMax"/>
        </c:scaling>
        <c:axPos val="b"/>
        <c:numFmt formatCode="General" sourceLinked="1"/>
        <c:tickLblPos val="nextTo"/>
        <c:crossAx val="98158848"/>
        <c:crosses val="autoZero"/>
        <c:auto val="1"/>
        <c:lblAlgn val="ctr"/>
        <c:lblOffset val="100"/>
      </c:catAx>
      <c:valAx>
        <c:axId val="981588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399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In Person Months</a:t>
                </a:r>
              </a:p>
            </c:rich>
          </c:tx>
          <c:layout/>
        </c:title>
        <c:numFmt formatCode="General" sourceLinked="1"/>
        <c:tickLblPos val="nextTo"/>
        <c:crossAx val="98157312"/>
        <c:crosses val="autoZero"/>
        <c:crossBetween val="between"/>
        <c:majorUnit val="1"/>
        <c:minorUnit val="0.2"/>
      </c:valAx>
    </c:plotArea>
    <c:legend>
      <c:legendPos val="r"/>
      <c:layout>
        <c:manualLayout>
          <c:xMode val="edge"/>
          <c:yMode val="edge"/>
          <c:x val="9.4330708661417323E-2"/>
          <c:y val="0.93754515979620157"/>
          <c:w val="0.8077601981995246"/>
          <c:h val="4.6829910967011633E-2"/>
        </c:manualLayout>
      </c:layout>
    </c:legend>
    <c:plotVisOnly val="1"/>
    <c:dispBlanksAs val="gap"/>
  </c:chart>
  <c:spPr>
    <a:ln>
      <a:solidFill>
        <a:schemeClr val="accent4"/>
      </a:solidFill>
    </a:ln>
  </c:spPr>
  <c:txPr>
    <a:bodyPr/>
    <a:lstStyle/>
    <a:p>
      <a:pPr>
        <a:defRPr sz="1049" b="1"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415518372703456"/>
          <c:y val="4.6515151515151495E-2"/>
          <c:w val="0.83668963254593443"/>
          <c:h val="0.7788506323073277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rgbClr val="00B0F0"/>
            </a:solidFill>
          </c:spPr>
          <c:dLbls>
            <c:showVal val="1"/>
          </c:dLbls>
          <c:cat>
            <c:strRef>
              <c:f>Sheet1!$A$2:$A$6</c:f>
              <c:strCache>
                <c:ptCount val="5"/>
                <c:pt idx="0">
                  <c:v>Total Effort Planned </c:v>
                </c:pt>
                <c:pt idx="1">
                  <c:v>Actual Effort</c:v>
                </c:pt>
                <c:pt idx="2">
                  <c:v>Current Estimate</c:v>
                </c:pt>
                <c:pt idx="3">
                  <c:v>Revised Estimate</c:v>
                </c:pt>
                <c:pt idx="4">
                  <c:v>Effort Variance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rgbClr val="FFC000"/>
            </a:solidFill>
          </c:spPr>
          <c:dLbls>
            <c:dLbl>
              <c:idx val="0"/>
              <c:layout>
                <c:manualLayout>
                  <c:x val="7.0921985815602913E-3"/>
                  <c:y val="-2.3076923076923134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Total Effort Planned </c:v>
                </c:pt>
                <c:pt idx="1">
                  <c:v>Actual Effort</c:v>
                </c:pt>
                <c:pt idx="2">
                  <c:v>Current Estimate</c:v>
                </c:pt>
                <c:pt idx="3">
                  <c:v>Revised Estimate</c:v>
                </c:pt>
                <c:pt idx="4">
                  <c:v>Effort Variance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Sheet1!$A$2:$A$6</c:f>
              <c:strCache>
                <c:ptCount val="5"/>
                <c:pt idx="0">
                  <c:v>Total Effort Planned </c:v>
                </c:pt>
                <c:pt idx="1">
                  <c:v>Actual Effort</c:v>
                </c:pt>
                <c:pt idx="2">
                  <c:v>Current Estimate</c:v>
                </c:pt>
                <c:pt idx="3">
                  <c:v>Revised Estimate</c:v>
                </c:pt>
                <c:pt idx="4">
                  <c:v>Effort Variance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October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Total Effort Planned </c:v>
                </c:pt>
                <c:pt idx="1">
                  <c:v>Actual Effort</c:v>
                </c:pt>
                <c:pt idx="2">
                  <c:v>Current Estimate</c:v>
                </c:pt>
                <c:pt idx="3">
                  <c:v>Revised Estimate</c:v>
                </c:pt>
                <c:pt idx="4">
                  <c:v>Effort Variance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98694272"/>
        <c:axId val="98695808"/>
      </c:barChart>
      <c:catAx>
        <c:axId val="98694272"/>
        <c:scaling>
          <c:orientation val="minMax"/>
        </c:scaling>
        <c:axPos val="b"/>
        <c:numFmt formatCode="General" sourceLinked="1"/>
        <c:tickLblPos val="nextTo"/>
        <c:crossAx val="98695808"/>
        <c:crosses val="autoZero"/>
        <c:auto val="1"/>
        <c:lblAlgn val="ctr"/>
        <c:lblOffset val="100"/>
      </c:catAx>
      <c:valAx>
        <c:axId val="98695808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98694272"/>
        <c:crosses val="autoZero"/>
        <c:crossBetween val="between"/>
        <c:majorUnit val="1"/>
        <c:minorUnit val="0.2"/>
      </c:valAx>
    </c:plotArea>
    <c:legend>
      <c:legendPos val="r"/>
      <c:layout>
        <c:manualLayout>
          <c:xMode val="edge"/>
          <c:yMode val="edge"/>
          <c:x val="0.33546548484718153"/>
          <c:y val="0.93754515979620157"/>
          <c:w val="0.64135651076402334"/>
          <c:h val="4.3679481241315501E-2"/>
        </c:manualLayout>
      </c:layout>
    </c:legend>
    <c:plotVisOnly val="1"/>
    <c:dispBlanksAs val="gap"/>
  </c:chart>
  <c:spPr>
    <a:ln>
      <a:solidFill>
        <a:schemeClr val="accent4"/>
      </a:solidFill>
    </a:ln>
  </c:spPr>
  <c:txPr>
    <a:bodyPr/>
    <a:lstStyle/>
    <a:p>
      <a:pPr>
        <a:defRPr sz="1049" b="1"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EAB55EF-1ABD-4194-8C98-E5701B4C892D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6140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B274D81-8F79-4823-BE78-1572DC2E3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8580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Verdana" pitchFamily="32" charset="0"/>
              <a:cs typeface="Lucida Sans Unicode" charset="0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68580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Verdana" pitchFamily="32" charset="0"/>
              <a:cs typeface="Lucida Sans Unicode" charset="0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68580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Verdana" pitchFamily="32" charset="0"/>
              <a:cs typeface="Lucida Sans Unicode" charset="0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68580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Verdana" pitchFamily="32" charset="0"/>
              <a:cs typeface="Lucida Sans Unicode" charset="0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68580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Verdana" pitchFamily="32" charset="0"/>
              <a:cs typeface="Lucida Sans Unicode" charset="0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0" y="0"/>
            <a:ext cx="68580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Verdana" pitchFamily="32" charset="0"/>
              <a:cs typeface="Lucida Sans Unicode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Verdana" pitchFamily="32" charset="0"/>
              <a:cs typeface="Lucida Sans Unicode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Verdana" pitchFamily="32" charset="0"/>
              <a:cs typeface="Lucida Sans Unicode" charset="0"/>
            </a:endParaRPr>
          </a:p>
        </p:txBody>
      </p:sp>
      <p:sp>
        <p:nvSpPr>
          <p:cNvPr id="48138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84213"/>
            <a:ext cx="4548187" cy="340836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30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30700"/>
            <a:ext cx="5476875" cy="40925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8655050"/>
            <a:ext cx="2971800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Verdana" pitchFamily="32" charset="0"/>
              <a:cs typeface="Lucida Sans Unicode" charset="0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59813"/>
            <a:ext cx="2962275" cy="446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132ABC6-1771-4BDE-8848-A54658E73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F217725-E590-4D5A-90A6-6C1D543556E2}" type="slidenum">
              <a:rPr lang="en-US" smtClean="0">
                <a:cs typeface="Lucida Sans Unicode" pitchFamily="34" charset="0"/>
              </a:rPr>
              <a:pPr/>
              <a:t>1</a:t>
            </a:fld>
            <a:endParaRPr lang="en-US" smtClean="0">
              <a:cs typeface="Lucida Sans Unicode" pitchFamily="34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4613" y="8659813"/>
            <a:ext cx="2963862" cy="44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F91C4B-FC1A-4F7F-8181-54D9C4BB7E92}" type="slidenum">
              <a:rPr lang="en-US" sz="1200">
                <a:solidFill>
                  <a:srgbClr val="000000"/>
                </a:solidFill>
                <a:latin typeface="Arial" charset="0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36DBDBF-703F-4A53-908D-AF54CA919956}" type="slidenum">
              <a:rPr lang="en-US" sz="1200">
                <a:solidFill>
                  <a:srgbClr val="000000"/>
                </a:solidFill>
                <a:latin typeface="Arial" charset="0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1150938" y="684213"/>
            <a:ext cx="4557712" cy="3417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/>
          </p:nvPr>
        </p:nvSpPr>
        <p:spPr>
          <a:xfrm>
            <a:off x="685800" y="4330700"/>
            <a:ext cx="5480050" cy="40957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CD00E59-0E7A-4DEB-9971-520F79241AFF}" type="slidenum">
              <a:rPr lang="en-US" smtClean="0">
                <a:cs typeface="Lucida Sans Unicode" pitchFamily="34" charset="0"/>
              </a:rPr>
              <a:pPr/>
              <a:t>2</a:t>
            </a:fld>
            <a:endParaRPr lang="en-US" smtClean="0">
              <a:cs typeface="Lucida Sans Unicode" pitchFamily="34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84613" y="8659813"/>
            <a:ext cx="2963862" cy="44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74DBAF7-227A-4559-8F95-9E2A09E7EDED}" type="slidenum">
              <a:rPr lang="en-US" sz="1200">
                <a:solidFill>
                  <a:srgbClr val="000000"/>
                </a:solidFill>
                <a:latin typeface="Arial" charset="0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1150938" y="684213"/>
            <a:ext cx="4557712" cy="3417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30700"/>
            <a:ext cx="5480050" cy="40957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84213"/>
            <a:ext cx="4545013" cy="3408362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Schedule var=100 * (Actual end date – Initial planned end date) / (Initial planned end date – Initial planned start date).</a:t>
            </a: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FDE2698-EDF4-406A-AE4A-E4981C4377EA}" type="slidenum">
              <a:rPr lang="en-US" smtClean="0">
                <a:cs typeface="Lucida Sans Unicode" pitchFamily="34" charset="0"/>
              </a:rPr>
              <a:pPr/>
              <a:t>6</a:t>
            </a:fld>
            <a:endParaRPr lang="en-US" smtClean="0"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84213"/>
            <a:ext cx="4545013" cy="3408362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90C91F4-3C5F-4552-8148-8BEBCD75D2EC}" type="slidenum">
              <a:rPr lang="en-US" smtClean="0">
                <a:cs typeface="Lucida Sans Unicode" pitchFamily="34" charset="0"/>
              </a:rPr>
              <a:pPr/>
              <a:t>7</a:t>
            </a:fld>
            <a:endParaRPr lang="en-US" smtClean="0"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356A4B4-890E-4A00-A97F-591F52DFC996}" type="slidenum">
              <a:rPr lang="en-US" smtClean="0">
                <a:cs typeface="Lucida Sans Unicode" pitchFamily="34" charset="0"/>
              </a:rPr>
              <a:pPr/>
              <a:t>8</a:t>
            </a:fld>
            <a:endParaRPr lang="en-US" smtClean="0">
              <a:cs typeface="Lucida Sans Unicode" pitchFamily="34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84613" y="8659813"/>
            <a:ext cx="2963862" cy="44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93F3227-8168-46E5-AADD-4B7B39B9160B}" type="slidenum">
              <a:rPr lang="en-US" sz="1200">
                <a:solidFill>
                  <a:srgbClr val="000000"/>
                </a:solidFill>
                <a:latin typeface="Arial" charset="0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1150938" y="684213"/>
            <a:ext cx="4557712" cy="3417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30700"/>
            <a:ext cx="5480050" cy="40957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8572250-F733-443F-8ADF-B91097F60BC1}" type="slidenum">
              <a:rPr lang="en-US" smtClean="0">
                <a:cs typeface="Lucida Sans Unicode" pitchFamily="34" charset="0"/>
              </a:rPr>
              <a:pPr/>
              <a:t>12</a:t>
            </a:fld>
            <a:endParaRPr lang="en-US" smtClean="0">
              <a:cs typeface="Lucida Sans Unicode" pitchFamily="34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3884613" y="8659813"/>
            <a:ext cx="2963862" cy="44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AED4881-A7FA-4D08-BD9C-34B5EA9E29FF}" type="slidenum">
              <a:rPr lang="en-US" sz="1200">
                <a:solidFill>
                  <a:srgbClr val="000000"/>
                </a:solidFill>
                <a:latin typeface="Arial" charset="0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150938" y="684213"/>
            <a:ext cx="4557712" cy="3417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30700"/>
            <a:ext cx="5480050" cy="40957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87DEE6A-92F5-4CBF-81F2-D4D55DDE262E}" type="slidenum">
              <a:rPr lang="en-US" smtClean="0">
                <a:cs typeface="Lucida Sans Unicode" pitchFamily="34" charset="0"/>
              </a:rPr>
              <a:pPr/>
              <a:t>13</a:t>
            </a:fld>
            <a:endParaRPr lang="en-US" smtClean="0">
              <a:cs typeface="Lucida Sans Unicode" pitchFamily="34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4613" y="8659813"/>
            <a:ext cx="2962275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CC56201-D2E0-40D6-BFA8-20E5EDA44173}" type="slidenum">
              <a:rPr lang="en-US" sz="1200">
                <a:solidFill>
                  <a:srgbClr val="000000"/>
                </a:solidFill>
                <a:latin typeface="Arial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4213"/>
            <a:ext cx="4546600" cy="3409950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700"/>
            <a:ext cx="5478463" cy="40941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03AFB17-ACA9-4EDF-A3C4-ED1D90848806}" type="slidenum">
              <a:rPr lang="en-US" smtClean="0">
                <a:cs typeface="Lucida Sans Unicode" pitchFamily="34" charset="0"/>
              </a:rPr>
              <a:pPr/>
              <a:t>14</a:t>
            </a:fld>
            <a:endParaRPr lang="en-US" smtClean="0">
              <a:cs typeface="Lucida Sans Unicode" pitchFamily="34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4213"/>
            <a:ext cx="4545013" cy="3408362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A9349E0-F0B8-434C-9AF3-EF9A52D4B89A}" type="slidenum">
              <a:rPr lang="en-US" smtClean="0">
                <a:cs typeface="Lucida Sans Unicode" pitchFamily="34" charset="0"/>
              </a:rPr>
              <a:pPr/>
              <a:t>22</a:t>
            </a:fld>
            <a:endParaRPr lang="en-US" smtClean="0">
              <a:cs typeface="Lucida Sans Unicode" pitchFamily="34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3884613" y="8659813"/>
            <a:ext cx="2963862" cy="447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F54E032-7081-4180-875C-B1BA100DE9F4}" type="slidenum">
              <a:rPr lang="en-US" sz="1200">
                <a:solidFill>
                  <a:srgbClr val="000000"/>
                </a:solidFill>
                <a:latin typeface="Arial" charset="0"/>
              </a:rPr>
              <a:pPr algn="r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1150938" y="684213"/>
            <a:ext cx="4557712" cy="34178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30700"/>
            <a:ext cx="5480050" cy="40957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C2EAC7-F762-438B-B5C0-FAFAB32026EF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0FB83-0F2B-4544-8FFD-DE757429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6C7700-4BBE-41D4-BCE0-CF1F12409F06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5C8F5-BE9E-4AA1-A8B6-7E1E20527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274638"/>
            <a:ext cx="2054225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3450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5B15A7-84E4-4923-B9A9-EDF6FE3AA1D2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C93DE-61EF-49E5-A94F-325D67695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4170F-7A8D-4B03-B176-AE08395FAAA6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E52AB-ECF9-4C9C-9014-5B04CAC53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421D3-A71E-4CE5-8CF5-EF9D2F978EE2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50EB2-5C93-4A0E-B838-86BD01C6F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1D6765-7514-442E-8F45-0F3A5EE4C6E1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71AD5-B739-49C7-B759-56865DEA3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38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B0D7A3-CB49-41CE-B3D8-D4D039055068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CC5EF-FF47-4711-ABCF-75910ED8C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DB5303-735F-4A29-B5B7-89BD7389BEE1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1E200-391C-410D-8056-48304A2A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FFE949-5F05-47BC-8407-EDFFC1486FF5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1573-0A67-4BB3-8ABD-32FA75DF9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69B31B-FEB4-4606-A800-0ABD9D149C9B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B59B-169D-42E8-A46D-CFD7293C5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D5CD20-70C2-4E61-AC11-688B8421B8B1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2F838-1ABA-485B-8EE1-7615A2586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5B8F91-3262-4F49-8FE4-15D8E2ADFD2A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B8365-0FF9-48AA-B9FB-69AFDD5A4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647FC1-59EA-4E48-AD67-9D37F1AB761C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EACD4-AD8B-43E6-93C7-8809663BB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B90F28-E8FE-41E2-99BF-A6D4A677228D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1700-14DC-4E6B-865A-28647755C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274638"/>
            <a:ext cx="2054225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3450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2914AC-9FD4-4374-A9EF-EF5462789B7E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8FAB-9FC7-4782-9699-E32598A17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D50711-A90B-490F-B80C-AF04CAB79799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162CE-37A7-4487-9C02-7326B7378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38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94E80F-7C7C-47B4-AB0C-B63F722B775F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E7B4-867F-43ED-9C0F-4CCE46606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5CA511-A6A5-458D-B3D3-A94317E97223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FE04-9E13-40DA-8C9D-D1C86A431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DA30FC-624A-4613-AC51-A27581AE675D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B710A-ADCD-4EA2-8623-6A0660A0F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D71D05-DBC9-4E3C-8CD2-F40948B5A204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B7A3B-4B4B-4EF5-A9E1-1E3F1545C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CDE1EF-4331-4BEA-87A4-ADC96310E420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EF22E-28A4-4BE9-803B-BAFD4CF3D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A2850D-6B4E-41B3-B7F2-FA9FF3435EF0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8DB19-68F4-4E7A-BF6E-A6731F89E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0075" cy="113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0075" cy="451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14350" y="6245225"/>
            <a:ext cx="2124075" cy="466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  <a:latin typeface="Verdana" pitchFamily="32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880EC10-794B-4C22-90F9-3ABA6D8F6263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67450"/>
            <a:ext cx="288607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Verdana" pitchFamily="32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4075" cy="466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Verdana" pitchFamily="32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E46774E6-0406-470B-AD88-A18F08FFB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763713" y="1266825"/>
            <a:ext cx="738028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3200" y="231775"/>
            <a:ext cx="900113" cy="690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44" r:id="rId1"/>
    <p:sldLayoutId id="2147487745" r:id="rId2"/>
    <p:sldLayoutId id="2147487746" r:id="rId3"/>
    <p:sldLayoutId id="2147487747" r:id="rId4"/>
    <p:sldLayoutId id="2147487748" r:id="rId5"/>
    <p:sldLayoutId id="2147487749" r:id="rId6"/>
    <p:sldLayoutId id="2147487750" r:id="rId7"/>
    <p:sldLayoutId id="2147487751" r:id="rId8"/>
    <p:sldLayoutId id="2147487752" r:id="rId9"/>
    <p:sldLayoutId id="2147487753" r:id="rId10"/>
    <p:sldLayoutId id="2147487754" r:id="rId11"/>
  </p:sldLayoutIdLst>
  <p:transition/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0075" cy="113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0075" cy="451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4075" cy="466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+mn-lt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CDF1C870-B85D-4DB2-8D00-70C1968F15E1}" type="datetime1">
              <a:rPr lang="en-US" smtClean="0"/>
              <a:pPr>
                <a:defRPr/>
              </a:pPr>
              <a:t>1/7/2016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6075" cy="466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n-lt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US"/>
              <a:t>Integra Proprietary and Confidential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4075" cy="466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+mn-lt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DED81617-5454-4AE6-A74A-8780750B0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207963"/>
            <a:ext cx="1249363" cy="782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63713" y="1266825"/>
            <a:ext cx="738028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transition/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354138" y="1784350"/>
            <a:ext cx="6373812" cy="94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003366"/>
                </a:solidFill>
                <a:latin typeface="Book Antiqua" pitchFamily="18" charset="0"/>
              </a:rPr>
              <a:t>Project Progress Review (PPR) # nn </a:t>
            </a:r>
            <a:br>
              <a:rPr lang="en-US" sz="2800" b="1">
                <a:solidFill>
                  <a:srgbClr val="003366"/>
                </a:solidFill>
                <a:latin typeface="Book Antiqua" pitchFamily="18" charset="0"/>
              </a:rPr>
            </a:br>
            <a:r>
              <a:rPr lang="en-US" sz="2800" b="1">
                <a:solidFill>
                  <a:srgbClr val="003366"/>
                </a:solidFill>
                <a:latin typeface="Book Antiqua" pitchFamily="18" charset="0"/>
              </a:rPr>
              <a:t>&lt;Project Name/Project Id&gt;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762125" y="4419600"/>
            <a:ext cx="56197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CC3300"/>
                </a:solidFill>
                <a:latin typeface="Book Antiqua" pitchFamily="18" charset="0"/>
              </a:rPr>
              <a:t>Presented By  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3873500" y="5019675"/>
            <a:ext cx="13970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CC3300"/>
                </a:solidFill>
                <a:latin typeface="Book Antiqua" pitchFamily="18" charset="0"/>
              </a:rPr>
              <a:t>Date</a:t>
            </a:r>
          </a:p>
        </p:txBody>
      </p: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560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72525" y="6473825"/>
            <a:ext cx="371475" cy="307975"/>
          </a:xfrm>
          <a:noFill/>
          <a:ln/>
        </p:spPr>
        <p:txBody>
          <a:bodyPr/>
          <a:lstStyle/>
          <a:p>
            <a:fld id="{732EF5FD-8DB5-4B3E-9301-77942E032EDA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/>
          <p:cNvSpPr txBox="1">
            <a:spLocks noChangeArrowheads="1"/>
          </p:cNvSpPr>
          <p:nvPr/>
        </p:nvSpPr>
        <p:spPr bwMode="auto">
          <a:xfrm>
            <a:off x="3611563" y="304800"/>
            <a:ext cx="1954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>
                <a:solidFill>
                  <a:schemeClr val="tx1"/>
                </a:solidFill>
                <a:latin typeface="Book Antiqua" pitchFamily="18" charset="0"/>
              </a:rPr>
              <a:t>Features</a:t>
            </a:r>
          </a:p>
        </p:txBody>
      </p:sp>
      <p:sp>
        <p:nvSpPr>
          <p:cNvPr id="3482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noFill/>
          <a:ln/>
        </p:spPr>
        <p:txBody>
          <a:bodyPr/>
          <a:lstStyle/>
          <a:p>
            <a:fld id="{9B129568-E2E6-43A5-BC44-602FADA66C8D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1676400"/>
          <a:ext cx="8534400" cy="38258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00554"/>
                <a:gridCol w="1406769"/>
                <a:gridCol w="1500554"/>
                <a:gridCol w="1594338"/>
                <a:gridCol w="2532185"/>
              </a:tblGrid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Month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Month 2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Month 3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80058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7734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3509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485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066800" y="381000"/>
            <a:ext cx="7315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Metrics – Goals vs. Actual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447800"/>
          <a:ext cx="8763000" cy="5145997"/>
        </p:xfrm>
        <a:graphic>
          <a:graphicData uri="http://schemas.openxmlformats.org/drawingml/2006/table">
            <a:tbl>
              <a:tblPr/>
              <a:tblGrid>
                <a:gridCol w="2148527"/>
                <a:gridCol w="1979635"/>
                <a:gridCol w="2317419"/>
                <a:gridCol w="2317419"/>
              </a:tblGrid>
              <a:tr h="7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Organizational goal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goal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7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Effort variance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 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 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Schedule variance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±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Defect density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(for documents)</a:t>
                      </a: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‏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&lt;0.4 def/ page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&lt;0.4 def/ 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Defect density (Code review) &amp; 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3 defects/KLOC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3 defects/KLOC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Defect density 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1.5 defects/KLOC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1.5 defects/KLOC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Defect slippage to customer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0.3 defects/KLOC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95% success on 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0.2 defects /page on Docs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8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8EFDA1FD-65BB-420A-8C99-9D27CFCDCDC8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1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8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pic>
        <p:nvPicPr>
          <p:cNvPr id="3588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09600" y="7620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chemeClr val="tx1"/>
                </a:solidFill>
                <a:latin typeface="Book Antiqua" pitchFamily="18" charset="0"/>
              </a:rPr>
              <a:t>Metrics – Defect Log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5181600"/>
            <a:ext cx="81534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152400" y="1524000"/>
          <a:ext cx="8839199" cy="5029205"/>
        </p:xfrm>
        <a:graphic>
          <a:graphicData uri="http://schemas.openxmlformats.org/drawingml/2006/table">
            <a:tbl>
              <a:tblPr/>
              <a:tblGrid>
                <a:gridCol w="1685553"/>
                <a:gridCol w="1313934"/>
                <a:gridCol w="867108"/>
                <a:gridCol w="867108"/>
                <a:gridCol w="867108"/>
                <a:gridCol w="1044070"/>
                <a:gridCol w="1097159"/>
                <a:gridCol w="1097159"/>
              </a:tblGrid>
              <a:tr h="3500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Deliverable</a:t>
                      </a: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Defects 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(Review/Bugs)</a:t>
                      </a: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Defect Category-wise</a:t>
                      </a: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Size 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(loc /page/ screens)</a:t>
                      </a: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Metrics 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(per page, kloc)</a:t>
                      </a: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Goal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(per page, kloc)</a:t>
                      </a: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615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Minor</a:t>
                      </a: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Major</a:t>
                      </a: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Critical</a:t>
                      </a: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43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Internal</a:t>
                      </a: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Proposal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SRS</a:t>
                      </a: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HLD (PPT - Temp)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Application Sprint 1</a:t>
                      </a: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64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6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Proposal</a:t>
                      </a: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SRS</a:t>
                      </a: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Sprint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296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55" marR="9255" marT="9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00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noFill/>
          <a:ln/>
        </p:spPr>
        <p:txBody>
          <a:bodyPr/>
          <a:lstStyle/>
          <a:p>
            <a:fld id="{48C28151-2A4D-4007-BEC0-DCC4EA08EE47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00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pic>
        <p:nvPicPr>
          <p:cNvPr id="370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/>
          <p:cNvGraphicFramePr>
            <a:graphicFrameLocks noGrp="1"/>
          </p:cNvGraphicFramePr>
          <p:nvPr/>
        </p:nvGraphicFramePr>
        <p:xfrm>
          <a:off x="152400" y="1524000"/>
          <a:ext cx="8839200" cy="4829229"/>
        </p:xfrm>
        <a:graphic>
          <a:graphicData uri="http://schemas.openxmlformats.org/drawingml/2006/table">
            <a:tbl>
              <a:tblPr/>
              <a:tblGrid>
                <a:gridCol w="1239430"/>
                <a:gridCol w="930584"/>
                <a:gridCol w="775487"/>
                <a:gridCol w="930584"/>
                <a:gridCol w="3404647"/>
                <a:gridCol w="1558468"/>
              </a:tblGrid>
              <a:tr h="85371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 Description</a:t>
                      </a:r>
                    </a:p>
                  </a:txBody>
                  <a:tcPr marL="90000" marR="90000" marT="85572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Prob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(1-100)</a:t>
                      </a:r>
                    </a:p>
                  </a:txBody>
                  <a:tcPr marL="90000" marR="90000" marT="85572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Impact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(1-10)</a:t>
                      </a:r>
                    </a:p>
                  </a:txBody>
                  <a:tcPr marL="90000" marR="90000" marT="85572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 Exposure</a:t>
                      </a:r>
                    </a:p>
                  </a:txBody>
                  <a:tcPr marL="90000" marR="90000" marT="85572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Mitigation Plan</a:t>
                      </a:r>
                    </a:p>
                  </a:txBody>
                  <a:tcPr marL="90000" marR="90000" marT="85572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Contingency Plan</a:t>
                      </a:r>
                    </a:p>
                  </a:txBody>
                  <a:tcPr marL="90000" marR="90000" marT="85572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1007616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168275" algn="ctr" defTabSz="914400" rtl="0" eaLnBrk="1" fontAlgn="ctr" latinLnBrk="0" hangingPunct="1">
                        <a:buAutoNum type="arabicPeriod"/>
                      </a:pPr>
                      <a:endParaRPr lang="en-US" sz="1400" b="0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01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168275" algn="ctr" defTabSz="914400" rtl="0" eaLnBrk="1" fontAlgn="ctr" latinLnBrk="0" hangingPunct="1">
                        <a:buAutoNum type="arabicPeriod"/>
                      </a:pPr>
                      <a:endParaRPr lang="en-US" sz="1400" b="0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1400" b="0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628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168275" algn="ctr" defTabSz="914400" rtl="0" eaLnBrk="1" fontAlgn="ctr" latinLnBrk="0" hangingPunct="1">
                        <a:buAutoNum type="arabicPeriod"/>
                      </a:pPr>
                      <a:endParaRPr lang="en-US" sz="1400" b="0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1400" b="0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628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168275" algn="ctr" fontAlgn="ctr">
                        <a:buAutoNum type="arabicPeriod"/>
                      </a:pPr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lvl="0" indent="0"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628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168275" algn="ctr" defTabSz="914400" rtl="0" eaLnBrk="1" fontAlgn="ctr" latinLnBrk="0" hangingPunct="1">
                        <a:buAutoNum type="arabicPeriod"/>
                      </a:pPr>
                      <a:endParaRPr lang="en-US" sz="1400" b="0" i="0" u="none" strike="noStrike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lvl="0" indent="0" algn="ctr" fontAlgn="ctr"/>
                      <a:endParaRPr lang="en-US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1" name="Rectangle 122"/>
          <p:cNvSpPr>
            <a:spLocks noChangeArrowheads="1"/>
          </p:cNvSpPr>
          <p:nvPr/>
        </p:nvSpPr>
        <p:spPr bwMode="auto">
          <a:xfrm>
            <a:off x="1943100" y="347663"/>
            <a:ext cx="52578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chemeClr val="tx1"/>
                </a:solidFill>
                <a:latin typeface="Book Antiqua" pitchFamily="18" charset="0"/>
              </a:rPr>
              <a:t>Risk Management Plan</a:t>
            </a:r>
          </a:p>
        </p:txBody>
      </p:sp>
      <p:sp>
        <p:nvSpPr>
          <p:cNvPr id="37943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noFill/>
          <a:ln/>
        </p:spPr>
        <p:txBody>
          <a:bodyPr/>
          <a:lstStyle/>
          <a:p>
            <a:fld id="{555A860D-FAD6-429E-9851-47AF2B323E63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4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pic>
        <p:nvPicPr>
          <p:cNvPr id="3794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228600" y="1600200"/>
          <a:ext cx="8763000" cy="2260601"/>
        </p:xfrm>
        <a:graphic>
          <a:graphicData uri="http://schemas.openxmlformats.org/drawingml/2006/table">
            <a:tbl>
              <a:tblPr/>
              <a:tblGrid>
                <a:gridCol w="552622"/>
                <a:gridCol w="2368378"/>
                <a:gridCol w="631568"/>
                <a:gridCol w="5210432"/>
              </a:tblGrid>
              <a:tr h="8159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Sl. No</a:t>
                      </a:r>
                    </a:p>
                  </a:txBody>
                  <a:tcPr marL="90000" marR="90000" marT="59147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 Description</a:t>
                      </a:r>
                    </a:p>
                  </a:txBody>
                  <a:tcPr marL="90000" marR="90000" marT="59147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I/UF</a:t>
                      </a:r>
                    </a:p>
                  </a:txBody>
                  <a:tcPr marL="90000" marR="90000" marT="59147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How was risk handled?</a:t>
                      </a:r>
                    </a:p>
                  </a:txBody>
                  <a:tcPr marL="90000" marR="90000" marT="59147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1" name="Rectangle 73"/>
          <p:cNvSpPr>
            <a:spLocks noChangeArrowheads="1"/>
          </p:cNvSpPr>
          <p:nvPr/>
        </p:nvSpPr>
        <p:spPr bwMode="auto">
          <a:xfrm>
            <a:off x="2705100" y="457200"/>
            <a:ext cx="3733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Risk Handling</a:t>
            </a:r>
          </a:p>
        </p:txBody>
      </p:sp>
      <p:sp>
        <p:nvSpPr>
          <p:cNvPr id="38943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  <a:noFill/>
          <a:ln/>
        </p:spPr>
        <p:txBody>
          <a:bodyPr/>
          <a:lstStyle/>
          <a:p>
            <a:fld id="{662056F1-7363-45EA-9FB9-F65E9B160869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4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pic>
        <p:nvPicPr>
          <p:cNvPr id="3894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524000"/>
          <a:ext cx="8839200" cy="502919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21764"/>
                <a:gridCol w="5617436"/>
              </a:tblGrid>
              <a:tr h="961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81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PMP Approved 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58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Last PPR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58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Last risk revisit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921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Data Collection regular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921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 Area (s) of concern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961" name="Rectangle 6"/>
          <p:cNvSpPr>
            <a:spLocks noChangeArrowheads="1"/>
          </p:cNvSpPr>
          <p:nvPr/>
        </p:nvSpPr>
        <p:spPr bwMode="auto">
          <a:xfrm>
            <a:off x="2133600" y="381000"/>
            <a:ext cx="4416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Process Compliance</a:t>
            </a:r>
          </a:p>
        </p:txBody>
      </p:sp>
      <p:sp>
        <p:nvSpPr>
          <p:cNvPr id="39962" name="Rectangle 5"/>
          <p:cNvSpPr>
            <a:spLocks noChangeArrowheads="1"/>
          </p:cNvSpPr>
          <p:nvPr/>
        </p:nvSpPr>
        <p:spPr bwMode="auto">
          <a:xfrm>
            <a:off x="4406900" y="3275013"/>
            <a:ext cx="33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- </a:t>
            </a:r>
            <a:endParaRPr lang="en-US"/>
          </a:p>
        </p:txBody>
      </p:sp>
      <p:sp>
        <p:nvSpPr>
          <p:cNvPr id="3996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36725E5A-9266-4BAF-AD99-86F34155AF33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pic>
        <p:nvPicPr>
          <p:cNvPr id="3996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524000"/>
          <a:ext cx="8839200" cy="502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21764"/>
                <a:gridCol w="5617436"/>
              </a:tblGrid>
              <a:tr h="82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Process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82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Schedule Variance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Effort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Variance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Escape Defects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7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Invoice</a:t>
                      </a:r>
                    </a:p>
                    <a:p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82" name="Rectangle 6"/>
          <p:cNvSpPr>
            <a:spLocks noChangeArrowheads="1"/>
          </p:cNvSpPr>
          <p:nvPr/>
        </p:nvSpPr>
        <p:spPr bwMode="auto">
          <a:xfrm>
            <a:off x="1916113" y="381000"/>
            <a:ext cx="48783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chemeClr val="tx1"/>
                </a:solidFill>
                <a:latin typeface="Book Antiqua" pitchFamily="18" charset="0"/>
              </a:rPr>
              <a:t>Health Check (month)</a:t>
            </a:r>
          </a:p>
        </p:txBody>
      </p:sp>
      <p:sp>
        <p:nvSpPr>
          <p:cNvPr id="40983" name="Rectangle 5"/>
          <p:cNvSpPr>
            <a:spLocks noChangeArrowheads="1"/>
          </p:cNvSpPr>
          <p:nvPr/>
        </p:nvSpPr>
        <p:spPr bwMode="auto">
          <a:xfrm>
            <a:off x="4406900" y="3275013"/>
            <a:ext cx="33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- </a:t>
            </a:r>
            <a:endParaRPr lang="en-US"/>
          </a:p>
        </p:txBody>
      </p:sp>
      <p:sp>
        <p:nvSpPr>
          <p:cNvPr id="4098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noFill/>
          <a:ln/>
        </p:spPr>
        <p:txBody>
          <a:bodyPr/>
          <a:lstStyle/>
          <a:p>
            <a:fld id="{E8E05E50-80DA-4255-8394-156CEFFC6998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pic>
        <p:nvPicPr>
          <p:cNvPr id="409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4406900" y="3275013"/>
            <a:ext cx="33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- </a:t>
            </a:r>
            <a:endParaRPr lang="en-US"/>
          </a:p>
        </p:txBody>
      </p:sp>
      <p:sp>
        <p:nvSpPr>
          <p:cNvPr id="4198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noFill/>
          <a:ln/>
        </p:spPr>
        <p:txBody>
          <a:bodyPr/>
          <a:lstStyle/>
          <a:p>
            <a:fld id="{37D067D4-01D7-4AE4-BF58-1E83A2232C71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8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1524000"/>
          <a:ext cx="8763000" cy="495299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503714"/>
                <a:gridCol w="6259286"/>
              </a:tblGrid>
              <a:tr h="1178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Lessons learnt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417694">
                <a:tc>
                  <a:txBody>
                    <a:bodyPr/>
                    <a:lstStyle/>
                    <a:p>
                      <a:pPr algn="l">
                        <a:spcBef>
                          <a:spcPts val="450"/>
                        </a:spcBef>
                        <a:buClr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Reusable components developed/ IP developed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028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Continuous improvement requests raised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328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Contributions to Organizational Process Assets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007" name="Rectangle 4"/>
          <p:cNvSpPr>
            <a:spLocks noChangeArrowheads="1"/>
          </p:cNvSpPr>
          <p:nvPr/>
        </p:nvSpPr>
        <p:spPr bwMode="auto">
          <a:xfrm>
            <a:off x="1600200" y="268288"/>
            <a:ext cx="6629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Learning's / Improvements</a:t>
            </a:r>
          </a:p>
        </p:txBody>
      </p:sp>
      <p:pic>
        <p:nvPicPr>
          <p:cNvPr id="420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ChangeArrowheads="1"/>
          </p:cNvSpPr>
          <p:nvPr/>
        </p:nvSpPr>
        <p:spPr bwMode="auto">
          <a:xfrm>
            <a:off x="4406900" y="3275013"/>
            <a:ext cx="33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- </a:t>
            </a:r>
            <a:endParaRPr lang="en-US"/>
          </a:p>
        </p:txBody>
      </p:sp>
      <p:sp>
        <p:nvSpPr>
          <p:cNvPr id="43012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A3EE0E14-6E80-4335-B377-C6C2EB1C85AD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1652588" y="381000"/>
            <a:ext cx="58388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Escalations done in Project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" y="1582738"/>
          <a:ext cx="8841742" cy="48942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77795"/>
                <a:gridCol w="2047691"/>
                <a:gridCol w="979714"/>
                <a:gridCol w="990600"/>
                <a:gridCol w="1066800"/>
                <a:gridCol w="1219200"/>
                <a:gridCol w="1145541"/>
                <a:gridCol w="914401"/>
              </a:tblGrid>
              <a:tr h="59547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Sl.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No.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Issue Description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Raised date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Raised by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Escalated to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Assigned to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Closure Date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Planned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Actual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2694"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32694"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32694"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32694"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32694"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802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30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4406900" y="3275013"/>
            <a:ext cx="33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- </a:t>
            </a:r>
            <a:endParaRPr lang="en-US"/>
          </a:p>
        </p:txBody>
      </p:sp>
      <p:sp>
        <p:nvSpPr>
          <p:cNvPr id="4403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9B42C65A-F693-4986-A631-37F088B826D3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1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1101725" y="381000"/>
            <a:ext cx="7204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Issues / Concerns of Project Team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1524000"/>
          <a:ext cx="8839199" cy="5029195"/>
        </p:xfrm>
        <a:graphic>
          <a:graphicData uri="http://schemas.openxmlformats.org/drawingml/2006/table">
            <a:tbl>
              <a:tblPr/>
              <a:tblGrid>
                <a:gridCol w="998780"/>
                <a:gridCol w="1691683"/>
                <a:gridCol w="1460715"/>
                <a:gridCol w="1229747"/>
                <a:gridCol w="1151718"/>
                <a:gridCol w="1229747"/>
                <a:gridCol w="1076809"/>
              </a:tblGrid>
              <a:tr h="883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ISSUE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Responsibility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Target 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Actions Taken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Actions to be taken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Status (Open / Closed)</a:t>
                      </a:r>
                      <a:r>
                        <a:rPr kumimoji="0" lang="ar-S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‏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684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CUST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5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Sys Admin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5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Gen Admin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HR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QA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TMG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Others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11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0668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 algn="l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Executive summary </a:t>
            </a:r>
          </a:p>
          <a:p>
            <a:pPr marL="333375" indent="-333375" algn="l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 items from previous PPR</a:t>
            </a:r>
          </a:p>
          <a:p>
            <a:pPr marL="333375" indent="-333375" algn="l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 of the project</a:t>
            </a:r>
          </a:p>
          <a:p>
            <a:pPr marL="333375" indent="-333375" algn="l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Schedule and effort</a:t>
            </a:r>
          </a:p>
          <a:p>
            <a:pPr marL="333375" indent="-333375" algn="l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Projections</a:t>
            </a:r>
          </a:p>
          <a:p>
            <a:pPr marL="333375" indent="-333375" algn="l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Metrics</a:t>
            </a:r>
          </a:p>
          <a:p>
            <a:pPr marL="333375" indent="-333375" algn="l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Risk management</a:t>
            </a:r>
          </a:p>
          <a:p>
            <a:pPr marL="333375" indent="-333375" algn="l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 compliance</a:t>
            </a:r>
          </a:p>
          <a:p>
            <a:pPr marL="333375" indent="-333375" algn="l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Learning's/escalations/issues/concerns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663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4E3A1785-B506-4D89-882E-E59DD55E80C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04863" y="274638"/>
            <a:ext cx="7534275" cy="715962"/>
          </a:xfrm>
        </p:spPr>
        <p:txBody>
          <a:bodyPr/>
          <a:lstStyle/>
          <a:p>
            <a:r>
              <a:rPr lang="en-US" sz="3600" b="1" smtClean="0">
                <a:latin typeface="Book Antiqua" pitchFamily="18" charset="0"/>
              </a:rPr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610600" cy="4649788"/>
        </p:xfrm>
        <a:graphic>
          <a:graphicData uri="http://schemas.openxmlformats.org/drawingml/2006/table">
            <a:tbl>
              <a:tblPr/>
              <a:tblGrid>
                <a:gridCol w="523875"/>
                <a:gridCol w="3048000"/>
                <a:gridCol w="1087438"/>
                <a:gridCol w="1106487"/>
                <a:gridCol w="1196975"/>
                <a:gridCol w="1647825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Sl. No.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Milestone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Invoice Status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Payment Status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A65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A65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A65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A65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A65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A65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A65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A65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13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noFill/>
          <a:ln/>
        </p:spPr>
        <p:txBody>
          <a:bodyPr/>
          <a:lstStyle/>
          <a:p>
            <a:fld id="{4F926A39-14DB-4B3D-AB93-DA1FE406F2B5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14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pic>
        <p:nvPicPr>
          <p:cNvPr id="4514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449513" y="533400"/>
            <a:ext cx="433705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Customer Feedback</a:t>
            </a:r>
          </a:p>
        </p:txBody>
      </p:sp>
      <p:graphicFrame>
        <p:nvGraphicFramePr>
          <p:cNvPr id="15" name="Group 3"/>
          <p:cNvGraphicFramePr>
            <a:graphicFrameLocks noGrp="1"/>
          </p:cNvGraphicFramePr>
          <p:nvPr/>
        </p:nvGraphicFramePr>
        <p:xfrm>
          <a:off x="152400" y="1600200"/>
          <a:ext cx="8839200" cy="4876799"/>
        </p:xfrm>
        <a:graphic>
          <a:graphicData uri="http://schemas.openxmlformats.org/drawingml/2006/table">
            <a:tbl>
              <a:tblPr/>
              <a:tblGrid>
                <a:gridCol w="4420530"/>
                <a:gridCol w="4418670"/>
              </a:tblGrid>
              <a:tr h="655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Concerns Raised by Customer</a:t>
                      </a:r>
                    </a:p>
                  </a:txBody>
                  <a:tcPr marL="90000" marR="90000" marT="59147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30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Actions Taken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59147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C99C"/>
                    </a:solidFill>
                  </a:tcPr>
                </a:tc>
              </a:tr>
              <a:tr h="5938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&lt;&gt;</a:t>
                      </a: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8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&lt;&gt;</a:t>
                      </a: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8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&lt;&gt;</a:t>
                      </a: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Appreciations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59147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How did we achieve it ?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59147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C99C"/>
                    </a:solidFill>
                  </a:tcPr>
                </a:tc>
              </a:tr>
              <a:tr h="5938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&lt;&gt;</a:t>
                      </a: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8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&lt;&gt;</a:t>
                      </a: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6267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Customer satisfaction rating</a:t>
                      </a:r>
                    </a:p>
                  </a:txBody>
                  <a:tcPr marL="90000" marR="90000" marT="59147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&lt;Rating&gt; as on &lt;date&gt;</a:t>
                      </a:r>
                    </a:p>
                  </a:txBody>
                  <a:tcPr marL="90000" marR="90000" marT="59147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C99C"/>
                    </a:solidFill>
                  </a:tcPr>
                </a:tc>
              </a:tr>
            </a:tbl>
          </a:graphicData>
        </a:graphic>
      </p:graphicFrame>
      <p:pic>
        <p:nvPicPr>
          <p:cNvPr id="461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5240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61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858125" y="6553200"/>
            <a:ext cx="1285875" cy="304800"/>
          </a:xfrm>
          <a:noFill/>
          <a:ln/>
        </p:spPr>
        <p:txBody>
          <a:bodyPr/>
          <a:lstStyle/>
          <a:p>
            <a:fld id="{3684A533-3930-4373-AD20-7CE6C88B77E7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z="1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11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51435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3213" y="2090738"/>
            <a:ext cx="6338887" cy="2646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382838" y="381000"/>
            <a:ext cx="4378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Executive Summary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04975"/>
          <a:ext cx="8458200" cy="4467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6096000"/>
              </a:tblGrid>
              <a:tr h="423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Project Title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  <a:tr h="597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Shared Vision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  <a:tr h="545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 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 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Original Effort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Revised Effort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Current Team Size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2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Project on schedule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76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68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24ED050A-6A99-4982-9ACF-E2331CF3DF5D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8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1143000" y="304800"/>
            <a:ext cx="729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Action items from previous PPR's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1562100"/>
          <a:ext cx="8839200" cy="49911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25978"/>
                <a:gridCol w="2683329"/>
                <a:gridCol w="1453410"/>
                <a:gridCol w="1016899"/>
                <a:gridCol w="1002235"/>
                <a:gridCol w="1657349"/>
              </a:tblGrid>
              <a:tr h="47167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PPR Date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Action Item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Closure Responsibility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Closure 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Remarks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31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Actual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65606"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51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40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6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927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872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175"/>
            <a:ext cx="1219200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73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543A2107-45A6-4F75-847B-078017BEC72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3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524000"/>
          <a:ext cx="5029200" cy="4876801"/>
        </p:xfrm>
        <a:graphic>
          <a:graphicData uri="http://schemas.openxmlformats.org/drawingml/2006/table">
            <a:tbl>
              <a:tblPr/>
              <a:tblGrid>
                <a:gridCol w="1905000"/>
                <a:gridCol w="3124200"/>
              </a:tblGrid>
              <a:tr h="720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Basis of measurement (Unit)</a:t>
                      </a:r>
                      <a:r>
                        <a:rPr kumimoji="0" lang="ar-S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‏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KLOC/FP)</a:t>
                      </a:r>
                      <a:r>
                        <a:rPr kumimoji="0" lang="ar-S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‏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Planned Modules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Planned Schedule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Planned Effort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Revised Modules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Revised Schedule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Effort based on revised size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Date of Revision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Reason for revision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Approved change controls (No., effort, amount)</a:t>
                      </a:r>
                      <a:r>
                        <a:rPr kumimoji="0" lang="ar-S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‏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Rectangle 4"/>
          <p:cNvSpPr>
            <a:spLocks noChangeArrowheads="1"/>
          </p:cNvSpPr>
          <p:nvPr/>
        </p:nvSpPr>
        <p:spPr bwMode="auto">
          <a:xfrm>
            <a:off x="1371600" y="381000"/>
            <a:ext cx="601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chemeClr val="tx1"/>
                </a:solidFill>
                <a:latin typeface="Book Antiqua" pitchFamily="18" charset="0"/>
              </a:rPr>
              <a:t>Project Details</a:t>
            </a:r>
          </a:p>
        </p:txBody>
      </p:sp>
      <p:pic>
        <p:nvPicPr>
          <p:cNvPr id="2973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9" name="Chart 7"/>
          <p:cNvGraphicFramePr>
            <a:graphicFrameLocks/>
          </p:cNvGraphicFramePr>
          <p:nvPr/>
        </p:nvGraphicFramePr>
        <p:xfrm>
          <a:off x="5334000" y="1524000"/>
          <a:ext cx="3657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73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noFill/>
          <a:ln/>
        </p:spPr>
        <p:txBody>
          <a:bodyPr/>
          <a:lstStyle/>
          <a:p>
            <a:fld id="{017969B4-914C-49A1-9D29-80AC66396287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3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3276600" y="304800"/>
            <a:ext cx="213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Schedule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590672"/>
          <a:ext cx="8915399" cy="4886327"/>
        </p:xfrm>
        <a:graphic>
          <a:graphicData uri="http://schemas.openxmlformats.org/drawingml/2006/table">
            <a:tbl>
              <a:tblPr/>
              <a:tblGrid>
                <a:gridCol w="1577947"/>
                <a:gridCol w="473385"/>
                <a:gridCol w="552281"/>
                <a:gridCol w="552281"/>
                <a:gridCol w="552281"/>
                <a:gridCol w="530941"/>
                <a:gridCol w="573622"/>
                <a:gridCol w="902262"/>
                <a:gridCol w="990600"/>
                <a:gridCol w="2209799"/>
              </a:tblGrid>
              <a:tr h="5149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Milestone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Start 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End 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Variance (%)</a:t>
                      </a:r>
                      <a:r>
                        <a:rPr kumimoji="0" lang="ar-SA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‏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Reason for Variance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3675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5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3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61BA4289-65F8-40A1-AFB3-D7FCED92DBDD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1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4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pic>
        <p:nvPicPr>
          <p:cNvPr id="3084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788" y="1524000"/>
          <a:ext cx="5510213" cy="5048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014"/>
                <a:gridCol w="914400"/>
                <a:gridCol w="1066799"/>
                <a:gridCol w="1905000"/>
              </a:tblGrid>
              <a:tr h="635954">
                <a:tc>
                  <a:txBody>
                    <a:bodyPr/>
                    <a:lstStyle/>
                    <a:p>
                      <a:pPr algn="ctr">
                        <a:spcBef>
                          <a:spcPts val="450"/>
                        </a:spcBef>
                        <a:buClr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Milestone/</a:t>
                      </a:r>
                    </a:p>
                    <a:p>
                      <a:pPr algn="ctr">
                        <a:spcBef>
                          <a:spcPts val="450"/>
                        </a:spcBef>
                        <a:buClr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Deliverable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"/>
                        </a:spcBef>
                        <a:buClr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Planned Effort in pm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0"/>
                        </a:spcBef>
                        <a:buClr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Actual Effort </a:t>
                      </a:r>
                      <a:r>
                        <a:rPr lang="en-US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in 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Reason for Variance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089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28617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28617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238483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28089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28089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270243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263337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263337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26826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317977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317977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317977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263337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71450" marR="9525" marT="9525" marB="0" anchor="ctr"/>
                </a:tc>
              </a:tr>
              <a:tr h="3810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833" name="Rectangle 4"/>
          <p:cNvSpPr>
            <a:spLocks noChangeArrowheads="1"/>
          </p:cNvSpPr>
          <p:nvPr/>
        </p:nvSpPr>
        <p:spPr bwMode="auto">
          <a:xfrm>
            <a:off x="2057400" y="457200"/>
            <a:ext cx="4876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chemeClr val="tx1"/>
                </a:solidFill>
                <a:latin typeface="Book Antiqua" pitchFamily="18" charset="0"/>
              </a:rPr>
              <a:t>Effort Distribution</a:t>
            </a:r>
          </a:p>
        </p:txBody>
      </p:sp>
      <p:sp>
        <p:nvSpPr>
          <p:cNvPr id="3183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6622CD58-4537-4391-B4BD-1C1E6AFBC34D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1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3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graphicFrame>
        <p:nvGraphicFramePr>
          <p:cNvPr id="9" name="Chart 13"/>
          <p:cNvGraphicFramePr>
            <a:graphicFrameLocks/>
          </p:cNvGraphicFramePr>
          <p:nvPr/>
        </p:nvGraphicFramePr>
        <p:xfrm>
          <a:off x="5791200" y="1524000"/>
          <a:ext cx="32004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183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chemeClr val="tx1"/>
                </a:solidFill>
                <a:latin typeface="Book Antiqua" pitchFamily="18" charset="0"/>
              </a:rPr>
              <a:t>Effort Usage Summary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28600" y="1524000"/>
          <a:ext cx="5105400" cy="4953001"/>
        </p:xfrm>
        <a:graphic>
          <a:graphicData uri="http://schemas.openxmlformats.org/drawingml/2006/table">
            <a:tbl>
              <a:tblPr/>
              <a:tblGrid>
                <a:gridCol w="1905000"/>
                <a:gridCol w="838200"/>
                <a:gridCol w="731795"/>
                <a:gridCol w="815931"/>
                <a:gridCol w="814474"/>
              </a:tblGrid>
              <a:tr h="831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Current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Prev1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Prev2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Prev3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927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Total effort planned for the project completion (p)</a:t>
                      </a:r>
                      <a:r>
                        <a:rPr kumimoji="0" lang="ar-S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‏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Actual Effort spent till-date (a)</a:t>
                      </a:r>
                      <a:r>
                        <a:rPr kumimoji="0" lang="ar-S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‏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Current estimate of effort to complete remaining work (c)</a:t>
                      </a:r>
                      <a:r>
                        <a:rPr kumimoji="0" lang="ar-S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‏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Revised estimate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(d) = (c) + (a)</a:t>
                      </a:r>
                      <a:r>
                        <a:rPr kumimoji="0" lang="ar-S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‏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Effort Variance (%)</a:t>
                      </a:r>
                      <a:r>
                        <a:rPr kumimoji="0" lang="ar-S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‏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EV = ((d) – (p))/(p)</a:t>
                      </a:r>
                      <a:r>
                        <a:rPr kumimoji="0" lang="ar-S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Times New Roman" pitchFamily="18" charset="0"/>
                        </a:rPr>
                        <a:t>‏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86B8AA88-AB40-4FC7-BEC9-FB407D1B803F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graphicFrame>
        <p:nvGraphicFramePr>
          <p:cNvPr id="9" name="Chart 15"/>
          <p:cNvGraphicFramePr>
            <a:graphicFrameLocks/>
          </p:cNvGraphicFramePr>
          <p:nvPr/>
        </p:nvGraphicFramePr>
        <p:xfrm>
          <a:off x="5410200" y="1524000"/>
          <a:ext cx="35814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28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1066800" y="304800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Book Antiqua" pitchFamily="18" charset="0"/>
              </a:rPr>
              <a:t>Projections for the next 3 months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76400"/>
          <a:ext cx="8534400" cy="38258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00554"/>
                <a:gridCol w="1406769"/>
                <a:gridCol w="1500554"/>
                <a:gridCol w="1594338"/>
                <a:gridCol w="2532185"/>
              </a:tblGrid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Resource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Month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Month 2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Month 3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Reason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8005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People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773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Hardware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35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Software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82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noFill/>
          <a:ln/>
        </p:spPr>
        <p:txBody>
          <a:bodyPr/>
          <a:lstStyle/>
          <a:p>
            <a:fld id="{53BA1A7D-198E-4112-92E0-DDB15A091357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1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82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86075" cy="285750"/>
          </a:xfrm>
          <a:noFill/>
          <a:ln/>
        </p:spPr>
        <p:txBody>
          <a:bodyPr/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Integra Proprietary and Confidential</a:t>
            </a:r>
          </a:p>
        </p:txBody>
      </p:sp>
      <p:pic>
        <p:nvPicPr>
          <p:cNvPr id="3383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0175"/>
            <a:ext cx="1219200" cy="93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ts val="3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ts val="3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ts val="3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ts val="3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705</Words>
  <Application>Microsoft Office PowerPoint</Application>
  <PresentationFormat>On-screen Show (4:3)</PresentationFormat>
  <Paragraphs>278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Milestones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 Corporate Presentation</dc:title>
  <dc:creator>suma hegde</dc:creator>
  <cp:lastModifiedBy>Nitin Gowda</cp:lastModifiedBy>
  <cp:revision>571</cp:revision>
  <cp:lastPrinted>1601-01-01T00:00:00Z</cp:lastPrinted>
  <dcterms:created xsi:type="dcterms:W3CDTF">1601-01-01T00:00:00Z</dcterms:created>
  <dcterms:modified xsi:type="dcterms:W3CDTF">2016-01-07T05:48:08Z</dcterms:modified>
</cp:coreProperties>
</file>