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6"/>
  </p:notesMasterIdLst>
  <p:sldIdLst>
    <p:sldId id="285" r:id="rId2"/>
    <p:sldId id="279" r:id="rId3"/>
    <p:sldId id="297" r:id="rId4"/>
    <p:sldId id="298" r:id="rId5"/>
    <p:sldId id="305" r:id="rId6"/>
    <p:sldId id="299" r:id="rId7"/>
    <p:sldId id="278" r:id="rId8"/>
    <p:sldId id="258" r:id="rId9"/>
    <p:sldId id="304" r:id="rId10"/>
    <p:sldId id="306" r:id="rId11"/>
    <p:sldId id="330" r:id="rId12"/>
    <p:sldId id="329" r:id="rId13"/>
    <p:sldId id="310" r:id="rId14"/>
    <p:sldId id="328" r:id="rId15"/>
    <p:sldId id="331" r:id="rId16"/>
    <p:sldId id="321" r:id="rId17"/>
    <p:sldId id="319" r:id="rId18"/>
    <p:sldId id="320" r:id="rId19"/>
    <p:sldId id="315" r:id="rId20"/>
    <p:sldId id="332" r:id="rId21"/>
    <p:sldId id="322" r:id="rId22"/>
    <p:sldId id="323" r:id="rId23"/>
    <p:sldId id="293" r:id="rId24"/>
    <p:sldId id="326" r:id="rId25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76037" autoAdjust="0"/>
  </p:normalViewPr>
  <p:slideViewPr>
    <p:cSldViewPr>
      <p:cViewPr varScale="1">
        <p:scale>
          <a:sx n="87" d="100"/>
          <a:sy n="87" d="100"/>
        </p:scale>
        <p:origin x="-248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9E248-6EB0-48B5-B157-87D30BE33DE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59A09-C47D-436D-8DC1-F57A02053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7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77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66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저희 서비스</a:t>
            </a:r>
            <a:r>
              <a:rPr lang="ko-KR" altLang="en-US" baseline="0" dirty="0" smtClean="0"/>
              <a:t>의 모습입니다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75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54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636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49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12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주요 기능을 좀 더 </a:t>
            </a:r>
            <a:r>
              <a:rPr lang="ko-KR" altLang="en-US" dirty="0" err="1" smtClean="0"/>
              <a:t>설명드리자면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577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주요 기능을 좀 더 </a:t>
            </a:r>
            <a:r>
              <a:rPr lang="ko-KR" altLang="en-US" dirty="0" err="1" smtClean="0"/>
              <a:t>설명드리자면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57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0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60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29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1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75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254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47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9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7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3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85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4698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DC2A53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3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4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88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34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1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77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5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7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DobrfyUG8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36000" y="2709000"/>
            <a:ext cx="3467228" cy="29495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23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시스템 프로그래밍 </a:t>
            </a:r>
            <a:r>
              <a:rPr lang="en-US" altLang="ko-KR" sz="20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5</a:t>
            </a:r>
            <a:r>
              <a:rPr lang="ko-KR" altLang="en-US" sz="20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조</a:t>
            </a:r>
            <a:endParaRPr sz="2000" dirty="0">
              <a:solidFill>
                <a:schemeClr val="bg1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1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3562211" y="3027531"/>
            <a:ext cx="3967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빈 강의실 사용확인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7119" y="4725000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-</a:t>
            </a:r>
            <a:r>
              <a:rPr lang="en-US" altLang="ko-KR" sz="2800" dirty="0" smtClean="0"/>
              <a:t> </a:t>
            </a:r>
            <a:r>
              <a:rPr lang="ko-KR" altLang="en-US" sz="2000" dirty="0" smtClean="0"/>
              <a:t>발표 자료</a:t>
            </a:r>
            <a:r>
              <a:rPr lang="en-US" altLang="ko-KR" sz="2500" dirty="0" smtClean="0"/>
              <a:t>-</a:t>
            </a:r>
            <a:endParaRPr lang="ko-KR" altLang="en-US" sz="2500" dirty="0"/>
          </a:p>
        </p:txBody>
      </p:sp>
      <p:pic>
        <p:nvPicPr>
          <p:cNvPr id="1026" name="Picture 2" descr="ì±ì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86" y="219447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13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7;p13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8;p13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9;p13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w="120000" h="417195" extrusionOk="0">
                <a:moveTo>
                  <a:pt x="0" y="0"/>
                </a:moveTo>
                <a:lnTo>
                  <a:pt x="0" y="416750"/>
                </a:lnTo>
              </a:path>
            </a:pathLst>
          </a:custGeom>
          <a:noFill/>
          <a:ln w="399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FA00BE3-81FE-4FF2-86E9-DCF50AC1E47F}"/>
              </a:ext>
            </a:extLst>
          </p:cNvPr>
          <p:cNvSpPr/>
          <p:nvPr/>
        </p:nvSpPr>
        <p:spPr>
          <a:xfrm>
            <a:off x="262106" y="1269000"/>
            <a:ext cx="8629893" cy="5039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83395" y="1097417"/>
            <a:ext cx="5001434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  <a:p>
            <a:pPr algn="ctr"/>
            <a:r>
              <a:rPr lang="ko-KR" altLang="en-US" sz="2000" dirty="0" smtClean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서비스 </a:t>
            </a:r>
            <a:r>
              <a: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도식화</a:t>
            </a:r>
            <a:r>
              <a:rPr lang="en-US" altLang="ko-KR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( </a:t>
            </a:r>
            <a:r>
              <a:rPr lang="ko-KR" altLang="en-US" sz="2000" dirty="0" smtClean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고객 </a:t>
            </a:r>
            <a:r>
              <a: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입장에서 </a:t>
            </a:r>
            <a:r>
              <a:rPr lang="en-US" altLang="ko-KR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)</a:t>
            </a:r>
            <a:endParaRPr lang="ko-KR" altLang="en-US" sz="2000" dirty="0">
              <a:latin typeface="한컴 백제 B" panose="02020603020101020101" pitchFamily="18" charset="-127"/>
              <a:ea typeface="한컴 백제 B" panose="02020603020101020101" pitchFamily="18" charset="-127"/>
              <a:cs typeface="Arial"/>
              <a:sym typeface="Arial"/>
            </a:endParaRPr>
          </a:p>
          <a:p>
            <a:pPr algn="ctr"/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1169" y="2749759"/>
            <a:ext cx="70772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서비스</a:t>
            </a:r>
            <a:endParaRPr lang="ko-KR" altLang="en-US" sz="1400" b="1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4100" name="Picture 4" descr="ê´ë¦¬ì ìì´ì½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13437" r="12328" b="12591"/>
          <a:stretch/>
        </p:blipFill>
        <p:spPr bwMode="auto">
          <a:xfrm>
            <a:off x="1592078" y="4707391"/>
            <a:ext cx="1080409" cy="108128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ê´ë¦¬ì ìì´ì½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13437" r="12328" b="12591"/>
          <a:stretch/>
        </p:blipFill>
        <p:spPr bwMode="auto">
          <a:xfrm>
            <a:off x="6518286" y="4725000"/>
            <a:ext cx="1080409" cy="108128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189;p13"/>
          <p:cNvSpPr/>
          <p:nvPr/>
        </p:nvSpPr>
        <p:spPr>
          <a:xfrm rot="18746143" flipH="1">
            <a:off x="2296779" y="3921560"/>
            <a:ext cx="1285445" cy="1675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89;p13"/>
          <p:cNvSpPr/>
          <p:nvPr/>
        </p:nvSpPr>
        <p:spPr>
          <a:xfrm rot="18746143" flipV="1">
            <a:off x="2661745" y="3896901"/>
            <a:ext cx="1318769" cy="1955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393773" y="4568727"/>
            <a:ext cx="13629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301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호 강의실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쓰는 사람 있나요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?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1079" y="2721684"/>
            <a:ext cx="1406154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없습니다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.</a:t>
            </a: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사용하시겠습니까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?</a:t>
            </a: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25" name="Google Shape;189;p13"/>
          <p:cNvSpPr/>
          <p:nvPr/>
        </p:nvSpPr>
        <p:spPr>
          <a:xfrm rot="13653857" flipH="1" flipV="1">
            <a:off x="5519809" y="3870333"/>
            <a:ext cx="1335842" cy="17100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89;p13"/>
          <p:cNvSpPr/>
          <p:nvPr/>
        </p:nvSpPr>
        <p:spPr>
          <a:xfrm rot="13653857">
            <a:off x="5205952" y="3863264"/>
            <a:ext cx="1335842" cy="17100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extBox 26"/>
          <p:cNvSpPr txBox="1"/>
          <p:nvPr/>
        </p:nvSpPr>
        <p:spPr>
          <a:xfrm>
            <a:off x="6534252" y="4412548"/>
            <a:ext cx="227070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지금 열려있는 강의실 있나요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?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48352" y="298329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32" name="Google Shape;189;p13"/>
          <p:cNvSpPr/>
          <p:nvPr/>
        </p:nvSpPr>
        <p:spPr>
          <a:xfrm rot="5366143" flipH="1">
            <a:off x="4396807" y="4020624"/>
            <a:ext cx="590868" cy="1911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89;p13"/>
          <p:cNvSpPr/>
          <p:nvPr/>
        </p:nvSpPr>
        <p:spPr>
          <a:xfrm rot="5366143" flipV="1">
            <a:off x="4142388" y="4262150"/>
            <a:ext cx="590868" cy="1911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Picture 4" descr="ê´ë¦¬ì ìì´ì½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13437" r="12328" b="12591"/>
          <a:stretch/>
        </p:blipFill>
        <p:spPr bwMode="auto">
          <a:xfrm>
            <a:off x="4087743" y="4731703"/>
            <a:ext cx="1080409" cy="108128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5300333" y="2616158"/>
            <a:ext cx="202010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303, 351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열려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있습니다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97607" y="4545203"/>
            <a:ext cx="173664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사용 관련으로 문의하고 싶습니다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03117" y="3107286"/>
            <a:ext cx="17366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채팅 문의 시작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개요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시스템 큰 그림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pic>
        <p:nvPicPr>
          <p:cNvPr id="41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241" y="1742666"/>
            <a:ext cx="805579" cy="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82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animBg="1"/>
      <p:bldP spid="18" grpId="1" animBg="1"/>
      <p:bldP spid="19" grpId="0" animBg="1"/>
      <p:bldP spid="19" grpId="1" animBg="1"/>
      <p:bldP spid="10" grpId="0"/>
      <p:bldP spid="10" grpId="1"/>
      <p:bldP spid="13" grpId="0"/>
      <p:bldP spid="13" grpId="1"/>
      <p:bldP spid="25" grpId="0" animBg="1"/>
      <p:bldP spid="25" grpId="1" animBg="1"/>
      <p:bldP spid="26" grpId="0" animBg="1"/>
      <p:bldP spid="26" grpId="1" animBg="1"/>
      <p:bldP spid="27" grpId="0"/>
      <p:bldP spid="27" grpId="1"/>
      <p:bldP spid="32" grpId="0" animBg="1"/>
      <p:bldP spid="33" grpId="0" animBg="1"/>
      <p:bldP spid="37" grpId="0"/>
      <p:bldP spid="37" grpId="1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633115" y="1080872"/>
            <a:ext cx="3877894" cy="5228128"/>
            <a:chOff x="262107" y="1080872"/>
            <a:chExt cx="3589893" cy="5228128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195579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학생 대여신청</a:t>
              </a:r>
              <a:endPara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구현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서비스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86" t="61537" r="34772"/>
          <a:stretch/>
        </p:blipFill>
        <p:spPr bwMode="auto">
          <a:xfrm>
            <a:off x="3112109" y="1810640"/>
            <a:ext cx="2933762" cy="395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13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62106" y="1080872"/>
            <a:ext cx="8594369" cy="5228128"/>
            <a:chOff x="262107" y="1080872"/>
            <a:chExt cx="3589893" cy="5228128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195579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관리자 신청 승인</a:t>
              </a:r>
              <a:endPara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구현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서비스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7" t="10212" r="14782" b="60634"/>
          <a:stretch/>
        </p:blipFill>
        <p:spPr bwMode="auto">
          <a:xfrm>
            <a:off x="580609" y="2132856"/>
            <a:ext cx="7982906" cy="363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2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그룹 2"/>
          <p:cNvGrpSpPr/>
          <p:nvPr/>
        </p:nvGrpSpPr>
        <p:grpSpPr>
          <a:xfrm>
            <a:off x="2633115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신청 후 정보</a:t>
              </a:r>
              <a:endPara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구현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서비스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" t="67250" r="81042"/>
          <a:stretch/>
        </p:blipFill>
        <p:spPr bwMode="auto">
          <a:xfrm>
            <a:off x="2885191" y="1810640"/>
            <a:ext cx="3418850" cy="395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6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046642" y="1129538"/>
            <a:ext cx="5173990" cy="2466008"/>
            <a:chOff x="262107" y="1137314"/>
            <a:chExt cx="3589893" cy="2466008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채팅 </a:t>
              </a:r>
              <a:r>
                <a:rPr lang="en-US" altLang="ko-KR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학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생</a:t>
              </a:r>
              <a:r>
                <a:rPr lang="en-US" altLang="ko-KR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036602" y="3835216"/>
            <a:ext cx="5184030" cy="2466008"/>
            <a:chOff x="262107" y="1137314"/>
            <a:chExt cx="3589893" cy="2466008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채팅 </a:t>
              </a:r>
              <a:r>
                <a:rPr lang="en-US" altLang="ko-KR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관리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자</a:t>
              </a:r>
              <a:r>
                <a:rPr lang="en-US" altLang="ko-KR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회의 모습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회의록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회의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87" t="5146" r="29364" b="78767"/>
          <a:stretch/>
        </p:blipFill>
        <p:spPr bwMode="auto">
          <a:xfrm>
            <a:off x="2317725" y="4223792"/>
            <a:ext cx="4557490" cy="189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01" r="75051" b="25040"/>
          <a:stretch/>
        </p:blipFill>
        <p:spPr bwMode="auto">
          <a:xfrm>
            <a:off x="2312467" y="1437785"/>
            <a:ext cx="456274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4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회의 모습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회의록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회의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FA00BE3-81FE-4FF2-86E9-DCF50AC1E47F}"/>
              </a:ext>
            </a:extLst>
          </p:cNvPr>
          <p:cNvSpPr/>
          <p:nvPr/>
        </p:nvSpPr>
        <p:spPr>
          <a:xfrm>
            <a:off x="262106" y="1269000"/>
            <a:ext cx="8629893" cy="5039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3395" y="1097417"/>
            <a:ext cx="5001434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  <a:p>
            <a:pPr algn="ctr"/>
            <a:r>
              <a:rPr lang="ko-KR" altLang="en-US" sz="2000" dirty="0" smtClean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서비스 데모 영상</a:t>
            </a:r>
            <a:endParaRPr lang="ko-KR" altLang="en-US" sz="2000" dirty="0">
              <a:latin typeface="한컴 백제 B" panose="02020603020101020101" pitchFamily="18" charset="-127"/>
              <a:ea typeface="한컴 백제 B" panose="02020603020101020101" pitchFamily="18" charset="-127"/>
              <a:cs typeface="Arial"/>
              <a:sym typeface="Arial"/>
            </a:endParaRPr>
          </a:p>
          <a:p>
            <a:pPr algn="ctr"/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>
            <a:hlinkClick r:id="rId2"/>
          </p:cNvPr>
          <p:cNvSpPr/>
          <p:nvPr/>
        </p:nvSpPr>
        <p:spPr>
          <a:xfrm>
            <a:off x="1977914" y="3419667"/>
            <a:ext cx="5188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/>
              <a:t>https://youtu.be/ADobrfyUG8k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29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65"/>
          <p:cNvSpPr/>
          <p:nvPr/>
        </p:nvSpPr>
        <p:spPr>
          <a:xfrm>
            <a:off x="-20246" y="2010352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166442" y="1931231"/>
            <a:ext cx="41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01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TextBox 82"/>
          <p:cNvSpPr txBox="1"/>
          <p:nvPr/>
        </p:nvSpPr>
        <p:spPr>
          <a:xfrm>
            <a:off x="1766834" y="1989000"/>
            <a:ext cx="44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지금 열려있는 실습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강의실 실시간 확인</a:t>
            </a:r>
            <a:endParaRPr lang="ko-KR" altLang="en-US" dirty="0"/>
          </a:p>
        </p:txBody>
      </p:sp>
      <p:sp>
        <p:nvSpPr>
          <p:cNvPr id="85" name="object 65"/>
          <p:cNvSpPr/>
          <p:nvPr/>
        </p:nvSpPr>
        <p:spPr>
          <a:xfrm>
            <a:off x="-20246" y="3613102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66"/>
          <p:cNvSpPr txBox="1"/>
          <p:nvPr/>
        </p:nvSpPr>
        <p:spPr>
          <a:xfrm>
            <a:off x="1166442" y="3550356"/>
            <a:ext cx="41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lang="en-US"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2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66834" y="3591750"/>
            <a:ext cx="530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간편한 강의실 사용 요청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261561" y="2448787"/>
            <a:ext cx="663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굳이 찾아가지 않아도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묻지 않아도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바로 바로 확인 가능합니다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19906" y="4168981"/>
            <a:ext cx="6440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학과 사무실까지 가지 않고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간편히 강의실 사용 요청이 가능합니다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요점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구체적 장점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가지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16" name="object 65"/>
          <p:cNvSpPr/>
          <p:nvPr/>
        </p:nvSpPr>
        <p:spPr>
          <a:xfrm>
            <a:off x="-20246" y="5286556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6"/>
          <p:cNvSpPr txBox="1"/>
          <p:nvPr/>
        </p:nvSpPr>
        <p:spPr>
          <a:xfrm>
            <a:off x="1166442" y="5207435"/>
            <a:ext cx="41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lang="en-US"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3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6834" y="5265204"/>
            <a:ext cx="44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강의실 사용 현황 실시간 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61561" y="5724991"/>
            <a:ext cx="663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강의실이 어떤 용도로 사용 중 인지 관리가 용이합니다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4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13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7;p13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8;p13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9;p13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w="120000" h="417195" extrusionOk="0">
                <a:moveTo>
                  <a:pt x="0" y="0"/>
                </a:moveTo>
                <a:lnTo>
                  <a:pt x="0" y="416750"/>
                </a:lnTo>
              </a:path>
            </a:pathLst>
          </a:custGeom>
          <a:noFill/>
          <a:ln w="399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8;p13"/>
          <p:cNvSpPr txBox="1"/>
          <p:nvPr/>
        </p:nvSpPr>
        <p:spPr>
          <a:xfrm>
            <a:off x="3568750" y="3491044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SERVER</a:t>
            </a:r>
            <a:endParaRPr sz="32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  <p:pic>
        <p:nvPicPr>
          <p:cNvPr id="1026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858" y="3342715"/>
            <a:ext cx="805579" cy="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6" y="3342715"/>
            <a:ext cx="805579" cy="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FA00BE3-81FE-4FF2-86E9-DCF50AC1E47F}"/>
              </a:ext>
            </a:extLst>
          </p:cNvPr>
          <p:cNvSpPr/>
          <p:nvPr/>
        </p:nvSpPr>
        <p:spPr>
          <a:xfrm>
            <a:off x="262106" y="1269000"/>
            <a:ext cx="8629893" cy="5039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86796" y="1072703"/>
            <a:ext cx="2868531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개발 도식화</a:t>
            </a:r>
            <a:endParaRPr lang="ko-KR" altLang="en-US" sz="2000" dirty="0">
              <a:latin typeface="한컴 백제 B" panose="02020603020101020101" pitchFamily="18" charset="-127"/>
              <a:ea typeface="한컴 백제 B" panose="02020603020101020101" pitchFamily="18" charset="-127"/>
              <a:cs typeface="Arial"/>
            </a:endParaRPr>
          </a:p>
        </p:txBody>
      </p:sp>
      <p:sp>
        <p:nvSpPr>
          <p:cNvPr id="30" name="Google Shape;189;p13"/>
          <p:cNvSpPr/>
          <p:nvPr/>
        </p:nvSpPr>
        <p:spPr>
          <a:xfrm flipH="1">
            <a:off x="5970157" y="3940167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89;p13"/>
          <p:cNvSpPr/>
          <p:nvPr/>
        </p:nvSpPr>
        <p:spPr>
          <a:xfrm flipV="1">
            <a:off x="5992571" y="3499616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4945205" y="4380718"/>
            <a:ext cx="299473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현재 대여 가능한 강의실 목록 요청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44165" y="2887340"/>
            <a:ext cx="239681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현재 강의실 현황 목록 정보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개발 개요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통신 데이터 및 처리 방식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21" name="Google Shape;188;p13"/>
          <p:cNvSpPr txBox="1"/>
          <p:nvPr/>
        </p:nvSpPr>
        <p:spPr>
          <a:xfrm>
            <a:off x="6783056" y="4873145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CUSTOMER</a:t>
            </a:r>
            <a:endParaRPr sz="14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  <p:sp>
        <p:nvSpPr>
          <p:cNvPr id="22" name="Google Shape;188;p13"/>
          <p:cNvSpPr txBox="1"/>
          <p:nvPr/>
        </p:nvSpPr>
        <p:spPr>
          <a:xfrm>
            <a:off x="401190" y="4873145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ADMIN</a:t>
            </a:r>
            <a:endParaRPr sz="14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</p:spTree>
    <p:extLst>
      <p:ext uri="{BB962C8B-B14F-4D97-AF65-F5344CB8AC3E}">
        <p14:creationId xmlns:p14="http://schemas.microsoft.com/office/powerpoint/2010/main" val="224388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13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7;p13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8;p13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9;p13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w="120000" h="417195" extrusionOk="0">
                <a:moveTo>
                  <a:pt x="0" y="0"/>
                </a:moveTo>
                <a:lnTo>
                  <a:pt x="0" y="416750"/>
                </a:lnTo>
              </a:path>
            </a:pathLst>
          </a:custGeom>
          <a:noFill/>
          <a:ln w="399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8;p13"/>
          <p:cNvSpPr txBox="1"/>
          <p:nvPr/>
        </p:nvSpPr>
        <p:spPr>
          <a:xfrm>
            <a:off x="3568750" y="3491044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SERVER</a:t>
            </a:r>
            <a:endParaRPr sz="32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  <p:sp>
        <p:nvSpPr>
          <p:cNvPr id="26" name="Google Shape;189;p13"/>
          <p:cNvSpPr/>
          <p:nvPr/>
        </p:nvSpPr>
        <p:spPr>
          <a:xfrm flipH="1">
            <a:off x="2216992" y="3940167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89;p13"/>
          <p:cNvSpPr/>
          <p:nvPr/>
        </p:nvSpPr>
        <p:spPr>
          <a:xfrm flipV="1">
            <a:off x="2239406" y="3499616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858" y="3342715"/>
            <a:ext cx="805579" cy="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6" y="3342715"/>
            <a:ext cx="805579" cy="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FA00BE3-81FE-4FF2-86E9-DCF50AC1E47F}"/>
              </a:ext>
            </a:extLst>
          </p:cNvPr>
          <p:cNvSpPr/>
          <p:nvPr/>
        </p:nvSpPr>
        <p:spPr>
          <a:xfrm>
            <a:off x="262106" y="1269000"/>
            <a:ext cx="8629893" cy="5039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86796" y="1072703"/>
            <a:ext cx="2868531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개발 도식화</a:t>
            </a:r>
            <a:endParaRPr lang="ko-KR" altLang="en-US" sz="2000" dirty="0">
              <a:latin typeface="한컴 백제 B" panose="02020603020101020101" pitchFamily="18" charset="-127"/>
              <a:ea typeface="한컴 백제 B" panose="02020603020101020101" pitchFamily="18" charset="-127"/>
              <a:cs typeface="Arial"/>
            </a:endParaRPr>
          </a:p>
        </p:txBody>
      </p:sp>
      <p:sp>
        <p:nvSpPr>
          <p:cNvPr id="30" name="Google Shape;189;p13"/>
          <p:cNvSpPr/>
          <p:nvPr/>
        </p:nvSpPr>
        <p:spPr>
          <a:xfrm flipH="1">
            <a:off x="5970157" y="3940167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89;p13"/>
          <p:cNvSpPr/>
          <p:nvPr/>
        </p:nvSpPr>
        <p:spPr>
          <a:xfrm flipV="1">
            <a:off x="5992571" y="3499616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5662549" y="4377122"/>
            <a:ext cx="156004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강의실 대여 신청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50073" y="2938867"/>
            <a:ext cx="167866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승인 후 승인 정보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2128" y="4373139"/>
            <a:ext cx="232788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강의실 현황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및 신청 정보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01190" y="2944792"/>
            <a:ext cx="395172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승인 데이터를 이용하여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강의실 현황  업데이트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22791" y="2922716"/>
            <a:ext cx="299473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업데이트 된 강의실 현황 목록 정보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개발 개요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통신 데이터 및 처리 방식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27" name="Google Shape;188;p13"/>
          <p:cNvSpPr txBox="1"/>
          <p:nvPr/>
        </p:nvSpPr>
        <p:spPr>
          <a:xfrm>
            <a:off x="6783056" y="4873145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CUSTOMER</a:t>
            </a:r>
            <a:endParaRPr sz="14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  <p:sp>
        <p:nvSpPr>
          <p:cNvPr id="28" name="Google Shape;188;p13"/>
          <p:cNvSpPr txBox="1"/>
          <p:nvPr/>
        </p:nvSpPr>
        <p:spPr>
          <a:xfrm>
            <a:off x="401190" y="4873145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ADMIN</a:t>
            </a:r>
            <a:endParaRPr sz="14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</p:spTree>
    <p:extLst>
      <p:ext uri="{BB962C8B-B14F-4D97-AF65-F5344CB8AC3E}">
        <p14:creationId xmlns:p14="http://schemas.microsoft.com/office/powerpoint/2010/main" val="195178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 animBg="1"/>
      <p:bldP spid="26" grpId="1" animBg="1"/>
      <p:bldP spid="35" grpId="0" animBg="1"/>
      <p:bldP spid="35" grpId="1" animBg="1"/>
      <p:bldP spid="30" grpId="0" animBg="1"/>
      <p:bldP spid="30" grpId="1" animBg="1"/>
      <p:bldP spid="32" grpId="0" animBg="1"/>
      <p:bldP spid="17" grpId="0"/>
      <p:bldP spid="17" grpId="1"/>
      <p:bldP spid="18" grpId="0"/>
      <p:bldP spid="18" grpId="1"/>
      <p:bldP spid="19" grpId="0"/>
      <p:bldP spid="19" grpId="1"/>
      <p:bldP spid="22" grpId="0"/>
      <p:bldP spid="22" grpId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13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7;p13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8;p13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9;p13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w="120000" h="417195" extrusionOk="0">
                <a:moveTo>
                  <a:pt x="0" y="0"/>
                </a:moveTo>
                <a:lnTo>
                  <a:pt x="0" y="416750"/>
                </a:lnTo>
              </a:path>
            </a:pathLst>
          </a:custGeom>
          <a:noFill/>
          <a:ln w="399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8;p13"/>
          <p:cNvSpPr txBox="1"/>
          <p:nvPr/>
        </p:nvSpPr>
        <p:spPr>
          <a:xfrm>
            <a:off x="3568750" y="3491044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SERVER</a:t>
            </a:r>
            <a:endParaRPr sz="32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  <p:sp>
        <p:nvSpPr>
          <p:cNvPr id="26" name="Google Shape;189;p13"/>
          <p:cNvSpPr/>
          <p:nvPr/>
        </p:nvSpPr>
        <p:spPr>
          <a:xfrm flipH="1">
            <a:off x="2216992" y="3940167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89;p13"/>
          <p:cNvSpPr/>
          <p:nvPr/>
        </p:nvSpPr>
        <p:spPr>
          <a:xfrm flipV="1">
            <a:off x="2239406" y="3499616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457" y="1997782"/>
            <a:ext cx="682322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6" y="3342715"/>
            <a:ext cx="805579" cy="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28" y="4844952"/>
            <a:ext cx="682322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75998" y="3870522"/>
            <a:ext cx="1433469" cy="921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……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FA00BE3-81FE-4FF2-86E9-DCF50AC1E47F}"/>
              </a:ext>
            </a:extLst>
          </p:cNvPr>
          <p:cNvSpPr/>
          <p:nvPr/>
        </p:nvSpPr>
        <p:spPr>
          <a:xfrm>
            <a:off x="262106" y="1269000"/>
            <a:ext cx="8629893" cy="5039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86796" y="1072703"/>
            <a:ext cx="2868531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개발 도식화</a:t>
            </a:r>
            <a:endParaRPr lang="ko-KR" altLang="en-US" sz="2000" dirty="0">
              <a:latin typeface="한컴 백제 B" panose="02020603020101020101" pitchFamily="18" charset="-127"/>
              <a:ea typeface="한컴 백제 B" panose="02020603020101020101" pitchFamily="18" charset="-127"/>
              <a:cs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 rot="19385636">
            <a:off x="5520382" y="2875235"/>
            <a:ext cx="1080000" cy="324000"/>
            <a:chOff x="5968147" y="3499616"/>
            <a:chExt cx="924424" cy="440551"/>
          </a:xfrm>
        </p:grpSpPr>
        <p:sp>
          <p:nvSpPr>
            <p:cNvPr id="30" name="Google Shape;189;p13"/>
            <p:cNvSpPr/>
            <p:nvPr/>
          </p:nvSpPr>
          <p:spPr>
            <a:xfrm flipH="1">
              <a:off x="5968147" y="3760167"/>
              <a:ext cx="900000" cy="18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9;p13"/>
            <p:cNvSpPr/>
            <p:nvPr/>
          </p:nvSpPr>
          <p:spPr>
            <a:xfrm flipV="1">
              <a:off x="5992571" y="3499616"/>
              <a:ext cx="900000" cy="18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그룹 32"/>
          <p:cNvGrpSpPr/>
          <p:nvPr/>
        </p:nvGrpSpPr>
        <p:grpSpPr>
          <a:xfrm rot="20828468">
            <a:off x="5715996" y="3468311"/>
            <a:ext cx="828000" cy="323999"/>
            <a:chOff x="5968147" y="3499617"/>
            <a:chExt cx="924424" cy="440550"/>
          </a:xfrm>
        </p:grpSpPr>
        <p:sp>
          <p:nvSpPr>
            <p:cNvPr id="34" name="Google Shape;189;p13"/>
            <p:cNvSpPr/>
            <p:nvPr/>
          </p:nvSpPr>
          <p:spPr>
            <a:xfrm flipH="1">
              <a:off x="5968147" y="3760167"/>
              <a:ext cx="900000" cy="18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9;p13"/>
            <p:cNvSpPr/>
            <p:nvPr/>
          </p:nvSpPr>
          <p:spPr>
            <a:xfrm flipV="1">
              <a:off x="5992571" y="3499617"/>
              <a:ext cx="900000" cy="1958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28" y="3061712"/>
            <a:ext cx="682322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/>
          <p:cNvGrpSpPr/>
          <p:nvPr/>
        </p:nvGrpSpPr>
        <p:grpSpPr>
          <a:xfrm rot="1892209">
            <a:off x="5593208" y="4323869"/>
            <a:ext cx="1044000" cy="324000"/>
            <a:chOff x="5968147" y="3499616"/>
            <a:chExt cx="924424" cy="440551"/>
          </a:xfrm>
        </p:grpSpPr>
        <p:sp>
          <p:nvSpPr>
            <p:cNvPr id="51" name="Google Shape;189;p13"/>
            <p:cNvSpPr/>
            <p:nvPr/>
          </p:nvSpPr>
          <p:spPr>
            <a:xfrm flipH="1">
              <a:off x="5968147" y="3760167"/>
              <a:ext cx="900000" cy="18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9;p13"/>
            <p:cNvSpPr/>
            <p:nvPr/>
          </p:nvSpPr>
          <p:spPr>
            <a:xfrm flipV="1">
              <a:off x="5992571" y="3499616"/>
              <a:ext cx="900000" cy="18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454023" y="1997782"/>
            <a:ext cx="263674" cy="3603170"/>
            <a:chOff x="7894111" y="1997146"/>
            <a:chExt cx="382821" cy="360317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7894111" y="1997146"/>
              <a:ext cx="2782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8172397" y="1997146"/>
              <a:ext cx="0" cy="360317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7894111" y="5598822"/>
              <a:ext cx="2782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172397" y="3817076"/>
              <a:ext cx="10453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7728327" y="3648435"/>
            <a:ext cx="107799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600" b="1" dirty="0" smtClean="0"/>
              <a:t>Threads</a:t>
            </a:r>
            <a:endParaRPr lang="ko-KR" alt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344611" y="1572424"/>
            <a:ext cx="2216740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600" b="1" dirty="0" smtClean="0"/>
              <a:t>Socket Communication</a:t>
            </a:r>
            <a:endParaRPr lang="ko-KR" altLang="en-US" sz="1600" b="1" dirty="0"/>
          </a:p>
        </p:txBody>
      </p:sp>
      <p:grpSp>
        <p:nvGrpSpPr>
          <p:cNvPr id="55" name="그룹 54"/>
          <p:cNvGrpSpPr/>
          <p:nvPr/>
        </p:nvGrpSpPr>
        <p:grpSpPr>
          <a:xfrm rot="16200000">
            <a:off x="3845217" y="945156"/>
            <a:ext cx="1092225" cy="3421534"/>
            <a:chOff x="7072244" y="1931986"/>
            <a:chExt cx="1204688" cy="3668330"/>
          </a:xfrm>
        </p:grpSpPr>
        <p:cxnSp>
          <p:nvCxnSpPr>
            <p:cNvPr id="56" name="직선 연결선 55"/>
            <p:cNvCxnSpPr>
              <a:stCxn id="60" idx="0"/>
            </p:cNvCxnSpPr>
            <p:nvPr/>
          </p:nvCxnSpPr>
          <p:spPr>
            <a:xfrm rot="5400000" flipV="1">
              <a:off x="7622321" y="1381909"/>
              <a:ext cx="1" cy="110015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5400000">
              <a:off x="6338234" y="3766150"/>
              <a:ext cx="3668329" cy="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894111" y="5598822"/>
              <a:ext cx="2782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8172397" y="3817076"/>
              <a:ext cx="10453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모서리가 둥근 직사각형 17"/>
          <p:cNvSpPr/>
          <p:nvPr/>
        </p:nvSpPr>
        <p:spPr>
          <a:xfrm>
            <a:off x="5475317" y="2456894"/>
            <a:ext cx="1217487" cy="291632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121891" y="3202032"/>
            <a:ext cx="1117342" cy="1193397"/>
          </a:xfrm>
          <a:prstGeom prst="round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개발 개요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통신 데이터 및 처리 방식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564355" y="4559516"/>
            <a:ext cx="1117342" cy="1193397"/>
          </a:xfrm>
          <a:prstGeom prst="round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592743" y="5272112"/>
            <a:ext cx="107799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600" b="1" dirty="0" smtClean="0"/>
              <a:t>receiver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553561" y="4666623"/>
            <a:ext cx="107799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600" b="1" dirty="0" smtClean="0"/>
              <a:t>sender</a:t>
            </a:r>
            <a:endParaRPr lang="ko-KR" altLang="en-US" sz="1600" b="1" dirty="0"/>
          </a:p>
        </p:txBody>
      </p:sp>
      <p:grpSp>
        <p:nvGrpSpPr>
          <p:cNvPr id="49" name="그룹 48"/>
          <p:cNvGrpSpPr/>
          <p:nvPr/>
        </p:nvGrpSpPr>
        <p:grpSpPr>
          <a:xfrm>
            <a:off x="4557145" y="4844952"/>
            <a:ext cx="2007210" cy="606439"/>
            <a:chOff x="7905755" y="1479645"/>
            <a:chExt cx="1196140" cy="3668329"/>
          </a:xfrm>
        </p:grpSpPr>
        <p:cxnSp>
          <p:nvCxnSpPr>
            <p:cNvPr id="61" name="직선 연결선 60"/>
            <p:cNvCxnSpPr/>
            <p:nvPr/>
          </p:nvCxnSpPr>
          <p:spPr>
            <a:xfrm flipV="1">
              <a:off x="7905755" y="1479645"/>
              <a:ext cx="278287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5400000">
              <a:off x="6349881" y="3313808"/>
              <a:ext cx="3668329" cy="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905755" y="5147974"/>
              <a:ext cx="2782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endCxn id="65" idx="1"/>
            </p:cNvCxnSpPr>
            <p:nvPr/>
          </p:nvCxnSpPr>
          <p:spPr>
            <a:xfrm>
              <a:off x="8161394" y="3362465"/>
              <a:ext cx="94050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모서리가 둥근 직사각형 67"/>
          <p:cNvSpPr/>
          <p:nvPr/>
        </p:nvSpPr>
        <p:spPr>
          <a:xfrm>
            <a:off x="830914" y="3192299"/>
            <a:ext cx="1117342" cy="1193397"/>
          </a:xfrm>
          <a:prstGeom prst="round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 flipH="1">
            <a:off x="1389583" y="4852995"/>
            <a:ext cx="2059191" cy="606439"/>
            <a:chOff x="7905755" y="1479645"/>
            <a:chExt cx="3298115" cy="3668329"/>
          </a:xfrm>
        </p:grpSpPr>
        <p:cxnSp>
          <p:nvCxnSpPr>
            <p:cNvPr id="70" name="직선 연결선 69"/>
            <p:cNvCxnSpPr/>
            <p:nvPr/>
          </p:nvCxnSpPr>
          <p:spPr>
            <a:xfrm flipV="1">
              <a:off x="7905755" y="1479645"/>
              <a:ext cx="278287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>
              <a:off x="6349881" y="3313808"/>
              <a:ext cx="3668329" cy="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905755" y="5147974"/>
              <a:ext cx="2782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8161394" y="3362464"/>
              <a:ext cx="3042476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직선 연결선 73"/>
          <p:cNvCxnSpPr>
            <a:stCxn id="68" idx="2"/>
          </p:cNvCxnSpPr>
          <p:nvPr/>
        </p:nvCxnSpPr>
        <p:spPr>
          <a:xfrm>
            <a:off x="1389585" y="4385696"/>
            <a:ext cx="0" cy="77051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9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54" grpId="0"/>
      <p:bldP spid="54" grpId="1"/>
      <p:bldP spid="18" grpId="0" animBg="1"/>
      <p:bldP spid="18" grpId="1" animBg="1"/>
      <p:bldP spid="60" grpId="0" animBg="1"/>
      <p:bldP spid="60" grpId="1" animBg="1"/>
      <p:bldP spid="65" grpId="0" animBg="1"/>
      <p:bldP spid="45" grpId="0"/>
      <p:bldP spid="46" grpId="0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1285" y="6432441"/>
            <a:ext cx="84455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3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96" y="849884"/>
            <a:ext cx="9137203" cy="6008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96" y="1203101"/>
            <a:ext cx="9137650" cy="5643880"/>
          </a:xfrm>
          <a:custGeom>
            <a:avLst/>
            <a:gdLst/>
            <a:ahLst/>
            <a:cxnLst/>
            <a:rect l="l" t="t" r="r" b="b"/>
            <a:pathLst>
              <a:path w="9137650" h="5643880">
                <a:moveTo>
                  <a:pt x="9137203" y="5643495"/>
                </a:moveTo>
                <a:lnTo>
                  <a:pt x="9137203" y="0"/>
                </a:lnTo>
                <a:lnTo>
                  <a:pt x="0" y="0"/>
                </a:lnTo>
                <a:lnTo>
                  <a:pt x="0" y="5643495"/>
                </a:lnTo>
                <a:lnTo>
                  <a:pt x="9137203" y="5643495"/>
                </a:lnTo>
                <a:close/>
              </a:path>
            </a:pathLst>
          </a:custGeom>
          <a:solidFill>
            <a:srgbClr val="404040">
              <a:alpha val="8705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390009" y="2551938"/>
            <a:ext cx="753110" cy="575310"/>
          </a:xfrm>
          <a:custGeom>
            <a:avLst/>
            <a:gdLst/>
            <a:ahLst/>
            <a:cxnLst/>
            <a:rect l="l" t="t" r="r" b="b"/>
            <a:pathLst>
              <a:path w="753110" h="575310">
                <a:moveTo>
                  <a:pt x="722121" y="0"/>
                </a:moveTo>
                <a:lnTo>
                  <a:pt x="673017" y="32508"/>
                </a:lnTo>
                <a:lnTo>
                  <a:pt x="628875" y="66035"/>
                </a:lnTo>
                <a:lnTo>
                  <a:pt x="589689" y="100593"/>
                </a:lnTo>
                <a:lnTo>
                  <a:pt x="555453" y="136192"/>
                </a:lnTo>
                <a:lnTo>
                  <a:pt x="526161" y="172847"/>
                </a:lnTo>
                <a:lnTo>
                  <a:pt x="498304" y="218642"/>
                </a:lnTo>
                <a:lnTo>
                  <a:pt x="476616" y="267326"/>
                </a:lnTo>
                <a:lnTo>
                  <a:pt x="461110" y="318894"/>
                </a:lnTo>
                <a:lnTo>
                  <a:pt x="451797" y="373340"/>
                </a:lnTo>
                <a:lnTo>
                  <a:pt x="448690" y="430657"/>
                </a:lnTo>
                <a:lnTo>
                  <a:pt x="450786" y="458085"/>
                </a:lnTo>
                <a:lnTo>
                  <a:pt x="467550" y="507130"/>
                </a:lnTo>
                <a:lnTo>
                  <a:pt x="503392" y="549036"/>
                </a:lnTo>
                <a:lnTo>
                  <a:pt x="556263" y="572277"/>
                </a:lnTo>
                <a:lnTo>
                  <a:pt x="588010" y="575183"/>
                </a:lnTo>
                <a:lnTo>
                  <a:pt x="618660" y="572277"/>
                </a:lnTo>
                <a:lnTo>
                  <a:pt x="670198" y="549036"/>
                </a:lnTo>
                <a:lnTo>
                  <a:pt x="706969" y="508077"/>
                </a:lnTo>
                <a:lnTo>
                  <a:pt x="725066" y="459067"/>
                </a:lnTo>
                <a:lnTo>
                  <a:pt x="727328" y="430657"/>
                </a:lnTo>
                <a:lnTo>
                  <a:pt x="725066" y="401060"/>
                </a:lnTo>
                <a:lnTo>
                  <a:pt x="706969" y="349486"/>
                </a:lnTo>
                <a:lnTo>
                  <a:pt x="670198" y="308363"/>
                </a:lnTo>
                <a:lnTo>
                  <a:pt x="618660" y="286456"/>
                </a:lnTo>
                <a:lnTo>
                  <a:pt x="588010" y="283717"/>
                </a:lnTo>
                <a:lnTo>
                  <a:pt x="593173" y="253376"/>
                </a:lnTo>
                <a:lnTo>
                  <a:pt x="618978" y="188884"/>
                </a:lnTo>
                <a:lnTo>
                  <a:pt x="639571" y="154686"/>
                </a:lnTo>
                <a:lnTo>
                  <a:pt x="664098" y="121038"/>
                </a:lnTo>
                <a:lnTo>
                  <a:pt x="691197" y="89630"/>
                </a:lnTo>
                <a:lnTo>
                  <a:pt x="720867" y="60459"/>
                </a:lnTo>
                <a:lnTo>
                  <a:pt x="753110" y="33527"/>
                </a:lnTo>
                <a:lnTo>
                  <a:pt x="722121" y="0"/>
                </a:lnTo>
                <a:close/>
              </a:path>
              <a:path w="753110" h="575310">
                <a:moveTo>
                  <a:pt x="273303" y="0"/>
                </a:moveTo>
                <a:lnTo>
                  <a:pt x="224248" y="32508"/>
                </a:lnTo>
                <a:lnTo>
                  <a:pt x="180112" y="66035"/>
                </a:lnTo>
                <a:lnTo>
                  <a:pt x="140908" y="100593"/>
                </a:lnTo>
                <a:lnTo>
                  <a:pt x="106647" y="136192"/>
                </a:lnTo>
                <a:lnTo>
                  <a:pt x="77342" y="172847"/>
                </a:lnTo>
                <a:lnTo>
                  <a:pt x="49499" y="218642"/>
                </a:lnTo>
                <a:lnTo>
                  <a:pt x="27843" y="267326"/>
                </a:lnTo>
                <a:lnTo>
                  <a:pt x="12374" y="318894"/>
                </a:lnTo>
                <a:lnTo>
                  <a:pt x="3093" y="373340"/>
                </a:lnTo>
                <a:lnTo>
                  <a:pt x="0" y="430657"/>
                </a:lnTo>
                <a:lnTo>
                  <a:pt x="2095" y="458085"/>
                </a:lnTo>
                <a:lnTo>
                  <a:pt x="18859" y="507130"/>
                </a:lnTo>
                <a:lnTo>
                  <a:pt x="53645" y="549036"/>
                </a:lnTo>
                <a:lnTo>
                  <a:pt x="106501" y="572277"/>
                </a:lnTo>
                <a:lnTo>
                  <a:pt x="139191" y="575183"/>
                </a:lnTo>
                <a:lnTo>
                  <a:pt x="169862" y="572277"/>
                </a:lnTo>
                <a:lnTo>
                  <a:pt x="221487" y="549036"/>
                </a:lnTo>
                <a:lnTo>
                  <a:pt x="258204" y="508077"/>
                </a:lnTo>
                <a:lnTo>
                  <a:pt x="276250" y="459067"/>
                </a:lnTo>
                <a:lnTo>
                  <a:pt x="278511" y="430657"/>
                </a:lnTo>
                <a:lnTo>
                  <a:pt x="276250" y="401060"/>
                </a:lnTo>
                <a:lnTo>
                  <a:pt x="258204" y="349486"/>
                </a:lnTo>
                <a:lnTo>
                  <a:pt x="221488" y="308363"/>
                </a:lnTo>
                <a:lnTo>
                  <a:pt x="169862" y="286456"/>
                </a:lnTo>
                <a:lnTo>
                  <a:pt x="139191" y="283717"/>
                </a:lnTo>
                <a:lnTo>
                  <a:pt x="144410" y="253376"/>
                </a:lnTo>
                <a:lnTo>
                  <a:pt x="170231" y="188884"/>
                </a:lnTo>
                <a:lnTo>
                  <a:pt x="190880" y="154686"/>
                </a:lnTo>
                <a:lnTo>
                  <a:pt x="215334" y="121038"/>
                </a:lnTo>
                <a:lnTo>
                  <a:pt x="242395" y="89630"/>
                </a:lnTo>
                <a:lnTo>
                  <a:pt x="272051" y="60459"/>
                </a:lnTo>
                <a:lnTo>
                  <a:pt x="304291" y="33527"/>
                </a:lnTo>
                <a:lnTo>
                  <a:pt x="27330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빈 강의실 대여 자동화 서비스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7305" y="3530775"/>
            <a:ext cx="5878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빈 강의실 사용 요청 시스템</a:t>
            </a:r>
            <a:endParaRPr lang="ko-KR" altLang="en-US" sz="3600" dirty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27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56" b="7804"/>
          <a:stretch/>
        </p:blipFill>
        <p:spPr bwMode="auto">
          <a:xfrm>
            <a:off x="957328" y="4194901"/>
            <a:ext cx="4205474" cy="58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62106" y="999943"/>
            <a:ext cx="8594369" cy="2501066"/>
            <a:chOff x="262107" y="922237"/>
            <a:chExt cx="3589893" cy="5386763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200987" y="922237"/>
              <a:ext cx="1722947" cy="69352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소켓 통신</a:t>
              </a:r>
              <a:endPara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개발 </a:t>
            </a: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개요 </a:t>
            </a:r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SERVER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소켓 통신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&amp; Thread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생성 및 제어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86052"/>
          <a:stretch/>
        </p:blipFill>
        <p:spPr bwMode="auto">
          <a:xfrm>
            <a:off x="1035321" y="5317814"/>
            <a:ext cx="4049488" cy="78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262105" y="3589461"/>
            <a:ext cx="8594369" cy="2748133"/>
            <a:chOff x="262107" y="922237"/>
            <a:chExt cx="3589893" cy="5386763"/>
          </a:xfrm>
        </p:grpSpPr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934635" y="922237"/>
              <a:ext cx="2255651" cy="69352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Thread </a:t>
              </a:r>
              <a:r>
                <a:rPr lang="ko-KR" altLang="en-US" sz="2000" dirty="0" smtClean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생성 및 </a:t>
              </a:r>
              <a:r>
                <a:rPr lang="en-US" altLang="ko-KR" sz="2000" dirty="0" err="1" smtClean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Mutex</a:t>
              </a:r>
              <a:r>
                <a:rPr lang="ko-KR" altLang="en-US" sz="2000" dirty="0" smtClean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를 이용한 동시성 제어</a:t>
              </a:r>
              <a:endPara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endParaRPr>
            </a:p>
          </p:txBody>
        </p:sp>
      </p:grpSp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7" r="36544" b="912"/>
          <a:stretch/>
        </p:blipFill>
        <p:spPr bwMode="auto">
          <a:xfrm>
            <a:off x="5369369" y="4048526"/>
            <a:ext cx="2819891" cy="2130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035321" y="5537405"/>
            <a:ext cx="2844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35321" y="6142130"/>
            <a:ext cx="2844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369369" y="4257092"/>
            <a:ext cx="154289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369369" y="6179258"/>
            <a:ext cx="154289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1139866" y="4487478"/>
            <a:ext cx="3302855" cy="1232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58"/>
          <a:stretch/>
        </p:blipFill>
        <p:spPr bwMode="auto">
          <a:xfrm>
            <a:off x="1752172" y="1446460"/>
            <a:ext cx="5962650" cy="1837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직선 연결선 26"/>
          <p:cNvCxnSpPr/>
          <p:nvPr/>
        </p:nvCxnSpPr>
        <p:spPr>
          <a:xfrm flipV="1">
            <a:off x="1141766" y="4607883"/>
            <a:ext cx="1200664" cy="448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2041960" y="1664804"/>
            <a:ext cx="5230340" cy="1233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2063563" y="2060848"/>
            <a:ext cx="2056544" cy="1233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063563" y="3189302"/>
            <a:ext cx="555053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98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6" b="3531"/>
          <a:stretch/>
        </p:blipFill>
        <p:spPr bwMode="auto">
          <a:xfrm>
            <a:off x="1651440" y="1620309"/>
            <a:ext cx="5962654" cy="451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62106" y="1175198"/>
            <a:ext cx="8594369" cy="5231517"/>
            <a:chOff x="262107" y="1096844"/>
            <a:chExt cx="3589893" cy="5212156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385804" y="1096844"/>
              <a:ext cx="1353312" cy="34431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소켓 통신 </a:t>
              </a:r>
              <a:r>
                <a:rPr lang="ko-KR" altLang="en-US" sz="2000" smtClean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데이터 </a:t>
              </a:r>
              <a:r>
                <a:rPr lang="ko-KR" altLang="en-US" sz="2000" smtClean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받</a:t>
              </a:r>
              <a:r>
                <a:rPr lang="ko-KR" altLang="en-US" sz="200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기</a:t>
              </a:r>
              <a:r>
                <a:rPr lang="ko-KR" altLang="en-US" sz="2000" smtClean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 </a:t>
              </a:r>
              <a:endPara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개발 개요 </a:t>
            </a:r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CUSTOMER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소켓 통신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10" name="AutoShape 5" descr="http://mail.naver.com/read/image/?mailSN=6389&amp;attachIndex=2&amp;contentType=image/png&amp;offset=2345&amp;size=154796&amp;mimeSN=1545297975.506152.11875.34560&amp;org=1&amp;u=thrk941106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협업 진행 방식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GIT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협업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1" t="33746" r="24063" b="25883"/>
          <a:stretch/>
        </p:blipFill>
        <p:spPr bwMode="auto">
          <a:xfrm>
            <a:off x="317349" y="1916791"/>
            <a:ext cx="8519405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DFA00BE3-81FE-4FF2-86E9-DCF50AC1E47F}"/>
              </a:ext>
            </a:extLst>
          </p:cNvPr>
          <p:cNvSpPr/>
          <p:nvPr/>
        </p:nvSpPr>
        <p:spPr>
          <a:xfrm>
            <a:off x="262106" y="1269000"/>
            <a:ext cx="8629893" cy="5039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86796" y="1072703"/>
            <a:ext cx="2868531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rPr>
              <a:t>깃허브</a:t>
            </a:r>
            <a:r>
              <a:rPr lang="ko-KR" altLang="en-US" sz="2000" dirty="0" smtClean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rPr>
              <a:t> 사용</a:t>
            </a:r>
            <a:endParaRPr lang="ko-KR" altLang="en-US" sz="2000" dirty="0">
              <a:latin typeface="한컴 백제 B" panose="02020603020101020101" pitchFamily="18" charset="-127"/>
              <a:ea typeface="한컴 백제 B" panose="02020603020101020101" pitchFamily="18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00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18416" r="-6" b="-924"/>
          <a:stretch/>
        </p:blipFill>
        <p:spPr>
          <a:xfrm>
            <a:off x="629798" y="4221088"/>
            <a:ext cx="3142512" cy="1937219"/>
          </a:xfrm>
          <a:prstGeom prst="rect">
            <a:avLst/>
          </a:prstGeom>
        </p:spPr>
      </p:pic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62107" y="1137314"/>
            <a:ext cx="3877894" cy="2466008"/>
            <a:chOff x="262107" y="1137314"/>
            <a:chExt cx="3589893" cy="2466008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 사진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회의록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2"/>
          <a:stretch/>
        </p:blipFill>
        <p:spPr>
          <a:xfrm>
            <a:off x="629798" y="1506165"/>
            <a:ext cx="3142511" cy="1937724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252067" y="3842992"/>
            <a:ext cx="3877894" cy="2466008"/>
            <a:chOff x="262107" y="1137314"/>
            <a:chExt cx="3589893" cy="2466008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 사진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000" y="1877016"/>
            <a:ext cx="2995442" cy="382396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회의 모습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회의록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회의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4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7"/>
          <p:cNvSpPr/>
          <p:nvPr/>
        </p:nvSpPr>
        <p:spPr>
          <a:xfrm>
            <a:off x="-72516" y="0"/>
            <a:ext cx="9216516" cy="7920734"/>
          </a:xfrm>
          <a:custGeom>
            <a:avLst/>
            <a:gdLst/>
            <a:ahLst/>
            <a:cxnLst/>
            <a:rect l="l" t="t" r="r" b="b"/>
            <a:pathLst>
              <a:path w="9137650" h="5643880">
                <a:moveTo>
                  <a:pt x="9137203" y="5643495"/>
                </a:moveTo>
                <a:lnTo>
                  <a:pt x="9137203" y="0"/>
                </a:lnTo>
                <a:lnTo>
                  <a:pt x="0" y="0"/>
                </a:lnTo>
                <a:lnTo>
                  <a:pt x="0" y="5643495"/>
                </a:lnTo>
                <a:lnTo>
                  <a:pt x="9137203" y="5643495"/>
                </a:lnTo>
                <a:close/>
              </a:path>
            </a:pathLst>
          </a:custGeom>
          <a:solidFill>
            <a:srgbClr val="404040">
              <a:alpha val="8705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TextBox 22"/>
          <p:cNvSpPr txBox="1"/>
          <p:nvPr/>
        </p:nvSpPr>
        <p:spPr>
          <a:xfrm>
            <a:off x="2902121" y="3237092"/>
            <a:ext cx="32672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Q &amp; A</a:t>
            </a:r>
            <a:endParaRPr lang="ko-KR" altLang="en-US" sz="8800" b="1" dirty="0">
              <a:solidFill>
                <a:schemeClr val="bg1">
                  <a:lumMod val="8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57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2340062" y="5356021"/>
            <a:ext cx="44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어 거기 열려있나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? </a:t>
            </a:r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가 볼까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?</a:t>
            </a:r>
            <a:endParaRPr lang="ko-KR" altLang="en-US" sz="2400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12" name="Google Shape;183;p13"/>
          <p:cNvPicPr preferRelativeResize="0"/>
          <p:nvPr/>
        </p:nvPicPr>
        <p:blipFill rotWithShape="1">
          <a:blip r:embed="rId3">
            <a:alphaModFix/>
          </a:blip>
          <a:srcRect l="5400" t="10339" r="19345" b="4034"/>
          <a:stretch/>
        </p:blipFill>
        <p:spPr>
          <a:xfrm>
            <a:off x="3564062" y="2097847"/>
            <a:ext cx="2016000" cy="21233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왜 필요한가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?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128494" y="5373000"/>
            <a:ext cx="9015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문이 안 열려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.. </a:t>
            </a:r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있네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ko-KR" altLang="en-US" sz="2400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1026" name="Picture 2" descr="ì¢ì  ìì´ì½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5" t="4448" r="7199" b="2991"/>
          <a:stretch/>
        </p:blipFill>
        <p:spPr bwMode="auto">
          <a:xfrm>
            <a:off x="3492000" y="2349000"/>
            <a:ext cx="2088000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왜 필요한가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?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2340062" y="5356021"/>
            <a:ext cx="44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어 거기 열려있나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? </a:t>
            </a:r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가 볼까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?</a:t>
            </a:r>
            <a:endParaRPr lang="ko-KR" altLang="en-US" sz="2400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12" name="Google Shape;183;p13"/>
          <p:cNvPicPr preferRelativeResize="0"/>
          <p:nvPr/>
        </p:nvPicPr>
        <p:blipFill rotWithShape="1">
          <a:blip r:embed="rId3">
            <a:alphaModFix/>
          </a:blip>
          <a:srcRect l="5400" t="10339" r="19345" b="4034"/>
          <a:stretch/>
        </p:blipFill>
        <p:spPr>
          <a:xfrm>
            <a:off x="3564062" y="2097847"/>
            <a:ext cx="2016000" cy="21233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왜 필요한가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?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7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1188123" y="5357162"/>
            <a:ext cx="6767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문이 안 열려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.. </a:t>
            </a:r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있겠지 뭐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 </a:t>
            </a:r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됐다 여기서 해야지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ko-KR" altLang="en-US" sz="2400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999" t="10078" r="7652"/>
          <a:stretch/>
        </p:blipFill>
        <p:spPr>
          <a:xfrm>
            <a:off x="3592438" y="2234867"/>
            <a:ext cx="1872000" cy="1927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왜 필요한가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?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3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2756367" y="5373000"/>
            <a:ext cx="354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어 거기 열려 있었다는데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??</a:t>
            </a:r>
            <a:endParaRPr lang="ko-KR" altLang="en-US" sz="2400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2992373" y="1700783"/>
            <a:ext cx="3071622" cy="2994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왜 필요한가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?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1285" y="6432441"/>
            <a:ext cx="84455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3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96" y="849884"/>
            <a:ext cx="9137203" cy="6008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96" y="1203101"/>
            <a:ext cx="9137650" cy="5643880"/>
          </a:xfrm>
          <a:custGeom>
            <a:avLst/>
            <a:gdLst/>
            <a:ahLst/>
            <a:cxnLst/>
            <a:rect l="l" t="t" r="r" b="b"/>
            <a:pathLst>
              <a:path w="9137650" h="5643880">
                <a:moveTo>
                  <a:pt x="9137203" y="5643495"/>
                </a:moveTo>
                <a:lnTo>
                  <a:pt x="9137203" y="0"/>
                </a:lnTo>
                <a:lnTo>
                  <a:pt x="0" y="0"/>
                </a:lnTo>
                <a:lnTo>
                  <a:pt x="0" y="5643495"/>
                </a:lnTo>
                <a:lnTo>
                  <a:pt x="9137203" y="5643495"/>
                </a:lnTo>
                <a:close/>
              </a:path>
            </a:pathLst>
          </a:custGeom>
          <a:solidFill>
            <a:srgbClr val="404040">
              <a:alpha val="8705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195507" y="2277644"/>
            <a:ext cx="753110" cy="575310"/>
          </a:xfrm>
          <a:custGeom>
            <a:avLst/>
            <a:gdLst/>
            <a:ahLst/>
            <a:cxnLst/>
            <a:rect l="l" t="t" r="r" b="b"/>
            <a:pathLst>
              <a:path w="753110" h="575310">
                <a:moveTo>
                  <a:pt x="722121" y="0"/>
                </a:moveTo>
                <a:lnTo>
                  <a:pt x="673017" y="32508"/>
                </a:lnTo>
                <a:lnTo>
                  <a:pt x="628875" y="66035"/>
                </a:lnTo>
                <a:lnTo>
                  <a:pt x="589689" y="100593"/>
                </a:lnTo>
                <a:lnTo>
                  <a:pt x="555453" y="136192"/>
                </a:lnTo>
                <a:lnTo>
                  <a:pt x="526161" y="172847"/>
                </a:lnTo>
                <a:lnTo>
                  <a:pt x="498304" y="218642"/>
                </a:lnTo>
                <a:lnTo>
                  <a:pt x="476616" y="267326"/>
                </a:lnTo>
                <a:lnTo>
                  <a:pt x="461110" y="318894"/>
                </a:lnTo>
                <a:lnTo>
                  <a:pt x="451797" y="373340"/>
                </a:lnTo>
                <a:lnTo>
                  <a:pt x="448690" y="430657"/>
                </a:lnTo>
                <a:lnTo>
                  <a:pt x="450786" y="458085"/>
                </a:lnTo>
                <a:lnTo>
                  <a:pt x="467550" y="507130"/>
                </a:lnTo>
                <a:lnTo>
                  <a:pt x="503392" y="549036"/>
                </a:lnTo>
                <a:lnTo>
                  <a:pt x="556263" y="572277"/>
                </a:lnTo>
                <a:lnTo>
                  <a:pt x="588010" y="575183"/>
                </a:lnTo>
                <a:lnTo>
                  <a:pt x="618660" y="572277"/>
                </a:lnTo>
                <a:lnTo>
                  <a:pt x="670198" y="549036"/>
                </a:lnTo>
                <a:lnTo>
                  <a:pt x="706969" y="508077"/>
                </a:lnTo>
                <a:lnTo>
                  <a:pt x="725066" y="459067"/>
                </a:lnTo>
                <a:lnTo>
                  <a:pt x="727328" y="430657"/>
                </a:lnTo>
                <a:lnTo>
                  <a:pt x="725066" y="401060"/>
                </a:lnTo>
                <a:lnTo>
                  <a:pt x="706969" y="349486"/>
                </a:lnTo>
                <a:lnTo>
                  <a:pt x="670198" y="308363"/>
                </a:lnTo>
                <a:lnTo>
                  <a:pt x="618660" y="286456"/>
                </a:lnTo>
                <a:lnTo>
                  <a:pt x="588010" y="283717"/>
                </a:lnTo>
                <a:lnTo>
                  <a:pt x="593173" y="253376"/>
                </a:lnTo>
                <a:lnTo>
                  <a:pt x="618978" y="188884"/>
                </a:lnTo>
                <a:lnTo>
                  <a:pt x="639571" y="154686"/>
                </a:lnTo>
                <a:lnTo>
                  <a:pt x="664098" y="121038"/>
                </a:lnTo>
                <a:lnTo>
                  <a:pt x="691197" y="89630"/>
                </a:lnTo>
                <a:lnTo>
                  <a:pt x="720867" y="60459"/>
                </a:lnTo>
                <a:lnTo>
                  <a:pt x="753110" y="33527"/>
                </a:lnTo>
                <a:lnTo>
                  <a:pt x="722121" y="0"/>
                </a:lnTo>
                <a:close/>
              </a:path>
              <a:path w="753110" h="575310">
                <a:moveTo>
                  <a:pt x="273303" y="0"/>
                </a:moveTo>
                <a:lnTo>
                  <a:pt x="224248" y="32508"/>
                </a:lnTo>
                <a:lnTo>
                  <a:pt x="180112" y="66035"/>
                </a:lnTo>
                <a:lnTo>
                  <a:pt x="140908" y="100593"/>
                </a:lnTo>
                <a:lnTo>
                  <a:pt x="106647" y="136192"/>
                </a:lnTo>
                <a:lnTo>
                  <a:pt x="77342" y="172847"/>
                </a:lnTo>
                <a:lnTo>
                  <a:pt x="49499" y="218642"/>
                </a:lnTo>
                <a:lnTo>
                  <a:pt x="27843" y="267326"/>
                </a:lnTo>
                <a:lnTo>
                  <a:pt x="12374" y="318894"/>
                </a:lnTo>
                <a:lnTo>
                  <a:pt x="3093" y="373340"/>
                </a:lnTo>
                <a:lnTo>
                  <a:pt x="0" y="430657"/>
                </a:lnTo>
                <a:lnTo>
                  <a:pt x="2095" y="458085"/>
                </a:lnTo>
                <a:lnTo>
                  <a:pt x="18859" y="507130"/>
                </a:lnTo>
                <a:lnTo>
                  <a:pt x="53645" y="549036"/>
                </a:lnTo>
                <a:lnTo>
                  <a:pt x="106501" y="572277"/>
                </a:lnTo>
                <a:lnTo>
                  <a:pt x="139191" y="575183"/>
                </a:lnTo>
                <a:lnTo>
                  <a:pt x="169862" y="572277"/>
                </a:lnTo>
                <a:lnTo>
                  <a:pt x="221487" y="549036"/>
                </a:lnTo>
                <a:lnTo>
                  <a:pt x="258204" y="508077"/>
                </a:lnTo>
                <a:lnTo>
                  <a:pt x="276250" y="459067"/>
                </a:lnTo>
                <a:lnTo>
                  <a:pt x="278511" y="430657"/>
                </a:lnTo>
                <a:lnTo>
                  <a:pt x="276250" y="401060"/>
                </a:lnTo>
                <a:lnTo>
                  <a:pt x="258204" y="349486"/>
                </a:lnTo>
                <a:lnTo>
                  <a:pt x="221488" y="308363"/>
                </a:lnTo>
                <a:lnTo>
                  <a:pt x="169862" y="286456"/>
                </a:lnTo>
                <a:lnTo>
                  <a:pt x="139191" y="283717"/>
                </a:lnTo>
                <a:lnTo>
                  <a:pt x="144410" y="253376"/>
                </a:lnTo>
                <a:lnTo>
                  <a:pt x="170231" y="188884"/>
                </a:lnTo>
                <a:lnTo>
                  <a:pt x="190880" y="154686"/>
                </a:lnTo>
                <a:lnTo>
                  <a:pt x="215334" y="121038"/>
                </a:lnTo>
                <a:lnTo>
                  <a:pt x="242395" y="89630"/>
                </a:lnTo>
                <a:lnTo>
                  <a:pt x="272051" y="60459"/>
                </a:lnTo>
                <a:lnTo>
                  <a:pt x="304291" y="33527"/>
                </a:lnTo>
                <a:lnTo>
                  <a:pt x="27330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2132131" y="3315332"/>
            <a:ext cx="487986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불필요한</a:t>
            </a: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중복신청과</a:t>
            </a: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</a:t>
            </a:r>
          </a:p>
          <a:p>
            <a:pPr algn="ctr"/>
            <a:r>
              <a:rPr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</a:p>
          <a:p>
            <a:pPr algn="ctr"/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불필요한 수고를 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줄여주는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불필요한 스트레스 방지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1816057" y="3141000"/>
            <a:ext cx="551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강의실 사용현황 안내 시스템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강의실 사용현황 안내 시스템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5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424</Words>
  <Application>Microsoft Office PowerPoint</Application>
  <PresentationFormat>화면 슬라이드 쇼(4:3)</PresentationFormat>
  <Paragraphs>144</Paragraphs>
  <Slides>24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시스템 프로그래밍 5조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85</cp:revision>
  <dcterms:created xsi:type="dcterms:W3CDTF">2018-10-27T19:50:23Z</dcterms:created>
  <dcterms:modified xsi:type="dcterms:W3CDTF">2018-12-20T09:32:37Z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2018-10-27T00:00:00Z</vt:filetime>
  </property>
</Properties>
</file>