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7"/>
  </p:notesMasterIdLst>
  <p:sldIdLst>
    <p:sldId id="285" r:id="rId2"/>
    <p:sldId id="279" r:id="rId3"/>
    <p:sldId id="297" r:id="rId4"/>
    <p:sldId id="298" r:id="rId5"/>
    <p:sldId id="305" r:id="rId6"/>
    <p:sldId id="299" r:id="rId7"/>
    <p:sldId id="278" r:id="rId8"/>
    <p:sldId id="258" r:id="rId9"/>
    <p:sldId id="304" r:id="rId10"/>
    <p:sldId id="306" r:id="rId11"/>
    <p:sldId id="309" r:id="rId12"/>
    <p:sldId id="310" r:id="rId13"/>
    <p:sldId id="308" r:id="rId14"/>
    <p:sldId id="321" r:id="rId15"/>
    <p:sldId id="319" r:id="rId16"/>
    <p:sldId id="320" r:id="rId17"/>
    <p:sldId id="315" r:id="rId18"/>
    <p:sldId id="322" r:id="rId19"/>
    <p:sldId id="313" r:id="rId20"/>
    <p:sldId id="284" r:id="rId21"/>
    <p:sldId id="323" r:id="rId22"/>
    <p:sldId id="293" r:id="rId23"/>
    <p:sldId id="302" r:id="rId24"/>
    <p:sldId id="303" r:id="rId25"/>
    <p:sldId id="296" r:id="rId2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37" autoAdjust="0"/>
  </p:normalViewPr>
  <p:slideViewPr>
    <p:cSldViewPr>
      <p:cViewPr>
        <p:scale>
          <a:sx n="33" d="100"/>
          <a:sy n="33" d="100"/>
        </p:scale>
        <p:origin x="-1398" y="-12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E248-6EB0-48B5-B157-87D30BE33DEF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59A09-C47D-436D-8DC1-F57A02053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7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저희 서비스</a:t>
            </a:r>
            <a:r>
              <a:rPr lang="ko-KR" altLang="en-US" baseline="0" dirty="0" smtClean="0"/>
              <a:t>의 모습입니다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75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5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36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4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2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기능을 좀 더 </a:t>
            </a:r>
            <a:r>
              <a:rPr lang="ko-KR" altLang="en-US" dirty="0" err="1" smtClean="0"/>
              <a:t>설명드리자면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6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29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75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25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84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59A09-C47D-436D-8DC1-F57A020535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9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8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98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C2A53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1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5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6000" y="2709000"/>
            <a:ext cx="3467228" cy="294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23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시스템 프로그래밍 </a:t>
            </a:r>
            <a:r>
              <a:rPr lang="en-US" altLang="ko-KR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조</a:t>
            </a:r>
            <a:endParaRPr sz="2000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1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562211" y="3027531"/>
            <a:ext cx="396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빈 강의실 사용확인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119" y="472500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-</a:t>
            </a:r>
            <a:r>
              <a:rPr lang="en-US" altLang="ko-KR" sz="2800" dirty="0" smtClean="0"/>
              <a:t> </a:t>
            </a:r>
            <a:r>
              <a:rPr lang="ko-KR" altLang="en-US" sz="2000" dirty="0" smtClean="0"/>
              <a:t>발표 자료</a:t>
            </a:r>
            <a:r>
              <a:rPr lang="en-US" altLang="ko-KR" sz="2500" dirty="0" smtClean="0"/>
              <a:t>-</a:t>
            </a:r>
            <a:endParaRPr lang="ko-KR" altLang="en-US" sz="2500" dirty="0"/>
          </a:p>
        </p:txBody>
      </p:sp>
      <p:pic>
        <p:nvPicPr>
          <p:cNvPr id="1026" name="Picture 2" descr="ì±ì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86" y="21944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395" y="1097417"/>
            <a:ext cx="5001434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/>
              <a:sym typeface="Arial"/>
            </a:endParaRPr>
          </a:p>
          <a:p>
            <a:pPr algn="ctr"/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서비스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도식화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( 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고객 </a:t>
            </a:r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입장에서 </a:t>
            </a:r>
            <a:r>
              <a:rPr lang="en-US" altLang="ko-KR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)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  <a:sym typeface="Arial"/>
            </a:endParaRPr>
          </a:p>
          <a:p>
            <a:pPr algn="ctr"/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1169" y="2749759"/>
            <a:ext cx="70772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서비스</a:t>
            </a:r>
            <a:endParaRPr lang="ko-KR" altLang="en-US" sz="1400" b="1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4100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1592078" y="4707391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6518286" y="4725000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89;p13"/>
          <p:cNvSpPr/>
          <p:nvPr/>
        </p:nvSpPr>
        <p:spPr>
          <a:xfrm rot="18746143" flipH="1">
            <a:off x="2296779" y="3921560"/>
            <a:ext cx="1285445" cy="167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89;p13"/>
          <p:cNvSpPr/>
          <p:nvPr/>
        </p:nvSpPr>
        <p:spPr>
          <a:xfrm rot="18746143" flipV="1">
            <a:off x="2661745" y="3896901"/>
            <a:ext cx="1318769" cy="19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393773" y="4568727"/>
            <a:ext cx="1362964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호 강의실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쓰는 사람 있나요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079" y="2721684"/>
            <a:ext cx="1406154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없습니다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사용하시겠습니까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5" name="Google Shape;189;p13"/>
          <p:cNvSpPr/>
          <p:nvPr/>
        </p:nvSpPr>
        <p:spPr>
          <a:xfrm rot="13653857" flipH="1" flipV="1">
            <a:off x="5519809" y="3870333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9;p13"/>
          <p:cNvSpPr/>
          <p:nvPr/>
        </p:nvSpPr>
        <p:spPr>
          <a:xfrm rot="13653857">
            <a:off x="5205952" y="3863264"/>
            <a:ext cx="1335842" cy="1710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534252" y="4412548"/>
            <a:ext cx="227070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지금 열려있는 강의실 있나요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48352" y="29832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Google Shape;189;p13"/>
          <p:cNvSpPr/>
          <p:nvPr/>
        </p:nvSpPr>
        <p:spPr>
          <a:xfrm rot="5366143" flipH="1">
            <a:off x="4396807" y="4020624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89;p13"/>
          <p:cNvSpPr/>
          <p:nvPr/>
        </p:nvSpPr>
        <p:spPr>
          <a:xfrm rot="5366143" flipV="1">
            <a:off x="4142388" y="4262150"/>
            <a:ext cx="590868" cy="1911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Picture 4" descr="ê´ë¦¬ì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13437" r="12328" b="12591"/>
          <a:stretch/>
        </p:blipFill>
        <p:spPr bwMode="auto">
          <a:xfrm>
            <a:off x="4087743" y="4731703"/>
            <a:ext cx="1080409" cy="10812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300333" y="2616158"/>
            <a:ext cx="202010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303, 351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열려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있습니다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97607" y="4545203"/>
            <a:ext cx="1736645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사용 관련으로 문의하고 싶습니다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3117" y="3107286"/>
            <a:ext cx="173664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휴먼굵은팸체" panose="02010804000101010101" pitchFamily="2" charset="-127"/>
                <a:ea typeface="휴먼굵은팸체" panose="02010804000101010101" pitchFamily="2" charset="-127"/>
              </a:rPr>
              <a:t>채팅 문의 시작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휴먼굵은팸체" panose="02010804000101010101" pitchFamily="2" charset="-127"/>
              <a:ea typeface="휴먼굵은팸체" panose="02010804000101010101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시스템 큰 그림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241" y="1742666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2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8" grpId="1" animBg="1"/>
      <p:bldP spid="19" grpId="0" animBg="1"/>
      <p:bldP spid="19" grpId="1" animBg="1"/>
      <p:bldP spid="10" grpId="0"/>
      <p:bldP spid="10" grpId="1"/>
      <p:bldP spid="13" grpId="0"/>
      <p:bldP spid="1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32" grpId="0" animBg="1"/>
      <p:bldP spid="33" grpId="0" animBg="1"/>
      <p:bldP spid="37" grpId="0"/>
      <p:bldP spid="37" grpId="1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서비스 구현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회의록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서비스 구현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회의록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서비스 구현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회의록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구현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서비스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0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-20246" y="201035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66442" y="1931231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66834" y="1989000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 열려있는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강의실 실시간 확인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20246" y="3613102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66442" y="3550356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66834" y="3591750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간편한 강의실 사용 요청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61561" y="2448787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굳이 찾아가지 않아도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묻지 않아도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바로 바로 확인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19906" y="4168981"/>
            <a:ext cx="6440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 사무실까지 가지 않고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간편히 강의실 사용 요청이 가능합니다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요점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구체적 장점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3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가지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16" name="object 65"/>
          <p:cNvSpPr/>
          <p:nvPr/>
        </p:nvSpPr>
        <p:spPr>
          <a:xfrm>
            <a:off x="-20246" y="5286556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6"/>
          <p:cNvSpPr txBox="1"/>
          <p:nvPr/>
        </p:nvSpPr>
        <p:spPr>
          <a:xfrm>
            <a:off x="1166442" y="5207435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3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6834" y="5265204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강의실 사용 현황 실시간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1561" y="5724991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강의실이 어떤 용도로 사용 중 인지 관리가 용이합니다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945205" y="4380718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대여 가능한 강의실 목록 요청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4165" y="2887340"/>
            <a:ext cx="239681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현재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1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2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22438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58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sp>
        <p:nvSpPr>
          <p:cNvPr id="30" name="Google Shape;189;p13"/>
          <p:cNvSpPr/>
          <p:nvPr/>
        </p:nvSpPr>
        <p:spPr>
          <a:xfrm flipH="1">
            <a:off x="5970157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89;p13"/>
          <p:cNvSpPr/>
          <p:nvPr/>
        </p:nvSpPr>
        <p:spPr>
          <a:xfrm flipV="1">
            <a:off x="5992571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662549" y="4377122"/>
            <a:ext cx="156004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대여 신청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50073" y="2938867"/>
            <a:ext cx="16786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후 승인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2128" y="4373139"/>
            <a:ext cx="232788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및 신청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1190" y="2944792"/>
            <a:ext cx="3951723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승인 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데이터를 이용하여</a:t>
            </a: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강의실 현황  업데이트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2791" y="2922716"/>
            <a:ext cx="299473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anose="02030600000101010101" pitchFamily="18" charset="-127"/>
                <a:ea typeface="HY나무B" panose="02030600000101010101" pitchFamily="18" charset="-127"/>
              </a:rPr>
              <a:t>업데이트 된 강의실 현황 목록 정보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7" name="Google Shape;188;p13"/>
          <p:cNvSpPr txBox="1"/>
          <p:nvPr/>
        </p:nvSpPr>
        <p:spPr>
          <a:xfrm>
            <a:off x="6783056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CUSTOMER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8" name="Google Shape;188;p13"/>
          <p:cNvSpPr txBox="1"/>
          <p:nvPr/>
        </p:nvSpPr>
        <p:spPr>
          <a:xfrm>
            <a:off x="401190" y="4873145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ADMIN</a:t>
            </a:r>
            <a:endParaRPr sz="14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</p:spTree>
    <p:extLst>
      <p:ext uri="{BB962C8B-B14F-4D97-AF65-F5344CB8AC3E}">
        <p14:creationId xmlns:p14="http://schemas.microsoft.com/office/powerpoint/2010/main" val="19517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 animBg="1"/>
      <p:bldP spid="26" grpId="1" animBg="1"/>
      <p:bldP spid="35" grpId="0" animBg="1"/>
      <p:bldP spid="35" grpId="1" animBg="1"/>
      <p:bldP spid="30" grpId="0" animBg="1"/>
      <p:bldP spid="30" grpId="1" animBg="1"/>
      <p:bldP spid="32" grpId="0" animBg="1"/>
      <p:bldP spid="17" grpId="0"/>
      <p:bldP spid="17" grpId="1"/>
      <p:bldP spid="18" grpId="0"/>
      <p:bldP spid="18" grpId="1"/>
      <p:bldP spid="19" grpId="0"/>
      <p:bldP spid="19" grpId="1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13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7;p13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8;p13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 extrusionOk="0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9;p13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w="120000" h="417195" extrusionOk="0">
                <a:moveTo>
                  <a:pt x="0" y="0"/>
                </a:moveTo>
                <a:lnTo>
                  <a:pt x="0" y="416750"/>
                </a:lnTo>
              </a:path>
            </a:pathLst>
          </a:custGeom>
          <a:noFill/>
          <a:ln w="399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8;p13"/>
          <p:cNvSpPr txBox="1"/>
          <p:nvPr/>
        </p:nvSpPr>
        <p:spPr>
          <a:xfrm>
            <a:off x="3568750" y="3491044"/>
            <a:ext cx="197679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dk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Jua"/>
                <a:sym typeface="Jua"/>
              </a:rPr>
              <a:t>SERVER</a:t>
            </a:r>
            <a:endParaRPr sz="3200" b="1" dirty="0">
              <a:solidFill>
                <a:schemeClr val="dk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Jua"/>
              <a:sym typeface="Jua"/>
            </a:endParaRPr>
          </a:p>
        </p:txBody>
      </p:sp>
      <p:sp>
        <p:nvSpPr>
          <p:cNvPr id="26" name="Google Shape;189;p13"/>
          <p:cNvSpPr/>
          <p:nvPr/>
        </p:nvSpPr>
        <p:spPr>
          <a:xfrm flipH="1">
            <a:off x="2216992" y="3940167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89;p13"/>
          <p:cNvSpPr/>
          <p:nvPr/>
        </p:nvSpPr>
        <p:spPr>
          <a:xfrm flipV="1">
            <a:off x="2239406" y="3499616"/>
            <a:ext cx="900000" cy="18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57" y="199778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6" y="3342715"/>
            <a:ext cx="805579" cy="8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484495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75998" y="3870522"/>
            <a:ext cx="1433469" cy="921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……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  <a:sym typeface="Arial"/>
              </a:rPr>
              <a:t>개발 도식화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 rot="19385636">
            <a:off x="5520382" y="2875235"/>
            <a:ext cx="1080000" cy="324000"/>
            <a:chOff x="5968147" y="3499616"/>
            <a:chExt cx="924424" cy="440551"/>
          </a:xfrm>
        </p:grpSpPr>
        <p:sp>
          <p:nvSpPr>
            <p:cNvPr id="30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그룹 32"/>
          <p:cNvGrpSpPr/>
          <p:nvPr/>
        </p:nvGrpSpPr>
        <p:grpSpPr>
          <a:xfrm rot="20828468">
            <a:off x="5715996" y="3468311"/>
            <a:ext cx="828000" cy="323999"/>
            <a:chOff x="5968147" y="3499617"/>
            <a:chExt cx="924424" cy="440550"/>
          </a:xfrm>
        </p:grpSpPr>
        <p:sp>
          <p:nvSpPr>
            <p:cNvPr id="34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9;p13"/>
            <p:cNvSpPr/>
            <p:nvPr/>
          </p:nvSpPr>
          <p:spPr>
            <a:xfrm flipV="1">
              <a:off x="5992571" y="3499617"/>
              <a:ext cx="900000" cy="1958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" name="Picture 2" descr="ì»´í¨í°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28" y="3061712"/>
            <a:ext cx="682322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/>
          <p:cNvGrpSpPr/>
          <p:nvPr/>
        </p:nvGrpSpPr>
        <p:grpSpPr>
          <a:xfrm rot="1892209">
            <a:off x="5593208" y="4323869"/>
            <a:ext cx="1044000" cy="324000"/>
            <a:chOff x="5968147" y="3499616"/>
            <a:chExt cx="924424" cy="440551"/>
          </a:xfrm>
        </p:grpSpPr>
        <p:sp>
          <p:nvSpPr>
            <p:cNvPr id="51" name="Google Shape;189;p13"/>
            <p:cNvSpPr/>
            <p:nvPr/>
          </p:nvSpPr>
          <p:spPr>
            <a:xfrm flipH="1">
              <a:off x="5968147" y="3760167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9;p13"/>
            <p:cNvSpPr/>
            <p:nvPr/>
          </p:nvSpPr>
          <p:spPr>
            <a:xfrm flipV="1">
              <a:off x="5992571" y="3499616"/>
              <a:ext cx="90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54023" y="1997782"/>
            <a:ext cx="263674" cy="3603170"/>
            <a:chOff x="7894111" y="1997146"/>
            <a:chExt cx="382821" cy="360317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7894111" y="1997146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72397" y="1997146"/>
              <a:ext cx="0" cy="360317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7728327" y="3648435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Threads</a:t>
            </a:r>
            <a:endParaRPr lang="ko-KR" alt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344611" y="1572424"/>
            <a:ext cx="221674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Socket Communication</a:t>
            </a:r>
            <a:endParaRPr lang="ko-KR" altLang="en-US" sz="1600" b="1" dirty="0"/>
          </a:p>
        </p:txBody>
      </p:sp>
      <p:grpSp>
        <p:nvGrpSpPr>
          <p:cNvPr id="55" name="그룹 54"/>
          <p:cNvGrpSpPr/>
          <p:nvPr/>
        </p:nvGrpSpPr>
        <p:grpSpPr>
          <a:xfrm rot="16200000">
            <a:off x="3845217" y="945156"/>
            <a:ext cx="1092225" cy="3421534"/>
            <a:chOff x="7072244" y="1931986"/>
            <a:chExt cx="1204688" cy="3668330"/>
          </a:xfrm>
        </p:grpSpPr>
        <p:cxnSp>
          <p:nvCxnSpPr>
            <p:cNvPr id="56" name="직선 연결선 55"/>
            <p:cNvCxnSpPr>
              <a:stCxn id="60" idx="0"/>
            </p:cNvCxnSpPr>
            <p:nvPr/>
          </p:nvCxnSpPr>
          <p:spPr>
            <a:xfrm rot="5400000" flipV="1">
              <a:off x="7622321" y="1381909"/>
              <a:ext cx="1" cy="110015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6338234" y="3766150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7894111" y="5598822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172397" y="3817076"/>
              <a:ext cx="10453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모서리가 둥근 직사각형 17"/>
          <p:cNvSpPr/>
          <p:nvPr/>
        </p:nvSpPr>
        <p:spPr>
          <a:xfrm>
            <a:off x="5475317" y="2456894"/>
            <a:ext cx="1217487" cy="2916324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21891" y="3202032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564355" y="4559516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592743" y="5272112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1600" b="1" dirty="0" smtClean="0"/>
              <a:t>receiver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553561" y="4666623"/>
            <a:ext cx="10779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b="1" dirty="0" smtClean="0"/>
              <a:t>sender</a:t>
            </a:r>
            <a:endParaRPr lang="ko-KR" altLang="en-US" sz="1600" b="1" dirty="0"/>
          </a:p>
        </p:txBody>
      </p:sp>
      <p:grpSp>
        <p:nvGrpSpPr>
          <p:cNvPr id="49" name="그룹 48"/>
          <p:cNvGrpSpPr/>
          <p:nvPr/>
        </p:nvGrpSpPr>
        <p:grpSpPr>
          <a:xfrm>
            <a:off x="4557145" y="4844952"/>
            <a:ext cx="2007210" cy="606439"/>
            <a:chOff x="7905755" y="1479645"/>
            <a:chExt cx="1196140" cy="3668329"/>
          </a:xfrm>
        </p:grpSpPr>
        <p:cxnSp>
          <p:nvCxnSpPr>
            <p:cNvPr id="61" name="직선 연결선 60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65" idx="1"/>
            </p:cNvCxnSpPr>
            <p:nvPr/>
          </p:nvCxnSpPr>
          <p:spPr>
            <a:xfrm>
              <a:off x="8161394" y="3362465"/>
              <a:ext cx="940501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모서리가 둥근 직사각형 67"/>
          <p:cNvSpPr/>
          <p:nvPr/>
        </p:nvSpPr>
        <p:spPr>
          <a:xfrm>
            <a:off x="830914" y="3192299"/>
            <a:ext cx="1117342" cy="1193397"/>
          </a:xfrm>
          <a:prstGeom prst="round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 flipH="1">
            <a:off x="1389583" y="4852995"/>
            <a:ext cx="2059191" cy="606439"/>
            <a:chOff x="7905755" y="1479645"/>
            <a:chExt cx="3298115" cy="3668329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7905755" y="1479645"/>
              <a:ext cx="27828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5400000">
              <a:off x="6349881" y="3313808"/>
              <a:ext cx="3668329" cy="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7905755" y="5147974"/>
              <a:ext cx="27828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161394" y="3362464"/>
              <a:ext cx="3042476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>
            <a:stCxn id="68" idx="2"/>
          </p:cNvCxnSpPr>
          <p:nvPr/>
        </p:nvCxnSpPr>
        <p:spPr>
          <a:xfrm>
            <a:off x="1389585" y="4385696"/>
            <a:ext cx="0" cy="7705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9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54" grpId="0"/>
      <p:bldP spid="54" grpId="1"/>
      <p:bldP spid="18" grpId="0" animBg="1"/>
      <p:bldP spid="18" grpId="1" animBg="1"/>
      <p:bldP spid="60" grpId="0" animBg="1"/>
      <p:bldP spid="60" grpId="1" animBg="1"/>
      <p:bldP spid="65" grpId="0" animBg="1"/>
      <p:bldP spid="45" grpId="0"/>
      <p:bldP spid="46" grpId="0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서비스 구현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회의록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080872"/>
            <a:ext cx="3877894" cy="5228128"/>
            <a:chOff x="262107" y="1080872"/>
            <a:chExt cx="3589893" cy="52281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195579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서비스 구현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한컴 백제 B" panose="02020603020101020101" pitchFamily="18" charset="-127"/>
                  <a:ea typeface="한컴 백제 B" panose="02020603020101020101" pitchFamily="18" charset="-127"/>
                  <a:cs typeface="Arial"/>
                </a:rPr>
                <a:t>회의록</a:t>
              </a:r>
              <a:endParaRPr lang="ko-KR" altLang="en-US" sz="2000" dirty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7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90009" y="2551938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빈 강의실 대여 자동화 서비스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7305" y="3530775"/>
            <a:ext cx="587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빈 강의실 사용 요청 시스템</a:t>
            </a:r>
            <a:endParaRPr lang="ko-KR" altLang="en-US" sz="3600" dirty="0">
              <a:solidFill>
                <a:schemeClr val="bg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/>
          <p:nvPr/>
        </p:nvSpPr>
        <p:spPr>
          <a:xfrm>
            <a:off x="0" y="1911095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86688" y="1831974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Noto Sans CJK JP Regular"/>
                <a:cs typeface="Noto Sans CJK JP Regular"/>
              </a:rPr>
              <a:t>01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/>
          <p:cNvSpPr txBox="1"/>
          <p:nvPr/>
        </p:nvSpPr>
        <p:spPr>
          <a:xfrm>
            <a:off x="1787080" y="1889743"/>
            <a:ext cx="44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요소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5" name="object 65"/>
          <p:cNvSpPr/>
          <p:nvPr/>
        </p:nvSpPr>
        <p:spPr>
          <a:xfrm>
            <a:off x="-4954" y="3254018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6"/>
          <p:cNvSpPr txBox="1"/>
          <p:nvPr/>
        </p:nvSpPr>
        <p:spPr>
          <a:xfrm>
            <a:off x="1181734" y="3174897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82126" y="3232666"/>
            <a:ext cx="53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281807" y="2349530"/>
            <a:ext cx="66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235199" y="3809897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91" name="object 65"/>
          <p:cNvSpPr/>
          <p:nvPr/>
        </p:nvSpPr>
        <p:spPr>
          <a:xfrm>
            <a:off x="-18245" y="4800600"/>
            <a:ext cx="1586865" cy="347980"/>
          </a:xfrm>
          <a:custGeom>
            <a:avLst/>
            <a:gdLst/>
            <a:ahLst/>
            <a:cxnLst/>
            <a:rect l="l" t="t" r="r" b="b"/>
            <a:pathLst>
              <a:path w="1586865" h="347980">
                <a:moveTo>
                  <a:pt x="0" y="347725"/>
                </a:moveTo>
                <a:lnTo>
                  <a:pt x="1586801" y="347725"/>
                </a:lnTo>
                <a:lnTo>
                  <a:pt x="1586801" y="0"/>
                </a:lnTo>
                <a:lnTo>
                  <a:pt x="0" y="0"/>
                </a:lnTo>
                <a:lnTo>
                  <a:pt x="0" y="3477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6"/>
          <p:cNvSpPr txBox="1"/>
          <p:nvPr/>
        </p:nvSpPr>
        <p:spPr>
          <a:xfrm>
            <a:off x="1168443" y="4721479"/>
            <a:ext cx="417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0</a:t>
            </a:r>
            <a:r>
              <a:rPr lang="en-US" sz="2800" spc="-35" dirty="0" smtClean="0">
                <a:solidFill>
                  <a:srgbClr val="FFFFFF"/>
                </a:solidFill>
                <a:latin typeface="Noto Sans CJK JP Regular"/>
                <a:cs typeface="Noto Sans CJK JP Regular"/>
              </a:rPr>
              <a:t>2</a:t>
            </a:r>
            <a:endParaRPr sz="2800" dirty="0">
              <a:latin typeface="Noto Sans CJK JP Regular"/>
              <a:cs typeface="Noto Sans CJK JP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68834" y="4779248"/>
            <a:ext cx="607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221908" y="5356479"/>
            <a:ext cx="5304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요소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개발 개요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통신 데이터 및 처리 방식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5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협업 진행 방식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GIT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협업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33746" r="24063" b="25883"/>
          <a:stretch/>
        </p:blipFill>
        <p:spPr bwMode="auto">
          <a:xfrm>
            <a:off x="317349" y="1916791"/>
            <a:ext cx="851940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FA00BE3-81FE-4FF2-86E9-DCF50AC1E47F}"/>
              </a:ext>
            </a:extLst>
          </p:cNvPr>
          <p:cNvSpPr/>
          <p:nvPr/>
        </p:nvSpPr>
        <p:spPr>
          <a:xfrm>
            <a:off x="262106" y="1269000"/>
            <a:ext cx="8629893" cy="5039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86796" y="1072703"/>
            <a:ext cx="2868531" cy="4266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깃허브</a:t>
            </a:r>
            <a:r>
              <a:rPr lang="ko-KR" altLang="en-US" sz="2000" dirty="0" smtClean="0">
                <a:latin typeface="한컴 백제 B" panose="02020603020101020101" pitchFamily="18" charset="-127"/>
                <a:ea typeface="한컴 백제 B" panose="02020603020101020101" pitchFamily="18" charset="-127"/>
                <a:cs typeface="Arial"/>
              </a:rPr>
              <a:t> 사용</a:t>
            </a:r>
            <a:endParaRPr lang="ko-KR" altLang="en-US" sz="2000" dirty="0">
              <a:latin typeface="한컴 백제 B" panose="02020603020101020101" pitchFamily="18" charset="-127"/>
              <a:ea typeface="한컴 백제 B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4221088"/>
            <a:ext cx="3142512" cy="1937219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2"/>
          <a:stretch/>
        </p:blipFill>
        <p:spPr>
          <a:xfrm>
            <a:off x="629798" y="1506165"/>
            <a:ext cx="3142511" cy="1937724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0" y="1877016"/>
            <a:ext cx="2995442" cy="38239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회의 모습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4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회의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기능 구현 가능성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수업시간에서 배운 지식 </a:t>
            </a:r>
            <a:r>
              <a:rPr lang="ko-KR" altLang="en-US" sz="1400" dirty="0" err="1" smtClean="0"/>
              <a:t>활용성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논의 중점 사안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채팅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카드게임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블록깨기</a:t>
            </a:r>
            <a:r>
              <a:rPr lang="ko-KR" altLang="en-US" sz="1400" dirty="0" smtClean="0"/>
              <a:t> 게임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 의 주제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주제 중 위의 중점사안에 맞춰 추려냄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34914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수업에서 배운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fork, thread, socket</a:t>
            </a:r>
            <a:r>
              <a:rPr lang="ko-KR" altLang="en-US" sz="1400" dirty="0" smtClean="0"/>
              <a:t>을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가장 효율적으로 운용 가능할 것 같은</a:t>
            </a:r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채팅 서비스 선택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현실성을 고려하여 주제 간소화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8416" r="-6" b="-924"/>
          <a:stretch/>
        </p:blipFill>
        <p:spPr>
          <a:xfrm>
            <a:off x="629798" y="1506165"/>
            <a:ext cx="3142512" cy="193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basic\Downloads\20181220_1651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8" y="1507525"/>
            <a:ext cx="3142511" cy="19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구현방안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구현분야 나누기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323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개발해야 하는 기능에 대한 세분화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720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어떤 방식으로 분업을 할 지에 대한 논의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31196" y="3360933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중점 구현 기능 및 역할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50221" y="374625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서버에서 정보를 소켓으로 주고받는 기능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50221" y="4088274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CUI </a:t>
            </a:r>
            <a:r>
              <a:rPr lang="ko-KR" altLang="en-US" sz="1400" dirty="0" smtClean="0"/>
              <a:t>및 디자인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37589" y="481218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세부 기능 및 </a:t>
            </a:r>
            <a:r>
              <a:rPr lang="en-US" altLang="ko-KR" sz="1400" dirty="0" smtClean="0"/>
              <a:t>PPT </a:t>
            </a:r>
            <a:r>
              <a:rPr lang="ko-KR" altLang="en-US" sz="1400" dirty="0" smtClean="0"/>
              <a:t>및 발표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0221" y="4429763"/>
            <a:ext cx="293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클라이언트 단에서의 기능구현</a:t>
            </a:r>
            <a:endParaRPr lang="en-US" altLang="ko-KR" sz="1400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2169" y="3867093"/>
            <a:ext cx="2079727" cy="26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6464" y="3873841"/>
            <a:ext cx="2057929" cy="2627143"/>
          </a:xfrm>
          <a:prstGeom prst="rect">
            <a:avLst/>
          </a:prstGeom>
        </p:spPr>
      </p:pic>
      <p:sp>
        <p:nvSpPr>
          <p:cNvPr id="7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TextBox 94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회의 모습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보고서용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4067" y="529456"/>
            <a:ext cx="3184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회의록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사진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2107" y="1137314"/>
            <a:ext cx="3877894" cy="2466008"/>
            <a:chOff x="262107" y="1137314"/>
            <a:chExt cx="3589893" cy="24660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 사진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004000" y="1080872"/>
            <a:ext cx="3877893" cy="5228128"/>
            <a:chOff x="5292000" y="1080872"/>
            <a:chExt cx="3589893" cy="522812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5292000" y="1269000"/>
              <a:ext cx="3589893" cy="5040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6225472" y="1080872"/>
              <a:ext cx="1722947" cy="4266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회의내용</a:t>
              </a:r>
              <a:endPara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52067" y="3842992"/>
            <a:ext cx="3877894" cy="2466008"/>
            <a:chOff x="262107" y="1137314"/>
            <a:chExt cx="3589893" cy="24660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FA00BE3-81FE-4FF2-86E9-DCF50AC1E47F}"/>
                </a:ext>
              </a:extLst>
            </p:cNvPr>
            <p:cNvSpPr/>
            <p:nvPr/>
          </p:nvSpPr>
          <p:spPr>
            <a:xfrm>
              <a:off x="262107" y="1269000"/>
              <a:ext cx="3589893" cy="2334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6342" y="1137314"/>
              <a:ext cx="1156900" cy="2371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회의록</a:t>
              </a:r>
              <a:endPara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5871" y="170448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및 구현 논의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85871" y="213916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주제의 문제점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4896" y="2524485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너무 흔하고 뻔한 것 같음 인지</a:t>
            </a:r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104896" y="2866501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차별화 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좀더 실생활에 근접한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문제 접근</a:t>
            </a:r>
            <a:endParaRPr lang="en-US" altLang="ko-KR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04896" y="346389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주제 논의 및 구현 방향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23921" y="3849221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현재 구현된 기능을 살리면서 </a:t>
            </a:r>
            <a:endParaRPr lang="en-US" altLang="ko-KR" sz="1400" dirty="0"/>
          </a:p>
          <a:p>
            <a:r>
              <a:rPr lang="en-US" altLang="ko-KR" sz="1400" dirty="0" smtClean="0"/>
              <a:t>     </a:t>
            </a:r>
            <a:r>
              <a:rPr lang="ko-KR" altLang="en-US" sz="1400" dirty="0" smtClean="0"/>
              <a:t>다른 주제로의 접근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23921" y="5478086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필요 구현 기능 세분화 및 분담</a:t>
            </a:r>
            <a:endParaRPr lang="en-US" altLang="ko-KR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104896" y="5042744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강의실 대여 안내 시스템 주제 선정</a:t>
            </a:r>
            <a:endParaRPr lang="en-US" altLang="ko-KR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23921" y="4449989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의논 시 강의실 열리는 것에 대한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공통적 불편함 발견</a:t>
            </a:r>
            <a:endParaRPr lang="en-US" altLang="ko-KR" sz="1400" dirty="0" smtClean="0"/>
          </a:p>
        </p:txBody>
      </p:sp>
      <p:pic>
        <p:nvPicPr>
          <p:cNvPr id="35" name="Picture 2" descr="C:\Users\basic\Downloads\20181220_16515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8" y="1507525"/>
            <a:ext cx="3142511" cy="194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28494" y="5373000"/>
            <a:ext cx="901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026" name="Picture 2" descr="ì¢ì  ìì´ì½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5" t="4448" r="7199" b="2991"/>
          <a:stretch/>
        </p:blipFill>
        <p:spPr bwMode="auto">
          <a:xfrm>
            <a:off x="3492000" y="2349000"/>
            <a:ext cx="208800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340062" y="5356021"/>
            <a:ext cx="446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열려있나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가 볼까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12" name="Google Shape;183;p13"/>
          <p:cNvPicPr preferRelativeResize="0"/>
          <p:nvPr/>
        </p:nvPicPr>
        <p:blipFill rotWithShape="1">
          <a:blip r:embed="rId3">
            <a:alphaModFix/>
          </a:blip>
          <a:srcRect l="5400" t="10339" r="19345" b="4034"/>
          <a:stretch/>
        </p:blipFill>
        <p:spPr>
          <a:xfrm>
            <a:off x="3564062" y="2097847"/>
            <a:ext cx="2016000" cy="212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188123" y="5357162"/>
            <a:ext cx="676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문이 안 열려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있겠지 뭐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 </a:t>
            </a:r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됐다 여기서 해야지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.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999" t="10078" r="7652"/>
          <a:stretch/>
        </p:blipFill>
        <p:spPr>
          <a:xfrm>
            <a:off x="3592438" y="2234867"/>
            <a:ext cx="1872000" cy="1927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3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8873" y="1637283"/>
            <a:ext cx="3199130" cy="3122295"/>
          </a:xfrm>
          <a:custGeom>
            <a:avLst/>
            <a:gdLst/>
            <a:ahLst/>
            <a:cxnLst/>
            <a:rect l="l" t="t" r="r" b="b"/>
            <a:pathLst>
              <a:path w="3199129" h="3122295">
                <a:moveTo>
                  <a:pt x="1599438" y="0"/>
                </a:moveTo>
                <a:lnTo>
                  <a:pt x="1681479" y="2031"/>
                </a:lnTo>
                <a:lnTo>
                  <a:pt x="1762760" y="7874"/>
                </a:lnTo>
                <a:lnTo>
                  <a:pt x="1843024" y="17779"/>
                </a:lnTo>
                <a:lnTo>
                  <a:pt x="1921510" y="31876"/>
                </a:lnTo>
                <a:lnTo>
                  <a:pt x="1998599" y="49149"/>
                </a:lnTo>
                <a:lnTo>
                  <a:pt x="2074545" y="70230"/>
                </a:lnTo>
                <a:lnTo>
                  <a:pt x="2148966" y="94614"/>
                </a:lnTo>
                <a:lnTo>
                  <a:pt x="2221738" y="122681"/>
                </a:lnTo>
                <a:lnTo>
                  <a:pt x="2292350" y="153669"/>
                </a:lnTo>
                <a:lnTo>
                  <a:pt x="2361311" y="188340"/>
                </a:lnTo>
                <a:lnTo>
                  <a:pt x="2428366" y="225551"/>
                </a:lnTo>
                <a:lnTo>
                  <a:pt x="2493264" y="266445"/>
                </a:lnTo>
                <a:lnTo>
                  <a:pt x="2556002" y="309879"/>
                </a:lnTo>
                <a:lnTo>
                  <a:pt x="2616327" y="356107"/>
                </a:lnTo>
                <a:lnTo>
                  <a:pt x="2674112" y="404875"/>
                </a:lnTo>
                <a:lnTo>
                  <a:pt x="2729991" y="456564"/>
                </a:lnTo>
                <a:lnTo>
                  <a:pt x="2782951" y="510793"/>
                </a:lnTo>
                <a:lnTo>
                  <a:pt x="2832989" y="567436"/>
                </a:lnTo>
                <a:lnTo>
                  <a:pt x="2880487" y="626490"/>
                </a:lnTo>
                <a:lnTo>
                  <a:pt x="2925191" y="687704"/>
                </a:lnTo>
                <a:lnTo>
                  <a:pt x="2966974" y="751077"/>
                </a:lnTo>
                <a:lnTo>
                  <a:pt x="3005454" y="816482"/>
                </a:lnTo>
                <a:lnTo>
                  <a:pt x="3040634" y="883538"/>
                </a:lnTo>
                <a:lnTo>
                  <a:pt x="3072891" y="953007"/>
                </a:lnTo>
                <a:lnTo>
                  <a:pt x="3101466" y="1023874"/>
                </a:lnTo>
                <a:lnTo>
                  <a:pt x="3126740" y="1096264"/>
                </a:lnTo>
                <a:lnTo>
                  <a:pt x="3148329" y="1170558"/>
                </a:lnTo>
                <a:lnTo>
                  <a:pt x="3166110" y="1246251"/>
                </a:lnTo>
                <a:lnTo>
                  <a:pt x="3180206" y="1322831"/>
                </a:lnTo>
                <a:lnTo>
                  <a:pt x="3190493" y="1401064"/>
                </a:lnTo>
                <a:lnTo>
                  <a:pt x="3196716" y="1480692"/>
                </a:lnTo>
                <a:lnTo>
                  <a:pt x="3198876" y="1560956"/>
                </a:lnTo>
                <a:lnTo>
                  <a:pt x="3196716" y="1641220"/>
                </a:lnTo>
                <a:lnTo>
                  <a:pt x="3190493" y="1720723"/>
                </a:lnTo>
                <a:lnTo>
                  <a:pt x="3180206" y="1799081"/>
                </a:lnTo>
                <a:lnTo>
                  <a:pt x="3166110" y="1875536"/>
                </a:lnTo>
                <a:lnTo>
                  <a:pt x="3148329" y="1951354"/>
                </a:lnTo>
                <a:lnTo>
                  <a:pt x="3126740" y="2025522"/>
                </a:lnTo>
                <a:lnTo>
                  <a:pt x="3101466" y="2097913"/>
                </a:lnTo>
                <a:lnTo>
                  <a:pt x="3072891" y="2169160"/>
                </a:lnTo>
                <a:lnTo>
                  <a:pt x="3040634" y="2238374"/>
                </a:lnTo>
                <a:lnTo>
                  <a:pt x="3005581" y="2305685"/>
                </a:lnTo>
                <a:lnTo>
                  <a:pt x="2966974" y="2371216"/>
                </a:lnTo>
                <a:lnTo>
                  <a:pt x="2925191" y="2434590"/>
                </a:lnTo>
                <a:lnTo>
                  <a:pt x="2880487" y="2495804"/>
                </a:lnTo>
                <a:lnTo>
                  <a:pt x="2832989" y="2554478"/>
                </a:lnTo>
                <a:lnTo>
                  <a:pt x="2782951" y="2610992"/>
                </a:lnTo>
                <a:lnTo>
                  <a:pt x="2729991" y="2665348"/>
                </a:lnTo>
                <a:lnTo>
                  <a:pt x="2674112" y="2717038"/>
                </a:lnTo>
                <a:lnTo>
                  <a:pt x="2616327" y="2765679"/>
                </a:lnTo>
                <a:lnTo>
                  <a:pt x="2556129" y="2811907"/>
                </a:lnTo>
                <a:lnTo>
                  <a:pt x="2493264" y="2855722"/>
                </a:lnTo>
                <a:lnTo>
                  <a:pt x="2428366" y="2896235"/>
                </a:lnTo>
                <a:lnTo>
                  <a:pt x="2361311" y="2933954"/>
                </a:lnTo>
                <a:lnTo>
                  <a:pt x="2292350" y="2968116"/>
                </a:lnTo>
                <a:lnTo>
                  <a:pt x="2221738" y="2999613"/>
                </a:lnTo>
                <a:lnTo>
                  <a:pt x="2148840" y="3027298"/>
                </a:lnTo>
                <a:lnTo>
                  <a:pt x="2074545" y="3051683"/>
                </a:lnTo>
                <a:lnTo>
                  <a:pt x="1998599" y="3072765"/>
                </a:lnTo>
                <a:lnTo>
                  <a:pt x="1921510" y="3090036"/>
                </a:lnTo>
                <a:lnTo>
                  <a:pt x="1843024" y="3104134"/>
                </a:lnTo>
                <a:lnTo>
                  <a:pt x="1762760" y="3114040"/>
                </a:lnTo>
                <a:lnTo>
                  <a:pt x="1681479" y="3119754"/>
                </a:lnTo>
                <a:lnTo>
                  <a:pt x="1599438" y="3121914"/>
                </a:lnTo>
                <a:lnTo>
                  <a:pt x="1517396" y="3119754"/>
                </a:lnTo>
                <a:lnTo>
                  <a:pt x="1436115" y="3114040"/>
                </a:lnTo>
                <a:lnTo>
                  <a:pt x="1356105" y="3104134"/>
                </a:lnTo>
                <a:lnTo>
                  <a:pt x="1277365" y="3090036"/>
                </a:lnTo>
                <a:lnTo>
                  <a:pt x="1200150" y="3072765"/>
                </a:lnTo>
                <a:lnTo>
                  <a:pt x="1124203" y="3051683"/>
                </a:lnTo>
                <a:lnTo>
                  <a:pt x="1049909" y="3027298"/>
                </a:lnTo>
                <a:lnTo>
                  <a:pt x="977518" y="2999613"/>
                </a:lnTo>
                <a:lnTo>
                  <a:pt x="906526" y="2968243"/>
                </a:lnTo>
                <a:lnTo>
                  <a:pt x="837438" y="2933954"/>
                </a:lnTo>
                <a:lnTo>
                  <a:pt x="770509" y="2896235"/>
                </a:lnTo>
                <a:lnTo>
                  <a:pt x="705612" y="2855848"/>
                </a:lnTo>
                <a:lnTo>
                  <a:pt x="643127" y="2812288"/>
                </a:lnTo>
                <a:lnTo>
                  <a:pt x="582422" y="2765679"/>
                </a:lnTo>
                <a:lnTo>
                  <a:pt x="524637" y="2716910"/>
                </a:lnTo>
                <a:lnTo>
                  <a:pt x="469264" y="2665348"/>
                </a:lnTo>
                <a:lnTo>
                  <a:pt x="415925" y="2611120"/>
                </a:lnTo>
                <a:lnTo>
                  <a:pt x="365887" y="2554478"/>
                </a:lnTo>
                <a:lnTo>
                  <a:pt x="318388" y="2495804"/>
                </a:lnTo>
                <a:lnTo>
                  <a:pt x="273684" y="2434590"/>
                </a:lnTo>
                <a:lnTo>
                  <a:pt x="231901" y="2371216"/>
                </a:lnTo>
                <a:lnTo>
                  <a:pt x="193294" y="2305685"/>
                </a:lnTo>
                <a:lnTo>
                  <a:pt x="158114" y="2238374"/>
                </a:lnTo>
                <a:lnTo>
                  <a:pt x="125856" y="2169160"/>
                </a:lnTo>
                <a:lnTo>
                  <a:pt x="97281" y="2097913"/>
                </a:lnTo>
                <a:lnTo>
                  <a:pt x="72008" y="2025522"/>
                </a:lnTo>
                <a:lnTo>
                  <a:pt x="50545" y="1951481"/>
                </a:lnTo>
                <a:lnTo>
                  <a:pt x="32257" y="1875789"/>
                </a:lnTo>
                <a:lnTo>
                  <a:pt x="18161" y="1798827"/>
                </a:lnTo>
                <a:lnTo>
                  <a:pt x="8255" y="1720595"/>
                </a:lnTo>
                <a:lnTo>
                  <a:pt x="2031" y="1641220"/>
                </a:lnTo>
                <a:lnTo>
                  <a:pt x="0" y="1560956"/>
                </a:lnTo>
                <a:lnTo>
                  <a:pt x="2031" y="1480692"/>
                </a:lnTo>
                <a:lnTo>
                  <a:pt x="8255" y="1401064"/>
                </a:lnTo>
                <a:lnTo>
                  <a:pt x="18668" y="1323213"/>
                </a:lnTo>
                <a:lnTo>
                  <a:pt x="32638" y="1246377"/>
                </a:lnTo>
                <a:lnTo>
                  <a:pt x="50418" y="1170558"/>
                </a:lnTo>
                <a:lnTo>
                  <a:pt x="72008" y="1096264"/>
                </a:lnTo>
                <a:lnTo>
                  <a:pt x="97281" y="1023874"/>
                </a:lnTo>
                <a:lnTo>
                  <a:pt x="125856" y="953007"/>
                </a:lnTo>
                <a:lnTo>
                  <a:pt x="158114" y="883919"/>
                </a:lnTo>
                <a:lnTo>
                  <a:pt x="193294" y="816482"/>
                </a:lnTo>
                <a:lnTo>
                  <a:pt x="231901" y="751077"/>
                </a:lnTo>
                <a:lnTo>
                  <a:pt x="273684" y="687704"/>
                </a:lnTo>
                <a:lnTo>
                  <a:pt x="318262" y="626490"/>
                </a:lnTo>
                <a:lnTo>
                  <a:pt x="365760" y="567436"/>
                </a:lnTo>
                <a:lnTo>
                  <a:pt x="415925" y="510793"/>
                </a:lnTo>
                <a:lnTo>
                  <a:pt x="469264" y="456564"/>
                </a:lnTo>
                <a:lnTo>
                  <a:pt x="524637" y="404875"/>
                </a:lnTo>
                <a:lnTo>
                  <a:pt x="582549" y="356107"/>
                </a:lnTo>
                <a:lnTo>
                  <a:pt x="643127" y="309879"/>
                </a:lnTo>
                <a:lnTo>
                  <a:pt x="705485" y="266191"/>
                </a:lnTo>
                <a:lnTo>
                  <a:pt x="770509" y="225551"/>
                </a:lnTo>
                <a:lnTo>
                  <a:pt x="837438" y="187960"/>
                </a:lnTo>
                <a:lnTo>
                  <a:pt x="906526" y="153669"/>
                </a:lnTo>
                <a:lnTo>
                  <a:pt x="977518" y="122300"/>
                </a:lnTo>
                <a:lnTo>
                  <a:pt x="1049909" y="94487"/>
                </a:lnTo>
                <a:lnTo>
                  <a:pt x="1124203" y="70230"/>
                </a:lnTo>
                <a:lnTo>
                  <a:pt x="1200023" y="49149"/>
                </a:lnTo>
                <a:lnTo>
                  <a:pt x="1277239" y="31368"/>
                </a:lnTo>
                <a:lnTo>
                  <a:pt x="1355852" y="17779"/>
                </a:lnTo>
                <a:lnTo>
                  <a:pt x="1436115" y="7874"/>
                </a:lnTo>
                <a:lnTo>
                  <a:pt x="1517396" y="2031"/>
                </a:lnTo>
                <a:lnTo>
                  <a:pt x="1599438" y="0"/>
                </a:lnTo>
                <a:close/>
              </a:path>
            </a:pathLst>
          </a:custGeom>
          <a:ln w="127000">
            <a:solidFill>
              <a:schemeClr val="bg2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2756367" y="5373000"/>
            <a:ext cx="354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어 거기 열려 있었다는데</a:t>
            </a:r>
            <a:r>
              <a:rPr lang="en-US" altLang="ko-KR" sz="2400" b="1" dirty="0">
                <a:latin typeface="한컴 백제 B" panose="02020603020101020101" pitchFamily="18" charset="-127"/>
                <a:ea typeface="한컴 백제 B" panose="02020603020101020101" pitchFamily="18" charset="-127"/>
              </a:rPr>
              <a:t>??</a:t>
            </a:r>
            <a:endParaRPr lang="ko-KR" altLang="en-US" sz="2400" b="1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object 18"/>
          <p:cNvSpPr/>
          <p:nvPr/>
        </p:nvSpPr>
        <p:spPr>
          <a:xfrm>
            <a:off x="2992373" y="1700783"/>
            <a:ext cx="3071622" cy="2994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왜 필요한가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?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285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3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6" y="849884"/>
            <a:ext cx="9137203" cy="6008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6" y="1203101"/>
            <a:ext cx="9137650" cy="5643880"/>
          </a:xfrm>
          <a:custGeom>
            <a:avLst/>
            <a:gdLst/>
            <a:ahLst/>
            <a:cxnLst/>
            <a:rect l="l" t="t" r="r" b="b"/>
            <a:pathLst>
              <a:path w="9137650" h="5643880">
                <a:moveTo>
                  <a:pt x="9137203" y="5643495"/>
                </a:moveTo>
                <a:lnTo>
                  <a:pt x="9137203" y="0"/>
                </a:lnTo>
                <a:lnTo>
                  <a:pt x="0" y="0"/>
                </a:lnTo>
                <a:lnTo>
                  <a:pt x="0" y="5643495"/>
                </a:lnTo>
                <a:lnTo>
                  <a:pt x="9137203" y="5643495"/>
                </a:lnTo>
                <a:close/>
              </a:path>
            </a:pathLst>
          </a:custGeom>
          <a:solidFill>
            <a:srgbClr val="404040">
              <a:alpha val="8705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195507" y="2277644"/>
            <a:ext cx="753110" cy="575310"/>
          </a:xfrm>
          <a:custGeom>
            <a:avLst/>
            <a:gdLst/>
            <a:ahLst/>
            <a:cxnLst/>
            <a:rect l="l" t="t" r="r" b="b"/>
            <a:pathLst>
              <a:path w="753110" h="575310">
                <a:moveTo>
                  <a:pt x="722121" y="0"/>
                </a:moveTo>
                <a:lnTo>
                  <a:pt x="673017" y="32508"/>
                </a:lnTo>
                <a:lnTo>
                  <a:pt x="628875" y="66035"/>
                </a:lnTo>
                <a:lnTo>
                  <a:pt x="589689" y="100593"/>
                </a:lnTo>
                <a:lnTo>
                  <a:pt x="555453" y="136192"/>
                </a:lnTo>
                <a:lnTo>
                  <a:pt x="526161" y="172847"/>
                </a:lnTo>
                <a:lnTo>
                  <a:pt x="498304" y="218642"/>
                </a:lnTo>
                <a:lnTo>
                  <a:pt x="476616" y="267326"/>
                </a:lnTo>
                <a:lnTo>
                  <a:pt x="461110" y="318894"/>
                </a:lnTo>
                <a:lnTo>
                  <a:pt x="451797" y="373340"/>
                </a:lnTo>
                <a:lnTo>
                  <a:pt x="448690" y="430657"/>
                </a:lnTo>
                <a:lnTo>
                  <a:pt x="450786" y="458085"/>
                </a:lnTo>
                <a:lnTo>
                  <a:pt x="467550" y="507130"/>
                </a:lnTo>
                <a:lnTo>
                  <a:pt x="503392" y="549036"/>
                </a:lnTo>
                <a:lnTo>
                  <a:pt x="556263" y="572277"/>
                </a:lnTo>
                <a:lnTo>
                  <a:pt x="588010" y="575183"/>
                </a:lnTo>
                <a:lnTo>
                  <a:pt x="618660" y="572277"/>
                </a:lnTo>
                <a:lnTo>
                  <a:pt x="670198" y="549036"/>
                </a:lnTo>
                <a:lnTo>
                  <a:pt x="706969" y="508077"/>
                </a:lnTo>
                <a:lnTo>
                  <a:pt x="725066" y="459067"/>
                </a:lnTo>
                <a:lnTo>
                  <a:pt x="727328" y="430657"/>
                </a:lnTo>
                <a:lnTo>
                  <a:pt x="725066" y="401060"/>
                </a:lnTo>
                <a:lnTo>
                  <a:pt x="706969" y="349486"/>
                </a:lnTo>
                <a:lnTo>
                  <a:pt x="670198" y="308363"/>
                </a:lnTo>
                <a:lnTo>
                  <a:pt x="618660" y="286456"/>
                </a:lnTo>
                <a:lnTo>
                  <a:pt x="588010" y="283717"/>
                </a:lnTo>
                <a:lnTo>
                  <a:pt x="593173" y="253376"/>
                </a:lnTo>
                <a:lnTo>
                  <a:pt x="618978" y="188884"/>
                </a:lnTo>
                <a:lnTo>
                  <a:pt x="639571" y="154686"/>
                </a:lnTo>
                <a:lnTo>
                  <a:pt x="664098" y="121038"/>
                </a:lnTo>
                <a:lnTo>
                  <a:pt x="691197" y="89630"/>
                </a:lnTo>
                <a:lnTo>
                  <a:pt x="720867" y="60459"/>
                </a:lnTo>
                <a:lnTo>
                  <a:pt x="753110" y="33527"/>
                </a:lnTo>
                <a:lnTo>
                  <a:pt x="722121" y="0"/>
                </a:lnTo>
                <a:close/>
              </a:path>
              <a:path w="753110" h="575310">
                <a:moveTo>
                  <a:pt x="273303" y="0"/>
                </a:moveTo>
                <a:lnTo>
                  <a:pt x="224248" y="32508"/>
                </a:lnTo>
                <a:lnTo>
                  <a:pt x="180112" y="66035"/>
                </a:lnTo>
                <a:lnTo>
                  <a:pt x="140908" y="100593"/>
                </a:lnTo>
                <a:lnTo>
                  <a:pt x="106647" y="136192"/>
                </a:lnTo>
                <a:lnTo>
                  <a:pt x="77342" y="172847"/>
                </a:lnTo>
                <a:lnTo>
                  <a:pt x="49499" y="218642"/>
                </a:lnTo>
                <a:lnTo>
                  <a:pt x="27843" y="267326"/>
                </a:lnTo>
                <a:lnTo>
                  <a:pt x="12374" y="318894"/>
                </a:lnTo>
                <a:lnTo>
                  <a:pt x="3093" y="373340"/>
                </a:lnTo>
                <a:lnTo>
                  <a:pt x="0" y="430657"/>
                </a:lnTo>
                <a:lnTo>
                  <a:pt x="2095" y="458085"/>
                </a:lnTo>
                <a:lnTo>
                  <a:pt x="18859" y="507130"/>
                </a:lnTo>
                <a:lnTo>
                  <a:pt x="53645" y="549036"/>
                </a:lnTo>
                <a:lnTo>
                  <a:pt x="106501" y="572277"/>
                </a:lnTo>
                <a:lnTo>
                  <a:pt x="139191" y="575183"/>
                </a:lnTo>
                <a:lnTo>
                  <a:pt x="169862" y="572277"/>
                </a:lnTo>
                <a:lnTo>
                  <a:pt x="221487" y="549036"/>
                </a:lnTo>
                <a:lnTo>
                  <a:pt x="258204" y="508077"/>
                </a:lnTo>
                <a:lnTo>
                  <a:pt x="276250" y="459067"/>
                </a:lnTo>
                <a:lnTo>
                  <a:pt x="278511" y="430657"/>
                </a:lnTo>
                <a:lnTo>
                  <a:pt x="276250" y="401060"/>
                </a:lnTo>
                <a:lnTo>
                  <a:pt x="258204" y="349486"/>
                </a:lnTo>
                <a:lnTo>
                  <a:pt x="221488" y="308363"/>
                </a:lnTo>
                <a:lnTo>
                  <a:pt x="169862" y="286456"/>
                </a:lnTo>
                <a:lnTo>
                  <a:pt x="139191" y="283717"/>
                </a:lnTo>
                <a:lnTo>
                  <a:pt x="144410" y="253376"/>
                </a:lnTo>
                <a:lnTo>
                  <a:pt x="170231" y="188884"/>
                </a:lnTo>
                <a:lnTo>
                  <a:pt x="190880" y="154686"/>
                </a:lnTo>
                <a:lnTo>
                  <a:pt x="215334" y="121038"/>
                </a:lnTo>
                <a:lnTo>
                  <a:pt x="242395" y="89630"/>
                </a:lnTo>
                <a:lnTo>
                  <a:pt x="272051" y="60459"/>
                </a:lnTo>
                <a:lnTo>
                  <a:pt x="304291" y="33527"/>
                </a:lnTo>
                <a:lnTo>
                  <a:pt x="27330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2132131" y="3315332"/>
            <a:ext cx="4879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중복신청과</a:t>
            </a:r>
            <a:r>
              <a:rPr lang="en-US" altLang="ko-KR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,</a:t>
            </a: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algn="ctr"/>
            <a:r>
              <a:rPr lang="ko-KR" altLang="en-US" sz="3200" b="1" dirty="0" smtClean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불필요한 수고를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줄여주는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불필요한 스트레스 방지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8498585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Noto Sans CJK JP Regular"/>
                <a:cs typeface="Noto Sans CJK JP Regular"/>
              </a:rPr>
              <a:t>2</a:t>
            </a:r>
            <a:endParaRPr sz="1200">
              <a:latin typeface="Noto Sans CJK JP Regular"/>
              <a:cs typeface="Noto Sans CJK JP Regular"/>
            </a:endParaRPr>
          </a:p>
        </p:txBody>
      </p:sp>
      <p:sp>
        <p:nvSpPr>
          <p:cNvPr id="26" name="object 10"/>
          <p:cNvSpPr/>
          <p:nvPr/>
        </p:nvSpPr>
        <p:spPr>
          <a:xfrm>
            <a:off x="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"/>
          <p:cNvSpPr/>
          <p:nvPr/>
        </p:nvSpPr>
        <p:spPr>
          <a:xfrm>
            <a:off x="3042030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/>
        </p:nvSpPr>
        <p:spPr>
          <a:xfrm>
            <a:off x="6084061" y="0"/>
            <a:ext cx="3060065" cy="86995"/>
          </a:xfrm>
          <a:custGeom>
            <a:avLst/>
            <a:gdLst/>
            <a:ahLst/>
            <a:cxnLst/>
            <a:rect l="l" t="t" r="r" b="b"/>
            <a:pathLst>
              <a:path w="3060065" h="86995">
                <a:moveTo>
                  <a:pt x="0" y="86409"/>
                </a:moveTo>
                <a:lnTo>
                  <a:pt x="3059938" y="86409"/>
                </a:lnTo>
                <a:lnTo>
                  <a:pt x="3059938" y="0"/>
                </a:lnTo>
                <a:lnTo>
                  <a:pt x="0" y="0"/>
                </a:lnTo>
                <a:lnTo>
                  <a:pt x="0" y="864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/>
          <p:cNvSpPr/>
          <p:nvPr/>
        </p:nvSpPr>
        <p:spPr>
          <a:xfrm>
            <a:off x="233907" y="250761"/>
            <a:ext cx="0" cy="417195"/>
          </a:xfrm>
          <a:custGeom>
            <a:avLst/>
            <a:gdLst/>
            <a:ahLst/>
            <a:cxnLst/>
            <a:rect l="l" t="t" r="r" b="b"/>
            <a:pathLst>
              <a:path h="417195">
                <a:moveTo>
                  <a:pt x="0" y="0"/>
                </a:moveTo>
                <a:lnTo>
                  <a:pt x="0" y="416750"/>
                </a:lnTo>
              </a:path>
            </a:pathLst>
          </a:custGeom>
          <a:ln w="39927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1816057" y="3141000"/>
            <a:ext cx="551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07" y="19859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한컴 백제 B" panose="02020603020101020101" pitchFamily="18" charset="-127"/>
                <a:ea typeface="한컴 백제 B" panose="02020603020101020101" pitchFamily="18" charset="-127"/>
              </a:rPr>
              <a:t>서비스 소개</a:t>
            </a:r>
            <a:endParaRPr lang="ko-KR" altLang="en-US" dirty="0">
              <a:latin typeface="한컴 백제 B" panose="02020603020101020101" pitchFamily="18" charset="-127"/>
              <a:ea typeface="한컴 백제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066" y="490667"/>
            <a:ext cx="359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백제 M" panose="02020603020101020101" pitchFamily="18" charset="-127"/>
                <a:ea typeface="한컴 백제 M" panose="02020603020101020101" pitchFamily="18" charset="-127"/>
              </a:rPr>
              <a:t>강의실 사용현황 안내 시스템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한컴 백제 M" panose="02020603020101020101" pitchFamily="18" charset="-127"/>
              <a:ea typeface="한컴 백제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5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596</Words>
  <Application>Microsoft Office PowerPoint</Application>
  <PresentationFormat>화면 슬라이드 쇼(4:3)</PresentationFormat>
  <Paragraphs>194</Paragraphs>
  <Slides>25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시스템 프로그래밍 5조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68</cp:revision>
  <dcterms:created xsi:type="dcterms:W3CDTF">2018-10-27T19:50:23Z</dcterms:created>
  <dcterms:modified xsi:type="dcterms:W3CDTF">2018-12-20T07:58:09Z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2018-10-27T00:00:00Z</vt:filetime>
  </property>
</Properties>
</file>