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7"/>
  </p:notesMasterIdLst>
  <p:sldIdLst>
    <p:sldId id="285" r:id="rId2"/>
    <p:sldId id="279" r:id="rId3"/>
    <p:sldId id="297" r:id="rId4"/>
    <p:sldId id="298" r:id="rId5"/>
    <p:sldId id="305" r:id="rId6"/>
    <p:sldId id="299" r:id="rId7"/>
    <p:sldId id="278" r:id="rId8"/>
    <p:sldId id="258" r:id="rId9"/>
    <p:sldId id="304" r:id="rId10"/>
    <p:sldId id="306" r:id="rId11"/>
    <p:sldId id="309" r:id="rId12"/>
    <p:sldId id="310" r:id="rId13"/>
    <p:sldId id="308" r:id="rId14"/>
    <p:sldId id="321" r:id="rId15"/>
    <p:sldId id="319" r:id="rId16"/>
    <p:sldId id="320" r:id="rId17"/>
    <p:sldId id="315" r:id="rId18"/>
    <p:sldId id="322" r:id="rId19"/>
    <p:sldId id="313" r:id="rId20"/>
    <p:sldId id="284" r:id="rId21"/>
    <p:sldId id="323" r:id="rId22"/>
    <p:sldId id="293" r:id="rId23"/>
    <p:sldId id="302" r:id="rId24"/>
    <p:sldId id="303" r:id="rId25"/>
    <p:sldId id="296" r:id="rId2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37" autoAdjust="0"/>
  </p:normalViewPr>
  <p:slideViewPr>
    <p:cSldViewPr>
      <p:cViewPr varScale="1">
        <p:scale>
          <a:sx n="61" d="100"/>
          <a:sy n="61" d="100"/>
        </p:scale>
        <p:origin x="66" y="6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E248-6EB0-48B5-B157-87D30BE33DE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59A09-C47D-436D-8DC1-F57A0205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시스템프로그래밍 </a:t>
            </a:r>
            <a:r>
              <a:rPr lang="en-US" altLang="ko-KR" dirty="0" smtClean="0"/>
              <a:t>5</a:t>
            </a:r>
            <a:r>
              <a:rPr lang="ko-KR" altLang="en-US" dirty="0" smtClean="0"/>
              <a:t>조의 발표를 맡게 된 손준우 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반갑습니다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확실히 말이 끝난 후 목례</a:t>
            </a:r>
            <a:r>
              <a:rPr lang="en-US" altLang="ko-KR" baseline="0" dirty="0" smtClean="0"/>
              <a:t>)(</a:t>
            </a:r>
            <a:r>
              <a:rPr lang="ko-KR" altLang="en-US" baseline="0" dirty="0" smtClean="0"/>
              <a:t>잠시 정지 후 고개 들고</a:t>
            </a:r>
            <a:r>
              <a:rPr lang="en-US" altLang="ko-KR" baseline="0" dirty="0" smtClean="0"/>
              <a:t>)(</a:t>
            </a:r>
            <a:r>
              <a:rPr lang="ko-KR" altLang="en-US" baseline="0" dirty="0" smtClean="0"/>
              <a:t>웃음</a:t>
            </a:r>
            <a:r>
              <a:rPr lang="en-US" altLang="ko-KR" baseline="0" dirty="0" smtClean="0"/>
              <a:t>) </a:t>
            </a:r>
          </a:p>
          <a:p>
            <a:r>
              <a:rPr lang="ko-KR" altLang="en-US" dirty="0" smtClean="0"/>
              <a:t>여러분들 이제 시험도 끝나고 빨리 </a:t>
            </a:r>
            <a:r>
              <a:rPr lang="ko-KR" altLang="en-US" dirty="0" err="1" smtClean="0"/>
              <a:t>집에가서</a:t>
            </a:r>
            <a:r>
              <a:rPr lang="ko-KR" altLang="en-US" dirty="0" smtClean="0"/>
              <a:t> 쉬고 싶으실 텐데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힘드시죠</a:t>
            </a:r>
            <a:r>
              <a:rPr lang="en-US" altLang="ko-KR" dirty="0" smtClean="0"/>
              <a:t>?(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저도 그렇습니다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그러니까 여러분들과 저를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힘있게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최대한 빠르게 끝내 보겠습니다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7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그러기 위해서 바로 본론으로 들어가자면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만든 것은 강의실 대여 시스템입니다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공대</a:t>
            </a:r>
            <a:r>
              <a:rPr lang="en-US" altLang="ko-KR" dirty="0" smtClean="0"/>
              <a:t>9</a:t>
            </a:r>
            <a:r>
              <a:rPr lang="ko-KR" altLang="en-US" dirty="0" smtClean="0"/>
              <a:t>호관에 저희가 있을 때는 이런 말이 없었는데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호관으로</a:t>
            </a:r>
            <a:r>
              <a:rPr lang="ko-KR" altLang="en-US" baseline="0" dirty="0" smtClean="0"/>
              <a:t> 옮기고 나서는 친구들 사이에서 이런 불편함에 대한 이야기가 많아 졌어요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7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69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C2A53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8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6000" y="2709000"/>
            <a:ext cx="3467228" cy="294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3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시스템 프로그래밍 </a:t>
            </a:r>
            <a:r>
              <a:rPr lang="en-US" altLang="ko-KR" sz="2000" dirty="0" smtClean="0">
                <a:solidFill>
                  <a:schemeClr val="bg1"/>
                </a:solidFill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</a:rPr>
              <a:t>조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1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562211" y="3027531"/>
            <a:ext cx="396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빈 강의실 사용확인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119" y="472500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-</a:t>
            </a:r>
            <a:r>
              <a:rPr lang="en-US" altLang="ko-KR" sz="2800" dirty="0" smtClean="0"/>
              <a:t> </a:t>
            </a:r>
            <a:r>
              <a:rPr lang="ko-KR" altLang="en-US" sz="2000" dirty="0" smtClean="0"/>
              <a:t>발표 자료</a:t>
            </a:r>
            <a:r>
              <a:rPr lang="en-US" altLang="ko-KR" sz="2500" dirty="0" smtClean="0"/>
              <a:t>-</a:t>
            </a:r>
            <a:endParaRPr lang="ko-KR" altLang="en-US" sz="2500" dirty="0"/>
          </a:p>
        </p:txBody>
      </p:sp>
      <p:pic>
        <p:nvPicPr>
          <p:cNvPr id="21" name="Google Shape;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75" y="2044484"/>
            <a:ext cx="1623925" cy="16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서비스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도식화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고객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입장에서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169" y="2749759"/>
            <a:ext cx="70772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서비스</a:t>
            </a:r>
            <a:endParaRPr lang="ko-KR" altLang="en-US" sz="14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100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1592078" y="4707391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6518286" y="4725000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89;p13"/>
          <p:cNvSpPr/>
          <p:nvPr/>
        </p:nvSpPr>
        <p:spPr>
          <a:xfrm rot="18746143" flipH="1">
            <a:off x="2296779" y="3921560"/>
            <a:ext cx="1285445" cy="167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89;p13"/>
          <p:cNvSpPr/>
          <p:nvPr/>
        </p:nvSpPr>
        <p:spPr>
          <a:xfrm rot="18746143" flipV="1">
            <a:off x="2661745" y="3896901"/>
            <a:ext cx="1318769" cy="195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393773" y="4568727"/>
            <a:ext cx="13629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지금 열려있는 강의실 있나요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079" y="2721684"/>
            <a:ext cx="174438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303, 351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열려 있고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,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자습용입니다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5" name="Google Shape;189;p13"/>
          <p:cNvSpPr/>
          <p:nvPr/>
        </p:nvSpPr>
        <p:spPr>
          <a:xfrm rot="13653857" flipH="1" flipV="1">
            <a:off x="5519809" y="3870333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9;p13"/>
          <p:cNvSpPr/>
          <p:nvPr/>
        </p:nvSpPr>
        <p:spPr>
          <a:xfrm rot="13653857">
            <a:off x="5205952" y="3863264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6661410" y="4202223"/>
            <a:ext cx="22707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호 강의실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쓰는 사람 있나요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8352" y="2983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Google Shape;189;p13"/>
          <p:cNvSpPr/>
          <p:nvPr/>
        </p:nvSpPr>
        <p:spPr>
          <a:xfrm rot="5366143" flipH="1">
            <a:off x="4396807" y="4020624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9;p13"/>
          <p:cNvSpPr/>
          <p:nvPr/>
        </p:nvSpPr>
        <p:spPr>
          <a:xfrm rot="5366143" flipV="1">
            <a:off x="4142388" y="4262150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4087743" y="4731703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300333" y="2616158"/>
            <a:ext cx="140615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없습니다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사용하시겠습니까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7607" y="4545203"/>
            <a:ext cx="173664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 관련으로 문의하고 싶습니다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117" y="3107286"/>
            <a:ext cx="1736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채팅 문의 시작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시스템 큰 그림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41" y="1742666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8" grpId="1" animBg="1"/>
      <p:bldP spid="19" grpId="0" animBg="1"/>
      <p:bldP spid="19" grpId="1" animBg="1"/>
      <p:bldP spid="10" grpId="0"/>
      <p:bldP spid="10" grpId="1"/>
      <p:bldP spid="13" grpId="0"/>
      <p:bldP spid="13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32" grpId="0" animBg="1"/>
      <p:bldP spid="33" grpId="0" animBg="1"/>
      <p:bldP spid="37" grpId="0"/>
      <p:bldP spid="37" grpId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0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-20246" y="201035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66442" y="1931231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66834" y="1989000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 열려있는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 실시간 확인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20246" y="361310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66442" y="3550356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6834" y="3591750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간편한 강의실 사용 요청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61561" y="2448787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굳이 찾아가지 않아도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묻지 않아도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바로 바로 확인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9906" y="4168981"/>
            <a:ext cx="64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학과 사무실까지 가지 않고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간편히 강의실 사용 요청이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요점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구체적 장점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가지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6" name="object 65"/>
          <p:cNvSpPr/>
          <p:nvPr/>
        </p:nvSpPr>
        <p:spPr>
          <a:xfrm>
            <a:off x="-20246" y="5286556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6"/>
          <p:cNvSpPr txBox="1"/>
          <p:nvPr/>
        </p:nvSpPr>
        <p:spPr>
          <a:xfrm>
            <a:off x="1166442" y="5207435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6834" y="5265204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강의실 사용 현황 실시간 관리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61561" y="5724991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강의실이 어떤 용도로 사용 중 인지 관리가 용이합니다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945205" y="4380718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대여 가능한 강의실 목록 요청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4165" y="2887340"/>
            <a:ext cx="23968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5662549" y="4377122"/>
            <a:ext cx="156004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대여 신청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0073" y="2938867"/>
            <a:ext cx="167866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후 승인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2128" y="4373139"/>
            <a:ext cx="232788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현황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및 신청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4928" y="2944792"/>
            <a:ext cx="31742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정보이용 강의실 현황  업데이트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2791" y="2922716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업데이트 된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  <p:bldP spid="26" grpId="1" animBg="1"/>
      <p:bldP spid="35" grpId="0" animBg="1"/>
      <p:bldP spid="35" grpId="1" animBg="1"/>
      <p:bldP spid="30" grpId="0" animBg="1"/>
      <p:bldP spid="30" grpId="1" animBg="1"/>
      <p:bldP spid="32" grpId="0" animBg="1"/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57" y="199778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484495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75998" y="3870522"/>
            <a:ext cx="1433469" cy="921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……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 rot="19385636">
            <a:off x="5520382" y="2875235"/>
            <a:ext cx="1080000" cy="324000"/>
            <a:chOff x="5968147" y="3499616"/>
            <a:chExt cx="924424" cy="440551"/>
          </a:xfrm>
        </p:grpSpPr>
        <p:sp>
          <p:nvSpPr>
            <p:cNvPr id="30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그룹 32"/>
          <p:cNvGrpSpPr/>
          <p:nvPr/>
        </p:nvGrpSpPr>
        <p:grpSpPr>
          <a:xfrm rot="20828468">
            <a:off x="5715996" y="3468311"/>
            <a:ext cx="828000" cy="323999"/>
            <a:chOff x="5968147" y="3499617"/>
            <a:chExt cx="924424" cy="440550"/>
          </a:xfrm>
        </p:grpSpPr>
        <p:sp>
          <p:nvSpPr>
            <p:cNvPr id="34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;p13"/>
            <p:cNvSpPr/>
            <p:nvPr/>
          </p:nvSpPr>
          <p:spPr>
            <a:xfrm flipV="1">
              <a:off x="5992571" y="3499617"/>
              <a:ext cx="900000" cy="1958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306171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 rot="1892209">
            <a:off x="5593208" y="4323869"/>
            <a:ext cx="1044000" cy="324000"/>
            <a:chOff x="5968147" y="3499616"/>
            <a:chExt cx="924424" cy="440551"/>
          </a:xfrm>
        </p:grpSpPr>
        <p:sp>
          <p:nvSpPr>
            <p:cNvPr id="51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54023" y="1997782"/>
            <a:ext cx="263674" cy="3603170"/>
            <a:chOff x="7894111" y="1997146"/>
            <a:chExt cx="382821" cy="360317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894111" y="1997146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72397" y="1997146"/>
              <a:ext cx="0" cy="360317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081293" y="5143781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 smtClean="0"/>
              <a:t>Threads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448775" y="1572422"/>
            <a:ext cx="22167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b="1" dirty="0" smtClean="0"/>
              <a:t>Socket Communication</a:t>
            </a:r>
            <a:endParaRPr lang="ko-KR" altLang="en-US" sz="1600" b="1" dirty="0"/>
          </a:p>
        </p:txBody>
      </p:sp>
      <p:grpSp>
        <p:nvGrpSpPr>
          <p:cNvPr id="55" name="그룹 54"/>
          <p:cNvGrpSpPr/>
          <p:nvPr/>
        </p:nvGrpSpPr>
        <p:grpSpPr>
          <a:xfrm rot="16200000">
            <a:off x="3845217" y="945156"/>
            <a:ext cx="1092225" cy="3421534"/>
            <a:chOff x="7072244" y="1931986"/>
            <a:chExt cx="1204688" cy="3668330"/>
          </a:xfrm>
        </p:grpSpPr>
        <p:cxnSp>
          <p:nvCxnSpPr>
            <p:cNvPr id="56" name="직선 연결선 55"/>
            <p:cNvCxnSpPr>
              <a:stCxn id="60" idx="0"/>
            </p:cNvCxnSpPr>
            <p:nvPr/>
          </p:nvCxnSpPr>
          <p:spPr>
            <a:xfrm rot="5400000" flipV="1">
              <a:off x="7622321" y="1381909"/>
              <a:ext cx="1" cy="1100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6338234" y="3766150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5475317" y="2456894"/>
            <a:ext cx="1217487" cy="291632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21891" y="3202032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64355" y="4559516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4" grpId="0"/>
      <p:bldP spid="54" grpId="1"/>
      <p:bldP spid="18" grpId="0" animBg="1"/>
      <p:bldP spid="18" grpId="1" animBg="1"/>
      <p:bldP spid="60" grpId="0" animBg="1"/>
      <p:bldP spid="60" grpId="1" animBg="1"/>
      <p:bldP spid="65" grpId="0" animBg="1"/>
      <p:bldP spid="6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90009" y="2551938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빈 강의실 대여 자동화 서비스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7305" y="3530775"/>
            <a:ext cx="587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강의실 사용 요청 시스템</a:t>
            </a:r>
            <a:endParaRPr lang="ko-KR" altLang="en-US" sz="3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0" y="1911095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86688" y="1831974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87080" y="1889743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4954" y="3254018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81734" y="3174897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82126" y="3232666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1807" y="2349530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35199" y="3809897"/>
            <a:ext cx="530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</a:p>
        </p:txBody>
      </p:sp>
      <p:sp>
        <p:nvSpPr>
          <p:cNvPr id="91" name="object 65"/>
          <p:cNvSpPr/>
          <p:nvPr/>
        </p:nvSpPr>
        <p:spPr>
          <a:xfrm>
            <a:off x="-18245" y="4800600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6"/>
          <p:cNvSpPr txBox="1"/>
          <p:nvPr/>
        </p:nvSpPr>
        <p:spPr>
          <a:xfrm>
            <a:off x="1168443" y="4721479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68834" y="4779248"/>
            <a:ext cx="60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221908" y="5356479"/>
            <a:ext cx="530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협업 진행 방식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GIT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협업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8416" r="-6" b="-924"/>
          <a:stretch/>
        </p:blipFill>
        <p:spPr>
          <a:xfrm>
            <a:off x="629798" y="4221088"/>
            <a:ext cx="3142512" cy="1937219"/>
          </a:xfrm>
          <a:prstGeom prst="rect">
            <a:avLst/>
          </a:prstGeom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77016"/>
            <a:ext cx="2995442" cy="38239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회의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논의 중점 사안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기능 구현 가능성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수업시간에서 배운 지식 </a:t>
            </a:r>
            <a:r>
              <a:rPr lang="ko-KR" altLang="en-US" sz="1400" dirty="0" err="1" smtClean="0"/>
              <a:t>활용성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31196" y="336093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논의 중점 사안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50221" y="3746258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채팅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카드게임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블록깨기</a:t>
            </a:r>
            <a:r>
              <a:rPr lang="ko-KR" altLang="en-US" sz="1400" dirty="0" smtClean="0"/>
              <a:t> 게임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 의 주제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50221" y="4088274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주제 중 위의 중점사안에 맞춰 추려냄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37589" y="4812185"/>
            <a:ext cx="349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수업에서 배운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fork, thread, socket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가장 효율적으로 운용 가능할 것 같은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채팅 서비스 선택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50221" y="4429763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현실성을 고려하여 주제 간소화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80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구현방안 논의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구현분야 나누기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개발해야 하는 기능에 대한 세분화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방식으로 분업을 할 지에 대한 논의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31196" y="336093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중점 구현 기능 및 역할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50221" y="3746258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서버에서 정보를 소켓으로 주고받는 기능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50221" y="4088274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CUI </a:t>
            </a:r>
            <a:r>
              <a:rPr lang="ko-KR" altLang="en-US" sz="1400" dirty="0" smtClean="0"/>
              <a:t>및 디자인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37589" y="481218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세부 기능 및 </a:t>
            </a:r>
            <a:r>
              <a:rPr lang="en-US" altLang="ko-KR" sz="1400" dirty="0" smtClean="0"/>
              <a:t>PPT </a:t>
            </a:r>
            <a:r>
              <a:rPr lang="ko-KR" altLang="en-US" sz="1400" dirty="0" smtClean="0"/>
              <a:t>및 발표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50221" y="4429763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클라이언트 단에서의 기능구현</a:t>
            </a:r>
            <a:endParaRPr lang="en-US" altLang="ko-KR" sz="1400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2169" y="3867093"/>
            <a:ext cx="2079727" cy="26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8416" r="-6" b="-924"/>
          <a:stretch/>
        </p:blipFill>
        <p:spPr>
          <a:xfrm>
            <a:off x="629798" y="1506165"/>
            <a:ext cx="3142512" cy="1937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6464" y="3873841"/>
            <a:ext cx="2057929" cy="2627143"/>
          </a:xfrm>
          <a:prstGeom prst="rect">
            <a:avLst/>
          </a:prstGeom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구현 논의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주제의 문제점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너무 흔하고 뻔한 것 같음 인지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차별화 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좀더 실생활에 근접한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문제 접근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04896" y="346389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주제 논의 및 구현 방향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23921" y="384922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현재 구현된 기능을 살리면서 </a:t>
            </a:r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다른 주제로의 접근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23921" y="5478086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필요 구현 기능 세분화 및 분담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04896" y="5042744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강의실 대여 안내 시스템 주제 선정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23921" y="4449989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의논 시 강의실 열리는 것에 대한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공통적 불편함 발견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365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3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28494" y="5373000"/>
            <a:ext cx="901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6" name="Picture 2" descr="ì¢ì 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4448" r="7199" b="2991"/>
          <a:stretch/>
        </p:blipFill>
        <p:spPr bwMode="auto">
          <a:xfrm>
            <a:off x="3492000" y="2349000"/>
            <a:ext cx="208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2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188123" y="5357162"/>
            <a:ext cx="676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있겠지 뭐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됐다 여기서 해야지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999" t="10078" r="7652"/>
          <a:stretch/>
        </p:blipFill>
        <p:spPr>
          <a:xfrm>
            <a:off x="3592438" y="2234867"/>
            <a:ext cx="1872000" cy="1927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756367" y="5373000"/>
            <a:ext cx="354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 있었다는데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992373" y="1700783"/>
            <a:ext cx="3071622" cy="2994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195507" y="2277644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132131" y="3315332"/>
            <a:ext cx="487986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중복신청과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</a:t>
            </a: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 수고를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줄여주는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불필요한 스트레스 방지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816057" y="3141000"/>
            <a:ext cx="551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5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666</Words>
  <Application>Microsoft Office PowerPoint</Application>
  <PresentationFormat>화면 슬라이드 쇼(4:3)</PresentationFormat>
  <Paragraphs>182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HY견고딕</vt:lpstr>
      <vt:lpstr>HY나무B</vt:lpstr>
      <vt:lpstr>HY동녘B</vt:lpstr>
      <vt:lpstr>HY동녘M</vt:lpstr>
      <vt:lpstr>Jua</vt:lpstr>
      <vt:lpstr>Noto Sans CJK JP Regular</vt:lpstr>
      <vt:lpstr>맑은 고딕</vt:lpstr>
      <vt:lpstr>한컴 백제 B</vt:lpstr>
      <vt:lpstr>한컴 백제 M</vt:lpstr>
      <vt:lpstr>휴먼굵은팸체</vt:lpstr>
      <vt:lpstr>Arial</vt:lpstr>
      <vt:lpstr>Calibri</vt:lpstr>
      <vt:lpstr>Office 테마</vt:lpstr>
      <vt:lpstr>시스템 프로그래밍 5조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손 준우</cp:lastModifiedBy>
  <cp:revision>58</cp:revision>
  <dcterms:created xsi:type="dcterms:W3CDTF">2018-10-27T19:50:23Z</dcterms:created>
  <dcterms:modified xsi:type="dcterms:W3CDTF">2018-12-19T12:50:41Z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2018-10-27T00:00:00Z</vt:filetime>
  </property>
</Properties>
</file>