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87A73-A2C0-4609-92E3-19639037C3C2}" type="doc">
      <dgm:prSet loTypeId="urn:microsoft.com/office/officeart/2005/8/layout/process1" loCatId="process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955B033-C41D-40AA-847C-AB9BA005D4FB}">
      <dgm:prSet phldrT="[Text]"/>
      <dgm:spPr/>
      <dgm:t>
        <a:bodyPr/>
        <a:lstStyle/>
        <a:p>
          <a:r>
            <a:rPr lang="en-US" dirty="0" smtClean="0"/>
            <a:t>Leap Motion Controller frames</a:t>
          </a:r>
          <a:endParaRPr lang="en-US" dirty="0"/>
        </a:p>
      </dgm:t>
    </dgm:pt>
    <dgm:pt modelId="{42D52C21-35C5-4D17-BBE6-58C33EE7C10A}" type="parTrans" cxnId="{540B9018-2E47-43C5-9A78-172A4EBA98CE}">
      <dgm:prSet/>
      <dgm:spPr/>
      <dgm:t>
        <a:bodyPr/>
        <a:lstStyle/>
        <a:p>
          <a:endParaRPr lang="en-US"/>
        </a:p>
      </dgm:t>
    </dgm:pt>
    <dgm:pt modelId="{9E71E06B-DA39-4E04-B2DC-1D3F4CAFB603}" type="sibTrans" cxnId="{540B9018-2E47-43C5-9A78-172A4EBA98CE}">
      <dgm:prSet/>
      <dgm:spPr/>
      <dgm:t>
        <a:bodyPr/>
        <a:lstStyle/>
        <a:p>
          <a:endParaRPr lang="en-US"/>
        </a:p>
      </dgm:t>
    </dgm:pt>
    <dgm:pt modelId="{32DA59B2-CF0B-4C61-8691-A51268627972}">
      <dgm:prSet phldrT="[Text]"/>
      <dgm:spPr/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AE487C3E-8FDC-4014-BA41-6320D092FA41}" type="parTrans" cxnId="{4459E70B-0B2A-46DB-B5AF-FD5826F1CA46}">
      <dgm:prSet/>
      <dgm:spPr/>
      <dgm:t>
        <a:bodyPr/>
        <a:lstStyle/>
        <a:p>
          <a:endParaRPr lang="en-US"/>
        </a:p>
      </dgm:t>
    </dgm:pt>
    <dgm:pt modelId="{4421FFA7-6BA6-45C5-88CC-2A2CBC88F7CB}" type="sibTrans" cxnId="{4459E70B-0B2A-46DB-B5AF-FD5826F1CA46}">
      <dgm:prSet/>
      <dgm:spPr/>
      <dgm:t>
        <a:bodyPr/>
        <a:lstStyle/>
        <a:p>
          <a:endParaRPr lang="en-US"/>
        </a:p>
      </dgm:t>
    </dgm:pt>
    <dgm:pt modelId="{9528F8F7-BD37-425F-9382-2E067CF8989E}">
      <dgm:prSet/>
      <dgm:spPr/>
      <dgm:t>
        <a:bodyPr/>
        <a:lstStyle/>
        <a:p>
          <a:r>
            <a:rPr lang="en-US" dirty="0" smtClean="0"/>
            <a:t>Model</a:t>
          </a:r>
        </a:p>
        <a:p>
          <a:r>
            <a:rPr lang="en-US" dirty="0" smtClean="0"/>
            <a:t>(HMM,NN,SVM)</a:t>
          </a:r>
          <a:endParaRPr lang="en-US" dirty="0"/>
        </a:p>
      </dgm:t>
    </dgm:pt>
    <dgm:pt modelId="{52079596-DE96-46C5-A227-84ACCE767567}" type="parTrans" cxnId="{281BAE49-6F0A-4BC1-A134-7C645E5A8075}">
      <dgm:prSet/>
      <dgm:spPr/>
      <dgm:t>
        <a:bodyPr/>
        <a:lstStyle/>
        <a:p>
          <a:endParaRPr lang="en-US"/>
        </a:p>
      </dgm:t>
    </dgm:pt>
    <dgm:pt modelId="{82EA2719-27A4-4D29-AD85-615316838F8A}" type="sibTrans" cxnId="{281BAE49-6F0A-4BC1-A134-7C645E5A8075}">
      <dgm:prSet/>
      <dgm:spPr/>
      <dgm:t>
        <a:bodyPr/>
        <a:lstStyle/>
        <a:p>
          <a:endParaRPr lang="en-US"/>
        </a:p>
      </dgm:t>
    </dgm:pt>
    <dgm:pt modelId="{07AAA21D-0394-44A5-977B-1C54BE2FFFC1}">
      <dgm:prSet/>
      <dgm:spPr/>
      <dgm:t>
        <a:bodyPr/>
        <a:lstStyle/>
        <a:p>
          <a:r>
            <a:rPr lang="en-US" dirty="0" smtClean="0"/>
            <a:t>Output</a:t>
          </a:r>
        </a:p>
        <a:p>
          <a:r>
            <a:rPr lang="en-US" dirty="0" smtClean="0"/>
            <a:t>(Recognized Gesture)</a:t>
          </a:r>
          <a:endParaRPr lang="en-US" dirty="0"/>
        </a:p>
      </dgm:t>
    </dgm:pt>
    <dgm:pt modelId="{213EA581-67A0-4401-9279-424D6B3F3AF8}" type="parTrans" cxnId="{6F70E201-D1E4-4314-A634-42B0FDD6949B}">
      <dgm:prSet/>
      <dgm:spPr/>
      <dgm:t>
        <a:bodyPr/>
        <a:lstStyle/>
        <a:p>
          <a:endParaRPr lang="en-US"/>
        </a:p>
      </dgm:t>
    </dgm:pt>
    <dgm:pt modelId="{5FB43740-7C57-4AA9-965A-8DB1A2C4B356}" type="sibTrans" cxnId="{6F70E201-D1E4-4314-A634-42B0FDD6949B}">
      <dgm:prSet/>
      <dgm:spPr/>
      <dgm:t>
        <a:bodyPr/>
        <a:lstStyle/>
        <a:p>
          <a:endParaRPr lang="en-US"/>
        </a:p>
      </dgm:t>
    </dgm:pt>
    <dgm:pt modelId="{A8FD64C3-E134-4288-A148-FEEF9BC386DC}" type="pres">
      <dgm:prSet presAssocID="{F6187A73-A2C0-4609-92E3-19639037C3C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29E3AE-37F7-4DDE-8FB9-D58783AB94C2}" type="pres">
      <dgm:prSet presAssocID="{E955B033-C41D-40AA-847C-AB9BA005D4F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D6914A-8696-4B23-9E71-1D6D4E12844F}" type="pres">
      <dgm:prSet presAssocID="{9E71E06B-DA39-4E04-B2DC-1D3F4CAFB60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A1B3FCF-96A1-49FE-95C8-A0A31A33B4E1}" type="pres">
      <dgm:prSet presAssocID="{9E71E06B-DA39-4E04-B2DC-1D3F4CAFB60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99A95EC-650D-44F7-8BC0-BAE4D72BADD8}" type="pres">
      <dgm:prSet presAssocID="{32DA59B2-CF0B-4C61-8691-A5126862797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B40AE-9191-4A0F-8816-5B75EF5EE548}" type="pres">
      <dgm:prSet presAssocID="{4421FFA7-6BA6-45C5-88CC-2A2CBC88F7C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0D02682-7BE7-45AC-A398-D20E8FE40073}" type="pres">
      <dgm:prSet presAssocID="{4421FFA7-6BA6-45C5-88CC-2A2CBC88F7C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B143BEBD-3874-4E09-B10B-8B3AA9851A07}" type="pres">
      <dgm:prSet presAssocID="{9528F8F7-BD37-425F-9382-2E067CF8989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21B26F-1C5C-4E56-A9CF-BC24B0ED8F11}" type="pres">
      <dgm:prSet presAssocID="{82EA2719-27A4-4D29-AD85-615316838F8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7F6DDFE-5841-49A9-91C9-EE20D04BCB6C}" type="pres">
      <dgm:prSet presAssocID="{82EA2719-27A4-4D29-AD85-615316838F8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54F9A92-524F-4A02-BA25-1D0D4E2877E2}" type="pres">
      <dgm:prSet presAssocID="{07AAA21D-0394-44A5-977B-1C54BE2FFFC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17E0F0-13EE-4B93-9247-6D7083AC6A30}" type="presOf" srcId="{82EA2719-27A4-4D29-AD85-615316838F8A}" destId="{CE21B26F-1C5C-4E56-A9CF-BC24B0ED8F11}" srcOrd="0" destOrd="0" presId="urn:microsoft.com/office/officeart/2005/8/layout/process1"/>
    <dgm:cxn modelId="{B2E33A4D-D1B8-45E7-8BD6-264AB3165C00}" type="presOf" srcId="{E955B033-C41D-40AA-847C-AB9BA005D4FB}" destId="{8329E3AE-37F7-4DDE-8FB9-D58783AB94C2}" srcOrd="0" destOrd="0" presId="urn:microsoft.com/office/officeart/2005/8/layout/process1"/>
    <dgm:cxn modelId="{11269471-5284-4FD9-B42B-D5F222858DE7}" type="presOf" srcId="{F6187A73-A2C0-4609-92E3-19639037C3C2}" destId="{A8FD64C3-E134-4288-A148-FEEF9BC386DC}" srcOrd="0" destOrd="0" presId="urn:microsoft.com/office/officeart/2005/8/layout/process1"/>
    <dgm:cxn modelId="{4459E70B-0B2A-46DB-B5AF-FD5826F1CA46}" srcId="{F6187A73-A2C0-4609-92E3-19639037C3C2}" destId="{32DA59B2-CF0B-4C61-8691-A51268627972}" srcOrd="1" destOrd="0" parTransId="{AE487C3E-8FDC-4014-BA41-6320D092FA41}" sibTransId="{4421FFA7-6BA6-45C5-88CC-2A2CBC88F7CB}"/>
    <dgm:cxn modelId="{26EB3880-861E-4A61-9525-8F5D370B3D7B}" type="presOf" srcId="{82EA2719-27A4-4D29-AD85-615316838F8A}" destId="{F7F6DDFE-5841-49A9-91C9-EE20D04BCB6C}" srcOrd="1" destOrd="0" presId="urn:microsoft.com/office/officeart/2005/8/layout/process1"/>
    <dgm:cxn modelId="{540B9018-2E47-43C5-9A78-172A4EBA98CE}" srcId="{F6187A73-A2C0-4609-92E3-19639037C3C2}" destId="{E955B033-C41D-40AA-847C-AB9BA005D4FB}" srcOrd="0" destOrd="0" parTransId="{42D52C21-35C5-4D17-BBE6-58C33EE7C10A}" sibTransId="{9E71E06B-DA39-4E04-B2DC-1D3F4CAFB603}"/>
    <dgm:cxn modelId="{6F70E201-D1E4-4314-A634-42B0FDD6949B}" srcId="{F6187A73-A2C0-4609-92E3-19639037C3C2}" destId="{07AAA21D-0394-44A5-977B-1C54BE2FFFC1}" srcOrd="3" destOrd="0" parTransId="{213EA581-67A0-4401-9279-424D6B3F3AF8}" sibTransId="{5FB43740-7C57-4AA9-965A-8DB1A2C4B356}"/>
    <dgm:cxn modelId="{ED47852B-0983-4404-878A-901C1F3086A6}" type="presOf" srcId="{07AAA21D-0394-44A5-977B-1C54BE2FFFC1}" destId="{454F9A92-524F-4A02-BA25-1D0D4E2877E2}" srcOrd="0" destOrd="0" presId="urn:microsoft.com/office/officeart/2005/8/layout/process1"/>
    <dgm:cxn modelId="{9BADC388-E3F0-482F-914D-7136D6125F05}" type="presOf" srcId="{9528F8F7-BD37-425F-9382-2E067CF8989E}" destId="{B143BEBD-3874-4E09-B10B-8B3AA9851A07}" srcOrd="0" destOrd="0" presId="urn:microsoft.com/office/officeart/2005/8/layout/process1"/>
    <dgm:cxn modelId="{54E099B9-AA96-4FEB-B7CB-3F4500815A10}" type="presOf" srcId="{9E71E06B-DA39-4E04-B2DC-1D3F4CAFB603}" destId="{5A1B3FCF-96A1-49FE-95C8-A0A31A33B4E1}" srcOrd="1" destOrd="0" presId="urn:microsoft.com/office/officeart/2005/8/layout/process1"/>
    <dgm:cxn modelId="{9436542D-7E71-4779-8DCA-599FBDE0A0E3}" type="presOf" srcId="{32DA59B2-CF0B-4C61-8691-A51268627972}" destId="{C99A95EC-650D-44F7-8BC0-BAE4D72BADD8}" srcOrd="0" destOrd="0" presId="urn:microsoft.com/office/officeart/2005/8/layout/process1"/>
    <dgm:cxn modelId="{281BAE49-6F0A-4BC1-A134-7C645E5A8075}" srcId="{F6187A73-A2C0-4609-92E3-19639037C3C2}" destId="{9528F8F7-BD37-425F-9382-2E067CF8989E}" srcOrd="2" destOrd="0" parTransId="{52079596-DE96-46C5-A227-84ACCE767567}" sibTransId="{82EA2719-27A4-4D29-AD85-615316838F8A}"/>
    <dgm:cxn modelId="{64E69BB3-C382-4D4B-82DC-CCD87766B51C}" type="presOf" srcId="{4421FFA7-6BA6-45C5-88CC-2A2CBC88F7CB}" destId="{321B40AE-9191-4A0F-8816-5B75EF5EE548}" srcOrd="0" destOrd="0" presId="urn:microsoft.com/office/officeart/2005/8/layout/process1"/>
    <dgm:cxn modelId="{9701FDC9-1171-4583-BFBE-436EC1D86EA1}" type="presOf" srcId="{9E71E06B-DA39-4E04-B2DC-1D3F4CAFB603}" destId="{4BD6914A-8696-4B23-9E71-1D6D4E12844F}" srcOrd="0" destOrd="0" presId="urn:microsoft.com/office/officeart/2005/8/layout/process1"/>
    <dgm:cxn modelId="{98FE704C-1D0A-4D28-B17B-539D9DF8CC7E}" type="presOf" srcId="{4421FFA7-6BA6-45C5-88CC-2A2CBC88F7CB}" destId="{70D02682-7BE7-45AC-A398-D20E8FE40073}" srcOrd="1" destOrd="0" presId="urn:microsoft.com/office/officeart/2005/8/layout/process1"/>
    <dgm:cxn modelId="{2BCA5B0B-98FE-43D8-93D7-914D7928905D}" type="presParOf" srcId="{A8FD64C3-E134-4288-A148-FEEF9BC386DC}" destId="{8329E3AE-37F7-4DDE-8FB9-D58783AB94C2}" srcOrd="0" destOrd="0" presId="urn:microsoft.com/office/officeart/2005/8/layout/process1"/>
    <dgm:cxn modelId="{B470D1D6-2DFA-4A57-AA89-A6A4FD8A5E99}" type="presParOf" srcId="{A8FD64C3-E134-4288-A148-FEEF9BC386DC}" destId="{4BD6914A-8696-4B23-9E71-1D6D4E12844F}" srcOrd="1" destOrd="0" presId="urn:microsoft.com/office/officeart/2005/8/layout/process1"/>
    <dgm:cxn modelId="{2E31BB9F-31B5-42DD-9121-3E7F7E01952C}" type="presParOf" srcId="{4BD6914A-8696-4B23-9E71-1D6D4E12844F}" destId="{5A1B3FCF-96A1-49FE-95C8-A0A31A33B4E1}" srcOrd="0" destOrd="0" presId="urn:microsoft.com/office/officeart/2005/8/layout/process1"/>
    <dgm:cxn modelId="{89B5DCA8-254A-47AA-9A42-239BC4654436}" type="presParOf" srcId="{A8FD64C3-E134-4288-A148-FEEF9BC386DC}" destId="{C99A95EC-650D-44F7-8BC0-BAE4D72BADD8}" srcOrd="2" destOrd="0" presId="urn:microsoft.com/office/officeart/2005/8/layout/process1"/>
    <dgm:cxn modelId="{0A614BA4-7E96-4E40-AFEF-2E1ACE68A9B5}" type="presParOf" srcId="{A8FD64C3-E134-4288-A148-FEEF9BC386DC}" destId="{321B40AE-9191-4A0F-8816-5B75EF5EE548}" srcOrd="3" destOrd="0" presId="urn:microsoft.com/office/officeart/2005/8/layout/process1"/>
    <dgm:cxn modelId="{487ACC46-4358-4301-9C7D-360ED46DFB2B}" type="presParOf" srcId="{321B40AE-9191-4A0F-8816-5B75EF5EE548}" destId="{70D02682-7BE7-45AC-A398-D20E8FE40073}" srcOrd="0" destOrd="0" presId="urn:microsoft.com/office/officeart/2005/8/layout/process1"/>
    <dgm:cxn modelId="{F20CAB81-27ED-45F1-A4EA-387A70936D77}" type="presParOf" srcId="{A8FD64C3-E134-4288-A148-FEEF9BC386DC}" destId="{B143BEBD-3874-4E09-B10B-8B3AA9851A07}" srcOrd="4" destOrd="0" presId="urn:microsoft.com/office/officeart/2005/8/layout/process1"/>
    <dgm:cxn modelId="{AAFA529D-2922-4355-A50A-23B436A19AC4}" type="presParOf" srcId="{A8FD64C3-E134-4288-A148-FEEF9BC386DC}" destId="{CE21B26F-1C5C-4E56-A9CF-BC24B0ED8F11}" srcOrd="5" destOrd="0" presId="urn:microsoft.com/office/officeart/2005/8/layout/process1"/>
    <dgm:cxn modelId="{F2D6D795-D933-4088-8ADD-98AF0E296212}" type="presParOf" srcId="{CE21B26F-1C5C-4E56-A9CF-BC24B0ED8F11}" destId="{F7F6DDFE-5841-49A9-91C9-EE20D04BCB6C}" srcOrd="0" destOrd="0" presId="urn:microsoft.com/office/officeart/2005/8/layout/process1"/>
    <dgm:cxn modelId="{82D621CD-F41D-4E3B-804D-9B9DFD4A4366}" type="presParOf" srcId="{A8FD64C3-E134-4288-A148-FEEF9BC386DC}" destId="{454F9A92-524F-4A02-BA25-1D0D4E2877E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3F00-CA4F-4E9D-A369-7D33C1508791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BC4C-65EB-40CE-9782-89211950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20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3F00-CA4F-4E9D-A369-7D33C1508791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BC4C-65EB-40CE-9782-89211950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6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3F00-CA4F-4E9D-A369-7D33C1508791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BC4C-65EB-40CE-9782-89211950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9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3F00-CA4F-4E9D-A369-7D33C1508791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BC4C-65EB-40CE-9782-89211950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2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3F00-CA4F-4E9D-A369-7D33C1508791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BC4C-65EB-40CE-9782-89211950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68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3F00-CA4F-4E9D-A369-7D33C1508791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BC4C-65EB-40CE-9782-89211950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3F00-CA4F-4E9D-A369-7D33C1508791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BC4C-65EB-40CE-9782-89211950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7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3F00-CA4F-4E9D-A369-7D33C1508791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BC4C-65EB-40CE-9782-89211950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7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3F00-CA4F-4E9D-A369-7D33C1508791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BC4C-65EB-40CE-9782-89211950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7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3F00-CA4F-4E9D-A369-7D33C1508791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BC4C-65EB-40CE-9782-89211950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3F00-CA4F-4E9D-A369-7D33C1508791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35CBBC4C-65EB-40CE-9782-892119506DE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45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C23F00-CA4F-4E9D-A369-7D33C1508791}" type="datetimeFigureOut">
              <a:rPr lang="en-US" smtClean="0"/>
              <a:t>2/13/2015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CBBC4C-65EB-40CE-9782-892119506DE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70839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3D Mouse using Leap Motion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Thirumalai </a:t>
            </a:r>
            <a:r>
              <a:rPr lang="en-US" smtClean="0"/>
              <a:t>Samy </a:t>
            </a:r>
            <a:r>
              <a:rPr lang="en-US" smtClean="0"/>
              <a:t>Rajkumar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3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Hidden Markov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Statistical model based on Markov’s property</a:t>
            </a:r>
          </a:p>
          <a:p>
            <a:r>
              <a:rPr lang="en-US" dirty="0" smtClean="0"/>
              <a:t>Widely used (speech, gesture recognition)</a:t>
            </a:r>
          </a:p>
          <a:p>
            <a:r>
              <a:rPr lang="en-US" dirty="0" smtClean="0"/>
              <a:t>The output is visible but not the states involved.</a:t>
            </a:r>
          </a:p>
          <a:p>
            <a:r>
              <a:rPr lang="en-US" dirty="0" smtClean="0"/>
              <a:t>Used for dynamic gesture recognition.</a:t>
            </a:r>
          </a:p>
          <a:p>
            <a:r>
              <a:rPr lang="en-US" dirty="0" smtClean="0"/>
              <a:t>Faster and accurate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50" y="2861469"/>
            <a:ext cx="4762500" cy="2552700"/>
          </a:xfrm>
        </p:spPr>
      </p:pic>
    </p:spTree>
    <p:extLst>
      <p:ext uri="{BB962C8B-B14F-4D97-AF65-F5344CB8AC3E}">
        <p14:creationId xmlns:p14="http://schemas.microsoft.com/office/powerpoint/2010/main" val="214488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Modeled after Human brain.</a:t>
            </a:r>
          </a:p>
          <a:p>
            <a:r>
              <a:rPr lang="en-US" dirty="0" smtClean="0"/>
              <a:t>Set of neurons (Input, output, hidden).</a:t>
            </a:r>
          </a:p>
          <a:p>
            <a:r>
              <a:rPr lang="en-US" dirty="0" smtClean="0"/>
              <a:t>Has set of weights associated with each neuron.</a:t>
            </a:r>
          </a:p>
          <a:p>
            <a:r>
              <a:rPr lang="en-US" dirty="0" smtClean="0"/>
              <a:t>Weights are updated using a learning algorithm ( Training).</a:t>
            </a:r>
          </a:p>
          <a:p>
            <a:r>
              <a:rPr lang="en-US" dirty="0" smtClean="0"/>
              <a:t>Activation function converts neurons weight into outputs (Recognition).</a:t>
            </a:r>
          </a:p>
          <a:p>
            <a:r>
              <a:rPr lang="en-US" dirty="0" smtClean="0"/>
              <a:t>Used for both static and dynamic gestures.</a:t>
            </a:r>
          </a:p>
          <a:p>
            <a:r>
              <a:rPr lang="en-US" dirty="0" smtClean="0"/>
              <a:t>Computationally expensive.</a:t>
            </a:r>
          </a:p>
        </p:txBody>
      </p:sp>
    </p:spTree>
    <p:extLst>
      <p:ext uri="{BB962C8B-B14F-4D97-AF65-F5344CB8AC3E}">
        <p14:creationId xmlns:p14="http://schemas.microsoft.com/office/powerpoint/2010/main" val="35091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2D mouse gestures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 click, Right click, scroll, cursor movement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mathematical model for simple gestures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mathematical model for advanced gestures and demo program.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564954"/>
              </p:ext>
            </p:extLst>
          </p:nvPr>
        </p:nvGraphicFramePr>
        <p:xfrm>
          <a:off x="609600" y="1935163"/>
          <a:ext cx="109728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331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Wikipedia</a:t>
            </a:r>
          </a:p>
          <a:p>
            <a:r>
              <a:rPr lang="en-US" dirty="0"/>
              <a:t>Gesture Recognition: A Survey</a:t>
            </a:r>
          </a:p>
          <a:p>
            <a:r>
              <a:rPr lang="en-US" dirty="0"/>
              <a:t>Static hand gesture recognition using neural networks </a:t>
            </a:r>
          </a:p>
          <a:p>
            <a:r>
              <a:rPr lang="en-US" dirty="0"/>
              <a:t>Hidden Conditional Random Fields for Gesture Recognition </a:t>
            </a:r>
          </a:p>
          <a:p>
            <a:r>
              <a:rPr lang="en-US" dirty="0"/>
              <a:t>Hand gesture recognition using a real-time tracking method and hidden Markov models</a:t>
            </a:r>
          </a:p>
          <a:p>
            <a:r>
              <a:rPr lang="en-US" dirty="0"/>
              <a:t>Latent-Dynamic Discriminative Models for Continuous Gesture Recognition</a:t>
            </a:r>
          </a:p>
          <a:p>
            <a:r>
              <a:rPr lang="en-US" dirty="0"/>
              <a:t>Hand gesture recognition with leap motion and </a:t>
            </a:r>
            <a:r>
              <a:rPr lang="en-US" dirty="0" smtClean="0"/>
              <a:t>Kinect </a:t>
            </a:r>
            <a:r>
              <a:rPr lang="en-US" dirty="0"/>
              <a:t>devices</a:t>
            </a:r>
          </a:p>
          <a:p>
            <a:r>
              <a:rPr lang="en-US" dirty="0"/>
              <a:t>Parametric hidden Markov models for gesture recognition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6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human body language.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 human interaction and use it as input to system.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move cursor according to hand movement. Or convert sign language to human speech.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0085"/>
            <a:ext cx="5384800" cy="3026628"/>
          </a:xfrm>
        </p:spPr>
      </p:pic>
    </p:spTree>
    <p:extLst>
      <p:ext uri="{BB962C8B-B14F-4D97-AF65-F5344CB8AC3E}">
        <p14:creationId xmlns:p14="http://schemas.microsoft.com/office/powerpoint/2010/main" val="39810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</a:t>
            </a:r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Vision based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Kinect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Leap Motion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vision based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Wired gloves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66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Motion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Launched in May 2013 (second version in 2014)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Tracks hand and figure movements in real time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two monochromatic IR cameras and three infrared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Synthesizes 3D position data of hands and fingers using the two cameras.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observational area but higher resolution.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0.01mm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 library for leap motion controller to recognize gestures in a 3D environment.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mathematical models in efficient way.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programs to showcase the recognized gestures.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results and compare with existing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6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Static</a:t>
            </a:r>
          </a:p>
          <a:p>
            <a:pPr lvl="2"/>
            <a:r>
              <a:rPr lang="en-US" dirty="0" smtClean="0"/>
              <a:t>Simple – stop gesture</a:t>
            </a:r>
          </a:p>
          <a:p>
            <a:pPr lvl="1"/>
            <a:r>
              <a:rPr lang="en-US" dirty="0" smtClean="0"/>
              <a:t>Dynamic</a:t>
            </a:r>
          </a:p>
          <a:p>
            <a:pPr lvl="2"/>
            <a:r>
              <a:rPr lang="en-US" dirty="0" smtClean="0"/>
              <a:t>Changes with time – scroll gesture</a:t>
            </a:r>
          </a:p>
          <a:p>
            <a:r>
              <a:rPr lang="en-US" dirty="0" smtClean="0"/>
              <a:t>Parametrized</a:t>
            </a:r>
          </a:p>
          <a:p>
            <a:pPr lvl="1"/>
            <a:r>
              <a:rPr lang="en-US" dirty="0" smtClean="0"/>
              <a:t>Gestures with parameter – zoom gesture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model based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Volumetric model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Skeletal model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Appearance based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 based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Silhouette based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 based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8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Model 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Volumetric Based</a:t>
            </a:r>
          </a:p>
          <a:p>
            <a:pPr lvl="1"/>
            <a:r>
              <a:rPr lang="en-US" dirty="0" smtClean="0"/>
              <a:t>Reproduce the shape of the object with high accuracy</a:t>
            </a:r>
          </a:p>
          <a:p>
            <a:pPr lvl="1"/>
            <a:r>
              <a:rPr lang="en-US" dirty="0" smtClean="0"/>
              <a:t>Computationally expensive.</a:t>
            </a:r>
          </a:p>
          <a:p>
            <a:r>
              <a:rPr lang="en-US" dirty="0" smtClean="0"/>
              <a:t>Skeletal based</a:t>
            </a:r>
          </a:p>
          <a:p>
            <a:pPr lvl="1"/>
            <a:r>
              <a:rPr lang="en-US" dirty="0" smtClean="0"/>
              <a:t>Simplified representation of the object</a:t>
            </a:r>
          </a:p>
          <a:p>
            <a:pPr lvl="1"/>
            <a:r>
              <a:rPr lang="en-US" dirty="0" smtClean="0"/>
              <a:t>Algorithms process faster</a:t>
            </a:r>
          </a:p>
          <a:p>
            <a:pPr lvl="1"/>
            <a:r>
              <a:rPr lang="en-US" dirty="0" smtClean="0"/>
              <a:t>Easier to find the parameters in real time</a:t>
            </a:r>
          </a:p>
        </p:txBody>
      </p:sp>
      <p:pic>
        <p:nvPicPr>
          <p:cNvPr id="1026" name="Picture 2" descr="http://upload.wikimedia.org/wikipedia/commons/9/99/Volumetric-hands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132" y="1920085"/>
            <a:ext cx="4122036" cy="193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d/d8/Skeletal-ha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132" y="4016848"/>
            <a:ext cx="4122037" cy="208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53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 Recognition Methods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Hidden Markov Model</a:t>
            </a:r>
          </a:p>
          <a:p>
            <a:r>
              <a:rPr lang="en-US" dirty="0" smtClean="0"/>
              <a:t>Neural Networks</a:t>
            </a:r>
          </a:p>
          <a:p>
            <a:r>
              <a:rPr lang="en-US" dirty="0" smtClean="0"/>
              <a:t>Support Vector Machines</a:t>
            </a:r>
          </a:p>
          <a:p>
            <a:r>
              <a:rPr lang="en-US" dirty="0" smtClean="0"/>
              <a:t>Simple pattern Recognition Techniques</a:t>
            </a:r>
          </a:p>
          <a:p>
            <a:r>
              <a:rPr lang="en-US" dirty="0" smtClean="0"/>
              <a:t>Finite state machines</a:t>
            </a:r>
          </a:p>
          <a:p>
            <a:r>
              <a:rPr lang="en-US" dirty="0" smtClean="0"/>
              <a:t>Time delay neural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8C42A06-B813-4D87-BBC3-9A5F0FA2425F}" vid="{24B2188F-41B0-4632-8714-6A6F9CBF09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571</TotalTime>
  <Words>443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Constantia</vt:lpstr>
      <vt:lpstr>Times New Roman</vt:lpstr>
      <vt:lpstr>Wingdings 2</vt:lpstr>
      <vt:lpstr>Theme1</vt:lpstr>
      <vt:lpstr>3D Mouse using Leap Motion Controller</vt:lpstr>
      <vt:lpstr>Gesture Recognition</vt:lpstr>
      <vt:lpstr>Input devices</vt:lpstr>
      <vt:lpstr>Leap Motion Controller</vt:lpstr>
      <vt:lpstr>Project Description</vt:lpstr>
      <vt:lpstr>Gesture Classification</vt:lpstr>
      <vt:lpstr>Gesture Representation</vt:lpstr>
      <vt:lpstr>3D Model Gestures</vt:lpstr>
      <vt:lpstr>Gesture Recognition Methods</vt:lpstr>
      <vt:lpstr>Hidden Markov Model</vt:lpstr>
      <vt:lpstr>Neural Network</vt:lpstr>
      <vt:lpstr>Milestone</vt:lpstr>
      <vt:lpstr>Design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Mouse</dc:title>
  <dc:creator>thirumalai samy rajkumar</dc:creator>
  <cp:lastModifiedBy>thirumalai samy rajkumar</cp:lastModifiedBy>
  <cp:revision>19</cp:revision>
  <dcterms:created xsi:type="dcterms:W3CDTF">2015-02-10T20:25:53Z</dcterms:created>
  <dcterms:modified xsi:type="dcterms:W3CDTF">2015-02-13T16:51:10Z</dcterms:modified>
</cp:coreProperties>
</file>