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9A61D43-5D28-473D-8E10-B1C319883529}">
  <a:tblStyle styleId="{89A61D43-5D28-473D-8E10-B1C3198835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980d56d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3980d56d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980d56d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3980d56d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980d56d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3980d56d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3980d56d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3980d56d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3980d56d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3980d56d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3980d56d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3980d56d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3980d56d7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3980d56d7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3980d56d7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3980d56d7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3980d56d7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3980d56d7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3980d56d7_0_1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3980d56d7_0_1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980d56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980d56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980d56d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980d56d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980d56d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980d56d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980d56d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980d56d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980d56d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980d56d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980d56d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980d56d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980d56d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980d56d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980d56d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980d56d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9.png"/><Relationship Id="rId4" Type="http://schemas.openxmlformats.org/officeDocument/2006/relationships/image" Target="../media/image41.png"/><Relationship Id="rId5" Type="http://schemas.openxmlformats.org/officeDocument/2006/relationships/image" Target="../media/image3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4.png"/><Relationship Id="rId4" Type="http://schemas.openxmlformats.org/officeDocument/2006/relationships/image" Target="../media/image4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0.png"/><Relationship Id="rId4" Type="http://schemas.openxmlformats.org/officeDocument/2006/relationships/image" Target="../media/image46.png"/><Relationship Id="rId5" Type="http://schemas.openxmlformats.org/officeDocument/2006/relationships/image" Target="../media/image4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33.png"/><Relationship Id="rId10" Type="http://schemas.openxmlformats.org/officeDocument/2006/relationships/image" Target="../media/image35.png"/><Relationship Id="rId13" Type="http://schemas.openxmlformats.org/officeDocument/2006/relationships/image" Target="../media/image39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Relationship Id="rId9" Type="http://schemas.openxmlformats.org/officeDocument/2006/relationships/image" Target="../media/image34.png"/><Relationship Id="rId15" Type="http://schemas.openxmlformats.org/officeDocument/2006/relationships/image" Target="../media/image26.png"/><Relationship Id="rId1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22.png"/><Relationship Id="rId7" Type="http://schemas.openxmlformats.org/officeDocument/2006/relationships/image" Target="../media/image18.png"/><Relationship Id="rId8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Bank Loan Default Prediction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Taehoon Roh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/>
        </p:nvSpPr>
        <p:spPr>
          <a:xfrm>
            <a:off x="763025" y="712650"/>
            <a:ext cx="5292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A4 : no. Of inhabitants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A5 : no. of municipalities with inhabitants &lt; 499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A6 : no. of municipalities with inhabitants 500-1999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A7 : no. of municipalities with inhabitants 2000-9999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A8 : no. of municipalities with inhabitants &gt;10000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A9 : no. of cities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A10 : ratio of urban inhabitants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A11 : average salary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A12 : </a:t>
            </a:r>
            <a:r>
              <a:rPr lang="en-GB"/>
              <a:t>unemployment</a:t>
            </a:r>
            <a:r>
              <a:rPr lang="en-GB"/>
              <a:t> rate '95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A13 : </a:t>
            </a:r>
            <a:r>
              <a:rPr lang="en-GB"/>
              <a:t>unemployment</a:t>
            </a:r>
            <a:r>
              <a:rPr lang="en-GB"/>
              <a:t> rate '96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A14 : no. of </a:t>
            </a:r>
            <a:r>
              <a:rPr lang="en-GB"/>
              <a:t>entrepreneurs</a:t>
            </a:r>
            <a:r>
              <a:rPr lang="en-GB"/>
              <a:t> per 1000 inhabitants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A15 : no. of commited crimes '95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A16 : no. of commited crimes '96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311700" y="1766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 Model</a:t>
            </a:r>
            <a:endParaRPr/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370725" y="932325"/>
            <a:ext cx="2049900" cy="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</a:t>
            </a:r>
            <a:r>
              <a:rPr lang="en-GB"/>
              <a:t>RandomForest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938" y="1884325"/>
            <a:ext cx="3076575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0725" y="639038"/>
            <a:ext cx="362902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368575"/>
            <a:ext cx="4263775" cy="28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566025" y="578578"/>
            <a:ext cx="3309600" cy="18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RandomForest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Importance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025" y="152400"/>
            <a:ext cx="379541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311700" y="1766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 Model</a:t>
            </a:r>
            <a:endParaRPr/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370725" y="932325"/>
            <a:ext cx="2049900" cy="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AdaBoost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550" y="1860100"/>
            <a:ext cx="3162300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536250"/>
            <a:ext cx="38862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93525"/>
            <a:ext cx="387667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025" y="152400"/>
            <a:ext cx="376937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/>
          <p:nvPr>
            <p:ph type="title"/>
          </p:nvPr>
        </p:nvSpPr>
        <p:spPr>
          <a:xfrm>
            <a:off x="566025" y="578578"/>
            <a:ext cx="3309600" cy="18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Adaboost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Importance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311700" y="1766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 Model</a:t>
            </a:r>
            <a:endParaRPr/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370725" y="932325"/>
            <a:ext cx="2049900" cy="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r>
              <a:rPr lang="en-GB"/>
              <a:t>. </a:t>
            </a:r>
            <a:r>
              <a:rPr lang="en-GB"/>
              <a:t>Gradient Boost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18" name="Google Shape;2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6075"/>
            <a:ext cx="381000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515725"/>
            <a:ext cx="3886200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566025" y="578578"/>
            <a:ext cx="3309600" cy="18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Gradient Boost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Importance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025" y="152400"/>
            <a:ext cx="37075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311700" y="1766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 Model</a:t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370725" y="932325"/>
            <a:ext cx="2049900" cy="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</a:t>
            </a:r>
            <a:r>
              <a:rPr lang="en-GB"/>
              <a:t> Logistic Regression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3525"/>
            <a:ext cx="3829050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850" y="1872200"/>
            <a:ext cx="299085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605700"/>
            <a:ext cx="36385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566025" y="578578"/>
            <a:ext cx="3309600" cy="18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Logistic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Importance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025" y="152400"/>
            <a:ext cx="374931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 Model Summary</a:t>
            </a:r>
            <a:endParaRPr/>
          </a:p>
        </p:txBody>
      </p:sp>
      <p:graphicFrame>
        <p:nvGraphicFramePr>
          <p:cNvPr id="246" name="Google Shape;246;p31"/>
          <p:cNvGraphicFramePr/>
          <p:nvPr/>
        </p:nvGraphicFramePr>
        <p:xfrm>
          <a:off x="607300" y="138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{89A61D43-5D28-473D-8E10-B1C319883529}</a:tableStyleId>
              </a:tblPr>
              <a:tblGrid>
                <a:gridCol w="1585875"/>
                <a:gridCol w="1585875"/>
                <a:gridCol w="1585875"/>
                <a:gridCol w="1585875"/>
                <a:gridCol w="1585875"/>
              </a:tblGrid>
              <a:tr h="67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AdaBoost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Gradient Boost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3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AUC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0.888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Recall for default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31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Top 5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Key Predictors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Mean balance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 balance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Std balance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Debited amount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Min balance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Payments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Last balance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Gender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Mean balance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M</a:t>
                      </a:r>
                      <a:r>
                        <a:rPr lang="en-GB"/>
                        <a:t>ean balance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Std balance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Monthly Issuance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Debited amount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Min balance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M</a:t>
                      </a:r>
                      <a:r>
                        <a:rPr lang="en-GB"/>
                        <a:t>in balance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Payment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Last balance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Debited amount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Gender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7" name="Google Shape;247;p31"/>
          <p:cNvSpPr txBox="1"/>
          <p:nvPr/>
        </p:nvSpPr>
        <p:spPr>
          <a:xfrm>
            <a:off x="607300" y="4602275"/>
            <a:ext cx="42873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A14 : no. of entrepreneurs per 1000 inhabitants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625" y="0"/>
            <a:ext cx="35692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Mysql + Sqlalchemy + Pandas + Numpy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55800"/>
            <a:ext cx="5733050" cy="18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4950" y="2204250"/>
            <a:ext cx="2484075" cy="17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211121"/>
            <a:ext cx="1000701" cy="5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8105" y="1380238"/>
            <a:ext cx="1961075" cy="4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04825" y="1122212"/>
            <a:ext cx="1324126" cy="8275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311700" y="4263175"/>
            <a:ext cx="16470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682 rows × 34 columns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44592" y="1249639"/>
            <a:ext cx="144678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Target Variable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625" y="882600"/>
            <a:ext cx="2972425" cy="185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0638" y="3184825"/>
            <a:ext cx="2972425" cy="190923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682 loans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: contract finished, no problems,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 : contract finished, loan not paid,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 : running contract, OK so far,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 : running contract, client in deb</a:t>
            </a:r>
            <a:r>
              <a:rPr lang="en-GB"/>
              <a:t>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0 : A + 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1 : B + 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Imbalanced -&gt; Smote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7133550" y="3565338"/>
            <a:ext cx="1477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0 : 606</a:t>
            </a:r>
            <a:b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1 : 76</a:t>
            </a:r>
            <a:endParaRPr sz="1200"/>
          </a:p>
        </p:txBody>
      </p:sp>
      <p:sp>
        <p:nvSpPr>
          <p:cNvPr id="83" name="Google Shape;83;p16"/>
          <p:cNvSpPr txBox="1"/>
          <p:nvPr/>
        </p:nvSpPr>
        <p:spPr>
          <a:xfrm>
            <a:off x="7121425" y="1489675"/>
            <a:ext cx="1344300" cy="11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A : 203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B : 31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C : 403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D : 45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4917150" y="555600"/>
            <a:ext cx="16470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Status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4897288" y="2797700"/>
            <a:ext cx="11991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Default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00" y="1622099"/>
            <a:ext cx="2940398" cy="178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4825" y="1638775"/>
            <a:ext cx="2990725" cy="1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607050" y="3548600"/>
            <a:ext cx="1913700" cy="14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mean     151410.175953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std      113372.406310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min        4980.000000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25%       66732.000000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50%      116928.000000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75%      210654.000000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max      590820.000000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2500" y="1638775"/>
            <a:ext cx="3122325" cy="18659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3488050" y="3548600"/>
            <a:ext cx="23496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mean     4190.664223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std      2215.830344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min       304.000000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25%      2477.000000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50%      3934.000000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75%      5813.500000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max      9910.000000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6588525" y="3609150"/>
            <a:ext cx="1913700" cy="1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60 : 145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48 : 138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24 : 138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12 : 131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36 : 130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835700" y="1263650"/>
            <a:ext cx="18063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Loan amount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3766750" y="1247500"/>
            <a:ext cx="2070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monthly payments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7072971" y="1268050"/>
            <a:ext cx="15684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duration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3990725" y="726675"/>
            <a:ext cx="21678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Loan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50" y="735813"/>
            <a:ext cx="2929675" cy="176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708632"/>
            <a:ext cx="2967700" cy="1819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031" y="3226325"/>
            <a:ext cx="2967696" cy="176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1000" y="3114048"/>
            <a:ext cx="2929675" cy="187705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1259575" y="375450"/>
            <a:ext cx="15624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 balance</a:t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1235350" y="2761375"/>
            <a:ext cx="15624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5437950" y="436000"/>
            <a:ext cx="13806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Last b</a:t>
            </a:r>
            <a:r>
              <a:rPr lang="en-GB"/>
              <a:t>alance</a:t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1368575" y="2785600"/>
            <a:ext cx="15138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Mean balance</a:t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5498500" y="2737150"/>
            <a:ext cx="13806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std balance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3130725" y="831000"/>
            <a:ext cx="1562400" cy="15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mean       651.994135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std       1848.990442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min     -17030.000000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25%        300.000000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50%        600.000000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75%        900.000000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max      20574.000000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399975" y="831000"/>
            <a:ext cx="1623900" cy="15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mean      42383.570381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std       22516.595485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min       -1572.000000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25%       25918.500000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50%       38315.500000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75%       54580.000000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max      137843.000000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3179175" y="3265375"/>
            <a:ext cx="1562400" cy="15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mean     43610.168682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std      13472.373437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min       5350.000000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25%      32833.081400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50%      43207.928547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75%      53614.015301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max      79500.529762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7461500" y="3265375"/>
            <a:ext cx="1562400" cy="15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mean     18355.398745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std       7481.459342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min       4462.706158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25%      11687.797057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50%      18893.263292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75%      24705.349918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max      35435.984338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3451725" y="230125"/>
            <a:ext cx="17562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Transactions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00" y="1269875"/>
            <a:ext cx="3297200" cy="241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025" y="1344512"/>
            <a:ext cx="3409400" cy="2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1719775" y="1017350"/>
            <a:ext cx="18651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Gender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6031400" y="1017350"/>
            <a:ext cx="12960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 </a:t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1550250" y="3839275"/>
            <a:ext cx="1586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Women    348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Men         334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5619625" y="3645500"/>
            <a:ext cx="1441200" cy="1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mean      37.630499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std       12.768289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min       13.000000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25%       27.000000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50%       37.000000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75%       48.000000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max       61.000000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4145000" y="375450"/>
            <a:ext cx="1441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Client 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75" y="1057925"/>
            <a:ext cx="2805374" cy="19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1138350" y="738650"/>
            <a:ext cx="11628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Card type</a:t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6902500" y="738650"/>
            <a:ext cx="16713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Frequency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8687" y="1089950"/>
            <a:ext cx="3013675" cy="2763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4525" y="1121252"/>
            <a:ext cx="2984450" cy="185782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4105700" y="762800"/>
            <a:ext cx="15867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r>
              <a:rPr lang="en-GB"/>
              <a:t>ebited_amount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935863" y="3173150"/>
            <a:ext cx="145320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no_card    646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classic     28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junior       5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gold         3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6578500" y="3853700"/>
            <a:ext cx="231930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Monthly issuance                559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Weekly issuance                   91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issuance after transaction     32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3572850" y="3233725"/>
            <a:ext cx="2167800" cy="1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mean      9003.368035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std       4842.862438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min        312.000000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25%       5302.500000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50%       8047.500000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75%      12434.750000</a:t>
            </a:r>
            <a:b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max      22704.000000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1012075" y="290600"/>
            <a:ext cx="13008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Credit Card</a:t>
            </a:r>
            <a:endParaRPr b="1"/>
          </a:p>
        </p:txBody>
      </p:sp>
      <p:sp>
        <p:nvSpPr>
          <p:cNvPr id="144" name="Google Shape;144;p20"/>
          <p:cNvSpPr txBox="1"/>
          <p:nvPr/>
        </p:nvSpPr>
        <p:spPr>
          <a:xfrm>
            <a:off x="4372175" y="326900"/>
            <a:ext cx="13686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Orders</a:t>
            </a:r>
            <a:endParaRPr b="1"/>
          </a:p>
        </p:txBody>
      </p:sp>
      <p:sp>
        <p:nvSpPr>
          <p:cNvPr id="145" name="Google Shape;145;p20"/>
          <p:cNvSpPr txBox="1"/>
          <p:nvPr/>
        </p:nvSpPr>
        <p:spPr>
          <a:xfrm>
            <a:off x="7130050" y="351050"/>
            <a:ext cx="12162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Account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88" y="733725"/>
            <a:ext cx="1815254" cy="11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5725" y="763950"/>
            <a:ext cx="1692425" cy="104912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3754500" y="218000"/>
            <a:ext cx="19137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Demographic Data</a:t>
            </a:r>
            <a:endParaRPr b="1"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9013" y="755400"/>
            <a:ext cx="1692425" cy="1066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2325" y="729638"/>
            <a:ext cx="1815250" cy="1117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8903" y="2179512"/>
            <a:ext cx="1692425" cy="1109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62975" y="2179500"/>
            <a:ext cx="1736907" cy="10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07075" y="2170250"/>
            <a:ext cx="1815250" cy="1084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67625" y="2182125"/>
            <a:ext cx="1815250" cy="1104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9449" y="3625274"/>
            <a:ext cx="1736900" cy="108179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835700" y="1847388"/>
            <a:ext cx="4239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A4</a:t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2719488" y="1847400"/>
            <a:ext cx="4239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4603275" y="1847400"/>
            <a:ext cx="4239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A6</a:t>
            </a:r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6585500" y="1847400"/>
            <a:ext cx="4239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A7</a:t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835688" y="3192300"/>
            <a:ext cx="4239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A8</a:t>
            </a:r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891325" y="3625275"/>
            <a:ext cx="1736900" cy="105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665700" y="3603600"/>
            <a:ext cx="1815250" cy="1113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480950" y="3577825"/>
            <a:ext cx="1815250" cy="1111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305550" y="3621180"/>
            <a:ext cx="1736900" cy="107152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 txBox="1"/>
          <p:nvPr/>
        </p:nvSpPr>
        <p:spPr>
          <a:xfrm>
            <a:off x="2737238" y="3192300"/>
            <a:ext cx="4239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A9</a:t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4702755" y="3192300"/>
            <a:ext cx="5898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A10</a:t>
            </a:r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6668255" y="3192300"/>
            <a:ext cx="5898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A11</a:t>
            </a:r>
            <a:endParaRPr/>
          </a:p>
        </p:txBody>
      </p:sp>
      <p:sp>
        <p:nvSpPr>
          <p:cNvPr id="172" name="Google Shape;172;p21"/>
          <p:cNvSpPr txBox="1"/>
          <p:nvPr/>
        </p:nvSpPr>
        <p:spPr>
          <a:xfrm>
            <a:off x="752755" y="4707075"/>
            <a:ext cx="5898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A12</a:t>
            </a:r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2464880" y="4707075"/>
            <a:ext cx="5898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A13</a:t>
            </a:r>
            <a:endParaRPr/>
          </a:p>
        </p:txBody>
      </p:sp>
      <p:sp>
        <p:nvSpPr>
          <p:cNvPr id="174" name="Google Shape;174;p21"/>
          <p:cNvSpPr txBox="1"/>
          <p:nvPr/>
        </p:nvSpPr>
        <p:spPr>
          <a:xfrm>
            <a:off x="4520342" y="4707075"/>
            <a:ext cx="5898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A14</a:t>
            </a:r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6264105" y="4707075"/>
            <a:ext cx="5898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A15</a:t>
            </a:r>
            <a:endParaRPr/>
          </a:p>
        </p:txBody>
      </p:sp>
      <p:sp>
        <p:nvSpPr>
          <p:cNvPr id="176" name="Google Shape;176;p21"/>
          <p:cNvSpPr txBox="1"/>
          <p:nvPr/>
        </p:nvSpPr>
        <p:spPr>
          <a:xfrm>
            <a:off x="8063630" y="4707075"/>
            <a:ext cx="5898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A16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