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093" r:id="rId1"/>
  </p:sldMasterIdLst>
  <p:notesMasterIdLst>
    <p:notesMasterId r:id="rId13"/>
  </p:notesMasterIdLst>
  <p:sldIdLst>
    <p:sldId id="256" r:id="rId2"/>
    <p:sldId id="257" r:id="rId3"/>
    <p:sldId id="273" r:id="rId4"/>
    <p:sldId id="258" r:id="rId5"/>
    <p:sldId id="259" r:id="rId6"/>
    <p:sldId id="260" r:id="rId7"/>
    <p:sldId id="263" r:id="rId8"/>
    <p:sldId id="270" r:id="rId9"/>
    <p:sldId id="271" r:id="rId10"/>
    <p:sldId id="262" r:id="rId11"/>
    <p:sldId id="266" r:id="rId12"/>
  </p:sldIdLst>
  <p:sldSz cx="14630400" cy="8229600"/>
  <p:notesSz cx="8229600" cy="146304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DM Sans Medium" pitchFamily="2" charset="0"/>
      <p:regular r:id="rId18"/>
      <p:italic r:id="rId19"/>
    </p:embeddedFont>
    <p:embeddedFont>
      <p:font typeface="Inter" panose="020B0604020202020204" charset="0"/>
      <p:regular r:id="rId20"/>
    </p:embeddedFont>
    <p:embeddedFont>
      <p:font typeface="Wingdings 3" panose="05040102010807070707" pitchFamily="18" charset="2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9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3T15:45:26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3T15:45:39.3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24575,'42'0'0,"1"2"0,44 9 0,-67-9 0,0 0 0,27-2 0,32 2 0,-55 0 0,-1-1 0,1-1 0,24-4 0,25 0 0,-2 5 0,77-2 0,383-8 0,-324 11 0,-130 0 0,48-1 0,289-6 0,-231 7 0,-83-4 0,-33 0 0,95 9 0,-137-4 0,-14-1 0,1 0 0,-1-1 0,1-1 0,0 0 0,0 0 0,17-3 0,13-3 0,0 2 0,1 2 0,52 4 0,-12 0 0,286-2 0,-368 0 0,1 1 0,-1-1 0,1 1 0,0-1 0,-1 1 0,0-1 0,1 1 0,-1 0 0,1 0 0,-1 0 0,0 0 0,1 0 0,-1 0 0,0 0 0,0 0 0,0 1 0,0-1 0,2 3 0,15 13 0,17-3 0,-29-12 0,1 0 0,-1 1 0,0 0 0,11 6 0,-17-9 0,1 0 0,0 1 0,0-1 0,-1 1 0,1 0 0,-1-1 0,1 1 0,-1-1 0,1 1 0,-1 0 0,1-1 0,-1 1 0,1 0 0,-1-1 0,0 1 0,1 0 0,-1 0 0,0 0 0,0-1 0,1 1 0,-1 0 0,0 0 0,0 0 0,0-1 0,0 1 0,0 0 0,0 0 0,0 0 0,-1 0 0,0 1 0,0 0 0,0 0 0,0 0 0,0 0 0,0-1 0,-1 1 0,1 0 0,-1-1 0,1 1 0,-1-1 0,-1 2 0,-5 2 0,0 1 0,-1-2 0,-16 8 0,-4-1 0,16-7 0,0 1 0,1 0 0,-18 10 0,-18 15 82,-209 121-1529,200-122-5379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63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1054" y="822960"/>
            <a:ext cx="9601200" cy="3566161"/>
          </a:xfrm>
        </p:spPr>
        <p:txBody>
          <a:bodyPr anchor="b">
            <a:normAutofit/>
          </a:bodyPr>
          <a:lstStyle>
            <a:lvl1pPr algn="l">
              <a:defRPr sz="576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054" y="4612641"/>
            <a:ext cx="7680960" cy="2336800"/>
          </a:xfrm>
        </p:spPr>
        <p:txBody>
          <a:bodyPr anchor="t">
            <a:normAutofit/>
          </a:bodyPr>
          <a:lstStyle>
            <a:lvl1pPr marL="0" indent="0" algn="l">
              <a:buNone/>
              <a:defRPr sz="252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9873614" y="10160"/>
            <a:ext cx="4572000" cy="457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29805" y="109855"/>
            <a:ext cx="7296786" cy="7296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8682990" y="274320"/>
            <a:ext cx="5943600" cy="5943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8803005" y="38734"/>
            <a:ext cx="5823587" cy="58235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414512" y="731522"/>
            <a:ext cx="5212079" cy="52120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796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822960" y="640080"/>
            <a:ext cx="12982574" cy="374904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1097282" y="4612640"/>
            <a:ext cx="9965052" cy="54864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920"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63450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anchor="ctr">
            <a:normAutofit/>
          </a:bodyPr>
          <a:lstStyle>
            <a:lvl1pPr algn="l">
              <a:defRPr sz="38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4937760"/>
            <a:ext cx="10243186" cy="2255520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6908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4" y="822960"/>
            <a:ext cx="10972801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35454" y="4114800"/>
            <a:ext cx="10241280" cy="4572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161281"/>
            <a:ext cx="10241280" cy="2021838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724405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4114800"/>
            <a:ext cx="10241280" cy="2036880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3" y="6159577"/>
            <a:ext cx="10243188" cy="1032480"/>
          </a:xfr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409532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696" y="822960"/>
            <a:ext cx="10972800" cy="3291840"/>
          </a:xfrm>
        </p:spPr>
        <p:txBody>
          <a:bodyPr anchor="ctr">
            <a:normAutofit/>
          </a:bodyPr>
          <a:lstStyle>
            <a:lvl1pPr algn="l">
              <a:defRPr sz="384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5" y="4714241"/>
            <a:ext cx="10241281" cy="125983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974080"/>
            <a:ext cx="10241281" cy="1219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8174" y="9746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342494" y="3322321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 algn="r"/>
            <a:r>
              <a:rPr lang="en-US" sz="96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900179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6" y="822960"/>
            <a:ext cx="12070080" cy="329184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1054" y="4714241"/>
            <a:ext cx="10241280" cy="100584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8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5720079"/>
            <a:ext cx="10241281" cy="147320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579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593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22254" y="822960"/>
            <a:ext cx="246888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60" y="822960"/>
            <a:ext cx="9387840" cy="637032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8416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596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6325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3000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5426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67301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22622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834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696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948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054" y="2407920"/>
            <a:ext cx="10241281" cy="2737920"/>
          </a:xfrm>
        </p:spPr>
        <p:txBody>
          <a:bodyPr anchor="b">
            <a:normAutofit/>
          </a:bodyPr>
          <a:lstStyle>
            <a:lvl1pPr algn="l">
              <a:defRPr sz="432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6" y="5394960"/>
            <a:ext cx="10241280" cy="1798320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bg2">
                    <a:lumMod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2409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1054" y="822961"/>
            <a:ext cx="5925186" cy="433832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9760" y="822961"/>
            <a:ext cx="5921375" cy="433831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8409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6497" y="822960"/>
            <a:ext cx="5579744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1054" y="1524635"/>
            <a:ext cx="5925186" cy="363664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4879" y="822960"/>
            <a:ext cx="5598161" cy="691514"/>
          </a:xfrm>
        </p:spPr>
        <p:txBody>
          <a:bodyPr anchor="b">
            <a:noAutofit/>
          </a:bodyPr>
          <a:lstStyle>
            <a:lvl1pPr marL="0" indent="0">
              <a:buNone/>
              <a:defRPr sz="3360" b="0">
                <a:solidFill>
                  <a:schemeClr val="tx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854" y="1514474"/>
            <a:ext cx="5915026" cy="363664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0869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533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7289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014" y="822960"/>
            <a:ext cx="4389120" cy="1645920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055" y="822960"/>
            <a:ext cx="7132321" cy="637032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2014" y="2651760"/>
            <a:ext cx="4389120" cy="2509520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68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7374" y="1737360"/>
            <a:ext cx="7223760" cy="1371600"/>
          </a:xfrm>
        </p:spPr>
        <p:txBody>
          <a:bodyPr anchor="b">
            <a:normAutofit/>
          </a:bodyPr>
          <a:lstStyle>
            <a:lvl1pPr algn="l">
              <a:defRPr sz="33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6814" y="1097280"/>
            <a:ext cx="3937169" cy="54864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7374" y="3332480"/>
            <a:ext cx="7225666" cy="2458720"/>
          </a:xfrm>
        </p:spPr>
        <p:txBody>
          <a:bodyPr anchor="t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5257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1048363" y="3556000"/>
            <a:ext cx="3578230" cy="3850640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1054" y="5384799"/>
            <a:ext cx="10241280" cy="180848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54" y="822961"/>
            <a:ext cx="10241280" cy="4338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885294" y="7406641"/>
            <a:ext cx="192024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1054" y="7406641"/>
            <a:ext cx="9052560" cy="43815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5841" y="6694171"/>
            <a:ext cx="1370694" cy="8039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4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005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  <p:sldLayoutId id="2147484109" r:id="rId16"/>
    <p:sldLayoutId id="2147484110" r:id="rId17"/>
    <p:sldLayoutId id="2147484111" r:id="rId18"/>
    <p:sldLayoutId id="2147484112" r:id="rId19"/>
    <p:sldLayoutId id="2147484114" r:id="rId20"/>
    <p:sldLayoutId id="2147484115" r:id="rId21"/>
    <p:sldLayoutId id="2147484116" r:id="rId22"/>
    <p:sldLayoutId id="2147484117" r:id="rId23"/>
    <p:sldLayoutId id="2147484118" r:id="rId24"/>
    <p:sldLayoutId id="2147484119" r:id="rId25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6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44018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85166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400300" indent="-20574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8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7.png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4514" y="14435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Sleepwalking Detection and Prevention System Using IoT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74515" y="352757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a novel IoT-based wearable system to detect and prevent sleepwalking incidents.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674517" y="44433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28282F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</a:t>
            </a:r>
            <a:r>
              <a:rPr lang="en-US" sz="175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75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</a:t>
            </a:r>
            <a:r>
              <a:rPr lang="en-US" sz="200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 P Bhoomika Rai</a:t>
            </a:r>
          </a:p>
          <a:p>
            <a:r>
              <a:rPr lang="en-US" sz="200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Thrisha J Shetty</a:t>
            </a:r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28282F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74516" y="59879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</a:t>
            </a:r>
            <a:r>
              <a:rPr lang="en-US" sz="2000" dirty="0" err="1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Dhanya</a:t>
            </a:r>
            <a:r>
              <a:rPr lang="en-US" sz="2000" dirty="0">
                <a:solidFill>
                  <a:srgbClr val="28282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 Kunder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793790" y="62297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85493"/>
            <a:ext cx="75510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 and Future Work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13443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361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Key Findings</a:t>
            </a:r>
            <a:endParaRPr lang="en-US" sz="2400" dirty="0"/>
          </a:p>
        </p:txBody>
      </p:sp>
      <p:sp>
        <p:nvSpPr>
          <p:cNvPr id="6" name="Text 2"/>
          <p:cNvSpPr/>
          <p:nvPr/>
        </p:nvSpPr>
        <p:spPr>
          <a:xfrm>
            <a:off x="7754422" y="2851666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effectively detects sleepwalking and provides timely intervention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804285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031099"/>
            <a:ext cx="29365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Future Enhancements</a:t>
            </a:r>
            <a:endParaRPr lang="en-US" sz="2400" dirty="0"/>
          </a:p>
        </p:txBody>
      </p:sp>
      <p:sp>
        <p:nvSpPr>
          <p:cNvPr id="9" name="Text 4"/>
          <p:cNvSpPr/>
          <p:nvPr/>
        </p:nvSpPr>
        <p:spPr>
          <a:xfrm>
            <a:off x="7754422" y="452151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Incorporate additional sensors, develop a mobile app, and explore advanced connection protocols.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474137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5700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Impact</a:t>
            </a:r>
            <a:endParaRPr lang="en-US" sz="2400" dirty="0"/>
          </a:p>
        </p:txBody>
      </p:sp>
      <p:sp>
        <p:nvSpPr>
          <p:cNvPr id="12" name="Text 6"/>
          <p:cNvSpPr/>
          <p:nvPr/>
        </p:nvSpPr>
        <p:spPr>
          <a:xfrm>
            <a:off x="7754422" y="6191369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system has the potential to significantly improve the safety and well-being of sleepwalkers.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endParaRPr lang="en-US" sz="445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553A0-70A8-47EE-8EA9-5117405BC2C9}"/>
              </a:ext>
            </a:extLst>
          </p:cNvPr>
          <p:cNvSpPr txBox="1"/>
          <p:nvPr/>
        </p:nvSpPr>
        <p:spPr>
          <a:xfrm>
            <a:off x="2579035" y="4422070"/>
            <a:ext cx="101084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chemeClr val="bg1"/>
                </a:solidFill>
                <a:latin typeface="DM Sans Medium" panose="020B0604020202020204" charset="0"/>
              </a:rPr>
              <a:t>Sleepwalking is unpredictable, but safety shouldn’t be.</a:t>
            </a:r>
            <a:endParaRPr lang="en-IN" sz="3000" dirty="0">
              <a:solidFill>
                <a:schemeClr val="bg1"/>
              </a:solidFill>
              <a:latin typeface="DM Sans Medium" panose="020B060402020202020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12AF24-2BAB-49F4-86E3-3DDE2C04C843}"/>
              </a:ext>
            </a:extLst>
          </p:cNvPr>
          <p:cNvSpPr txBox="1"/>
          <p:nvPr/>
        </p:nvSpPr>
        <p:spPr>
          <a:xfrm>
            <a:off x="3442220" y="3178919"/>
            <a:ext cx="75164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DM Sans Medium" panose="020B0604020202020204" charset="0"/>
              </a:rPr>
              <a:t>THANK YOU</a:t>
            </a:r>
            <a:endParaRPr lang="en-IN" sz="8000" dirty="0">
              <a:solidFill>
                <a:schemeClr val="bg1"/>
              </a:solidFill>
              <a:latin typeface="DM Sans Medium" panose="020B060402020202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78730" y="1103558"/>
            <a:ext cx="88964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Sleepwalking: A Growing Concern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414364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449347" y="44159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Sleepwalking Risks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417439" y="4939244"/>
            <a:ext cx="35727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Sleepwalking can lead to falls, wandering, and self-harm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5212202" y="4417003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7" name="Text 5"/>
          <p:cNvSpPr/>
          <p:nvPr/>
        </p:nvSpPr>
        <p:spPr>
          <a:xfrm>
            <a:off x="5864053" y="43566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Traditional Solutions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840611" y="4940645"/>
            <a:ext cx="357270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Medications and physical barriers are often intrusive and ineffective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9864605" y="4384181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DEBE3"/>
          </a:solidFill>
          <a:ln/>
        </p:spPr>
      </p:sp>
      <p:sp>
        <p:nvSpPr>
          <p:cNvPr id="10" name="Text 8"/>
          <p:cNvSpPr/>
          <p:nvPr/>
        </p:nvSpPr>
        <p:spPr>
          <a:xfrm>
            <a:off x="10435886" y="43617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Need for Innovation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10067150" y="4939244"/>
            <a:ext cx="357270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non-invasive, real-time solution is needed to ensure safety</a:t>
            </a:r>
            <a:endParaRPr 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30F626-A4B7-4727-9454-19D96448129B}"/>
              </a:ext>
            </a:extLst>
          </p:cNvPr>
          <p:cNvSpPr txBox="1"/>
          <p:nvPr/>
        </p:nvSpPr>
        <p:spPr>
          <a:xfrm>
            <a:off x="3964602" y="2251677"/>
            <a:ext cx="73247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Did You Know?</a:t>
            </a:r>
            <a:r>
              <a:rPr lang="en-US" sz="2400" dirty="0"/>
              <a:t> </a:t>
            </a:r>
            <a:r>
              <a:rPr lang="en-US" sz="2400" i="1" dirty="0"/>
              <a:t>Up to 4% of adults and 17% of children experience sleepwalking, leading to injuries and accidents.</a:t>
            </a:r>
            <a:endParaRPr lang="en-IN" sz="2400" dirty="0"/>
          </a:p>
        </p:txBody>
      </p:sp>
      <p:pic>
        <p:nvPicPr>
          <p:cNvPr id="16" name="Graphic 15" descr="Warning with solid fill">
            <a:extLst>
              <a:ext uri="{FF2B5EF4-FFF2-40B4-BE49-F238E27FC236}">
                <a16:creationId xmlns:a16="http://schemas.microsoft.com/office/drawing/2014/main" id="{251A895B-5128-495F-BB23-D9A1DC84F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6037" y="4415995"/>
            <a:ext cx="396835" cy="396835"/>
          </a:xfrm>
          <a:prstGeom prst="rect">
            <a:avLst/>
          </a:prstGeom>
        </p:spPr>
      </p:pic>
      <p:pic>
        <p:nvPicPr>
          <p:cNvPr id="18" name="Graphic 17" descr="Medicine with solid fill">
            <a:extLst>
              <a:ext uri="{FF2B5EF4-FFF2-40B4-BE49-F238E27FC236}">
                <a16:creationId xmlns:a16="http://schemas.microsoft.com/office/drawing/2014/main" id="{C5E8AB32-6EA4-4D69-95B1-C640CA2787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12202" y="4384181"/>
            <a:ext cx="457200" cy="457200"/>
          </a:xfrm>
          <a:prstGeom prst="rect">
            <a:avLst/>
          </a:prstGeom>
        </p:spPr>
      </p:pic>
      <p:pic>
        <p:nvPicPr>
          <p:cNvPr id="20" name="Graphic 19" descr="Brain in head with solid fill">
            <a:extLst>
              <a:ext uri="{FF2B5EF4-FFF2-40B4-BE49-F238E27FC236}">
                <a16:creationId xmlns:a16="http://schemas.microsoft.com/office/drawing/2014/main" id="{67D17C42-AED4-492F-B9EE-AFB92896E5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47700" y="4384181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0FBE12-40C8-079E-D181-9972FDB8F51E}"/>
              </a:ext>
            </a:extLst>
          </p:cNvPr>
          <p:cNvSpPr txBox="1"/>
          <p:nvPr/>
        </p:nvSpPr>
        <p:spPr>
          <a:xfrm>
            <a:off x="3418133" y="385794"/>
            <a:ext cx="7315200" cy="79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IN" sz="4450" dirty="0">
                <a:solidFill>
                  <a:schemeClr val="bg1"/>
                </a:solidFill>
                <a:latin typeface="DM Sans Medium" panose="020B0604020202020204" charset="0"/>
              </a:rPr>
              <a:t>System Workflow</a:t>
            </a:r>
            <a:endParaRPr lang="en-US" sz="4450" dirty="0">
              <a:solidFill>
                <a:schemeClr val="bg1"/>
              </a:solidFill>
              <a:latin typeface="DM Sans Medium" panose="020B060402020202020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86C1E-5E52-A989-8971-3531F99A93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58"/>
          <a:stretch/>
        </p:blipFill>
        <p:spPr>
          <a:xfrm>
            <a:off x="1186978" y="1179794"/>
            <a:ext cx="12256444" cy="670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5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1269" y="439254"/>
            <a:ext cx="86078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System Design and Architecture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601472" y="16361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Wearable Device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348769" y="1990510"/>
            <a:ext cx="6975532" cy="650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Tracks movement, triggers a shock module and sends alerts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9505291" y="1649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Monitoring System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7543931" y="20243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Receives alerts and notifies the caregiver via Bluetooth.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0C8D66-F7BF-4EA5-A87F-89867834C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46" b="5844"/>
          <a:stretch/>
        </p:blipFill>
        <p:spPr>
          <a:xfrm>
            <a:off x="339668" y="2668515"/>
            <a:ext cx="6975532" cy="49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33B367-74F7-4B17-A02A-E90DF0D78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931" y="2668515"/>
            <a:ext cx="6796307" cy="4932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D99A470-F454-70FC-1A79-17ABD0C3FB07}"/>
                  </a:ext>
                </a:extLst>
              </p14:cNvPr>
              <p14:cNvContentPartPr/>
              <p14:nvPr/>
            </p14:nvContentPartPr>
            <p14:xfrm>
              <a:off x="1216520" y="2783640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D99A470-F454-70FC-1A79-17ABD0C3FB0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07520" y="27750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737CB29-98EA-6F7E-8780-29DC49509481}"/>
                  </a:ext>
                </a:extLst>
              </p14:cNvPr>
              <p14:cNvContentPartPr/>
              <p14:nvPr/>
            </p14:nvContentPartPr>
            <p14:xfrm>
              <a:off x="987789" y="2770237"/>
              <a:ext cx="1276200" cy="14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737CB29-98EA-6F7E-8780-29DC4950948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4789" y="2707237"/>
                <a:ext cx="1401840" cy="268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326879" y="1271288"/>
            <a:ext cx="61806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Hardware Components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89" y="2674500"/>
            <a:ext cx="3664863" cy="2509065"/>
          </a:xfrm>
          <a:prstGeom prst="roundRect">
            <a:avLst>
              <a:gd name="adj" fmla="val 1420"/>
            </a:avLst>
          </a:prstGeom>
          <a:solidFill>
            <a:srgbClr val="EDEB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2901315"/>
            <a:ext cx="29479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ESP32 Microcontroller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271374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Processes sensor data, manages Bluetooth communication and controls the shock module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8" y="2674501"/>
            <a:ext cx="3664744" cy="2509064"/>
          </a:xfrm>
          <a:prstGeom prst="roundRect">
            <a:avLst>
              <a:gd name="adj" fmla="val 1420"/>
            </a:avLst>
          </a:prstGeom>
          <a:solidFill>
            <a:srgbClr val="EDEBE3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Pedometer Sensor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562" y="324992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Monitors movement patterns and triggers alerts when thresholds are exceeded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697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523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Shock Module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3" y="592347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Delivers mild electrical stimuli to awaken the sleepwalker.</a:t>
            </a:r>
            <a:endParaRPr lang="en-US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B7F03A-3E5B-4155-A8D1-D5454EDF0E76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65" t="16252" r="32339" b="16242"/>
          <a:stretch/>
        </p:blipFill>
        <p:spPr bwMode="auto">
          <a:xfrm rot="16200000">
            <a:off x="2640339" y="1607873"/>
            <a:ext cx="1805939" cy="39391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E81684-A2DF-4C37-A47B-E4645A41C6D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9" y="4651513"/>
            <a:ext cx="3901017" cy="19524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933706" y="1398589"/>
            <a:ext cx="6762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Software Implementation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8991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88370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Arduino IDE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374118"/>
            <a:ext cx="22919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was programmed using the Arduino IDE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5904" y="308991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3883700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Bluetooth Communication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728448"/>
            <a:ext cx="22920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Enables real-time alerts to the caregiver's device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138" y="308991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3883700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Alarm System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374118"/>
            <a:ext cx="2291953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Activates the shock module and sends alerts when sleepwalking is detected.</a:t>
            </a:r>
            <a:endParaRPr lang="en-US" sz="2000" dirty="0"/>
          </a:p>
        </p:txBody>
      </p:sp>
      <p:pic>
        <p:nvPicPr>
          <p:cNvPr id="2050" name="Picture 2" descr="Arduino IDE: Learn to use the IDE in Under 10 Minutes.">
            <a:extLst>
              <a:ext uri="{FF2B5EF4-FFF2-40B4-BE49-F238E27FC236}">
                <a16:creationId xmlns:a16="http://schemas.microsoft.com/office/drawing/2014/main" id="{A7A96182-3650-47C5-8440-5D6B9B57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8581" y="2708098"/>
            <a:ext cx="4387810" cy="376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8917"/>
            <a:ext cx="60457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Benefits of the System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190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</p:sp>
      <p:sp>
        <p:nvSpPr>
          <p:cNvPr id="4" name="Text 2"/>
          <p:cNvSpPr/>
          <p:nvPr/>
        </p:nvSpPr>
        <p:spPr>
          <a:xfrm>
            <a:off x="1303973" y="30190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Enhanced Safety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3509486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Reduces the risk of injuries associated with sleepwalking.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1133951" y="409920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</p:sp>
      <p:sp>
        <p:nvSpPr>
          <p:cNvPr id="7" name="Text 5"/>
          <p:cNvSpPr/>
          <p:nvPr/>
        </p:nvSpPr>
        <p:spPr>
          <a:xfrm>
            <a:off x="1644134" y="4099203"/>
            <a:ext cx="34438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Non-Invasive Intervention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4589621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 gentle and effective way to awaken the sleepwalker.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1474232" y="517933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</p:sp>
      <p:sp>
        <p:nvSpPr>
          <p:cNvPr id="10" name="Text 8"/>
          <p:cNvSpPr/>
          <p:nvPr/>
        </p:nvSpPr>
        <p:spPr>
          <a:xfrm>
            <a:off x="1984415" y="5179338"/>
            <a:ext cx="3825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Peace of Mind for Caregivers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5669756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Offers real-time monitoring and alerts, providing reassurance and timely intervention.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532FA-7C9F-43D3-5021-FB144D96F9DB}"/>
              </a:ext>
            </a:extLst>
          </p:cNvPr>
          <p:cNvSpPr txBox="1"/>
          <p:nvPr/>
        </p:nvSpPr>
        <p:spPr>
          <a:xfrm>
            <a:off x="2731384" y="773668"/>
            <a:ext cx="8717056" cy="7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50" dirty="0">
                <a:solidFill>
                  <a:schemeClr val="bg1"/>
                </a:solidFill>
                <a:latin typeface="DM Sans Medium" panose="020B0604020202020204" charset="0"/>
              </a:rPr>
              <a:t>Experiments and Testing Plans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E59606-24D4-1CEC-5D4E-82075CDA443D}"/>
              </a:ext>
            </a:extLst>
          </p:cNvPr>
          <p:cNvSpPr txBox="1"/>
          <p:nvPr/>
        </p:nvSpPr>
        <p:spPr>
          <a:xfrm>
            <a:off x="700928" y="2163384"/>
            <a:ext cx="7315200" cy="13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Detection Accuracy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The system achieved a high detection accuracy, </a:t>
            </a:r>
            <a:r>
              <a:rPr lang="en-US" sz="2000" dirty="0" err="1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minimising</a:t>
            </a: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 false positives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1BBFC-DE6C-EFA7-5A5E-6CD904CF25C0}"/>
              </a:ext>
            </a:extLst>
          </p:cNvPr>
          <p:cNvSpPr txBox="1"/>
          <p:nvPr/>
        </p:nvSpPr>
        <p:spPr>
          <a:xfrm>
            <a:off x="700928" y="3856253"/>
            <a:ext cx="7315200" cy="13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Bluetooth Communication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The Bluetooth communication stayed consistently strong and reliable.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A6C6FD-B72D-D247-E654-A07A846A4DE6}"/>
              </a:ext>
            </a:extLst>
          </p:cNvPr>
          <p:cNvSpPr txBox="1"/>
          <p:nvPr/>
        </p:nvSpPr>
        <p:spPr>
          <a:xfrm>
            <a:off x="705780" y="5671358"/>
            <a:ext cx="7315200" cy="8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Fine-Tuning Shock Intensity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Ensuring it is enough to wake the person but still safe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D3F55-1844-15EA-52EA-AF1E6BF6F8E5}"/>
              </a:ext>
            </a:extLst>
          </p:cNvPr>
          <p:cNvSpPr txBox="1"/>
          <p:nvPr/>
        </p:nvSpPr>
        <p:spPr>
          <a:xfrm>
            <a:off x="8020980" y="2155427"/>
            <a:ext cx="6060780" cy="13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Testing with Different Motion Patterns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Rolling over vs. actual sleepwalking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Reducing false alarms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70AF-D7B9-8662-EF9E-6327CFD62E9F}"/>
              </a:ext>
            </a:extLst>
          </p:cNvPr>
          <p:cNvSpPr txBox="1"/>
          <p:nvPr/>
        </p:nvSpPr>
        <p:spPr>
          <a:xfrm>
            <a:off x="8016128" y="3927554"/>
            <a:ext cx="7315200" cy="83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Battery Life &amp; Power Consumption Analysis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Checking how long the system runs continuously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267DBE-14BA-845D-6487-4C90AB2CCD50}"/>
              </a:ext>
            </a:extLst>
          </p:cNvPr>
          <p:cNvSpPr txBox="1"/>
          <p:nvPr/>
        </p:nvSpPr>
        <p:spPr>
          <a:xfrm>
            <a:off x="8016128" y="5671358"/>
            <a:ext cx="7315200" cy="13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Long-Term Reliability Testing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Testing the system over multiple nights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Evaluating wear and tear on components</a:t>
            </a:r>
          </a:p>
        </p:txBody>
      </p:sp>
    </p:spTree>
    <p:extLst>
      <p:ext uri="{BB962C8B-B14F-4D97-AF65-F5344CB8AC3E}">
        <p14:creationId xmlns:p14="http://schemas.microsoft.com/office/powerpoint/2010/main" val="60570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16BFD4-4245-9A57-94A6-57767F83EAD1}"/>
              </a:ext>
            </a:extLst>
          </p:cNvPr>
          <p:cNvSpPr txBox="1"/>
          <p:nvPr/>
        </p:nvSpPr>
        <p:spPr>
          <a:xfrm>
            <a:off x="2787509" y="1079008"/>
            <a:ext cx="9055381" cy="7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50" dirty="0">
                <a:solidFill>
                  <a:schemeClr val="bg1"/>
                </a:solidFill>
                <a:latin typeface="DM Sans Medium" panose="020B0604020202020204" charset="0"/>
              </a:rPr>
              <a:t>Market Potential &amp; 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A7420E-756D-C71A-08D0-6F4FF6541697}"/>
              </a:ext>
            </a:extLst>
          </p:cNvPr>
          <p:cNvSpPr txBox="1"/>
          <p:nvPr/>
        </p:nvSpPr>
        <p:spPr>
          <a:xfrm>
            <a:off x="762000" y="2737663"/>
            <a:ext cx="23577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bg1"/>
                </a:solidFill>
                <a:latin typeface="DM Sans Medium" panose="020B0604020202020204" charset="0"/>
              </a:rPr>
              <a:t>📌 Target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7062C-3832-4747-348A-67DF6AD597AF}"/>
              </a:ext>
            </a:extLst>
          </p:cNvPr>
          <p:cNvSpPr txBox="1"/>
          <p:nvPr/>
        </p:nvSpPr>
        <p:spPr>
          <a:xfrm>
            <a:off x="4955593" y="2737663"/>
            <a:ext cx="353160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🌍 </a:t>
            </a:r>
            <a:r>
              <a:rPr lang="en-US" sz="2200" dirty="0">
                <a:solidFill>
                  <a:schemeClr val="bg1"/>
                </a:solidFill>
                <a:latin typeface="DM Sans Medium" panose="020B0604020202020204" charset="0"/>
              </a:rPr>
              <a:t>Where It Can Be Sold</a:t>
            </a:r>
            <a:endParaRPr lang="en-IN" sz="2200" dirty="0">
              <a:solidFill>
                <a:schemeClr val="bg1"/>
              </a:solidFill>
              <a:latin typeface="DM Sans Medium" panose="020B060402020202020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06BA22-264F-53E6-989E-F31CAD13E64D}"/>
              </a:ext>
            </a:extLst>
          </p:cNvPr>
          <p:cNvSpPr txBox="1"/>
          <p:nvPr/>
        </p:nvSpPr>
        <p:spPr>
          <a:xfrm>
            <a:off x="9509535" y="2702580"/>
            <a:ext cx="44969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solidFill>
                  <a:schemeClr val="bg1"/>
                </a:solidFill>
                <a:latin typeface="DM Sans Medium" panose="020B0604020202020204" charset="0"/>
              </a:rPr>
              <a:t>  💡 </a:t>
            </a:r>
            <a:r>
              <a:rPr lang="en-IN" sz="2200" dirty="0">
                <a:solidFill>
                  <a:schemeClr val="bg1"/>
                </a:solidFill>
                <a:latin typeface="DM Sans Medium" panose="020B0604020202020204" charset="0"/>
              </a:rPr>
              <a:t>Commercialization Strategy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F4DD957-C773-286D-5BCF-942E9E03D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5250"/>
            <a:ext cx="3992827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Individuals with sleepwalking     disorder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Parents &amp; guardians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Sleep clinics &amp; hospitals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Elderly care centers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BF2D224-A8E9-43C4-71D7-34D2B80F1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5593" y="3045250"/>
            <a:ext cx="4078361" cy="2462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bg1"/>
                </a:solidFill>
                <a:latin typeface="Inter" panose="020B0604020202020204" charset="0"/>
                <a:ea typeface="Inter" panose="020B0604020202020204" charset="0"/>
              </a:rPr>
              <a:t>Online platforms </a:t>
            </a:r>
          </a:p>
          <a:p>
            <a:pPr marL="28575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Pharmacies &amp; wellness stores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Medical device suppliers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Smart home integration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6066AC-47DA-36F6-EB0B-BA24DDED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5065" y="2737663"/>
            <a:ext cx="4737063" cy="4585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Wearable device for individuals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Subscription-based monitoring services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Mobile app integration for real-time alerts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ter" panose="020B0604020202020204" charset="0"/>
                <a:ea typeface="Inter" panose="020B0604020202020204" charset="0"/>
              </a:rPr>
              <a:t>Partnerships with hospitals &amp; research centers </a:t>
            </a:r>
          </a:p>
        </p:txBody>
      </p:sp>
    </p:spTree>
    <p:extLst>
      <p:ext uri="{BB962C8B-B14F-4D97-AF65-F5344CB8AC3E}">
        <p14:creationId xmlns:p14="http://schemas.microsoft.com/office/powerpoint/2010/main" val="12875436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332</TotalTime>
  <Words>469</Words>
  <Application>Microsoft Office PowerPoint</Application>
  <PresentationFormat>Custom</PresentationFormat>
  <Paragraphs>91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Inter</vt:lpstr>
      <vt:lpstr>Arial</vt:lpstr>
      <vt:lpstr>DM Sans Medium</vt:lpstr>
      <vt:lpstr>Wingdings 3</vt:lpstr>
      <vt:lpstr>Century Gothic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Thrisha Shetty</cp:lastModifiedBy>
  <cp:revision>17</cp:revision>
  <dcterms:created xsi:type="dcterms:W3CDTF">2025-02-23T12:48:32Z</dcterms:created>
  <dcterms:modified xsi:type="dcterms:W3CDTF">2025-02-23T18:35:53Z</dcterms:modified>
</cp:coreProperties>
</file>